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AA9300-3CF1-4A2D-A621-210CFC30A15F}" type="datetimeFigureOut">
              <a:rPr lang="fr-FR" smtClean="0"/>
              <a:pPr/>
              <a:t>01/11/2013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E58F57-A0DC-4E5A-A061-BC35F8C41E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79712" y="1556792"/>
            <a:ext cx="6840760" cy="2763738"/>
          </a:xfrm>
        </p:spPr>
        <p:txBody>
          <a:bodyPr>
            <a:normAutofit/>
          </a:bodyPr>
          <a:lstStyle/>
          <a:p>
            <a:r>
              <a:rPr lang="en-GB" b="1" dirty="0"/>
              <a:t>Seminar on the threat of Huanglongbing Disease to the Near East and Mediterranean citrus </a:t>
            </a:r>
            <a:r>
              <a:rPr lang="en-GB" b="1" dirty="0" smtClean="0"/>
              <a:t>production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07904" y="6021288"/>
            <a:ext cx="4824536" cy="553616"/>
          </a:xfrm>
        </p:spPr>
        <p:txBody>
          <a:bodyPr>
            <a:normAutofit/>
          </a:bodyPr>
          <a:lstStyle/>
          <a:p>
            <a:r>
              <a:rPr lang="en-GB" b="1" dirty="0"/>
              <a:t>Agadir, Morocco, 1 November, 2013 </a:t>
            </a:r>
            <a:endParaRPr lang="fr-FR" dirty="0"/>
          </a:p>
        </p:txBody>
      </p:sp>
      <p:pic>
        <p:nvPicPr>
          <p:cNvPr id="1026" name="Picture 2" descr="FAO_blue_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7477"/>
            <a:ext cx="1008360" cy="985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59532"/>
            <a:ext cx="1420866" cy="93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 3" descr="NEPPO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7" t="2539" r="52831" b="64844"/>
          <a:stretch>
            <a:fillRect/>
          </a:stretch>
        </p:blipFill>
        <p:spPr bwMode="auto">
          <a:xfrm>
            <a:off x="2195736" y="332656"/>
            <a:ext cx="1881113" cy="81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Imag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83" t="8337" r="3098" b="8287"/>
          <a:stretch>
            <a:fillRect/>
          </a:stretch>
        </p:blipFill>
        <p:spPr bwMode="auto">
          <a:xfrm>
            <a:off x="5078144" y="272143"/>
            <a:ext cx="1654096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707904" y="551723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Mekki</a:t>
            </a:r>
            <a:r>
              <a:rPr lang="fr-FR" dirty="0" smtClean="0"/>
              <a:t> </a:t>
            </a:r>
            <a:r>
              <a:rPr lang="fr-FR" dirty="0" err="1" smtClean="0"/>
              <a:t>Chouibani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571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M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618"/>
            <a:ext cx="7467600" cy="1143000"/>
          </a:xfrm>
        </p:spPr>
        <p:txBody>
          <a:bodyPr/>
          <a:lstStyle/>
          <a:p>
            <a:pPr marL="0" indent="0" algn="ctr"/>
            <a:r>
              <a:rPr lang="fr-FR" b="1" dirty="0">
                <a:solidFill>
                  <a:srgbClr val="FF0000"/>
                </a:solidFill>
              </a:rPr>
              <a:t>Huanglongbing </a:t>
            </a:r>
            <a:r>
              <a:rPr lang="fr-FR" b="1" dirty="0" err="1">
                <a:solidFill>
                  <a:srgbClr val="FF0000"/>
                </a:solidFill>
              </a:rPr>
              <a:t>Disease</a:t>
            </a:r>
            <a:r>
              <a:rPr lang="fr-FR" b="1" dirty="0">
                <a:solidFill>
                  <a:srgbClr val="FF0000"/>
                </a:solidFill>
              </a:rPr>
              <a:t>: </a:t>
            </a:r>
            <a:r>
              <a:rPr lang="fr-FR" b="1" i="1" dirty="0">
                <a:solidFill>
                  <a:srgbClr val="FF0000"/>
                </a:solidFill>
              </a:rPr>
              <a:t>Candidatus Liberibacter </a:t>
            </a:r>
            <a:r>
              <a:rPr lang="fr-FR" b="1" i="1" dirty="0" err="1">
                <a:solidFill>
                  <a:srgbClr val="FF0000"/>
                </a:solidFill>
              </a:rPr>
              <a:t>sp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643192" cy="51331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One </a:t>
            </a:r>
            <a:r>
              <a:rPr lang="en-US" dirty="0"/>
              <a:t>of the most devastating diseases of citrus 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3 </a:t>
            </a:r>
            <a:r>
              <a:rPr lang="fr-FR" dirty="0" err="1"/>
              <a:t>species</a:t>
            </a:r>
            <a:r>
              <a:rPr lang="fr-FR" dirty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bacteria</a:t>
            </a:r>
            <a:r>
              <a:rPr lang="fr-FR" dirty="0" smtClean="0"/>
              <a:t>: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fr-FR" i="1" dirty="0" smtClean="0"/>
              <a:t>C.L. asiaticus (/</a:t>
            </a:r>
            <a:r>
              <a:rPr lang="fr-FR" i="1" dirty="0" err="1" smtClean="0"/>
              <a:t>D.c.</a:t>
            </a:r>
            <a:r>
              <a:rPr lang="fr-FR" i="1" dirty="0" smtClean="0"/>
              <a:t>)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fr-FR" i="1" dirty="0" smtClean="0"/>
              <a:t>C.L. africanus (/</a:t>
            </a:r>
            <a:r>
              <a:rPr lang="fr-FR" i="1" dirty="0" err="1" smtClean="0"/>
              <a:t>T.e</a:t>
            </a:r>
            <a:r>
              <a:rPr lang="fr-FR" i="1" dirty="0" smtClean="0"/>
              <a:t>.)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fr-FR" i="1" dirty="0" smtClean="0"/>
              <a:t>C.L. </a:t>
            </a:r>
            <a:r>
              <a:rPr lang="fr-FR" i="1" dirty="0" err="1" smtClean="0"/>
              <a:t>americanus</a:t>
            </a:r>
            <a:endParaRPr lang="fr-FR" i="1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2 </a:t>
            </a:r>
            <a:r>
              <a:rPr lang="fr-FR" dirty="0" err="1" smtClean="0"/>
              <a:t>Vectors</a:t>
            </a:r>
            <a:r>
              <a:rPr lang="fr-FR" dirty="0" smtClean="0"/>
              <a:t> 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fr-FR" i="1" dirty="0" smtClean="0"/>
              <a:t>Diaphorina citri </a:t>
            </a:r>
            <a:r>
              <a:rPr lang="fr-FR" dirty="0" smtClean="0"/>
              <a:t>(</a:t>
            </a:r>
            <a:r>
              <a:rPr lang="fr-FR" dirty="0" err="1" smtClean="0"/>
              <a:t>Asian</a:t>
            </a:r>
            <a:r>
              <a:rPr lang="fr-FR" dirty="0" smtClean="0"/>
              <a:t> Citrus </a:t>
            </a:r>
            <a:r>
              <a:rPr lang="fr-FR" dirty="0" err="1"/>
              <a:t>P</a:t>
            </a:r>
            <a:r>
              <a:rPr lang="fr-FR" dirty="0" err="1" smtClean="0"/>
              <a:t>syllid</a:t>
            </a:r>
            <a:r>
              <a:rPr lang="fr-FR" dirty="0" smtClean="0"/>
              <a:t>)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r>
              <a:rPr lang="fr-FR" i="1" dirty="0" err="1" smtClean="0"/>
              <a:t>Trioza</a:t>
            </a:r>
            <a:r>
              <a:rPr lang="fr-FR" i="1" dirty="0" smtClean="0"/>
              <a:t> </a:t>
            </a:r>
            <a:r>
              <a:rPr lang="fr-FR" i="1" dirty="0" err="1" smtClean="0"/>
              <a:t>erytreae</a:t>
            </a:r>
            <a:r>
              <a:rPr lang="fr-FR" i="1" dirty="0" smtClean="0"/>
              <a:t> (</a:t>
            </a:r>
            <a:r>
              <a:rPr lang="fr-FR" dirty="0" err="1" smtClean="0"/>
              <a:t>African</a:t>
            </a:r>
            <a:r>
              <a:rPr lang="fr-FR" dirty="0" smtClean="0"/>
              <a:t> Citrus </a:t>
            </a:r>
            <a:r>
              <a:rPr lang="fr-FR" dirty="0" err="1" smtClean="0"/>
              <a:t>Psyllid</a:t>
            </a:r>
            <a:r>
              <a:rPr lang="fr-FR" i="1" dirty="0" smtClean="0"/>
              <a:t>)</a:t>
            </a:r>
          </a:p>
          <a:p>
            <a:pPr marL="571500" indent="-514350">
              <a:lnSpc>
                <a:spcPct val="150000"/>
              </a:lnSpc>
            </a:pPr>
            <a:r>
              <a:rPr lang="fr-FR" i="1" dirty="0" err="1" smtClean="0"/>
              <a:t>Little</a:t>
            </a:r>
            <a:r>
              <a:rPr lang="fr-FR" i="1" dirty="0" smtClean="0"/>
              <a:t> </a:t>
            </a:r>
            <a:r>
              <a:rPr lang="fr-FR" i="1" dirty="0" err="1" smtClean="0"/>
              <a:t>resistance</a:t>
            </a:r>
            <a:r>
              <a:rPr lang="fr-FR" i="1" dirty="0" smtClean="0"/>
              <a:t> or </a:t>
            </a:r>
            <a:r>
              <a:rPr lang="fr-FR" i="1" dirty="0" err="1" smtClean="0"/>
              <a:t>tolerance</a:t>
            </a:r>
            <a:r>
              <a:rPr lang="fr-FR" i="1" dirty="0" smtClean="0"/>
              <a:t> in </a:t>
            </a:r>
            <a:r>
              <a:rPr lang="fr-FR" i="1" dirty="0" err="1" smtClean="0"/>
              <a:t>any</a:t>
            </a:r>
            <a:r>
              <a:rPr lang="fr-FR" i="1" dirty="0" smtClean="0"/>
              <a:t> </a:t>
            </a:r>
            <a:r>
              <a:rPr lang="fr-FR" i="1" dirty="0" err="1" smtClean="0"/>
              <a:t>species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xmlns="" val="122325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texte 3"/>
          <p:cNvSpPr txBox="1">
            <a:spLocks/>
          </p:cNvSpPr>
          <p:nvPr/>
        </p:nvSpPr>
        <p:spPr>
          <a:xfrm>
            <a:off x="467544" y="3212976"/>
            <a:ext cx="4040188" cy="6397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6575"/>
            <a:r>
              <a:rPr lang="fr-FR" i="1" dirty="0" err="1"/>
              <a:t>Trioza</a:t>
            </a:r>
            <a:r>
              <a:rPr lang="fr-FR" i="1" dirty="0"/>
              <a:t> </a:t>
            </a:r>
            <a:r>
              <a:rPr lang="fr-FR" i="1" dirty="0" err="1"/>
              <a:t>erytrea</a:t>
            </a:r>
            <a:endParaRPr lang="fr-FR" i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232936"/>
            <a:ext cx="3994890" cy="1620000"/>
          </a:xfrm>
        </p:spPr>
      </p:pic>
      <p:pic>
        <p:nvPicPr>
          <p:cNvPr id="6" name="Espace réservé du contenu 3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7" y="1232936"/>
            <a:ext cx="3953471" cy="1620000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quarter" idx="1"/>
          </p:nvPr>
        </p:nvSpPr>
        <p:spPr>
          <a:xfrm>
            <a:off x="457200" y="404664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i="1" dirty="0"/>
              <a:t>Candidatus Liberibacter africanus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45025" y="404664"/>
            <a:ext cx="4041775" cy="648072"/>
          </a:xfr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i="1" dirty="0"/>
              <a:t>Candidatus Liberibacter </a:t>
            </a:r>
            <a:r>
              <a:rPr lang="fr-FR" i="1" dirty="0" smtClean="0"/>
              <a:t>asiaticus</a:t>
            </a:r>
            <a:endParaRPr lang="fr-FR" i="1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47485" y="3429000"/>
            <a:ext cx="2530624" cy="4875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200" b="1" i="1" dirty="0">
              <a:latin typeface="+mn-lt"/>
              <a:ea typeface="+mn-ea"/>
              <a:cs typeface="+mn-cs"/>
            </a:endParaRPr>
          </a:p>
        </p:txBody>
      </p:sp>
      <p:pic>
        <p:nvPicPr>
          <p:cNvPr id="9" name="Espace réservé du contenu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005064"/>
            <a:ext cx="3962515" cy="1620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2198" y="3230644"/>
            <a:ext cx="912455" cy="615907"/>
          </a:xfrm>
          <a:prstGeom prst="rect">
            <a:avLst/>
          </a:prstGeom>
        </p:spPr>
      </p:pic>
      <p:pic>
        <p:nvPicPr>
          <p:cNvPr id="11" name="Espace réservé du contenu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023360"/>
            <a:ext cx="3888432" cy="1619014"/>
          </a:xfrm>
          <a:prstGeom prst="rect">
            <a:avLst/>
          </a:prstGeom>
        </p:spPr>
      </p:pic>
      <p:sp>
        <p:nvSpPr>
          <p:cNvPr id="14" name="Espace réservé du texte 6"/>
          <p:cNvSpPr txBox="1">
            <a:spLocks/>
          </p:cNvSpPr>
          <p:nvPr/>
        </p:nvSpPr>
        <p:spPr>
          <a:xfrm>
            <a:off x="4655369" y="3212976"/>
            <a:ext cx="4041775" cy="648072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6088"/>
            <a:r>
              <a:rPr lang="fr-FR" i="1" dirty="0"/>
              <a:t>Diaphorina citri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64" t="16858" r="19380" b="4931"/>
          <a:stretch/>
        </p:blipFill>
        <p:spPr>
          <a:xfrm>
            <a:off x="7596336" y="3246170"/>
            <a:ext cx="925502" cy="60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59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fr-FR" dirty="0" smtClean="0"/>
              <a:t>Program</a:t>
            </a:r>
            <a:endParaRPr lang="fr-FR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020470562"/>
              </p:ext>
            </p:extLst>
          </p:nvPr>
        </p:nvGraphicFramePr>
        <p:xfrm>
          <a:off x="467544" y="1268760"/>
          <a:ext cx="7704855" cy="48217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144"/>
                <a:gridCol w="3096344"/>
                <a:gridCol w="3312367"/>
              </a:tblGrid>
              <a:tr h="2453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Time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err="1" smtClean="0">
                          <a:solidFill>
                            <a:schemeClr val="bg1"/>
                          </a:solidFill>
                          <a:effectLst/>
                        </a:rPr>
                        <a:t>Faciltator</a:t>
                      </a:r>
                      <a:endParaRPr lang="en-US" sz="1600" noProof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315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9 :00 – 9 :05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noProof="0" dirty="0" smtClean="0">
                          <a:effectLst/>
                        </a:rPr>
                        <a:t>Opening</a:t>
                      </a: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659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9 :05 – 9 : 50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Situation of HLB in COSAVE region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Pablo </a:t>
                      </a:r>
                      <a:r>
                        <a:rPr lang="en-US" sz="1400" b="1" dirty="0" err="1" smtClean="0">
                          <a:effectLst/>
                        </a:rPr>
                        <a:t>Cortese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SENASA. Argentina,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COSAVE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537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</a:rPr>
                        <a:t>9:50 </a:t>
                      </a:r>
                      <a:r>
                        <a:rPr lang="en-US" sz="1400">
                          <a:effectLst/>
                        </a:rPr>
                        <a:t>– 10:10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Situation of HLB in OIRSA region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OIRSA  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en-US" sz="1400" dirty="0">
                          <a:effectLst/>
                        </a:rPr>
                        <a:t>NEPPO on Behalf of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315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10:10- 10: 30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Coffee  break 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1109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10:30- 10:45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Situation of Trioza erytreae in Canaries Islands 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Dr. </a:t>
                      </a:r>
                      <a:r>
                        <a:rPr lang="fr-FR" sz="1400" b="1" dirty="0" err="1">
                          <a:effectLst/>
                        </a:rPr>
                        <a:t>Estrella</a:t>
                      </a:r>
                      <a:r>
                        <a:rPr lang="fr-FR" sz="1400" b="1" dirty="0">
                          <a:effectLst/>
                        </a:rPr>
                        <a:t> Hernandez Suárez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effectLst/>
                        </a:rPr>
                        <a:t>Dpto</a:t>
                      </a:r>
                      <a:r>
                        <a:rPr lang="fr-FR" sz="1400" dirty="0">
                          <a:effectLst/>
                        </a:rPr>
                        <a:t>. </a:t>
                      </a:r>
                      <a:r>
                        <a:rPr lang="fr-FR" sz="1400" dirty="0" err="1">
                          <a:effectLst/>
                        </a:rPr>
                        <a:t>Protección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Vegetal</a:t>
                      </a:r>
                      <a:endParaRPr lang="fr-FR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Instituto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Canario</a:t>
                      </a:r>
                      <a:r>
                        <a:rPr lang="fr-FR" sz="1400" dirty="0">
                          <a:effectLst/>
                        </a:rPr>
                        <a:t> de </a:t>
                      </a:r>
                      <a:r>
                        <a:rPr lang="fr-FR" sz="1400" err="1">
                          <a:effectLst/>
                        </a:rPr>
                        <a:t>Investigaciones</a:t>
                      </a:r>
                      <a:r>
                        <a:rPr lang="fr-FR" sz="1400">
                          <a:effectLst/>
                        </a:rPr>
                        <a:t> </a:t>
                      </a:r>
                      <a:r>
                        <a:rPr lang="fr-FR" sz="1400" smtClean="0">
                          <a:effectLst/>
                        </a:rPr>
                        <a:t>Agrarias. Iles </a:t>
                      </a:r>
                      <a:r>
                        <a:rPr lang="fr-FR" sz="1400" dirty="0">
                          <a:effectLst/>
                        </a:rPr>
                        <a:t>Canaries. </a:t>
                      </a:r>
                      <a:r>
                        <a:rPr lang="fr-FR" sz="1400" dirty="0" smtClean="0">
                          <a:effectLst/>
                        </a:rPr>
                        <a:t>Espagne</a:t>
                      </a: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850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10:45- 11: 10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Threat of HLB in the Mediterranean region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Dr. </a:t>
                      </a:r>
                      <a:r>
                        <a:rPr lang="fr-FR" sz="1400" b="1" dirty="0">
                          <a:effectLst/>
                        </a:rPr>
                        <a:t>María</a:t>
                      </a:r>
                      <a:r>
                        <a:rPr lang="fr-FR" sz="1400" dirty="0">
                          <a:effectLst/>
                        </a:rPr>
                        <a:t> M. </a:t>
                      </a:r>
                      <a:r>
                        <a:rPr lang="fr-FR" sz="1400" b="1" smtClean="0">
                          <a:effectLst/>
                        </a:rPr>
                        <a:t>López</a:t>
                      </a: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effectLst/>
                        </a:rPr>
                        <a:t>Instituto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r>
                        <a:rPr lang="fr-FR" sz="1400" dirty="0" err="1">
                          <a:effectLst/>
                        </a:rPr>
                        <a:t>Valenciano</a:t>
                      </a:r>
                      <a:r>
                        <a:rPr lang="fr-FR" sz="1400" dirty="0">
                          <a:effectLst/>
                        </a:rPr>
                        <a:t> de </a:t>
                      </a:r>
                      <a:r>
                        <a:rPr lang="fr-FR" sz="1400" err="1">
                          <a:effectLst/>
                        </a:rPr>
                        <a:t>Investigaciones</a:t>
                      </a:r>
                      <a:r>
                        <a:rPr lang="fr-FR" sz="1400">
                          <a:effectLst/>
                        </a:rPr>
                        <a:t> </a:t>
                      </a:r>
                      <a:r>
                        <a:rPr lang="fr-FR" sz="1400" smtClean="0">
                          <a:effectLst/>
                        </a:rPr>
                        <a:t>Agrarias, Espagne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11:10 -12:30 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Discussion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  <a:tr h="315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12:00 </a:t>
                      </a:r>
                      <a:endParaRPr lang="fr-FR" sz="1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Closure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158" marR="481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692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4000" dirty="0" smtClean="0"/>
              <a:t>This </a:t>
            </a:r>
            <a:r>
              <a:rPr lang="fr-FR" sz="4000" dirty="0" err="1" smtClean="0"/>
              <a:t>is</a:t>
            </a:r>
            <a:r>
              <a:rPr lang="fr-FR" sz="4000" dirty="0" smtClean="0"/>
              <a:t> </a:t>
            </a:r>
            <a:r>
              <a:rPr lang="fr-FR" sz="4000" dirty="0" err="1" smtClean="0"/>
              <a:t>your</a:t>
            </a:r>
            <a:r>
              <a:rPr lang="fr-FR" sz="4000" dirty="0" smtClean="0"/>
              <a:t> </a:t>
            </a:r>
            <a:r>
              <a:rPr lang="fr-FR" sz="4000" dirty="0" err="1" smtClean="0"/>
              <a:t>seminar</a:t>
            </a:r>
            <a:r>
              <a:rPr lang="fr-FR" sz="4000" dirty="0" smtClean="0"/>
              <a:t>. </a:t>
            </a:r>
          </a:p>
          <a:p>
            <a:pPr marL="0" indent="0" algn="ctr">
              <a:buNone/>
            </a:pPr>
            <a:endParaRPr lang="fr-FR" sz="4000" dirty="0"/>
          </a:p>
          <a:p>
            <a:pPr marL="0" indent="0" algn="ctr">
              <a:buNone/>
            </a:pPr>
            <a:r>
              <a:rPr lang="fr-FR" sz="4000" dirty="0" smtClean="0"/>
              <a:t>Do not </a:t>
            </a:r>
            <a:r>
              <a:rPr lang="fr-FR" sz="4000" dirty="0" err="1" smtClean="0"/>
              <a:t>hesitate</a:t>
            </a:r>
            <a:r>
              <a:rPr lang="fr-FR" sz="4000" dirty="0" smtClean="0"/>
              <a:t> to </a:t>
            </a:r>
            <a:r>
              <a:rPr lang="fr-FR" sz="4000" dirty="0" err="1" smtClean="0"/>
              <a:t>interact</a:t>
            </a:r>
            <a:r>
              <a:rPr lang="fr-FR" sz="4000" dirty="0" smtClean="0"/>
              <a:t> and to </a:t>
            </a:r>
            <a:r>
              <a:rPr lang="fr-FR" sz="4000" dirty="0" err="1" smtClean="0"/>
              <a:t>ask</a:t>
            </a:r>
            <a:r>
              <a:rPr lang="fr-FR" sz="4000" dirty="0" smtClean="0"/>
              <a:t> all </a:t>
            </a:r>
            <a:r>
              <a:rPr lang="fr-FR" sz="4000" dirty="0" err="1" smtClean="0"/>
              <a:t>deemed</a:t>
            </a:r>
            <a:r>
              <a:rPr lang="fr-FR" sz="4000" dirty="0" smtClean="0"/>
              <a:t> relevant question or clarification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6949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337</TotalTime>
  <Words>194</Words>
  <Application>Microsoft Office PowerPoint</Application>
  <PresentationFormat>Affichage à l'écran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Seminar on the threat of Huanglongbing Disease to the Near East and Mediterranean citrus production</vt:lpstr>
      <vt:lpstr>Diapositive 2</vt:lpstr>
      <vt:lpstr>Huanglongbing Disease: Candidatus Liberibacter sp</vt:lpstr>
      <vt:lpstr>Diapositive 4</vt:lpstr>
      <vt:lpstr>Program</vt:lpstr>
      <vt:lpstr>Diapositive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pc</dc:creator>
  <cp:lastModifiedBy>Chouibani</cp:lastModifiedBy>
  <cp:revision>20</cp:revision>
  <dcterms:created xsi:type="dcterms:W3CDTF">2013-10-24T10:58:12Z</dcterms:created>
  <dcterms:modified xsi:type="dcterms:W3CDTF">2013-11-01T08:20:46Z</dcterms:modified>
</cp:coreProperties>
</file>