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863" r:id="rId3"/>
    <p:sldMasterId id="2147483870" r:id="rId4"/>
    <p:sldMasterId id="2147483902" r:id="rId5"/>
    <p:sldMasterId id="2147483910" r:id="rId6"/>
  </p:sldMasterIdLst>
  <p:notesMasterIdLst>
    <p:notesMasterId r:id="rId52"/>
  </p:notesMasterIdLst>
  <p:handoutMasterIdLst>
    <p:handoutMasterId r:id="rId53"/>
  </p:handoutMasterIdLst>
  <p:sldIdLst>
    <p:sldId id="256" r:id="rId7"/>
    <p:sldId id="258" r:id="rId8"/>
    <p:sldId id="261" r:id="rId9"/>
    <p:sldId id="262" r:id="rId10"/>
    <p:sldId id="263" r:id="rId11"/>
    <p:sldId id="264" r:id="rId12"/>
    <p:sldId id="268" r:id="rId13"/>
    <p:sldId id="269" r:id="rId14"/>
    <p:sldId id="270" r:id="rId15"/>
    <p:sldId id="271" r:id="rId16"/>
    <p:sldId id="272" r:id="rId17"/>
    <p:sldId id="273" r:id="rId18"/>
    <p:sldId id="287" r:id="rId19"/>
    <p:sldId id="374" r:id="rId20"/>
    <p:sldId id="375" r:id="rId21"/>
    <p:sldId id="376" r:id="rId22"/>
    <p:sldId id="377" r:id="rId23"/>
    <p:sldId id="378" r:id="rId24"/>
    <p:sldId id="379" r:id="rId25"/>
    <p:sldId id="380" r:id="rId26"/>
    <p:sldId id="381" r:id="rId27"/>
    <p:sldId id="382" r:id="rId28"/>
    <p:sldId id="383" r:id="rId29"/>
    <p:sldId id="384" r:id="rId30"/>
    <p:sldId id="281" r:id="rId31"/>
    <p:sldId id="275" r:id="rId32"/>
    <p:sldId id="276" r:id="rId33"/>
    <p:sldId id="279" r:id="rId34"/>
    <p:sldId id="282" r:id="rId35"/>
    <p:sldId id="280" r:id="rId36"/>
    <p:sldId id="283" r:id="rId37"/>
    <p:sldId id="444" r:id="rId38"/>
    <p:sldId id="446" r:id="rId39"/>
    <p:sldId id="445" r:id="rId40"/>
    <p:sldId id="305" r:id="rId41"/>
    <p:sldId id="324" r:id="rId42"/>
    <p:sldId id="325" r:id="rId43"/>
    <p:sldId id="326" r:id="rId44"/>
    <p:sldId id="327" r:id="rId45"/>
    <p:sldId id="328" r:id="rId46"/>
    <p:sldId id="329" r:id="rId47"/>
    <p:sldId id="330" r:id="rId48"/>
    <p:sldId id="331" r:id="rId49"/>
    <p:sldId id="341" r:id="rId50"/>
    <p:sldId id="342" r:id="rId51"/>
  </p:sldIdLst>
  <p:sldSz cx="9144000" cy="6858000" type="screen4x3"/>
  <p:notesSz cx="6805613" cy="99441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19AF0C5-CE18-4757-BB2A-0AF2307DEAF9}">
          <p14:sldIdLst>
            <p14:sldId id="256"/>
            <p14:sldId id="258"/>
            <p14:sldId id="261"/>
            <p14:sldId id="262"/>
            <p14:sldId id="263"/>
            <p14:sldId id="264"/>
            <p14:sldId id="268"/>
            <p14:sldId id="269"/>
            <p14:sldId id="270"/>
            <p14:sldId id="271"/>
            <p14:sldId id="272"/>
            <p14:sldId id="273"/>
            <p14:sldId id="287"/>
            <p14:sldId id="374"/>
            <p14:sldId id="375"/>
            <p14:sldId id="376"/>
            <p14:sldId id="377"/>
            <p14:sldId id="378"/>
            <p14:sldId id="379"/>
            <p14:sldId id="380"/>
            <p14:sldId id="381"/>
            <p14:sldId id="382"/>
            <p14:sldId id="383"/>
            <p14:sldId id="384"/>
            <p14:sldId id="281"/>
            <p14:sldId id="275"/>
            <p14:sldId id="276"/>
            <p14:sldId id="279"/>
            <p14:sldId id="282"/>
            <p14:sldId id="280"/>
            <p14:sldId id="283"/>
            <p14:sldId id="444"/>
            <p14:sldId id="446"/>
            <p14:sldId id="445"/>
          </p14:sldIdLst>
        </p14:section>
        <p14:section name="Untitled Section" id="{2447C5AE-2183-46C3-887E-B478836A3673}">
          <p14:sldIdLst/>
        </p14:section>
        <p14:section name="Untitled Section" id="{EAED8837-043E-4974-A844-A1ECBF4A9220}">
          <p14:sldIdLst/>
        </p14:section>
        <p14:section name="Untitled Section" id="{57A7BB55-BA3D-4D65-BCD6-54E38312CFA7}">
          <p14:sldIdLst/>
        </p14:section>
        <p14:section name="Untitled Section" id="{10C18039-8663-4B4F-9EF8-8E354C6D2F83}">
          <p14:sldIdLst>
            <p14:sldId id="305"/>
            <p14:sldId id="324"/>
            <p14:sldId id="325"/>
            <p14:sldId id="326"/>
            <p14:sldId id="327"/>
            <p14:sldId id="328"/>
            <p14:sldId id="329"/>
            <p14:sldId id="330"/>
            <p14:sldId id="331"/>
            <p14:sldId id="341"/>
            <p14:sldId id="3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FF66"/>
    <a:srgbClr val="FFFFCC"/>
    <a:srgbClr val="DDDDDD"/>
    <a:srgbClr val="FF0066"/>
    <a:srgbClr val="FFFF99"/>
    <a:srgbClr val="F2800E"/>
    <a:srgbClr val="CDDA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howGuides="1">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282"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302" cy="496665"/>
          </a:xfrm>
          <a:prstGeom prst="rect">
            <a:avLst/>
          </a:prstGeom>
          <a:noFill/>
          <a:ln>
            <a:noFill/>
          </a:ln>
          <a:effectLst/>
          <a:extLst/>
        </p:spPr>
        <p:txBody>
          <a:bodyPr vert="horz" wrap="square" lIns="95720" tIns="47860" rIns="95720" bIns="47860" numCol="1" anchor="t" anchorCtr="0" compatLnSpc="1">
            <a:prstTxWarp prst="textNoShape">
              <a:avLst/>
            </a:prstTxWarp>
          </a:bodyPr>
          <a:lstStyle>
            <a:lvl1pPr eaLnBrk="0" hangingPunct="0">
              <a:defRPr sz="1300"/>
            </a:lvl1pPr>
          </a:lstStyle>
          <a:p>
            <a:pPr>
              <a:defRPr/>
            </a:pPr>
            <a:endParaRPr lang="fr-FR"/>
          </a:p>
        </p:txBody>
      </p:sp>
      <p:sp>
        <p:nvSpPr>
          <p:cNvPr id="115715" name="Rectangle 3"/>
          <p:cNvSpPr>
            <a:spLocks noGrp="1" noChangeArrowheads="1"/>
          </p:cNvSpPr>
          <p:nvPr>
            <p:ph type="dt" sz="quarter" idx="1"/>
          </p:nvPr>
        </p:nvSpPr>
        <p:spPr bwMode="auto">
          <a:xfrm>
            <a:off x="3854790" y="0"/>
            <a:ext cx="2949302" cy="496665"/>
          </a:xfrm>
          <a:prstGeom prst="rect">
            <a:avLst/>
          </a:prstGeom>
          <a:noFill/>
          <a:ln>
            <a:noFill/>
          </a:ln>
          <a:effectLst/>
          <a:extLst/>
        </p:spPr>
        <p:txBody>
          <a:bodyPr vert="horz" wrap="square" lIns="95720" tIns="47860" rIns="95720" bIns="47860" numCol="1" anchor="t" anchorCtr="0" compatLnSpc="1">
            <a:prstTxWarp prst="textNoShape">
              <a:avLst/>
            </a:prstTxWarp>
          </a:bodyPr>
          <a:lstStyle>
            <a:lvl1pPr algn="r" eaLnBrk="0" hangingPunct="0">
              <a:defRPr sz="1300"/>
            </a:lvl1pPr>
          </a:lstStyle>
          <a:p>
            <a:pPr>
              <a:defRPr/>
            </a:pPr>
            <a:fld id="{81C9B044-D521-43E7-9471-8A9FFA7AF7F0}" type="datetimeFigureOut">
              <a:rPr lang="fr-FR"/>
              <a:pPr>
                <a:defRPr/>
              </a:pPr>
              <a:t>11/11/2014</a:t>
            </a:fld>
            <a:endParaRPr lang="fr-FR"/>
          </a:p>
        </p:txBody>
      </p:sp>
      <p:sp>
        <p:nvSpPr>
          <p:cNvPr id="115716" name="Rectangle 4"/>
          <p:cNvSpPr>
            <a:spLocks noGrp="1" noChangeArrowheads="1"/>
          </p:cNvSpPr>
          <p:nvPr>
            <p:ph type="ftr" sz="quarter" idx="2"/>
          </p:nvPr>
        </p:nvSpPr>
        <p:spPr bwMode="auto">
          <a:xfrm>
            <a:off x="0" y="9445893"/>
            <a:ext cx="2949302" cy="496665"/>
          </a:xfrm>
          <a:prstGeom prst="rect">
            <a:avLst/>
          </a:prstGeom>
          <a:noFill/>
          <a:ln>
            <a:noFill/>
          </a:ln>
          <a:effectLst/>
          <a:extLst/>
        </p:spPr>
        <p:txBody>
          <a:bodyPr vert="horz" wrap="square" lIns="95720" tIns="47860" rIns="95720" bIns="47860" numCol="1" anchor="b" anchorCtr="0" compatLnSpc="1">
            <a:prstTxWarp prst="textNoShape">
              <a:avLst/>
            </a:prstTxWarp>
          </a:bodyPr>
          <a:lstStyle>
            <a:lvl1pPr eaLnBrk="0" hangingPunct="0">
              <a:defRPr sz="1300"/>
            </a:lvl1pPr>
          </a:lstStyle>
          <a:p>
            <a:pPr>
              <a:defRPr/>
            </a:pPr>
            <a:endParaRPr lang="fr-FR"/>
          </a:p>
        </p:txBody>
      </p:sp>
      <p:sp>
        <p:nvSpPr>
          <p:cNvPr id="115717" name="Rectangle 5"/>
          <p:cNvSpPr>
            <a:spLocks noGrp="1" noChangeArrowheads="1"/>
          </p:cNvSpPr>
          <p:nvPr>
            <p:ph type="sldNum" sz="quarter" idx="3"/>
          </p:nvPr>
        </p:nvSpPr>
        <p:spPr bwMode="auto">
          <a:xfrm>
            <a:off x="3854790" y="9445893"/>
            <a:ext cx="2949302" cy="496665"/>
          </a:xfrm>
          <a:prstGeom prst="rect">
            <a:avLst/>
          </a:prstGeom>
          <a:noFill/>
          <a:ln>
            <a:noFill/>
          </a:ln>
          <a:effectLst/>
          <a:extLst/>
        </p:spPr>
        <p:txBody>
          <a:bodyPr vert="horz" wrap="square" lIns="95720" tIns="47860" rIns="95720" bIns="47860" numCol="1" anchor="b" anchorCtr="0" compatLnSpc="1">
            <a:prstTxWarp prst="textNoShape">
              <a:avLst/>
            </a:prstTxWarp>
          </a:bodyPr>
          <a:lstStyle>
            <a:lvl1pPr algn="r" eaLnBrk="0" hangingPunct="0">
              <a:defRPr sz="1300"/>
            </a:lvl1pPr>
          </a:lstStyle>
          <a:p>
            <a:pPr>
              <a:defRPr/>
            </a:pPr>
            <a:fld id="{F4DD4658-AF7F-4710-B738-A9BD589C8341}" type="slidenum">
              <a:rPr lang="fr-FR"/>
              <a:pPr>
                <a:defRPr/>
              </a:pPr>
              <a:t>‹#›</a:t>
            </a:fld>
            <a:endParaRPr lang="fr-FR"/>
          </a:p>
        </p:txBody>
      </p:sp>
    </p:spTree>
    <p:extLst>
      <p:ext uri="{BB962C8B-B14F-4D97-AF65-F5344CB8AC3E}">
        <p14:creationId xmlns:p14="http://schemas.microsoft.com/office/powerpoint/2010/main" val="376782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302" cy="496665"/>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3854790" y="0"/>
            <a:ext cx="2949302" cy="496665"/>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lvl1pPr algn="r">
              <a:defRPr sz="1300"/>
            </a:lvl1pPr>
          </a:lstStyle>
          <a:p>
            <a:pPr>
              <a:defRPr/>
            </a:pPr>
            <a:endParaRPr lang="fr-FR"/>
          </a:p>
        </p:txBody>
      </p:sp>
      <p:sp>
        <p:nvSpPr>
          <p:cNvPr id="28676" name="Rectangle 4"/>
          <p:cNvSpPr>
            <a:spLocks noGrp="1" noRot="1" noChangeAspect="1" noChangeArrowheads="1" noTextEdit="1"/>
          </p:cNvSpPr>
          <p:nvPr>
            <p:ph type="sldImg" idx="2"/>
          </p:nvPr>
        </p:nvSpPr>
        <p:spPr bwMode="auto">
          <a:xfrm>
            <a:off x="919163"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0258" y="4722946"/>
            <a:ext cx="5445099" cy="4474614"/>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445893"/>
            <a:ext cx="2949302" cy="496665"/>
          </a:xfrm>
          <a:prstGeom prst="rect">
            <a:avLst/>
          </a:prstGeom>
          <a:noFill/>
          <a:ln w="9525">
            <a:noFill/>
            <a:miter lim="800000"/>
            <a:headEnd/>
            <a:tailEnd/>
          </a:ln>
          <a:effectLst/>
        </p:spPr>
        <p:txBody>
          <a:bodyPr vert="horz" wrap="square" lIns="95720" tIns="47860" rIns="95720" bIns="47860"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3854790" y="9445893"/>
            <a:ext cx="2949302" cy="496665"/>
          </a:xfrm>
          <a:prstGeom prst="rect">
            <a:avLst/>
          </a:prstGeom>
          <a:noFill/>
          <a:ln w="9525">
            <a:noFill/>
            <a:miter lim="800000"/>
            <a:headEnd/>
            <a:tailEnd/>
          </a:ln>
          <a:effectLst/>
        </p:spPr>
        <p:txBody>
          <a:bodyPr vert="horz" wrap="square" lIns="95720" tIns="47860" rIns="95720" bIns="47860" numCol="1" anchor="b" anchorCtr="0" compatLnSpc="1">
            <a:prstTxWarp prst="textNoShape">
              <a:avLst/>
            </a:prstTxWarp>
          </a:bodyPr>
          <a:lstStyle>
            <a:lvl1pPr algn="r">
              <a:defRPr sz="1300"/>
            </a:lvl1pPr>
          </a:lstStyle>
          <a:p>
            <a:pPr>
              <a:defRPr/>
            </a:pPr>
            <a:fld id="{3E31B060-0351-454C-8860-438842435369}" type="slidenum">
              <a:rPr lang="fr-FR"/>
              <a:pPr>
                <a:defRPr/>
              </a:pPr>
              <a:t>‹#›</a:t>
            </a:fld>
            <a:endParaRPr lang="fr-FR"/>
          </a:p>
        </p:txBody>
      </p:sp>
    </p:spTree>
    <p:extLst>
      <p:ext uri="{BB962C8B-B14F-4D97-AF65-F5344CB8AC3E}">
        <p14:creationId xmlns:p14="http://schemas.microsoft.com/office/powerpoint/2010/main" val="3962722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7987" indent="-276149" eaLnBrk="0" hangingPunct="0">
              <a:defRPr>
                <a:solidFill>
                  <a:schemeClr val="tx1"/>
                </a:solidFill>
                <a:latin typeface="Arial" charset="0"/>
              </a:defRPr>
            </a:lvl2pPr>
            <a:lvl3pPr marL="1104595" indent="-220919" eaLnBrk="0" hangingPunct="0">
              <a:defRPr>
                <a:solidFill>
                  <a:schemeClr val="tx1"/>
                </a:solidFill>
                <a:latin typeface="Arial" charset="0"/>
              </a:defRPr>
            </a:lvl3pPr>
            <a:lvl4pPr marL="1546433" indent="-220919" eaLnBrk="0" hangingPunct="0">
              <a:defRPr>
                <a:solidFill>
                  <a:schemeClr val="tx1"/>
                </a:solidFill>
                <a:latin typeface="Arial" charset="0"/>
              </a:defRPr>
            </a:lvl4pPr>
            <a:lvl5pPr marL="1988271" indent="-220919" eaLnBrk="0" hangingPunct="0">
              <a:defRPr>
                <a:solidFill>
                  <a:schemeClr val="tx1"/>
                </a:solidFill>
                <a:latin typeface="Arial" charset="0"/>
              </a:defRPr>
            </a:lvl5pPr>
            <a:lvl6pPr marL="2430109" indent="-220919" eaLnBrk="0" fontAlgn="base" hangingPunct="0">
              <a:spcBef>
                <a:spcPct val="0"/>
              </a:spcBef>
              <a:spcAft>
                <a:spcPct val="0"/>
              </a:spcAft>
              <a:defRPr>
                <a:solidFill>
                  <a:schemeClr val="tx1"/>
                </a:solidFill>
                <a:latin typeface="Arial" charset="0"/>
              </a:defRPr>
            </a:lvl6pPr>
            <a:lvl7pPr marL="2871948" indent="-220919" eaLnBrk="0" fontAlgn="base" hangingPunct="0">
              <a:spcBef>
                <a:spcPct val="0"/>
              </a:spcBef>
              <a:spcAft>
                <a:spcPct val="0"/>
              </a:spcAft>
              <a:defRPr>
                <a:solidFill>
                  <a:schemeClr val="tx1"/>
                </a:solidFill>
                <a:latin typeface="Arial" charset="0"/>
              </a:defRPr>
            </a:lvl7pPr>
            <a:lvl8pPr marL="3313786" indent="-220919" eaLnBrk="0" fontAlgn="base" hangingPunct="0">
              <a:spcBef>
                <a:spcPct val="0"/>
              </a:spcBef>
              <a:spcAft>
                <a:spcPct val="0"/>
              </a:spcAft>
              <a:defRPr>
                <a:solidFill>
                  <a:schemeClr val="tx1"/>
                </a:solidFill>
                <a:latin typeface="Arial" charset="0"/>
              </a:defRPr>
            </a:lvl8pPr>
            <a:lvl9pPr marL="3755624" indent="-220919" eaLnBrk="0" fontAlgn="base" hangingPunct="0">
              <a:spcBef>
                <a:spcPct val="0"/>
              </a:spcBef>
              <a:spcAft>
                <a:spcPct val="0"/>
              </a:spcAft>
              <a:defRPr>
                <a:solidFill>
                  <a:schemeClr val="tx1"/>
                </a:solidFill>
                <a:latin typeface="Arial" charset="0"/>
              </a:defRPr>
            </a:lvl9pPr>
          </a:lstStyle>
          <a:p>
            <a:pPr eaLnBrk="1" hangingPunct="1"/>
            <a:fld id="{6D40AD98-EADD-4DF6-A4F1-559A019FD463}" type="slidenum">
              <a:rPr lang="fr-FR" smtClean="0"/>
              <a:pPr eaLnBrk="1" hangingPunct="1"/>
              <a:t>1</a:t>
            </a:fld>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a:t>
            </a:r>
            <a:r>
              <a:rPr lang="en-GB" baseline="0" dirty="0" smtClean="0"/>
              <a:t> prompt reporting of new finds … always some  nervousness because of potential impact on trade, but countries generally getting better, and Europe generally better than the rest of the world.</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a:p>
        </p:txBody>
      </p:sp>
    </p:spTree>
    <p:extLst>
      <p:ext uri="{BB962C8B-B14F-4D97-AF65-F5344CB8AC3E}">
        <p14:creationId xmlns:p14="http://schemas.microsoft.com/office/powerpoint/2010/main" val="296530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Integration</a:t>
            </a:r>
            <a:r>
              <a:rPr lang="en-GB" baseline="0" dirty="0" smtClean="0"/>
              <a:t> of all of EPPO’s information on pests into a single online database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a:p>
        </p:txBody>
      </p:sp>
    </p:spTree>
    <p:extLst>
      <p:ext uri="{BB962C8B-B14F-4D97-AF65-F5344CB8AC3E}">
        <p14:creationId xmlns:p14="http://schemas.microsoft.com/office/powerpoint/2010/main" val="378492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pPr>
                <a:defRPr/>
              </a:pPr>
              <a:t>‹#›</a:t>
            </a:fld>
            <a:endParaRPr lang="fr-F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Tree>
    <p:extLst>
      <p:ext uri="{BB962C8B-B14F-4D97-AF65-F5344CB8AC3E}">
        <p14:creationId xmlns:p14="http://schemas.microsoft.com/office/powerpoint/2010/main" val="381405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5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64896" cy="108498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356350"/>
            <a:ext cx="2133600" cy="365125"/>
          </a:xfrm>
          <a:prstGeom prst="rect">
            <a:avLst/>
          </a:prstGeom>
        </p:spPr>
        <p:txBody>
          <a:bodyPr/>
          <a:lstStyle/>
          <a:p>
            <a:fld id="{DD4ADE3F-55C8-428D-BEA3-4EAE411EAC49}" type="datetimeFigureOut">
              <a:rPr lang="en-US" smtClean="0"/>
              <a:t>11/11/2014</a:t>
            </a:fld>
            <a:endParaRPr lang="en-US"/>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FC11F2E7-4A5E-488B-9D75-A6E39581CCED}" type="slidenum">
              <a:rPr lang="en-US" smtClean="0"/>
              <a:t>‹#›</a:t>
            </a:fld>
            <a:endParaRPr lang="en-US"/>
          </a:p>
        </p:txBody>
      </p:sp>
    </p:spTree>
    <p:extLst>
      <p:ext uri="{BB962C8B-B14F-4D97-AF65-F5344CB8AC3E}">
        <p14:creationId xmlns:p14="http://schemas.microsoft.com/office/powerpoint/2010/main" val="224702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pPr>
                <a:defRPr/>
              </a:pPr>
              <a:t>‹#›</a:t>
            </a:fld>
            <a:endParaRPr lang="fr-F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Tree>
    <p:extLst>
      <p:ext uri="{BB962C8B-B14F-4D97-AF65-F5344CB8AC3E}">
        <p14:creationId xmlns:p14="http://schemas.microsoft.com/office/powerpoint/2010/main" val="351280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0257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pPr>
                <a:defRPr/>
              </a:pPr>
              <a:t>‹#›</a:t>
            </a:fld>
            <a:endParaRPr lang="fr-F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62620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dirty="0"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pPr>
                <a:defRPr/>
              </a:pPr>
              <a:t>‹#›</a:t>
            </a:fld>
            <a:endParaRPr lang="fr-F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37994911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822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75247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hasCustomPrompt="1"/>
          </p:nvPr>
        </p:nvSpPr>
        <p:spPr>
          <a:xfrm>
            <a:off x="755576" y="1844824"/>
            <a:ext cx="7702624" cy="2592288"/>
          </a:xfrm>
          <a:prstGeom prst="rect">
            <a:avLst/>
          </a:prstGeom>
        </p:spPr>
        <p:txBody>
          <a:bodyPr>
            <a:normAutofit/>
          </a:bodyPr>
          <a:lstStyle>
            <a:lvl1pPr algn="l" defTabSz="914400" rtl="0" eaLnBrk="1" latinLnBrk="0" hangingPunct="1">
              <a:spcBef>
                <a:spcPct val="0"/>
              </a:spcBef>
              <a:buNone/>
              <a:defRPr lang="en-US" sz="4800" b="1" kern="1200" cap="none" baseline="0" dirty="0">
                <a:solidFill>
                  <a:schemeClr val="tx1"/>
                </a:solidFill>
                <a:effectLst>
                  <a:outerShdw blurRad="38100" dist="38100" dir="2700000" algn="tl">
                    <a:srgbClr val="000000">
                      <a:alpha val="43137"/>
                    </a:srgbClr>
                  </a:outerShdw>
                </a:effectLst>
                <a:latin typeface="Calibri" pitchFamily="34" charset="0"/>
                <a:ea typeface="+mj-ea"/>
                <a:cs typeface="Calibri" pitchFamily="34" charset="0"/>
              </a:defRPr>
            </a:lvl1pPr>
          </a:lstStyle>
          <a:p>
            <a:r>
              <a:rPr lang="fr-FR" dirty="0" smtClean="0"/>
              <a:t>Cliquez pour modifier le style du titre</a:t>
            </a:r>
            <a:endParaRPr lang="en-US" dirty="0"/>
          </a:p>
        </p:txBody>
      </p:sp>
      <p:sp>
        <p:nvSpPr>
          <p:cNvPr id="9" name="Sous-titre 8"/>
          <p:cNvSpPr>
            <a:spLocks noGrp="1"/>
          </p:cNvSpPr>
          <p:nvPr>
            <p:ph type="subTitle" idx="1"/>
          </p:nvPr>
        </p:nvSpPr>
        <p:spPr>
          <a:xfrm>
            <a:off x="755576" y="4653136"/>
            <a:ext cx="7704856" cy="1371600"/>
          </a:xfrm>
        </p:spPr>
        <p:txBody>
          <a:bodyPr/>
          <a:lstStyle>
            <a:lvl1pPr marL="0" indent="0" algn="l">
              <a:buNone/>
              <a:defRPr lang="fr-FR" sz="3200" kern="1200" dirty="0" smtClean="0">
                <a:solidFill>
                  <a:schemeClr val="tx1">
                    <a:tint val="75000"/>
                  </a:schemeClr>
                </a:solidFill>
                <a:latin typeface="Calibri" pitchFamily="34" charset="0"/>
                <a:ea typeface="+mn-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Cliquez pour modifier le style des sous-titres du masque</a:t>
            </a:r>
            <a:endParaRPr lang="en-US" dirty="0"/>
          </a:p>
        </p:txBody>
      </p:sp>
    </p:spTree>
    <p:extLst>
      <p:ext uri="{BB962C8B-B14F-4D97-AF65-F5344CB8AC3E}">
        <p14:creationId xmlns:p14="http://schemas.microsoft.com/office/powerpoint/2010/main" val="279037287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23528" y="836712"/>
            <a:ext cx="8496944" cy="1228998"/>
          </a:xfrm>
          <a:prstGeom prst="rect">
            <a:avLst/>
          </a:prstGeom>
        </p:spPr>
        <p:txBody>
          <a:bodyPr anchor="ctr">
            <a:noAutofit/>
          </a:bodyPr>
          <a:lstStyle>
            <a:lvl1pPr algn="l" defTabSz="914400" rtl="0" eaLnBrk="1" latinLnBrk="0" hangingPunct="1">
              <a:spcBef>
                <a:spcPct val="0"/>
              </a:spcBef>
              <a:buNone/>
              <a:defRPr lang="en-US" sz="3600" b="1" kern="1200" cap="none" baseline="0" dirty="0">
                <a:solidFill>
                  <a:schemeClr val="tx1"/>
                </a:solidFill>
                <a:latin typeface="Calibri" pitchFamily="34" charset="0"/>
                <a:ea typeface="+mj-ea"/>
                <a:cs typeface="Calibri" pitchFamily="34" charset="0"/>
              </a:defRPr>
            </a:lvl1pPr>
          </a:lstStyle>
          <a:p>
            <a:r>
              <a:rPr lang="fr-FR" dirty="0" smtClean="0"/>
              <a:t>Cliquez pour modifier le style du titre</a:t>
            </a:r>
            <a:endParaRPr lang="en-US" dirty="0"/>
          </a:p>
        </p:txBody>
      </p:sp>
    </p:spTree>
    <p:extLst>
      <p:ext uri="{BB962C8B-B14F-4D97-AF65-F5344CB8AC3E}">
        <p14:creationId xmlns:p14="http://schemas.microsoft.com/office/powerpoint/2010/main" val="385106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367123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Connecteur droit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Connecteur droit 8"/>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Connecteur droit 9"/>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necteur droit 11"/>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Ellips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re 1"/>
          <p:cNvSpPr>
            <a:spLocks noGrp="1"/>
          </p:cNvSpPr>
          <p:nvPr>
            <p:ph type="title"/>
          </p:nvPr>
        </p:nvSpPr>
        <p:spPr>
          <a:xfrm rot="5400000">
            <a:off x="3371850" y="3200400"/>
            <a:ext cx="6309360" cy="457200"/>
          </a:xfrm>
          <a:prstGeom prst="rect">
            <a:avLst/>
          </a:prstGeom>
        </p:spPr>
        <p:txBody>
          <a:bodyPr/>
          <a:lstStyle>
            <a:lvl1pPr algn="l">
              <a:buNone/>
              <a:defRPr sz="2000" b="1" cap="sm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251520" y="908720"/>
            <a:ext cx="5638800" cy="575158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a:lstStyle>
            <a:lvl1pPr>
              <a:defRPr/>
            </a:lvl1pPr>
          </a:lstStyle>
          <a:p>
            <a:pPr>
              <a:defRPr/>
            </a:pPr>
            <a:endParaRPr lang="fr-FR"/>
          </a:p>
        </p:txBody>
      </p:sp>
      <p:sp>
        <p:nvSpPr>
          <p:cNvPr id="13" name="Espace réservé du numéro de diapositive 21"/>
          <p:cNvSpPr>
            <a:spLocks noGrp="1"/>
          </p:cNvSpPr>
          <p:nvPr>
            <p:ph type="sldNum" sz="quarter" idx="11"/>
          </p:nvPr>
        </p:nvSpPr>
        <p:spPr/>
        <p:txBody>
          <a:bodyPr/>
          <a:lstStyle>
            <a:lvl1pPr>
              <a:defRPr/>
            </a:lvl1pPr>
          </a:lstStyle>
          <a:p>
            <a:pPr>
              <a:defRPr/>
            </a:pPr>
            <a:fld id="{4A6004F7-9F69-4C4A-8BA8-54A2A3400D19}" type="slidenum">
              <a:rPr lang="fr-FR"/>
              <a:pPr>
                <a:defRPr/>
              </a:pPr>
              <a:t>‹#›</a:t>
            </a:fld>
            <a:endParaRPr lang="fr-FR"/>
          </a:p>
        </p:txBody>
      </p:sp>
      <p:sp>
        <p:nvSpPr>
          <p:cNvPr id="14" name="Espace réservé du pied de page 22"/>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6582050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solidFill>
                  <a:prstClr val="black"/>
                </a:solidFill>
              </a:rPr>
              <a:pPr>
                <a:defRPr/>
              </a:pPr>
              <a:t>‹#›</a:t>
            </a:fld>
            <a:endParaRPr lang="fr-FR">
              <a:solidFill>
                <a:prstClr val="black"/>
              </a:solidFill>
            </a:endParaRP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smtClean="0"/>
              <a:t>Modifiez le style du titre</a:t>
            </a:r>
            <a:endParaRPr lang="en-US" dirty="0" smtClean="0"/>
          </a:p>
        </p:txBody>
      </p:sp>
    </p:spTree>
    <p:extLst>
      <p:ext uri="{BB962C8B-B14F-4D97-AF65-F5344CB8AC3E}">
        <p14:creationId xmlns:p14="http://schemas.microsoft.com/office/powerpoint/2010/main" val="2190837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solidFill>
                  <a:prstClr val="black"/>
                </a:solidFill>
              </a:rPr>
              <a:pPr>
                <a:defRPr/>
              </a:pPr>
              <a:t>‹#›</a:t>
            </a:fld>
            <a:endParaRPr lang="fr-FR">
              <a:solidFill>
                <a:prstClr val="black"/>
              </a:solidFill>
            </a:endParaRP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
        <p:nvSpPr>
          <p:cNvPr id="8" name="Espace réservé du texte 12"/>
          <p:cNvSpPr>
            <a:spLocks noGrp="1"/>
          </p:cNvSpPr>
          <p:nvPr>
            <p:ph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Tree>
    <p:extLst>
      <p:ext uri="{BB962C8B-B14F-4D97-AF65-F5344CB8AC3E}">
        <p14:creationId xmlns:p14="http://schemas.microsoft.com/office/powerpoint/2010/main" val="20321692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solidFill>
                  <a:prstClr val="black"/>
                </a:solidFill>
              </a:rPr>
              <a:pPr>
                <a:defRPr/>
              </a:pPr>
              <a:t>‹#›</a:t>
            </a:fld>
            <a:endParaRPr lang="fr-FR">
              <a:solidFill>
                <a:prstClr val="black"/>
              </a:solidFill>
            </a:endParaRP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1215082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solidFill>
                  <a:prstClr val="black"/>
                </a:solidFill>
              </a:rPr>
              <a:pPr>
                <a:defRPr/>
              </a:pPr>
              <a:t>‹#›</a:t>
            </a:fld>
            <a:endParaRPr lang="fr-FR">
              <a:solidFill>
                <a:prstClr val="black"/>
              </a:solidFill>
            </a:endParaRP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29998818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543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solidFill>
                  <a:prstClr val="black"/>
                </a:solidFill>
              </a:rPr>
              <a:pPr>
                <a:defRPr/>
              </a:pPr>
              <a:t>‹#›</a:t>
            </a:fld>
            <a:endParaRPr lang="fr-FR">
              <a:solidFill>
                <a:prstClr val="black"/>
              </a:solidFill>
            </a:endParaRP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1877599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3194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1455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972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pPr>
                <a:defRPr/>
              </a:pPr>
              <a:t>‹#›</a:t>
            </a:fld>
            <a:endParaRPr lang="fr-F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05788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44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676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911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8014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6810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9552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166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2987C98-FCED-44AA-A37F-90B80F7550A0}" type="datetimeFigureOut">
              <a:rPr lang="en-GB" smtClean="0">
                <a:solidFill>
                  <a:prstClr val="black">
                    <a:tint val="75000"/>
                  </a:prstClr>
                </a:solidFill>
              </a:rPr>
              <a:pPr/>
              <a:t>11/11/2014</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95B89D-A334-4F52-BC4F-5F4DDCE79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dirty="0"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pPr>
                <a:defRPr/>
              </a:pPr>
              <a:t>‹#›</a:t>
            </a:fld>
            <a:endParaRPr lang="fr-F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75093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1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5472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hasCustomPrompt="1"/>
          </p:nvPr>
        </p:nvSpPr>
        <p:spPr>
          <a:xfrm>
            <a:off x="755576" y="1844824"/>
            <a:ext cx="7702624" cy="2592288"/>
          </a:xfrm>
          <a:prstGeom prst="rect">
            <a:avLst/>
          </a:prstGeom>
        </p:spPr>
        <p:txBody>
          <a:bodyPr>
            <a:normAutofit/>
          </a:bodyPr>
          <a:lstStyle>
            <a:lvl1pPr algn="l" defTabSz="914400" rtl="0" eaLnBrk="1" latinLnBrk="0" hangingPunct="1">
              <a:spcBef>
                <a:spcPct val="0"/>
              </a:spcBef>
              <a:buNone/>
              <a:defRPr lang="en-US" sz="4800" b="1" kern="1200" cap="none" baseline="0" dirty="0">
                <a:solidFill>
                  <a:schemeClr val="tx1"/>
                </a:solidFill>
                <a:effectLst>
                  <a:outerShdw blurRad="38100" dist="38100" dir="2700000" algn="tl">
                    <a:srgbClr val="000000">
                      <a:alpha val="43137"/>
                    </a:srgbClr>
                  </a:outerShdw>
                </a:effectLst>
                <a:latin typeface="Calibri" pitchFamily="34" charset="0"/>
                <a:ea typeface="+mj-ea"/>
                <a:cs typeface="Calibri" pitchFamily="34" charset="0"/>
              </a:defRPr>
            </a:lvl1pPr>
          </a:lstStyle>
          <a:p>
            <a:r>
              <a:rPr lang="fr-FR" dirty="0" smtClean="0"/>
              <a:t>Cliquez pour modifier le style du titre</a:t>
            </a:r>
            <a:endParaRPr lang="en-US" dirty="0"/>
          </a:p>
        </p:txBody>
      </p:sp>
      <p:sp>
        <p:nvSpPr>
          <p:cNvPr id="9" name="Sous-titre 8"/>
          <p:cNvSpPr>
            <a:spLocks noGrp="1"/>
          </p:cNvSpPr>
          <p:nvPr>
            <p:ph type="subTitle" idx="1"/>
          </p:nvPr>
        </p:nvSpPr>
        <p:spPr>
          <a:xfrm>
            <a:off x="755576" y="4653136"/>
            <a:ext cx="7704856" cy="1371600"/>
          </a:xfrm>
        </p:spPr>
        <p:txBody>
          <a:bodyPr/>
          <a:lstStyle>
            <a:lvl1pPr marL="0" indent="0" algn="l">
              <a:buNone/>
              <a:defRPr lang="fr-FR" sz="3200" kern="1200" dirty="0" smtClean="0">
                <a:solidFill>
                  <a:schemeClr val="tx1">
                    <a:tint val="75000"/>
                  </a:schemeClr>
                </a:solidFill>
                <a:latin typeface="Calibri" pitchFamily="34" charset="0"/>
                <a:ea typeface="+mn-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Cliquez pour modifier le style des sous-titres du masque</a:t>
            </a:r>
            <a:endParaRPr lang="en-US" dirty="0"/>
          </a:p>
        </p:txBody>
      </p:sp>
    </p:spTree>
    <p:extLst>
      <p:ext uri="{BB962C8B-B14F-4D97-AF65-F5344CB8AC3E}">
        <p14:creationId xmlns:p14="http://schemas.microsoft.com/office/powerpoint/2010/main" val="38689581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23528" y="836712"/>
            <a:ext cx="8496944" cy="1228998"/>
          </a:xfrm>
          <a:prstGeom prst="rect">
            <a:avLst/>
          </a:prstGeom>
        </p:spPr>
        <p:txBody>
          <a:bodyPr anchor="ctr">
            <a:noAutofit/>
          </a:bodyPr>
          <a:lstStyle>
            <a:lvl1pPr algn="l" defTabSz="914400" rtl="0" eaLnBrk="1" latinLnBrk="0" hangingPunct="1">
              <a:spcBef>
                <a:spcPct val="0"/>
              </a:spcBef>
              <a:buNone/>
              <a:defRPr lang="en-US" sz="3600" b="1" kern="1200" cap="none" baseline="0" dirty="0">
                <a:solidFill>
                  <a:schemeClr val="tx1"/>
                </a:solidFill>
                <a:latin typeface="Calibri" pitchFamily="34" charset="0"/>
                <a:ea typeface="+mj-ea"/>
                <a:cs typeface="Calibri" pitchFamily="34" charset="0"/>
              </a:defRPr>
            </a:lvl1pPr>
          </a:lstStyle>
          <a:p>
            <a:r>
              <a:rPr lang="fr-FR" dirty="0" smtClean="0"/>
              <a:t>Cliquez pour modifier le style du titre</a:t>
            </a:r>
            <a:endParaRPr lang="en-US" dirty="0"/>
          </a:p>
        </p:txBody>
      </p:sp>
    </p:spTree>
    <p:extLst>
      <p:ext uri="{BB962C8B-B14F-4D97-AF65-F5344CB8AC3E}">
        <p14:creationId xmlns:p14="http://schemas.microsoft.com/office/powerpoint/2010/main" val="2717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Connecteur droit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Connecteur droit 8"/>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Connecteur droit 9"/>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necteur droit 11"/>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Ellips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re 1"/>
          <p:cNvSpPr>
            <a:spLocks noGrp="1"/>
          </p:cNvSpPr>
          <p:nvPr>
            <p:ph type="title"/>
          </p:nvPr>
        </p:nvSpPr>
        <p:spPr>
          <a:xfrm rot="5400000">
            <a:off x="3371850" y="3200400"/>
            <a:ext cx="6309360" cy="457200"/>
          </a:xfrm>
          <a:prstGeom prst="rect">
            <a:avLst/>
          </a:prstGeom>
        </p:spPr>
        <p:txBody>
          <a:bodyPr/>
          <a:lstStyle>
            <a:lvl1pPr algn="l">
              <a:buNone/>
              <a:defRPr sz="2000" b="1" cap="sm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251520" y="908720"/>
            <a:ext cx="5638800" cy="575158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a:lstStyle>
            <a:lvl1pPr>
              <a:defRPr/>
            </a:lvl1pPr>
          </a:lstStyle>
          <a:p>
            <a:pPr>
              <a:defRPr/>
            </a:pPr>
            <a:endParaRPr lang="fr-FR"/>
          </a:p>
        </p:txBody>
      </p:sp>
      <p:sp>
        <p:nvSpPr>
          <p:cNvPr id="13" name="Espace réservé du numéro de diapositive 21"/>
          <p:cNvSpPr>
            <a:spLocks noGrp="1"/>
          </p:cNvSpPr>
          <p:nvPr>
            <p:ph type="sldNum" sz="quarter" idx="11"/>
          </p:nvPr>
        </p:nvSpPr>
        <p:spPr/>
        <p:txBody>
          <a:bodyPr/>
          <a:lstStyle>
            <a:lvl1pPr>
              <a:defRPr/>
            </a:lvl1pPr>
          </a:lstStyle>
          <a:p>
            <a:pPr>
              <a:defRPr/>
            </a:pPr>
            <a:fld id="{4A6004F7-9F69-4C4A-8BA8-54A2A3400D19}" type="slidenum">
              <a:rPr lang="fr-FR"/>
              <a:pPr>
                <a:defRPr/>
              </a:pPr>
              <a:t>‹#›</a:t>
            </a:fld>
            <a:endParaRPr lang="fr-FR"/>
          </a:p>
        </p:txBody>
      </p:sp>
      <p:sp>
        <p:nvSpPr>
          <p:cNvPr id="14" name="Espace réservé du pied de page 22"/>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4985860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64874" y="4941168"/>
            <a:ext cx="1691680" cy="1691680"/>
          </a:xfrm>
          <a:prstGeom prst="rect">
            <a:avLst/>
          </a:prstGeom>
        </p:spPr>
      </p:pic>
    </p:spTree>
  </p:cSld>
  <p:clrMap bg1="lt1" tx1="dk1" bg2="lt2" tx2="dk2" accent1="accent1" accent2="accent2" accent3="accent3" accent4="accent4" accent5="accent5" accent6="accent6" hlink="hlink" folHlink="folHlink"/>
  <p:sldLayoutIdLst>
    <p:sldLayoutId id="2147483849" r:id="rId1"/>
    <p:sldLayoutId id="2147483851" r:id="rId2"/>
    <p:sldLayoutId id="2147483852" r:id="rId3"/>
    <p:sldLayoutId id="2147483853" r:id="rId4"/>
    <p:sldLayoutId id="2147483854" r:id="rId5"/>
    <p:sldLayoutId id="2147483856" r:id="rId6"/>
  </p:sldLayoutIdLst>
  <p:txStyles>
    <p:title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a:solidFill>
            <a:schemeClr val="tx2"/>
          </a:solidFill>
          <a:latin typeface="Calibri" pitchFamily="34" charset="0"/>
        </a:defRPr>
      </a:lvl2pPr>
      <a:lvl3pPr algn="l" rtl="0" eaLnBrk="0" fontAlgn="base" hangingPunct="0">
        <a:spcBef>
          <a:spcPct val="0"/>
        </a:spcBef>
        <a:spcAft>
          <a:spcPct val="0"/>
        </a:spcAft>
        <a:defRPr sz="3400">
          <a:solidFill>
            <a:schemeClr val="tx2"/>
          </a:solidFill>
          <a:latin typeface="Calibri" pitchFamily="34" charset="0"/>
        </a:defRPr>
      </a:lvl3pPr>
      <a:lvl4pPr algn="l" rtl="0" eaLnBrk="0" fontAlgn="base" hangingPunct="0">
        <a:spcBef>
          <a:spcPct val="0"/>
        </a:spcBef>
        <a:spcAft>
          <a:spcPct val="0"/>
        </a:spcAft>
        <a:defRPr sz="3400">
          <a:solidFill>
            <a:schemeClr val="tx2"/>
          </a:solidFill>
          <a:latin typeface="Calibri" pitchFamily="34" charset="0"/>
        </a:defRPr>
      </a:lvl4pPr>
      <a:lvl5pPr algn="l" rtl="0" eaLnBrk="0" fontAlgn="base" hangingPunct="0">
        <a:spcBef>
          <a:spcPct val="0"/>
        </a:spcBef>
        <a:spcAft>
          <a:spcPct val="0"/>
        </a:spcAft>
        <a:defRPr sz="3400">
          <a:solidFill>
            <a:schemeClr val="tx2"/>
          </a:solidFill>
          <a:latin typeface="Calibri" pitchFamily="34" charset="0"/>
        </a:defRPr>
      </a:lvl5pPr>
      <a:lvl6pPr marL="457200" algn="l" rtl="0" fontAlgn="base">
        <a:spcBef>
          <a:spcPct val="0"/>
        </a:spcBef>
        <a:spcAft>
          <a:spcPct val="0"/>
        </a:spcAft>
        <a:defRPr sz="3400">
          <a:solidFill>
            <a:schemeClr val="tx2"/>
          </a:solidFill>
          <a:latin typeface="Calibri" pitchFamily="34" charset="0"/>
        </a:defRPr>
      </a:lvl6pPr>
      <a:lvl7pPr marL="914400" algn="l" rtl="0" fontAlgn="base">
        <a:spcBef>
          <a:spcPct val="0"/>
        </a:spcBef>
        <a:spcAft>
          <a:spcPct val="0"/>
        </a:spcAft>
        <a:defRPr sz="3400">
          <a:solidFill>
            <a:schemeClr val="tx2"/>
          </a:solidFill>
          <a:latin typeface="Calibri" pitchFamily="34" charset="0"/>
        </a:defRPr>
      </a:lvl7pPr>
      <a:lvl8pPr marL="1371600" algn="l" rtl="0" fontAlgn="base">
        <a:spcBef>
          <a:spcPct val="0"/>
        </a:spcBef>
        <a:spcAft>
          <a:spcPct val="0"/>
        </a:spcAft>
        <a:defRPr sz="3400">
          <a:solidFill>
            <a:schemeClr val="tx2"/>
          </a:solidFill>
          <a:latin typeface="Calibri" pitchFamily="34" charset="0"/>
        </a:defRPr>
      </a:lvl8pPr>
      <a:lvl9pPr marL="1828800" algn="l" rtl="0" fontAlgn="base">
        <a:spcBef>
          <a:spcPct val="0"/>
        </a:spcBef>
        <a:spcAft>
          <a:spcPct val="0"/>
        </a:spcAft>
        <a:defRPr sz="3400">
          <a:solidFill>
            <a:schemeClr val="tx2"/>
          </a:solidFill>
          <a:latin typeface="Calibri" pitchFamily="34" charset="0"/>
        </a:defRPr>
      </a:lvl9pPr>
    </p:titleStyle>
    <p:bodyStyle>
      <a:lvl1pPr marL="273050" indent="-273050" algn="l" rtl="0" eaLnBrk="0" fontAlgn="base" hangingPunct="0">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Espace réservé du texte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5" name="Espace réservé de la date 16"/>
          <p:cNvSpPr>
            <a:spLocks noGrp="1"/>
          </p:cNvSpPr>
          <p:nvPr>
            <p:ph type="dt" sz="half" idx="2"/>
          </p:nvPr>
        </p:nvSpPr>
        <p:spPr>
          <a:xfrm rot="5400000">
            <a:off x="7589045" y="1081881"/>
            <a:ext cx="2011362" cy="384175"/>
          </a:xfrm>
          <a:prstGeom prst="rect">
            <a:avLst/>
          </a:prstGeom>
        </p:spPr>
        <p:txBody>
          <a:bodyPr vert="horz" rtlCol="0" anchor="ctr" anchorCtr="0"/>
          <a:lstStyle>
            <a:lvl1pPr algn="r">
              <a:defRPr sz="1200">
                <a:solidFill>
                  <a:schemeClr val="tx2"/>
                </a:solidFill>
              </a:defRPr>
            </a:lvl1pPr>
          </a:lstStyle>
          <a:p>
            <a:pPr>
              <a:defRPr/>
            </a:pPr>
            <a:endParaRPr lang="fr-FR"/>
          </a:p>
        </p:txBody>
      </p:sp>
      <p:sp>
        <p:nvSpPr>
          <p:cNvPr id="26" name="Espace réservé du numéro de diapositive 17"/>
          <p:cNvSpPr>
            <a:spLocks noGrp="1"/>
          </p:cNvSpPr>
          <p:nvPr>
            <p:ph type="sldNum" sz="quarter" idx="4"/>
          </p:nvPr>
        </p:nvSpPr>
        <p:spPr>
          <a:xfrm>
            <a:off x="8129588" y="5734050"/>
            <a:ext cx="609600" cy="520700"/>
          </a:xfrm>
          <a:prstGeom prst="rect">
            <a:avLst/>
          </a:prstGeom>
        </p:spPr>
        <p:txBody>
          <a:bodyPr vert="horz" rtlCol="0" anchor="ctr"/>
          <a:lstStyle>
            <a:lvl1pPr algn="ctr">
              <a:defRPr sz="1400" b="1">
                <a:solidFill>
                  <a:srgbClr val="FFFFFF"/>
                </a:solidFill>
              </a:defRPr>
            </a:lvl1pPr>
          </a:lstStyle>
          <a:p>
            <a:pPr>
              <a:defRPr/>
            </a:pPr>
            <a:fld id="{EF0A5AEA-A185-4DFE-927E-3A6ABFBA513A}" type="slidenum">
              <a:rPr lang="fr-FR"/>
              <a:pPr>
                <a:defRPr/>
              </a:pPr>
              <a:t>‹#›</a:t>
            </a:fld>
            <a:endParaRPr lang="fr-FR"/>
          </a:p>
        </p:txBody>
      </p:sp>
      <p:sp>
        <p:nvSpPr>
          <p:cNvPr id="27" name="Espace réservé du pied de page 20"/>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sz="1200">
                <a:solidFill>
                  <a:schemeClr val="tx2"/>
                </a:solidFill>
              </a:defRPr>
            </a:lvl1pPr>
          </a:lstStyle>
          <a:p>
            <a:pPr>
              <a:defRPr/>
            </a:pPr>
            <a:endParaRPr lang="fr-FR"/>
          </a:p>
        </p:txBody>
      </p:sp>
      <p:pic>
        <p:nvPicPr>
          <p:cNvPr id="7"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638" y="-27384"/>
            <a:ext cx="92011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4"/>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308304" y="4941168"/>
            <a:ext cx="1691680" cy="1691680"/>
          </a:xfrm>
          <a:prstGeom prst="rect">
            <a:avLst/>
          </a:prstGeom>
        </p:spPr>
      </p:pic>
    </p:spTree>
  </p:cSld>
  <p:clrMap bg1="lt1" tx1="dk1" bg2="lt2" tx2="dk2" accent1="accent1" accent2="accent2" accent3="accent3" accent4="accent4" accent5="accent5" accent6="accent6" hlink="hlink" folHlink="folHlink"/>
  <p:sldLayoutIdLst>
    <p:sldLayoutId id="2147483859" r:id="rId1"/>
    <p:sldLayoutId id="2147483861" r:id="rId2"/>
    <p:sldLayoutId id="2147483862" r:id="rId3"/>
    <p:sldLayoutId id="2147483888" r:id="rId4"/>
    <p:sldLayoutId id="2147483889" r:id="rId5"/>
  </p:sldLayoutIdLst>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54994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Lst>
  <p:txStyles>
    <p:title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a:solidFill>
            <a:schemeClr val="tx2"/>
          </a:solidFill>
          <a:latin typeface="Calibri" pitchFamily="34" charset="0"/>
        </a:defRPr>
      </a:lvl2pPr>
      <a:lvl3pPr algn="l" rtl="0" eaLnBrk="0" fontAlgn="base" hangingPunct="0">
        <a:spcBef>
          <a:spcPct val="0"/>
        </a:spcBef>
        <a:spcAft>
          <a:spcPct val="0"/>
        </a:spcAft>
        <a:defRPr sz="3400">
          <a:solidFill>
            <a:schemeClr val="tx2"/>
          </a:solidFill>
          <a:latin typeface="Calibri" pitchFamily="34" charset="0"/>
        </a:defRPr>
      </a:lvl3pPr>
      <a:lvl4pPr algn="l" rtl="0" eaLnBrk="0" fontAlgn="base" hangingPunct="0">
        <a:spcBef>
          <a:spcPct val="0"/>
        </a:spcBef>
        <a:spcAft>
          <a:spcPct val="0"/>
        </a:spcAft>
        <a:defRPr sz="3400">
          <a:solidFill>
            <a:schemeClr val="tx2"/>
          </a:solidFill>
          <a:latin typeface="Calibri" pitchFamily="34" charset="0"/>
        </a:defRPr>
      </a:lvl4pPr>
      <a:lvl5pPr algn="l" rtl="0" eaLnBrk="0" fontAlgn="base" hangingPunct="0">
        <a:spcBef>
          <a:spcPct val="0"/>
        </a:spcBef>
        <a:spcAft>
          <a:spcPct val="0"/>
        </a:spcAft>
        <a:defRPr sz="3400">
          <a:solidFill>
            <a:schemeClr val="tx2"/>
          </a:solidFill>
          <a:latin typeface="Calibri" pitchFamily="34" charset="0"/>
        </a:defRPr>
      </a:lvl5pPr>
      <a:lvl6pPr marL="457200" algn="l" rtl="0" fontAlgn="base">
        <a:spcBef>
          <a:spcPct val="0"/>
        </a:spcBef>
        <a:spcAft>
          <a:spcPct val="0"/>
        </a:spcAft>
        <a:defRPr sz="3400">
          <a:solidFill>
            <a:schemeClr val="tx2"/>
          </a:solidFill>
          <a:latin typeface="Calibri" pitchFamily="34" charset="0"/>
        </a:defRPr>
      </a:lvl6pPr>
      <a:lvl7pPr marL="914400" algn="l" rtl="0" fontAlgn="base">
        <a:spcBef>
          <a:spcPct val="0"/>
        </a:spcBef>
        <a:spcAft>
          <a:spcPct val="0"/>
        </a:spcAft>
        <a:defRPr sz="3400">
          <a:solidFill>
            <a:schemeClr val="tx2"/>
          </a:solidFill>
          <a:latin typeface="Calibri" pitchFamily="34" charset="0"/>
        </a:defRPr>
      </a:lvl7pPr>
      <a:lvl8pPr marL="1371600" algn="l" rtl="0" fontAlgn="base">
        <a:spcBef>
          <a:spcPct val="0"/>
        </a:spcBef>
        <a:spcAft>
          <a:spcPct val="0"/>
        </a:spcAft>
        <a:defRPr sz="3400">
          <a:solidFill>
            <a:schemeClr val="tx2"/>
          </a:solidFill>
          <a:latin typeface="Calibri" pitchFamily="34" charset="0"/>
        </a:defRPr>
      </a:lvl8pPr>
      <a:lvl9pPr marL="1828800" algn="l" rtl="0" fontAlgn="base">
        <a:spcBef>
          <a:spcPct val="0"/>
        </a:spcBef>
        <a:spcAft>
          <a:spcPct val="0"/>
        </a:spcAft>
        <a:defRPr sz="3400">
          <a:solidFill>
            <a:schemeClr val="tx2"/>
          </a:solidFill>
          <a:latin typeface="Calibri" pitchFamily="34" charset="0"/>
        </a:defRPr>
      </a:lvl9pPr>
    </p:titleStyle>
    <p:bodyStyle>
      <a:lvl1pPr marL="273050" indent="-273050" algn="l" rtl="0" eaLnBrk="0" fontAlgn="base" hangingPunct="0">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Espace réservé du texte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5" name="Espace réservé de la date 16"/>
          <p:cNvSpPr>
            <a:spLocks noGrp="1"/>
          </p:cNvSpPr>
          <p:nvPr>
            <p:ph type="dt" sz="half" idx="2"/>
          </p:nvPr>
        </p:nvSpPr>
        <p:spPr>
          <a:xfrm rot="5400000">
            <a:off x="7589045" y="1081881"/>
            <a:ext cx="2011362" cy="384175"/>
          </a:xfrm>
          <a:prstGeom prst="rect">
            <a:avLst/>
          </a:prstGeom>
        </p:spPr>
        <p:txBody>
          <a:bodyPr vert="horz" rtlCol="0" anchor="ctr" anchorCtr="0"/>
          <a:lstStyle>
            <a:lvl1pPr algn="r">
              <a:defRPr sz="1200">
                <a:solidFill>
                  <a:schemeClr val="tx2"/>
                </a:solidFill>
              </a:defRPr>
            </a:lvl1pPr>
          </a:lstStyle>
          <a:p>
            <a:pPr>
              <a:defRPr/>
            </a:pPr>
            <a:endParaRPr lang="fr-FR"/>
          </a:p>
        </p:txBody>
      </p:sp>
      <p:sp>
        <p:nvSpPr>
          <p:cNvPr id="26" name="Espace réservé du numéro de diapositive 17"/>
          <p:cNvSpPr>
            <a:spLocks noGrp="1"/>
          </p:cNvSpPr>
          <p:nvPr>
            <p:ph type="sldNum" sz="quarter" idx="4"/>
          </p:nvPr>
        </p:nvSpPr>
        <p:spPr>
          <a:xfrm>
            <a:off x="8129588" y="5734050"/>
            <a:ext cx="609600" cy="520700"/>
          </a:xfrm>
          <a:prstGeom prst="rect">
            <a:avLst/>
          </a:prstGeom>
        </p:spPr>
        <p:txBody>
          <a:bodyPr vert="horz" rtlCol="0" anchor="ctr"/>
          <a:lstStyle>
            <a:lvl1pPr algn="ctr">
              <a:defRPr sz="1400" b="1">
                <a:solidFill>
                  <a:srgbClr val="FFFFFF"/>
                </a:solidFill>
              </a:defRPr>
            </a:lvl1pPr>
          </a:lstStyle>
          <a:p>
            <a:pPr>
              <a:defRPr/>
            </a:pPr>
            <a:fld id="{EF0A5AEA-A185-4DFE-927E-3A6ABFBA513A}" type="slidenum">
              <a:rPr lang="fr-FR"/>
              <a:pPr>
                <a:defRPr/>
              </a:pPr>
              <a:t>‹#›</a:t>
            </a:fld>
            <a:endParaRPr lang="fr-FR"/>
          </a:p>
        </p:txBody>
      </p:sp>
      <p:sp>
        <p:nvSpPr>
          <p:cNvPr id="27" name="Espace réservé du pied de page 20"/>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sz="1200">
                <a:solidFill>
                  <a:schemeClr val="tx2"/>
                </a:solidFill>
              </a:defRPr>
            </a:lvl1pPr>
          </a:lstStyle>
          <a:p>
            <a:pPr>
              <a:defRPr/>
            </a:pPr>
            <a:endParaRPr lang="fr-FR"/>
          </a:p>
        </p:txBody>
      </p:sp>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638" y="-27384"/>
            <a:ext cx="92011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5092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19769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Lst>
  <p:txStyles>
    <p:titleStyle>
      <a:lvl1pPr algn="l" rtl="0" eaLnBrk="1" fontAlgn="base" hangingPunct="1">
        <a:spcBef>
          <a:spcPct val="0"/>
        </a:spcBef>
        <a:spcAft>
          <a:spcPct val="0"/>
        </a:spcAft>
        <a:defRPr sz="3400" b="1">
          <a:solidFill>
            <a:schemeClr val="tx1"/>
          </a:solidFill>
          <a:latin typeface="+mj-lt"/>
          <a:ea typeface="+mj-ea"/>
          <a:cs typeface="+mj-cs"/>
        </a:defRPr>
      </a:lvl1pPr>
      <a:lvl2pPr algn="l" rtl="0" eaLnBrk="1" fontAlgn="base" hangingPunct="1">
        <a:spcBef>
          <a:spcPct val="0"/>
        </a:spcBef>
        <a:spcAft>
          <a:spcPct val="0"/>
        </a:spcAft>
        <a:defRPr sz="3400">
          <a:solidFill>
            <a:schemeClr val="tx2"/>
          </a:solidFill>
          <a:latin typeface="Calibri" pitchFamily="34" charset="0"/>
        </a:defRPr>
      </a:lvl2pPr>
      <a:lvl3pPr algn="l" rtl="0" eaLnBrk="1" fontAlgn="base" hangingPunct="1">
        <a:spcBef>
          <a:spcPct val="0"/>
        </a:spcBef>
        <a:spcAft>
          <a:spcPct val="0"/>
        </a:spcAft>
        <a:defRPr sz="3400">
          <a:solidFill>
            <a:schemeClr val="tx2"/>
          </a:solidFill>
          <a:latin typeface="Calibri" pitchFamily="34" charset="0"/>
        </a:defRPr>
      </a:lvl3pPr>
      <a:lvl4pPr algn="l" rtl="0" eaLnBrk="1" fontAlgn="base" hangingPunct="1">
        <a:spcBef>
          <a:spcPct val="0"/>
        </a:spcBef>
        <a:spcAft>
          <a:spcPct val="0"/>
        </a:spcAft>
        <a:defRPr sz="3400">
          <a:solidFill>
            <a:schemeClr val="tx2"/>
          </a:solidFill>
          <a:latin typeface="Calibri" pitchFamily="34" charset="0"/>
        </a:defRPr>
      </a:lvl4pPr>
      <a:lvl5pPr algn="l" rtl="0" eaLnBrk="1" fontAlgn="base" hangingPunct="1">
        <a:spcBef>
          <a:spcPct val="0"/>
        </a:spcBef>
        <a:spcAft>
          <a:spcPct val="0"/>
        </a:spcAft>
        <a:defRPr sz="3400">
          <a:solidFill>
            <a:schemeClr val="tx2"/>
          </a:solidFill>
          <a:latin typeface="Calibri" pitchFamily="34" charset="0"/>
        </a:defRPr>
      </a:lvl5pPr>
      <a:lvl6pPr marL="457200" algn="l" rtl="0" eaLnBrk="1" fontAlgn="base" hangingPunct="1">
        <a:spcBef>
          <a:spcPct val="0"/>
        </a:spcBef>
        <a:spcAft>
          <a:spcPct val="0"/>
        </a:spcAft>
        <a:defRPr sz="3400">
          <a:solidFill>
            <a:schemeClr val="tx2"/>
          </a:solidFill>
          <a:latin typeface="Calibri" pitchFamily="34" charset="0"/>
        </a:defRPr>
      </a:lvl6pPr>
      <a:lvl7pPr marL="914400" algn="l" rtl="0" eaLnBrk="1" fontAlgn="base" hangingPunct="1">
        <a:spcBef>
          <a:spcPct val="0"/>
        </a:spcBef>
        <a:spcAft>
          <a:spcPct val="0"/>
        </a:spcAft>
        <a:defRPr sz="3400">
          <a:solidFill>
            <a:schemeClr val="tx2"/>
          </a:solidFill>
          <a:latin typeface="Calibri" pitchFamily="34" charset="0"/>
        </a:defRPr>
      </a:lvl7pPr>
      <a:lvl8pPr marL="1371600" algn="l" rtl="0" eaLnBrk="1" fontAlgn="base" hangingPunct="1">
        <a:spcBef>
          <a:spcPct val="0"/>
        </a:spcBef>
        <a:spcAft>
          <a:spcPct val="0"/>
        </a:spcAft>
        <a:defRPr sz="3400">
          <a:solidFill>
            <a:schemeClr val="tx2"/>
          </a:solidFill>
          <a:latin typeface="Calibri" pitchFamily="34" charset="0"/>
        </a:defRPr>
      </a:lvl8pPr>
      <a:lvl9pPr marL="1828800" algn="l" rtl="0" eaLnBrk="1" fontAlgn="base" hangingPunct="1">
        <a:spcBef>
          <a:spcPct val="0"/>
        </a:spcBef>
        <a:spcAft>
          <a:spcPct val="0"/>
        </a:spcAft>
        <a:defRPr sz="3400">
          <a:solidFill>
            <a:schemeClr val="tx2"/>
          </a:solidFill>
          <a:latin typeface="Calibri" pitchFamily="34" charset="0"/>
        </a:defRPr>
      </a:lvl9pPr>
    </p:titleStyle>
    <p:bodyStyle>
      <a:lvl1pPr marL="273050" indent="-273050" algn="l" rtl="0" eaLnBrk="1" fontAlgn="base" hangingPunct="1">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1" fontAlgn="base" hangingPunct="1">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1" fontAlgn="base" hangingPunct="1">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1" fontAlgn="base" hangingPunct="1">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eaLnBrk="1" fontAlgn="base" hangingPunct="1">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eaLnBrk="1" fontAlgn="base" hangingPunct="1">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eaLnBrk="1" fontAlgn="base" hangingPunct="1">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eaLnBrk="1" fontAlgn="base" hangingPunct="1">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987C98-FCED-44AA-A37F-90B80F7550A0}" type="datetimeFigureOut">
              <a:rPr lang="en-GB" smtClean="0">
                <a:solidFill>
                  <a:prstClr val="black">
                    <a:tint val="75000"/>
                  </a:prstClr>
                </a:solidFill>
                <a:latin typeface="Calibri"/>
              </a:rPr>
              <a:pPr fontAlgn="auto">
                <a:spcBef>
                  <a:spcPts val="0"/>
                </a:spcBef>
                <a:spcAft>
                  <a:spcPts val="0"/>
                </a:spcAft>
              </a:pPr>
              <a:t>11/11/2014</a:t>
            </a:fld>
            <a:endParaRPr lang="en-GB">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C95B89D-A334-4F52-BC4F-5F4DDCE79CDC}"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06042362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5.tmp"/><Relationship Id="rId2" Type="http://schemas.openxmlformats.org/officeDocument/2006/relationships/image" Target="../media/image8.png"/><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mp"/></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image" Target="../media/image17.tmp"/></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556792"/>
            <a:ext cx="8064896" cy="2614720"/>
          </a:xfrm>
        </p:spPr>
        <p:txBody>
          <a:bodyPr wrap="square" lIns="91440" tIns="45720" rIns="91440" bIns="45720" numCol="1" anchor="t" anchorCtr="0" compatLnSpc="1">
            <a:prstTxWarp prst="textNoShape">
              <a:avLst/>
            </a:prstTxWarp>
            <a:noAutofit/>
          </a:bodyPr>
          <a:lstStyle/>
          <a:p>
            <a:pPr eaLnBrk="1" hangingPunct="1">
              <a:defRPr/>
            </a:pPr>
            <a:r>
              <a:rPr lang="fr-FR" sz="4400" cap="none" dirty="0" smtClean="0">
                <a:effectLst>
                  <a:outerShdw blurRad="38100" dist="38100" dir="2700000" algn="tl">
                    <a:srgbClr val="C0C0C0"/>
                  </a:outerShdw>
                </a:effectLst>
                <a:latin typeface="Calibri" pitchFamily="34" charset="0"/>
              </a:rPr>
              <a:t>The </a:t>
            </a:r>
            <a:r>
              <a:rPr lang="fr-FR" sz="4400" cap="none" dirty="0" err="1" smtClean="0">
                <a:effectLst>
                  <a:outerShdw blurRad="38100" dist="38100" dir="2700000" algn="tl">
                    <a:srgbClr val="C0C0C0"/>
                  </a:outerShdw>
                </a:effectLst>
                <a:latin typeface="Calibri" pitchFamily="34" charset="0"/>
              </a:rPr>
              <a:t>European</a:t>
            </a:r>
            <a:r>
              <a:rPr lang="fr-FR" sz="4400" cap="none" dirty="0" smtClean="0">
                <a:effectLst>
                  <a:outerShdw blurRad="38100" dist="38100" dir="2700000" algn="tl">
                    <a:srgbClr val="C0C0C0"/>
                  </a:outerShdw>
                </a:effectLst>
                <a:latin typeface="Calibri" pitchFamily="34" charset="0"/>
              </a:rPr>
              <a:t> and </a:t>
            </a:r>
            <a:r>
              <a:rPr lang="fr-FR" sz="4400" cap="none" dirty="0" err="1" smtClean="0">
                <a:effectLst>
                  <a:outerShdw blurRad="38100" dist="38100" dir="2700000" algn="tl">
                    <a:srgbClr val="C0C0C0"/>
                  </a:outerShdw>
                </a:effectLst>
                <a:latin typeface="Calibri" pitchFamily="34" charset="0"/>
              </a:rPr>
              <a:t>Mediterranean</a:t>
            </a:r>
            <a:r>
              <a:rPr lang="fr-FR" sz="4400" cap="none" dirty="0" smtClean="0">
                <a:effectLst>
                  <a:outerShdw blurRad="38100" dist="38100" dir="2700000" algn="tl">
                    <a:srgbClr val="C0C0C0"/>
                  </a:outerShdw>
                </a:effectLst>
                <a:latin typeface="Calibri" pitchFamily="34" charset="0"/>
              </a:rPr>
              <a:t> Plant Protection Organisation</a:t>
            </a:r>
            <a:br>
              <a:rPr lang="fr-FR" sz="4400" cap="none" dirty="0" smtClean="0">
                <a:effectLst>
                  <a:outerShdw blurRad="38100" dist="38100" dir="2700000" algn="tl">
                    <a:srgbClr val="C0C0C0"/>
                  </a:outerShdw>
                </a:effectLst>
                <a:latin typeface="Calibri" pitchFamily="34" charset="0"/>
              </a:rPr>
            </a:br>
            <a:r>
              <a:rPr lang="fr-FR" sz="2400" cap="none" dirty="0" smtClean="0">
                <a:effectLst>
                  <a:outerShdw blurRad="38100" dist="38100" dir="2700000" algn="tl">
                    <a:srgbClr val="C0C0C0"/>
                  </a:outerShdw>
                </a:effectLst>
                <a:latin typeface="Calibri" pitchFamily="34" charset="0"/>
              </a:rPr>
              <a:t/>
            </a:r>
            <a:br>
              <a:rPr lang="fr-FR" sz="2400" cap="none" dirty="0" smtClean="0">
                <a:effectLst>
                  <a:outerShdw blurRad="38100" dist="38100" dir="2700000" algn="tl">
                    <a:srgbClr val="C0C0C0"/>
                  </a:outerShdw>
                </a:effectLst>
                <a:latin typeface="Calibri" pitchFamily="34" charset="0"/>
              </a:rPr>
            </a:br>
            <a:r>
              <a:rPr lang="fr-FR" sz="4400" dirty="0" smtClean="0">
                <a:effectLst>
                  <a:outerShdw blurRad="38100" dist="38100" dir="2700000" algn="tl">
                    <a:srgbClr val="C0C0C0"/>
                  </a:outerShdw>
                </a:effectLst>
              </a:rPr>
              <a:t>update on </a:t>
            </a:r>
            <a:r>
              <a:rPr lang="fr-FR" sz="4400" dirty="0" err="1" smtClean="0">
                <a:effectLst>
                  <a:outerShdw blurRad="38100" dist="38100" dir="2700000" algn="tl">
                    <a:srgbClr val="C0C0C0"/>
                  </a:outerShdw>
                </a:effectLst>
              </a:rPr>
              <a:t>activities</a:t>
            </a:r>
            <a:endParaRPr lang="fr-FR" sz="4400" cap="none" dirty="0" smtClean="0">
              <a:effectLst>
                <a:outerShdw blurRad="38100" dist="38100" dir="2700000" algn="tl">
                  <a:srgbClr val="C0C0C0"/>
                </a:outerShdw>
              </a:effectLst>
              <a:latin typeface="Calibri" pitchFamily="34" charset="0"/>
            </a:endParaRPr>
          </a:p>
        </p:txBody>
      </p:sp>
      <p:sp>
        <p:nvSpPr>
          <p:cNvPr id="8195" name="Sous-titre 4"/>
          <p:cNvSpPr>
            <a:spLocks noGrp="1"/>
          </p:cNvSpPr>
          <p:nvPr>
            <p:ph type="subTitle" idx="1"/>
          </p:nvPr>
        </p:nvSpPr>
        <p:spPr>
          <a:xfrm>
            <a:off x="755576" y="4653136"/>
            <a:ext cx="7704856" cy="1224136"/>
          </a:xfrm>
        </p:spPr>
        <p:txBody>
          <a:bodyPr/>
          <a:lstStyle/>
          <a:p>
            <a:r>
              <a:rPr lang="en-GB" sz="1800" dirty="0" smtClean="0">
                <a:solidFill>
                  <a:schemeClr val="tx1"/>
                </a:solidFill>
                <a:latin typeface="Arial" pitchFamily="34" charset="0"/>
                <a:cs typeface="Arial" pitchFamily="34" charset="0"/>
              </a:rPr>
              <a:t>Event	2014 Technical Consultation of RPPOs</a:t>
            </a:r>
          </a:p>
          <a:p>
            <a:r>
              <a:rPr lang="en-GB" sz="1800" dirty="0" smtClean="0">
                <a:solidFill>
                  <a:schemeClr val="tx1"/>
                </a:solidFill>
                <a:latin typeface="Arial" pitchFamily="34" charset="0"/>
                <a:cs typeface="Arial" pitchFamily="34" charset="0"/>
              </a:rPr>
              <a:t>Date	10-14</a:t>
            </a:r>
            <a:r>
              <a:rPr lang="en-GB" sz="1800" baseline="30000" dirty="0" smtClean="0">
                <a:solidFill>
                  <a:schemeClr val="tx1"/>
                </a:solidFill>
                <a:latin typeface="Arial" pitchFamily="34" charset="0"/>
                <a:cs typeface="Arial" pitchFamily="34" charset="0"/>
              </a:rPr>
              <a:t>th</a:t>
            </a:r>
            <a:r>
              <a:rPr lang="en-GB" sz="1800" dirty="0" smtClean="0">
                <a:solidFill>
                  <a:schemeClr val="tx1"/>
                </a:solidFill>
                <a:latin typeface="Arial" pitchFamily="34" charset="0"/>
                <a:cs typeface="Arial" pitchFamily="34" charset="0"/>
              </a:rPr>
              <a:t> November 2014</a:t>
            </a:r>
            <a:endParaRPr lang="en-GB" sz="1800" dirty="0">
              <a:solidFill>
                <a:schemeClr val="tx1"/>
              </a:solidFill>
              <a:latin typeface="Arial" pitchFamily="34" charset="0"/>
              <a:cs typeface="Arial" pitchFamily="34" charset="0"/>
            </a:endParaRPr>
          </a:p>
          <a:p>
            <a:r>
              <a:rPr lang="en-GB" sz="1800" dirty="0" smtClean="0">
                <a:solidFill>
                  <a:schemeClr val="tx1"/>
                </a:solidFill>
                <a:latin typeface="Arial" pitchFamily="34" charset="0"/>
                <a:cs typeface="Arial" pitchFamily="34" charset="0"/>
              </a:rPr>
              <a:t>Martin Ward (Director General) </a:t>
            </a:r>
            <a:r>
              <a:rPr lang="en-GB" sz="1800" dirty="0">
                <a:solidFill>
                  <a:schemeClr val="tx1"/>
                </a:solidFill>
                <a:latin typeface="Arial" pitchFamily="34" charset="0"/>
                <a:cs typeface="Arial" pitchFamily="34" charset="0"/>
              </a:rPr>
              <a:t>- </a:t>
            </a:r>
            <a:r>
              <a:rPr lang="en-GB" sz="1800" dirty="0" smtClean="0">
                <a:solidFill>
                  <a:schemeClr val="tx1"/>
                </a:solidFill>
                <a:latin typeface="Arial" pitchFamily="34" charset="0"/>
                <a:cs typeface="Arial" pitchFamily="34" charset="0"/>
              </a:rPr>
              <a:t>mw@eppo.int</a:t>
            </a:r>
            <a:endParaRPr lang="en-GB" sz="1800" dirty="0">
              <a:solidFill>
                <a:schemeClr val="tx1"/>
              </a:solidFill>
              <a:latin typeface="Arial" pitchFamily="34" charset="0"/>
              <a:cs typeface="Arial" pitchFamily="34" charset="0"/>
            </a:endParaRPr>
          </a:p>
        </p:txBody>
      </p:sp>
      <p:pic>
        <p:nvPicPr>
          <p:cNvPr id="8196"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2322" y="3789040"/>
            <a:ext cx="2543151" cy="268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404664"/>
            <a:ext cx="4104456" cy="4873625"/>
          </a:xfrm>
        </p:spPr>
        <p:txBody>
          <a:bodyPr/>
          <a:lstStyle/>
          <a:p>
            <a:pPr marL="0" indent="0">
              <a:buNone/>
            </a:pPr>
            <a:r>
              <a:rPr lang="en-GB" b="1" dirty="0" err="1" smtClean="0"/>
              <a:t>Phytosanitary</a:t>
            </a:r>
            <a:r>
              <a:rPr lang="en-GB" b="1" dirty="0" smtClean="0"/>
              <a:t> Regulations Panels</a:t>
            </a:r>
          </a:p>
          <a:p>
            <a:pPr lvl="1"/>
            <a:r>
              <a:rPr lang="en-GB" dirty="0" smtClean="0"/>
              <a:t>IPPC Affairs</a:t>
            </a:r>
          </a:p>
          <a:p>
            <a:pPr lvl="1"/>
            <a:r>
              <a:rPr lang="en-GB" dirty="0" smtClean="0"/>
              <a:t>Risks and Measures</a:t>
            </a:r>
          </a:p>
          <a:p>
            <a:pPr lvl="1"/>
            <a:r>
              <a:rPr lang="en-GB" dirty="0"/>
              <a:t>Forestry</a:t>
            </a:r>
          </a:p>
          <a:p>
            <a:pPr lvl="1"/>
            <a:r>
              <a:rPr lang="en-GB" dirty="0"/>
              <a:t>Potatoes</a:t>
            </a:r>
          </a:p>
          <a:p>
            <a:pPr lvl="1"/>
            <a:r>
              <a:rPr lang="en-GB" dirty="0" smtClean="0"/>
              <a:t>Inspections</a:t>
            </a:r>
          </a:p>
          <a:p>
            <a:pPr lvl="1"/>
            <a:r>
              <a:rPr lang="en-GB" dirty="0" smtClean="0"/>
              <a:t>Diagnostics</a:t>
            </a:r>
          </a:p>
          <a:p>
            <a:pPr lvl="2"/>
            <a:r>
              <a:rPr lang="en-GB" dirty="0" smtClean="0"/>
              <a:t>Entomology</a:t>
            </a:r>
          </a:p>
          <a:p>
            <a:pPr lvl="2"/>
            <a:r>
              <a:rPr lang="en-GB" dirty="0" smtClean="0"/>
              <a:t>Nematodes</a:t>
            </a:r>
          </a:p>
          <a:p>
            <a:pPr lvl="2"/>
            <a:r>
              <a:rPr lang="en-GB" dirty="0" smtClean="0"/>
              <a:t>Bacteria</a:t>
            </a:r>
          </a:p>
          <a:p>
            <a:pPr lvl="2"/>
            <a:r>
              <a:rPr lang="en-GB" dirty="0" smtClean="0"/>
              <a:t>Fungi</a:t>
            </a:r>
          </a:p>
          <a:p>
            <a:pPr lvl="2"/>
            <a:r>
              <a:rPr lang="en-GB" dirty="0" smtClean="0"/>
              <a:t>Virology</a:t>
            </a:r>
          </a:p>
          <a:p>
            <a:pPr lvl="1"/>
            <a:r>
              <a:rPr lang="en-GB" dirty="0" smtClean="0"/>
              <a:t>Invasive Alien Plants</a:t>
            </a:r>
          </a:p>
          <a:p>
            <a:pPr lvl="1"/>
            <a:r>
              <a:rPr lang="en-GB" dirty="0" err="1" smtClean="0"/>
              <a:t>Biocontrol</a:t>
            </a:r>
            <a:r>
              <a:rPr lang="en-GB" dirty="0" smtClean="0"/>
              <a:t> Agents</a:t>
            </a:r>
            <a:endParaRPr lang="en-US" dirty="0"/>
          </a:p>
        </p:txBody>
      </p:sp>
      <p:sp>
        <p:nvSpPr>
          <p:cNvPr id="4" name="Content Placeholder 3"/>
          <p:cNvSpPr>
            <a:spLocks noGrp="1"/>
          </p:cNvSpPr>
          <p:nvPr>
            <p:ph sz="half" idx="2"/>
          </p:nvPr>
        </p:nvSpPr>
        <p:spPr>
          <a:xfrm>
            <a:off x="4560333" y="404664"/>
            <a:ext cx="3657600" cy="4873625"/>
          </a:xfrm>
        </p:spPr>
        <p:txBody>
          <a:bodyPr/>
          <a:lstStyle/>
          <a:p>
            <a:pPr marL="0" indent="0">
              <a:buNone/>
            </a:pPr>
            <a:r>
              <a:rPr lang="en-GB" b="1" dirty="0" smtClean="0"/>
              <a:t>Plant Protection Products Panels</a:t>
            </a:r>
          </a:p>
          <a:p>
            <a:pPr lvl="1"/>
            <a:r>
              <a:rPr lang="en-GB" dirty="0" smtClean="0"/>
              <a:t>General Standards</a:t>
            </a:r>
          </a:p>
          <a:p>
            <a:pPr lvl="1"/>
            <a:r>
              <a:rPr lang="en-GB" dirty="0" smtClean="0"/>
              <a:t>Herbicides</a:t>
            </a:r>
          </a:p>
          <a:p>
            <a:pPr lvl="1"/>
            <a:r>
              <a:rPr lang="en-GB" dirty="0" smtClean="0"/>
              <a:t>Insecticides and Fungicides</a:t>
            </a:r>
          </a:p>
          <a:p>
            <a:pPr lvl="1"/>
            <a:r>
              <a:rPr lang="en-GB" dirty="0" smtClean="0"/>
              <a:t>Resistance</a:t>
            </a:r>
          </a:p>
          <a:p>
            <a:pPr lvl="1"/>
            <a:r>
              <a:rPr lang="en-GB" dirty="0" smtClean="0"/>
              <a:t>Harmonisation of Data Requirements </a:t>
            </a:r>
            <a:endParaRPr lang="en-US" dirty="0"/>
          </a:p>
        </p:txBody>
      </p:sp>
    </p:spTree>
    <p:extLst>
      <p:ext uri="{BB962C8B-B14F-4D97-AF65-F5344CB8AC3E}">
        <p14:creationId xmlns:p14="http://schemas.microsoft.com/office/powerpoint/2010/main" val="195307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Mainly for Pest Risk Analyses (five per year)</a:t>
            </a:r>
          </a:p>
          <a:p>
            <a:r>
              <a:rPr lang="en-GB" dirty="0" smtClean="0"/>
              <a:t>Nominated by countries, selected by secretariat</a:t>
            </a:r>
          </a:p>
          <a:p>
            <a:r>
              <a:rPr lang="en-GB" dirty="0" smtClean="0"/>
              <a:t>Experts in specific aspects of risk</a:t>
            </a:r>
          </a:p>
          <a:p>
            <a:r>
              <a:rPr lang="en-GB" dirty="0" smtClean="0"/>
              <a:t>Expenses paid from EPPO budget</a:t>
            </a:r>
            <a:endParaRPr lang="en-US" dirty="0" smtClean="0"/>
          </a:p>
        </p:txBody>
      </p:sp>
      <p:sp>
        <p:nvSpPr>
          <p:cNvPr id="3" name="Title 2"/>
          <p:cNvSpPr>
            <a:spLocks noGrp="1"/>
          </p:cNvSpPr>
          <p:nvPr>
            <p:ph type="title"/>
          </p:nvPr>
        </p:nvSpPr>
        <p:spPr/>
        <p:txBody>
          <a:bodyPr/>
          <a:lstStyle/>
          <a:p>
            <a:r>
              <a:rPr lang="en-GB" dirty="0" smtClean="0"/>
              <a:t>Expert Working Groups</a:t>
            </a:r>
            <a:endParaRPr lang="en-US" dirty="0"/>
          </a:p>
        </p:txBody>
      </p:sp>
    </p:spTree>
    <p:extLst>
      <p:ext uri="{BB962C8B-B14F-4D97-AF65-F5344CB8AC3E}">
        <p14:creationId xmlns:p14="http://schemas.microsoft.com/office/powerpoint/2010/main" val="412383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908720"/>
            <a:ext cx="8075240" cy="4873625"/>
          </a:xfrm>
        </p:spPr>
        <p:txBody>
          <a:bodyPr/>
          <a:lstStyle/>
          <a:p>
            <a:pPr>
              <a:defRPr/>
            </a:pPr>
            <a:r>
              <a:rPr lang="en-US" sz="2000" b="1" dirty="0">
                <a:cs typeface="Arial" charset="0"/>
              </a:rPr>
              <a:t>Martin Ward </a:t>
            </a:r>
            <a:r>
              <a:rPr lang="en-US" sz="2000" b="1" dirty="0" smtClean="0">
                <a:cs typeface="Arial" charset="0"/>
              </a:rPr>
              <a:t>		</a:t>
            </a:r>
            <a:r>
              <a:rPr lang="en-US" sz="2000" dirty="0" smtClean="0">
                <a:cs typeface="Arial" charset="0"/>
              </a:rPr>
              <a:t>Director </a:t>
            </a:r>
            <a:r>
              <a:rPr lang="en-US" sz="2000" dirty="0">
                <a:cs typeface="Arial" charset="0"/>
              </a:rPr>
              <a:t>General</a:t>
            </a:r>
          </a:p>
          <a:p>
            <a:pPr>
              <a:defRPr/>
            </a:pPr>
            <a:r>
              <a:rPr lang="en-US" sz="2000" b="1" dirty="0">
                <a:cs typeface="Arial" charset="0"/>
              </a:rPr>
              <a:t>Françoise </a:t>
            </a:r>
            <a:r>
              <a:rPr lang="en-US" sz="2000" b="1" dirty="0" err="1">
                <a:cs typeface="Arial" charset="0"/>
              </a:rPr>
              <a:t>Petter</a:t>
            </a:r>
            <a:r>
              <a:rPr lang="en-US" sz="2000" b="1" dirty="0">
                <a:cs typeface="Arial" charset="0"/>
              </a:rPr>
              <a:t> </a:t>
            </a:r>
            <a:r>
              <a:rPr lang="en-US" sz="2000" b="1" dirty="0" smtClean="0">
                <a:cs typeface="Arial" charset="0"/>
              </a:rPr>
              <a:t>	</a:t>
            </a:r>
            <a:r>
              <a:rPr lang="en-US" sz="2000" dirty="0" smtClean="0">
                <a:cs typeface="Arial" charset="0"/>
              </a:rPr>
              <a:t>Assistant DG </a:t>
            </a:r>
            <a:endParaRPr lang="en-US" sz="2000" dirty="0">
              <a:cs typeface="Arial" charset="0"/>
            </a:endParaRPr>
          </a:p>
          <a:p>
            <a:pPr>
              <a:defRPr/>
            </a:pPr>
            <a:r>
              <a:rPr lang="en-US" sz="2000" b="1" dirty="0">
                <a:cs typeface="Arial" charset="0"/>
              </a:rPr>
              <a:t>Vlasta Zlof </a:t>
            </a:r>
            <a:r>
              <a:rPr lang="en-US" sz="2000" b="1" dirty="0" smtClean="0">
                <a:cs typeface="Arial" charset="0"/>
              </a:rPr>
              <a:t>		</a:t>
            </a:r>
            <a:r>
              <a:rPr lang="en-US" sz="2000" dirty="0" smtClean="0">
                <a:cs typeface="Arial" charset="0"/>
              </a:rPr>
              <a:t>Scientific </a:t>
            </a:r>
            <a:r>
              <a:rPr lang="en-US" sz="2000" dirty="0">
                <a:cs typeface="Arial" charset="0"/>
              </a:rPr>
              <a:t>Officer </a:t>
            </a:r>
            <a:r>
              <a:rPr lang="en-US" sz="2000" dirty="0" smtClean="0">
                <a:cs typeface="Arial" charset="0"/>
              </a:rPr>
              <a:t>(Plant Protection)</a:t>
            </a:r>
            <a:endParaRPr lang="en-US" sz="2000" dirty="0">
              <a:cs typeface="Arial" charset="0"/>
            </a:endParaRPr>
          </a:p>
          <a:p>
            <a:pPr>
              <a:defRPr/>
            </a:pPr>
            <a:r>
              <a:rPr lang="en-US" sz="2000" b="1" dirty="0">
                <a:cs typeface="Arial" charset="0"/>
              </a:rPr>
              <a:t>Andrei Orlinski </a:t>
            </a:r>
            <a:r>
              <a:rPr lang="en-US" sz="2000" b="1" dirty="0" smtClean="0">
                <a:cs typeface="Arial" charset="0"/>
              </a:rPr>
              <a:t>	</a:t>
            </a:r>
            <a:r>
              <a:rPr lang="en-US" sz="2000" dirty="0" smtClean="0">
                <a:cs typeface="Arial" charset="0"/>
              </a:rPr>
              <a:t>Scientific </a:t>
            </a:r>
            <a:r>
              <a:rPr lang="en-US" sz="2000" dirty="0">
                <a:cs typeface="Arial" charset="0"/>
              </a:rPr>
              <a:t>Officer </a:t>
            </a:r>
            <a:r>
              <a:rPr lang="en-US" sz="2000" dirty="0" smtClean="0">
                <a:cs typeface="Arial" charset="0"/>
              </a:rPr>
              <a:t>(Forestry and </a:t>
            </a:r>
            <a:r>
              <a:rPr lang="en-US" sz="2000" dirty="0" err="1" smtClean="0">
                <a:cs typeface="Arial" charset="0"/>
              </a:rPr>
              <a:t>Biocontrol</a:t>
            </a:r>
            <a:r>
              <a:rPr lang="en-US" sz="2000" dirty="0" smtClean="0">
                <a:cs typeface="Arial" charset="0"/>
              </a:rPr>
              <a:t>)</a:t>
            </a:r>
            <a:endParaRPr lang="en-US" sz="2000" dirty="0">
              <a:cs typeface="Arial" charset="0"/>
            </a:endParaRPr>
          </a:p>
          <a:p>
            <a:pPr>
              <a:defRPr/>
            </a:pPr>
            <a:r>
              <a:rPr lang="en-US" sz="2000" b="1" dirty="0">
                <a:cs typeface="Arial" charset="0"/>
              </a:rPr>
              <a:t>Anne‐Sophie Roy </a:t>
            </a:r>
            <a:r>
              <a:rPr lang="en-US" sz="2000" b="1" dirty="0" smtClean="0">
                <a:cs typeface="Arial" charset="0"/>
              </a:rPr>
              <a:t>	</a:t>
            </a:r>
            <a:r>
              <a:rPr lang="en-US" sz="2000" dirty="0" smtClean="0">
                <a:cs typeface="Arial" charset="0"/>
              </a:rPr>
              <a:t>Information </a:t>
            </a:r>
            <a:r>
              <a:rPr lang="en-US" sz="2000" dirty="0">
                <a:cs typeface="Arial" charset="0"/>
              </a:rPr>
              <a:t>Officer </a:t>
            </a:r>
          </a:p>
          <a:p>
            <a:pPr>
              <a:defRPr/>
            </a:pPr>
            <a:r>
              <a:rPr lang="en-US" sz="2000" b="1" dirty="0">
                <a:cs typeface="Arial" charset="0"/>
              </a:rPr>
              <a:t>Muriel Suffert </a:t>
            </a:r>
            <a:r>
              <a:rPr lang="en-US" sz="2000" b="1" dirty="0" smtClean="0">
                <a:cs typeface="Arial" charset="0"/>
              </a:rPr>
              <a:t>	</a:t>
            </a:r>
            <a:r>
              <a:rPr lang="en-US" sz="2000" dirty="0" smtClean="0">
                <a:cs typeface="Arial" charset="0"/>
              </a:rPr>
              <a:t>Scientific </a:t>
            </a:r>
            <a:r>
              <a:rPr lang="en-US" sz="2000" dirty="0">
                <a:cs typeface="Arial" charset="0"/>
              </a:rPr>
              <a:t>Officer </a:t>
            </a:r>
            <a:r>
              <a:rPr lang="en-US" sz="2000" dirty="0" smtClean="0">
                <a:cs typeface="Arial" charset="0"/>
              </a:rPr>
              <a:t>(Potatoes and PRA)</a:t>
            </a:r>
            <a:endParaRPr lang="en-US" sz="2000" dirty="0">
              <a:cs typeface="Arial" charset="0"/>
            </a:endParaRPr>
          </a:p>
          <a:p>
            <a:pPr>
              <a:defRPr/>
            </a:pPr>
            <a:r>
              <a:rPr lang="en-US" sz="2000" b="1" dirty="0">
                <a:cs typeface="Arial" charset="0"/>
              </a:rPr>
              <a:t>Sarah Brunel </a:t>
            </a:r>
            <a:r>
              <a:rPr lang="en-US" sz="2000" b="1" dirty="0" smtClean="0">
                <a:cs typeface="Arial" charset="0"/>
              </a:rPr>
              <a:t>	</a:t>
            </a:r>
            <a:r>
              <a:rPr lang="en-US" sz="2000" dirty="0" smtClean="0">
                <a:cs typeface="Arial" charset="0"/>
              </a:rPr>
              <a:t>Scientific Officer (Invasive Alien Plants)</a:t>
            </a:r>
            <a:endParaRPr lang="en-US" sz="2000" dirty="0">
              <a:cs typeface="Arial" charset="0"/>
            </a:endParaRPr>
          </a:p>
          <a:p>
            <a:pPr>
              <a:defRPr/>
            </a:pPr>
            <a:r>
              <a:rPr lang="en-US" sz="2000" b="1" dirty="0">
                <a:cs typeface="Arial" charset="0"/>
              </a:rPr>
              <a:t>Valerio </a:t>
            </a:r>
            <a:r>
              <a:rPr lang="en-US" sz="2000" b="1" dirty="0" err="1">
                <a:cs typeface="Arial" charset="0"/>
              </a:rPr>
              <a:t>Lucchesi</a:t>
            </a:r>
            <a:r>
              <a:rPr lang="en-US" sz="2000" b="1" dirty="0">
                <a:cs typeface="Arial" charset="0"/>
              </a:rPr>
              <a:t> </a:t>
            </a:r>
            <a:r>
              <a:rPr lang="en-US" sz="2000" b="1" dirty="0" smtClean="0">
                <a:cs typeface="Arial" charset="0"/>
              </a:rPr>
              <a:t>	</a:t>
            </a:r>
            <a:r>
              <a:rPr lang="en-US" sz="2000" dirty="0" smtClean="0">
                <a:cs typeface="Arial" charset="0"/>
              </a:rPr>
              <a:t>Scientific </a:t>
            </a:r>
            <a:r>
              <a:rPr lang="en-US" sz="2000" dirty="0">
                <a:cs typeface="Arial" charset="0"/>
              </a:rPr>
              <a:t>Officer </a:t>
            </a:r>
            <a:r>
              <a:rPr lang="en-US" sz="2000" dirty="0" smtClean="0">
                <a:cs typeface="Arial" charset="0"/>
              </a:rPr>
              <a:t>(Plant Protection)</a:t>
            </a:r>
            <a:endParaRPr lang="en-US" sz="2000" dirty="0">
              <a:cs typeface="Arial" charset="0"/>
            </a:endParaRPr>
          </a:p>
          <a:p>
            <a:pPr>
              <a:defRPr/>
            </a:pPr>
            <a:r>
              <a:rPr lang="en-US" sz="2000" b="1" dirty="0" smtClean="0">
                <a:cs typeface="Arial" charset="0"/>
              </a:rPr>
              <a:t>Baldissera Giovani</a:t>
            </a:r>
            <a:r>
              <a:rPr lang="en-US" sz="2000" dirty="0" smtClean="0">
                <a:cs typeface="Arial" charset="0"/>
              </a:rPr>
              <a:t>	</a:t>
            </a:r>
            <a:r>
              <a:rPr lang="en-US" sz="2000" dirty="0" err="1" smtClean="0">
                <a:cs typeface="Arial" charset="0"/>
              </a:rPr>
              <a:t>Euphresco</a:t>
            </a:r>
            <a:r>
              <a:rPr lang="en-US" sz="2000" dirty="0" smtClean="0">
                <a:cs typeface="Arial" charset="0"/>
              </a:rPr>
              <a:t> Co-</a:t>
            </a:r>
            <a:r>
              <a:rPr lang="en-US" sz="2000" dirty="0" err="1" smtClean="0">
                <a:cs typeface="Arial" charset="0"/>
              </a:rPr>
              <a:t>ordinator</a:t>
            </a:r>
            <a:endParaRPr lang="en-US" sz="2000" b="1" dirty="0" smtClean="0">
              <a:cs typeface="Arial" charset="0"/>
            </a:endParaRPr>
          </a:p>
          <a:p>
            <a:pPr>
              <a:defRPr/>
            </a:pPr>
            <a:r>
              <a:rPr lang="en-US" sz="2000" b="1" dirty="0" smtClean="0">
                <a:cs typeface="Arial" charset="0"/>
              </a:rPr>
              <a:t>Damien </a:t>
            </a:r>
            <a:r>
              <a:rPr lang="en-US" sz="2000" b="1" dirty="0">
                <a:cs typeface="Arial" charset="0"/>
              </a:rPr>
              <a:t>Griessinger </a:t>
            </a:r>
            <a:r>
              <a:rPr lang="en-US" sz="2000" b="1" dirty="0" smtClean="0">
                <a:cs typeface="Arial" charset="0"/>
              </a:rPr>
              <a:t>	</a:t>
            </a:r>
            <a:r>
              <a:rPr lang="en-US" sz="2000" dirty="0" smtClean="0">
                <a:cs typeface="Arial" charset="0"/>
              </a:rPr>
              <a:t>Information </a:t>
            </a:r>
            <a:r>
              <a:rPr lang="en-US" sz="2000" dirty="0">
                <a:cs typeface="Arial" charset="0"/>
              </a:rPr>
              <a:t>Technology Officer </a:t>
            </a:r>
          </a:p>
          <a:p>
            <a:pPr>
              <a:defRPr/>
            </a:pPr>
            <a:r>
              <a:rPr lang="en-US" sz="2000" b="1" dirty="0">
                <a:cs typeface="Arial" charset="0"/>
              </a:rPr>
              <a:t>Madeleine McMullen </a:t>
            </a:r>
            <a:r>
              <a:rPr lang="en-US" sz="2000" dirty="0">
                <a:cs typeface="Arial" charset="0"/>
              </a:rPr>
              <a:t>Managing Editor </a:t>
            </a:r>
          </a:p>
          <a:p>
            <a:pPr>
              <a:defRPr/>
            </a:pPr>
            <a:r>
              <a:rPr lang="en-US" sz="2000" b="1" dirty="0">
                <a:cs typeface="Arial" charset="0"/>
              </a:rPr>
              <a:t>Eliane Madène</a:t>
            </a:r>
            <a:r>
              <a:rPr lang="en-US" sz="2000" dirty="0">
                <a:cs typeface="Arial" charset="0"/>
              </a:rPr>
              <a:t> </a:t>
            </a:r>
            <a:r>
              <a:rPr lang="en-US" sz="2000" dirty="0" smtClean="0">
                <a:cs typeface="Arial" charset="0"/>
              </a:rPr>
              <a:t>	Administrator</a:t>
            </a:r>
            <a:endParaRPr lang="en-US" sz="2000" dirty="0">
              <a:cs typeface="Arial" charset="0"/>
            </a:endParaRPr>
          </a:p>
          <a:p>
            <a:pPr>
              <a:defRPr/>
            </a:pPr>
            <a:r>
              <a:rPr lang="en-US" sz="2000" b="1" dirty="0">
                <a:cs typeface="Arial" charset="0"/>
              </a:rPr>
              <a:t>Marie‐Christine </a:t>
            </a:r>
            <a:r>
              <a:rPr lang="en-US" sz="2000" b="1" dirty="0" err="1">
                <a:cs typeface="Arial" charset="0"/>
              </a:rPr>
              <a:t>Ozanon</a:t>
            </a:r>
            <a:r>
              <a:rPr lang="en-US" sz="2000" b="1" dirty="0">
                <a:cs typeface="Arial" charset="0"/>
              </a:rPr>
              <a:t> </a:t>
            </a:r>
            <a:r>
              <a:rPr lang="en-US" sz="2000" dirty="0">
                <a:cs typeface="Arial" charset="0"/>
              </a:rPr>
              <a:t>Secretary </a:t>
            </a:r>
          </a:p>
          <a:p>
            <a:pPr>
              <a:defRPr/>
            </a:pPr>
            <a:r>
              <a:rPr lang="en-US" sz="2000" b="1" dirty="0">
                <a:cs typeface="Arial" charset="0"/>
              </a:rPr>
              <a:t>Jocelyne </a:t>
            </a:r>
            <a:r>
              <a:rPr lang="en-US" sz="2000" b="1" dirty="0" err="1">
                <a:cs typeface="Arial" charset="0"/>
              </a:rPr>
              <a:t>Cesari</a:t>
            </a:r>
            <a:r>
              <a:rPr lang="en-US" sz="2000" b="1" dirty="0">
                <a:cs typeface="Arial" charset="0"/>
              </a:rPr>
              <a:t> </a:t>
            </a:r>
            <a:r>
              <a:rPr lang="en-US" sz="2000" b="1" dirty="0" smtClean="0">
                <a:cs typeface="Arial" charset="0"/>
              </a:rPr>
              <a:t>	</a:t>
            </a:r>
            <a:r>
              <a:rPr lang="en-US" sz="2000" dirty="0" smtClean="0">
                <a:cs typeface="Arial" charset="0"/>
              </a:rPr>
              <a:t>Secretary</a:t>
            </a:r>
            <a:endParaRPr lang="en-US" sz="2000" dirty="0">
              <a:cs typeface="Arial" charset="0"/>
            </a:endParaRPr>
          </a:p>
          <a:p>
            <a:pPr>
              <a:defRPr/>
            </a:pPr>
            <a:r>
              <a:rPr lang="en-US" sz="2000" b="1" dirty="0">
                <a:cs typeface="Arial" charset="0"/>
              </a:rPr>
              <a:t>Jean </a:t>
            </a:r>
            <a:r>
              <a:rPr lang="en-US" sz="2000" b="1" dirty="0" err="1">
                <a:cs typeface="Arial" charset="0"/>
              </a:rPr>
              <a:t>Perchet</a:t>
            </a:r>
            <a:r>
              <a:rPr lang="en-US" sz="2000" dirty="0">
                <a:cs typeface="Arial" charset="0"/>
              </a:rPr>
              <a:t> </a:t>
            </a:r>
            <a:r>
              <a:rPr lang="en-US" sz="2000" dirty="0" smtClean="0">
                <a:cs typeface="Arial" charset="0"/>
              </a:rPr>
              <a:t>	3 year </a:t>
            </a:r>
            <a:r>
              <a:rPr lang="en-US" sz="2000" dirty="0" err="1" smtClean="0">
                <a:cs typeface="Arial" charset="0"/>
              </a:rPr>
              <a:t>secondment</a:t>
            </a:r>
            <a:r>
              <a:rPr lang="en-US" sz="2000" dirty="0" smtClean="0">
                <a:cs typeface="Arial" charset="0"/>
              </a:rPr>
              <a:t> </a:t>
            </a:r>
            <a:r>
              <a:rPr lang="en-US" sz="2000" dirty="0">
                <a:cs typeface="Arial" charset="0"/>
              </a:rPr>
              <a:t>from French </a:t>
            </a:r>
            <a:r>
              <a:rPr lang="en-US" sz="2000" dirty="0" smtClean="0">
                <a:cs typeface="Arial" charset="0"/>
              </a:rPr>
              <a:t>Government</a:t>
            </a:r>
            <a:endParaRPr lang="en-US" sz="2000" dirty="0"/>
          </a:p>
        </p:txBody>
      </p:sp>
      <p:sp>
        <p:nvSpPr>
          <p:cNvPr id="3" name="Title 2"/>
          <p:cNvSpPr>
            <a:spLocks noGrp="1"/>
          </p:cNvSpPr>
          <p:nvPr>
            <p:ph type="title"/>
          </p:nvPr>
        </p:nvSpPr>
        <p:spPr>
          <a:xfrm>
            <a:off x="467544" y="116632"/>
            <a:ext cx="8064896" cy="792088"/>
          </a:xfrm>
        </p:spPr>
        <p:txBody>
          <a:bodyPr/>
          <a:lstStyle/>
          <a:p>
            <a:r>
              <a:rPr lang="en-GB" dirty="0" smtClean="0"/>
              <a:t>Secretariat</a:t>
            </a:r>
            <a:endParaRPr lang="en-US" dirty="0"/>
          </a:p>
        </p:txBody>
      </p:sp>
    </p:spTree>
    <p:extLst>
      <p:ext uri="{BB962C8B-B14F-4D97-AF65-F5344CB8AC3E}">
        <p14:creationId xmlns:p14="http://schemas.microsoft.com/office/powerpoint/2010/main" val="4141529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2013 Report</a:t>
            </a:r>
            <a:endParaRPr lang="en-US"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53632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26740" y="-27384"/>
            <a:ext cx="8717260" cy="3528392"/>
          </a:xfrm>
        </p:spPr>
        <p:style>
          <a:lnRef idx="1">
            <a:schemeClr val="accent6"/>
          </a:lnRef>
          <a:fillRef idx="2">
            <a:schemeClr val="accent6"/>
          </a:fillRef>
          <a:effectRef idx="1">
            <a:schemeClr val="accent6"/>
          </a:effectRef>
          <a:fontRef idx="minor">
            <a:schemeClr val="dk1"/>
          </a:fontRef>
        </p:style>
        <p:txBody>
          <a:bodyPr>
            <a:normAutofit/>
          </a:bodyPr>
          <a:lstStyle/>
          <a:p>
            <a:pPr algn="l"/>
            <a:r>
              <a:rPr lang="en-GB" sz="3600" b="1" dirty="0">
                <a:effectLst>
                  <a:outerShdw blurRad="38100" dist="38100" dir="2700000" algn="tl">
                    <a:srgbClr val="000000">
                      <a:alpha val="43137"/>
                    </a:srgbClr>
                  </a:outerShdw>
                </a:effectLst>
              </a:rPr>
              <a:t>Membership of </a:t>
            </a:r>
            <a:r>
              <a:rPr lang="en-GB" sz="3600" b="1" dirty="0" smtClean="0">
                <a:effectLst>
                  <a:outerShdw blurRad="38100" dist="38100" dir="2700000" algn="tl">
                    <a:srgbClr val="000000">
                      <a:alpha val="43137"/>
                    </a:srgbClr>
                  </a:outerShdw>
                </a:effectLst>
              </a:rPr>
              <a:t>EPPO</a:t>
            </a:r>
            <a:r>
              <a:rPr lang="en-GB" sz="3600" dirty="0" smtClean="0"/>
              <a:t>:</a:t>
            </a:r>
            <a:br>
              <a:rPr lang="en-GB" sz="3600" dirty="0" smtClean="0"/>
            </a:br>
            <a:r>
              <a:rPr lang="en-GB" sz="3600" dirty="0" smtClean="0"/>
              <a:t>Stable currently 50 </a:t>
            </a:r>
            <a:r>
              <a:rPr lang="en-GB" sz="3600" dirty="0"/>
              <a:t>members</a:t>
            </a:r>
            <a:r>
              <a:rPr lang="en-GB" sz="3600" dirty="0" smtClean="0"/>
              <a:t>.</a:t>
            </a:r>
            <a:br>
              <a:rPr lang="en-GB" sz="3600" dirty="0" smtClean="0"/>
            </a:br>
            <a:r>
              <a:rPr lang="en-GB" sz="3600" dirty="0" smtClean="0"/>
              <a:t>Contacts continued with CIS countries and Mediterranean countries.</a:t>
            </a:r>
            <a:endParaRPr lang="en-GB" sz="3600" dirty="0"/>
          </a:p>
        </p:txBody>
      </p:sp>
      <p:sp>
        <p:nvSpPr>
          <p:cNvPr id="3" name="Rectangle 2"/>
          <p:cNvSpPr/>
          <p:nvPr/>
        </p:nvSpPr>
        <p:spPr>
          <a:xfrm>
            <a:off x="421092" y="3781646"/>
            <a:ext cx="8691876"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pPr>
            <a:r>
              <a:rPr lang="en-GB" sz="4400" b="1" dirty="0">
                <a:solidFill>
                  <a:prstClr val="black"/>
                </a:solidFill>
                <a:effectLst>
                  <a:outerShdw blurRad="38100" dist="38100" dir="2700000" algn="tl">
                    <a:srgbClr val="000000">
                      <a:alpha val="43137"/>
                    </a:srgbClr>
                  </a:outerShdw>
                </a:effectLst>
              </a:rPr>
              <a:t>EPPO staff: </a:t>
            </a:r>
            <a:r>
              <a:rPr lang="en-GB" sz="2800" dirty="0" smtClean="0">
                <a:solidFill>
                  <a:prstClr val="black"/>
                </a:solidFill>
              </a:rPr>
              <a:t>12,8 positions(7,8 Scientific positions)</a:t>
            </a:r>
          </a:p>
          <a:p>
            <a:pPr fontAlgn="auto">
              <a:spcBef>
                <a:spcPts val="0"/>
              </a:spcBef>
              <a:spcAft>
                <a:spcPts val="0"/>
              </a:spcAft>
            </a:pPr>
            <a:endParaRPr lang="en-GB" sz="2800" dirty="0">
              <a:solidFill>
                <a:prstClr val="black"/>
              </a:solidFill>
            </a:endParaRPr>
          </a:p>
          <a:p>
            <a:pPr fontAlgn="auto">
              <a:spcBef>
                <a:spcPts val="0"/>
              </a:spcBef>
              <a:spcAft>
                <a:spcPts val="0"/>
              </a:spcAft>
            </a:pPr>
            <a:r>
              <a:rPr lang="en-GB" sz="2800" dirty="0" smtClean="0">
                <a:solidFill>
                  <a:prstClr val="black"/>
                </a:solidFill>
              </a:rPr>
              <a:t>Robert </a:t>
            </a:r>
            <a:r>
              <a:rPr lang="en-GB" sz="2800" dirty="0" err="1" smtClean="0">
                <a:solidFill>
                  <a:prstClr val="black"/>
                </a:solidFill>
              </a:rPr>
              <a:t>Sunley</a:t>
            </a:r>
            <a:r>
              <a:rPr lang="en-GB" sz="2800" dirty="0" smtClean="0">
                <a:solidFill>
                  <a:prstClr val="black"/>
                </a:solidFill>
              </a:rPr>
              <a:t> left EPPO in December 2012 </a:t>
            </a:r>
          </a:p>
          <a:p>
            <a:pPr fontAlgn="auto">
              <a:spcBef>
                <a:spcPts val="0"/>
              </a:spcBef>
              <a:spcAft>
                <a:spcPts val="0"/>
              </a:spcAft>
            </a:pPr>
            <a:endParaRPr lang="en-GB" sz="2800" dirty="0">
              <a:solidFill>
                <a:prstClr val="black"/>
              </a:solidFill>
            </a:endParaRPr>
          </a:p>
          <a:p>
            <a:pPr fontAlgn="auto">
              <a:spcBef>
                <a:spcPts val="0"/>
              </a:spcBef>
              <a:spcAft>
                <a:spcPts val="0"/>
              </a:spcAft>
            </a:pPr>
            <a:r>
              <a:rPr lang="en-GB" sz="2800" dirty="0" smtClean="0">
                <a:solidFill>
                  <a:prstClr val="black"/>
                </a:solidFill>
              </a:rPr>
              <a:t>Valerio </a:t>
            </a:r>
            <a:r>
              <a:rPr lang="en-GB" sz="2800" dirty="0" err="1" smtClean="0">
                <a:solidFill>
                  <a:prstClr val="black"/>
                </a:solidFill>
              </a:rPr>
              <a:t>Lucchesi</a:t>
            </a:r>
            <a:r>
              <a:rPr lang="en-GB" sz="2800" dirty="0" smtClean="0">
                <a:solidFill>
                  <a:prstClr val="black"/>
                </a:solidFill>
              </a:rPr>
              <a:t> recruited in June  2013</a:t>
            </a:r>
          </a:p>
          <a:p>
            <a:pPr fontAlgn="auto">
              <a:spcBef>
                <a:spcPts val="0"/>
              </a:spcBef>
              <a:spcAft>
                <a:spcPts val="0"/>
              </a:spcAft>
            </a:pPr>
            <a:endParaRPr lang="fr-FR" sz="2800" dirty="0">
              <a:solidFill>
                <a:prstClr val="black"/>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1319"/>
          <a:stretch/>
        </p:blipFill>
        <p:spPr bwMode="auto">
          <a:xfrm>
            <a:off x="8107924" y="4645743"/>
            <a:ext cx="850724" cy="8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748" y="5592629"/>
            <a:ext cx="1487703" cy="111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07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560" y="452"/>
            <a:ext cx="8730440" cy="620235"/>
          </a:xfr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r>
              <a:rPr lang="fr-FR" sz="3600" b="1" dirty="0"/>
              <a:t>EPPO </a:t>
            </a:r>
            <a:r>
              <a:rPr lang="fr-FR" sz="3600" b="1" dirty="0" err="1"/>
              <a:t>work</a:t>
            </a:r>
            <a:r>
              <a:rPr lang="fr-FR" sz="3600" b="1" dirty="0"/>
              <a:t> programme in 2013</a:t>
            </a:r>
            <a:endParaRPr lang="en-GB" sz="3600" b="1" dirty="0"/>
          </a:p>
        </p:txBody>
      </p:sp>
      <p:sp>
        <p:nvSpPr>
          <p:cNvPr id="3" name="Espace réservé du contenu 2"/>
          <p:cNvSpPr>
            <a:spLocks noGrp="1"/>
          </p:cNvSpPr>
          <p:nvPr>
            <p:ph idx="1"/>
          </p:nvPr>
        </p:nvSpPr>
        <p:spPr>
          <a:xfrm>
            <a:off x="413560" y="620688"/>
            <a:ext cx="8730440" cy="216024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en-GB" sz="2400" dirty="0"/>
              <a:t>20 Panel </a:t>
            </a:r>
            <a:r>
              <a:rPr lang="en-GB" sz="2400" dirty="0" smtClean="0"/>
              <a:t>meetings </a:t>
            </a:r>
          </a:p>
          <a:p>
            <a:pPr lvl="0"/>
            <a:r>
              <a:rPr lang="en-GB" sz="2400" dirty="0" smtClean="0"/>
              <a:t>5 </a:t>
            </a:r>
            <a:r>
              <a:rPr lang="en-GB" sz="2400" dirty="0"/>
              <a:t>Expert Working Groups (EWGs</a:t>
            </a:r>
            <a:r>
              <a:rPr lang="en-GB" sz="2400" dirty="0" smtClean="0"/>
              <a:t>)</a:t>
            </a:r>
            <a:endParaRPr lang="en-GB" sz="2400" dirty="0"/>
          </a:p>
          <a:p>
            <a:pPr lvl="0"/>
            <a:r>
              <a:rPr lang="en-GB" sz="2400" dirty="0"/>
              <a:t>9 </a:t>
            </a:r>
            <a:r>
              <a:rPr lang="en-GB" sz="2400" dirty="0" smtClean="0"/>
              <a:t>Workshops/training</a:t>
            </a:r>
            <a:r>
              <a:rPr lang="en-GB" sz="2400" dirty="0"/>
              <a:t>: </a:t>
            </a:r>
            <a:endParaRPr lang="fr-FR" sz="2400" dirty="0" smtClean="0"/>
          </a:p>
          <a:p>
            <a:pPr lvl="0"/>
            <a:r>
              <a:rPr lang="en-GB" sz="2400" dirty="0" smtClean="0"/>
              <a:t>1 </a:t>
            </a:r>
            <a:r>
              <a:rPr lang="en-GB" sz="2400" dirty="0"/>
              <a:t>meeting on the Colorado beetle </a:t>
            </a:r>
            <a:r>
              <a:rPr lang="en-GB" sz="2400" dirty="0" smtClean="0"/>
              <a:t>campaign</a:t>
            </a:r>
            <a:endParaRPr lang="en-GB" sz="24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1805" y="2780928"/>
            <a:ext cx="8730439" cy="30162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pPr>
            <a:r>
              <a:rPr lang="en-GB" sz="2800" b="1" dirty="0">
                <a:solidFill>
                  <a:prstClr val="black"/>
                </a:solidFill>
                <a:effectLst>
                  <a:outerShdw blurRad="38100" dist="38100" dir="2700000" algn="tl">
                    <a:srgbClr val="000000">
                      <a:alpha val="43137"/>
                    </a:srgbClr>
                  </a:outerShdw>
                </a:effectLst>
              </a:rPr>
              <a:t>20 new or revised Standards approved</a:t>
            </a:r>
          </a:p>
          <a:p>
            <a:pPr fontAlgn="auto">
              <a:spcBef>
                <a:spcPts val="0"/>
              </a:spcBef>
              <a:spcAft>
                <a:spcPts val="0"/>
              </a:spcAft>
            </a:pPr>
            <a:r>
              <a:rPr lang="en-GB" sz="2800" i="1" dirty="0">
                <a:solidFill>
                  <a:prstClr val="black"/>
                </a:solidFill>
              </a:rPr>
              <a:t>Plant protection </a:t>
            </a:r>
            <a:r>
              <a:rPr lang="en-GB" sz="2800" i="1" dirty="0" smtClean="0">
                <a:solidFill>
                  <a:prstClr val="black"/>
                </a:solidFill>
              </a:rPr>
              <a:t>products:</a:t>
            </a:r>
          </a:p>
          <a:p>
            <a:pPr lvl="1" fontAlgn="auto">
              <a:spcBef>
                <a:spcPts val="0"/>
              </a:spcBef>
              <a:spcAft>
                <a:spcPts val="0"/>
              </a:spcAft>
            </a:pPr>
            <a:r>
              <a:rPr lang="en-GB" sz="2400" dirty="0" smtClean="0">
                <a:solidFill>
                  <a:prstClr val="black"/>
                </a:solidFill>
              </a:rPr>
              <a:t>4 </a:t>
            </a:r>
            <a:r>
              <a:rPr lang="en-GB" sz="2400" dirty="0">
                <a:solidFill>
                  <a:prstClr val="black"/>
                </a:solidFill>
              </a:rPr>
              <a:t>specific Standards, 2 extrapolation tables and 2 </a:t>
            </a:r>
            <a:r>
              <a:rPr lang="en-GB" sz="2400" dirty="0" err="1">
                <a:solidFill>
                  <a:prstClr val="black"/>
                </a:solidFill>
              </a:rPr>
              <a:t>zonal</a:t>
            </a:r>
            <a:r>
              <a:rPr lang="en-GB" sz="2400" dirty="0">
                <a:solidFill>
                  <a:prstClr val="black"/>
                </a:solidFill>
              </a:rPr>
              <a:t> examples </a:t>
            </a:r>
          </a:p>
          <a:p>
            <a:pPr fontAlgn="auto">
              <a:spcBef>
                <a:spcPts val="0"/>
              </a:spcBef>
              <a:spcAft>
                <a:spcPts val="0"/>
              </a:spcAft>
            </a:pPr>
            <a:endParaRPr lang="en-GB" sz="1000" dirty="0">
              <a:solidFill>
                <a:prstClr val="black"/>
              </a:solidFill>
            </a:endParaRPr>
          </a:p>
          <a:p>
            <a:pPr fontAlgn="auto">
              <a:spcBef>
                <a:spcPts val="0"/>
              </a:spcBef>
              <a:spcAft>
                <a:spcPts val="0"/>
              </a:spcAft>
            </a:pPr>
            <a:r>
              <a:rPr lang="en-GB" sz="2800" i="1" dirty="0" err="1">
                <a:solidFill>
                  <a:prstClr val="black"/>
                </a:solidFill>
              </a:rPr>
              <a:t>Phytosanitary</a:t>
            </a:r>
            <a:r>
              <a:rPr lang="en-GB" sz="2800" i="1" dirty="0">
                <a:solidFill>
                  <a:prstClr val="black"/>
                </a:solidFill>
              </a:rPr>
              <a:t> Regulations </a:t>
            </a:r>
            <a:endParaRPr lang="en-GB" sz="2800" i="1" dirty="0" smtClean="0">
              <a:solidFill>
                <a:prstClr val="black"/>
              </a:solidFill>
            </a:endParaRPr>
          </a:p>
          <a:p>
            <a:pPr lvl="1" fontAlgn="auto">
              <a:spcBef>
                <a:spcPts val="0"/>
              </a:spcBef>
              <a:spcAft>
                <a:spcPts val="0"/>
              </a:spcAft>
            </a:pPr>
            <a:r>
              <a:rPr lang="en-GB" sz="2400" dirty="0" smtClean="0">
                <a:solidFill>
                  <a:prstClr val="black"/>
                </a:solidFill>
              </a:rPr>
              <a:t>16 </a:t>
            </a:r>
            <a:r>
              <a:rPr lang="en-GB" sz="2400" dirty="0">
                <a:solidFill>
                  <a:prstClr val="black"/>
                </a:solidFill>
              </a:rPr>
              <a:t>Standards were approved and 9 withdrawn</a:t>
            </a:r>
            <a:r>
              <a:rPr lang="en-US" sz="2400" dirty="0">
                <a:solidFill>
                  <a:prstClr val="black"/>
                </a:solidFill>
              </a:rPr>
              <a:t>. </a:t>
            </a:r>
            <a:endParaRPr lang="en-GB" sz="2400" dirty="0">
              <a:solidFill>
                <a:prstClr val="black"/>
              </a:solidFill>
            </a:endParaRPr>
          </a:p>
          <a:p>
            <a:pPr lvl="1" fontAlgn="auto">
              <a:spcBef>
                <a:spcPts val="0"/>
              </a:spcBef>
              <a:spcAft>
                <a:spcPts val="0"/>
              </a:spcAft>
            </a:pPr>
            <a:r>
              <a:rPr lang="en-GB" sz="2400" dirty="0">
                <a:solidFill>
                  <a:prstClr val="black"/>
                </a:solidFill>
              </a:rPr>
              <a:t> 8 pests added to </a:t>
            </a:r>
            <a:r>
              <a:rPr lang="en-GB" sz="2400" dirty="0" smtClean="0">
                <a:solidFill>
                  <a:prstClr val="black"/>
                </a:solidFill>
              </a:rPr>
              <a:t>the A1 or A2 Lists </a:t>
            </a:r>
            <a:r>
              <a:rPr lang="en-GB" sz="2400" dirty="0">
                <a:solidFill>
                  <a:prstClr val="black"/>
                </a:solidFill>
              </a:rPr>
              <a:t>of pests recommended for </a:t>
            </a:r>
            <a:r>
              <a:rPr lang="en-GB" sz="2400" dirty="0" smtClean="0">
                <a:solidFill>
                  <a:prstClr val="black"/>
                </a:solidFill>
              </a:rPr>
              <a:t>regulation.</a:t>
            </a:r>
            <a:endParaRPr lang="en-GB" sz="2400" dirty="0">
              <a:solidFill>
                <a:prstClr val="black"/>
              </a:solidFill>
            </a:endParaRPr>
          </a:p>
        </p:txBody>
      </p:sp>
      <p:sp>
        <p:nvSpPr>
          <p:cNvPr id="6" name="Titre 1"/>
          <p:cNvSpPr txBox="1">
            <a:spLocks/>
          </p:cNvSpPr>
          <p:nvPr/>
        </p:nvSpPr>
        <p:spPr>
          <a:xfrm>
            <a:off x="413560" y="5798740"/>
            <a:ext cx="8761101" cy="1143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800" b="1" dirty="0">
                <a:solidFill>
                  <a:prstClr val="black"/>
                </a:solidFill>
                <a:effectLst>
                  <a:outerShdw blurRad="38100" dist="38100" dir="2700000" algn="tl">
                    <a:srgbClr val="000000">
                      <a:alpha val="43137"/>
                    </a:srgbClr>
                  </a:outerShdw>
                </a:effectLst>
              </a:rPr>
              <a:t>Russian translation programme</a:t>
            </a:r>
            <a:br>
              <a:rPr lang="en-GB" sz="2800" b="1" dirty="0">
                <a:solidFill>
                  <a:prstClr val="black"/>
                </a:solidFill>
                <a:effectLst>
                  <a:outerShdw blurRad="38100" dist="38100" dir="2700000" algn="tl">
                    <a:srgbClr val="000000">
                      <a:alpha val="43137"/>
                    </a:srgbClr>
                  </a:outerShdw>
                </a:effectLst>
              </a:rPr>
            </a:br>
            <a:r>
              <a:rPr lang="en-US" sz="2400" dirty="0">
                <a:solidFill>
                  <a:prstClr val="black"/>
                </a:solidFill>
              </a:rPr>
              <a:t>6</a:t>
            </a:r>
            <a:r>
              <a:rPr lang="en-GB" sz="2400" dirty="0" smtClean="0">
                <a:solidFill>
                  <a:prstClr val="black"/>
                </a:solidFill>
              </a:rPr>
              <a:t> EPPO Standards translated series PM 3, PM 6, PM 9 and PM 10</a:t>
            </a:r>
            <a:r>
              <a:rPr lang="en-GB" sz="2800" dirty="0" smtClean="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190956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3560" y="980728"/>
            <a:ext cx="8730440" cy="295232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2400" b="1" dirty="0" smtClean="0"/>
              <a:t>1- Comparative assessment &amp; Integrated Pest Management issues. </a:t>
            </a:r>
          </a:p>
          <a:p>
            <a:pPr marL="0" indent="0">
              <a:buNone/>
            </a:pPr>
            <a:r>
              <a:rPr lang="en-GB" sz="2400" dirty="0"/>
              <a:t>Standard PP 1/271 </a:t>
            </a:r>
            <a:r>
              <a:rPr lang="en-GB" sz="2400" i="1" dirty="0"/>
              <a:t>Guidance on comparative assessment</a:t>
            </a:r>
            <a:r>
              <a:rPr lang="en-GB" sz="2400" dirty="0"/>
              <a:t> </a:t>
            </a:r>
            <a:r>
              <a:rPr lang="en-GB" sz="2400" dirty="0" smtClean="0"/>
              <a:t>published </a:t>
            </a:r>
            <a:r>
              <a:rPr lang="en-GB" sz="2400" dirty="0"/>
              <a:t>in </a:t>
            </a:r>
            <a:r>
              <a:rPr lang="en-GB" sz="2400" dirty="0" smtClean="0"/>
              <a:t>2011.   EPPO continues </a:t>
            </a:r>
            <a:r>
              <a:rPr lang="en-GB" sz="2400" dirty="0"/>
              <a:t>to monitor activities on IPM to avoid duplication of work. </a:t>
            </a:r>
            <a:endParaRPr lang="en-GB" sz="2400" dirty="0" smtClean="0"/>
          </a:p>
          <a:p>
            <a:pPr marL="0" indent="0">
              <a:buNone/>
            </a:pPr>
            <a:r>
              <a:rPr lang="en-GB" sz="2400" dirty="0" smtClean="0"/>
              <a:t>WPPPP 2013</a:t>
            </a:r>
            <a:r>
              <a:rPr lang="en-GB" sz="2400" dirty="0"/>
              <a:t>, </a:t>
            </a:r>
            <a:r>
              <a:rPr lang="en-GB" sz="2400" dirty="0" smtClean="0"/>
              <a:t>decided to convene an </a:t>
            </a:r>
            <a:r>
              <a:rPr lang="en-GB" sz="2400" i="1" dirty="0"/>
              <a:t>Ad hoc</a:t>
            </a:r>
            <a:r>
              <a:rPr lang="en-GB" sz="2400" dirty="0"/>
              <a:t> Expert Working Group </a:t>
            </a:r>
            <a:r>
              <a:rPr lang="en-GB" sz="2400" dirty="0" smtClean="0"/>
              <a:t>to </a:t>
            </a:r>
            <a:r>
              <a:rPr lang="en-GB" sz="2400" dirty="0"/>
              <a:t>study and update one of the existing GPP Standards </a:t>
            </a:r>
            <a:r>
              <a:rPr lang="en-GB" sz="2400" dirty="0" smtClean="0"/>
              <a:t>to </a:t>
            </a:r>
            <a:r>
              <a:rPr lang="en-GB" sz="2400" dirty="0"/>
              <a:t>evaluate the feasibility of this </a:t>
            </a:r>
            <a:r>
              <a:rPr lang="en-GB" sz="2400" dirty="0" smtClean="0"/>
              <a:t>activity the group will meet in 2014 </a:t>
            </a:r>
            <a:endParaRPr lang="en-GB" sz="24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5"/>
          <p:cNvSpPr>
            <a:spLocks noGrp="1"/>
          </p:cNvSpPr>
          <p:nvPr>
            <p:ph type="title"/>
          </p:nvPr>
        </p:nvSpPr>
        <p:spPr>
          <a:xfrm>
            <a:off x="431148" y="453"/>
            <a:ext cx="8686800" cy="836259"/>
          </a:xfrm>
          <a:solidFill>
            <a:srgbClr val="FFFFCC"/>
          </a:solidFill>
        </p:spPr>
        <p:style>
          <a:lnRef idx="1">
            <a:schemeClr val="accent2"/>
          </a:lnRef>
          <a:fillRef idx="2">
            <a:schemeClr val="accent2"/>
          </a:fillRef>
          <a:effectRef idx="1">
            <a:schemeClr val="accent2"/>
          </a:effectRef>
          <a:fontRef idx="minor">
            <a:schemeClr val="dk1"/>
          </a:fontRef>
        </p:style>
        <p:txBody>
          <a:bodyPr>
            <a:noAutofit/>
          </a:bodyPr>
          <a:lstStyle/>
          <a:p>
            <a:r>
              <a:rPr lang="en-GB" sz="3600" b="1" dirty="0" smtClean="0"/>
              <a:t>Implementation </a:t>
            </a:r>
            <a:r>
              <a:rPr lang="en-GB" sz="3600" b="1" dirty="0"/>
              <a:t>of the EPPO strategy</a:t>
            </a:r>
            <a:endParaRPr lang="en-GB" sz="3600" dirty="0"/>
          </a:p>
        </p:txBody>
      </p:sp>
      <p:sp>
        <p:nvSpPr>
          <p:cNvPr id="7" name="Espace réservé du contenu 2"/>
          <p:cNvSpPr txBox="1">
            <a:spLocks/>
          </p:cNvSpPr>
          <p:nvPr/>
        </p:nvSpPr>
        <p:spPr>
          <a:xfrm>
            <a:off x="413560" y="4365104"/>
            <a:ext cx="8730440" cy="234753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fontAlgn="auto">
              <a:spcAft>
                <a:spcPts val="0"/>
              </a:spcAft>
              <a:buFont typeface="Arial" panose="020B0604020202020204" pitchFamily="34" charset="0"/>
              <a:buNone/>
            </a:pPr>
            <a:r>
              <a:rPr lang="en-GB" sz="2400" b="1" dirty="0" smtClean="0">
                <a:solidFill>
                  <a:prstClr val="black"/>
                </a:solidFill>
              </a:rPr>
              <a:t>2- Risk-based </a:t>
            </a:r>
            <a:r>
              <a:rPr lang="en-GB" sz="2400" b="1" dirty="0">
                <a:solidFill>
                  <a:prstClr val="black"/>
                </a:solidFill>
              </a:rPr>
              <a:t>approach in justifying </a:t>
            </a:r>
            <a:r>
              <a:rPr lang="en-GB" sz="2400" b="1" dirty="0" err="1">
                <a:solidFill>
                  <a:prstClr val="black"/>
                </a:solidFill>
              </a:rPr>
              <a:t>phytosanitary</a:t>
            </a:r>
            <a:r>
              <a:rPr lang="en-GB" sz="2400" b="1" dirty="0">
                <a:solidFill>
                  <a:prstClr val="black"/>
                </a:solidFill>
              </a:rPr>
              <a:t> management and regulation</a:t>
            </a:r>
            <a:r>
              <a:rPr lang="en-GB" sz="2400" b="1" dirty="0" smtClean="0">
                <a:solidFill>
                  <a:prstClr val="black"/>
                </a:solidFill>
              </a:rPr>
              <a:t>.</a:t>
            </a:r>
          </a:p>
          <a:p>
            <a:pPr marL="0" indent="0" fontAlgn="auto">
              <a:spcAft>
                <a:spcPts val="0"/>
              </a:spcAft>
              <a:buFont typeface="Arial" panose="020B0604020202020204" pitchFamily="34" charset="0"/>
              <a:buNone/>
            </a:pPr>
            <a:r>
              <a:rPr lang="en-GB" sz="2400" dirty="0" smtClean="0">
                <a:solidFill>
                  <a:prstClr val="black"/>
                </a:solidFill>
              </a:rPr>
              <a:t>4 expert </a:t>
            </a:r>
            <a:r>
              <a:rPr lang="en-GB" sz="2400" dirty="0">
                <a:solidFill>
                  <a:prstClr val="black"/>
                </a:solidFill>
              </a:rPr>
              <a:t>working groups to perform PRAs </a:t>
            </a:r>
            <a:endParaRPr lang="en-GB" sz="2400" dirty="0" smtClean="0">
              <a:solidFill>
                <a:prstClr val="black"/>
              </a:solidFill>
            </a:endParaRPr>
          </a:p>
          <a:p>
            <a:pPr marL="0" indent="0" fontAlgn="auto">
              <a:spcAft>
                <a:spcPts val="0"/>
              </a:spcAft>
              <a:buFont typeface="Arial" panose="020B0604020202020204" pitchFamily="34" charset="0"/>
              <a:buNone/>
            </a:pPr>
            <a:r>
              <a:rPr lang="fr-FR" sz="2400" dirty="0" err="1" smtClean="0">
                <a:solidFill>
                  <a:prstClr val="black"/>
                </a:solidFill>
              </a:rPr>
              <a:t>Tomato</a:t>
            </a:r>
            <a:r>
              <a:rPr lang="fr-FR" sz="2400" dirty="0" smtClean="0">
                <a:solidFill>
                  <a:prstClr val="black"/>
                </a:solidFill>
              </a:rPr>
              <a:t> </a:t>
            </a:r>
            <a:r>
              <a:rPr lang="fr-FR" sz="2400" dirty="0" err="1" smtClean="0">
                <a:solidFill>
                  <a:prstClr val="black"/>
                </a:solidFill>
              </a:rPr>
              <a:t>study</a:t>
            </a:r>
            <a:r>
              <a:rPr lang="fr-FR" sz="2400" dirty="0" smtClean="0">
                <a:solidFill>
                  <a:prstClr val="black"/>
                </a:solidFill>
              </a:rPr>
              <a:t> </a:t>
            </a:r>
            <a:r>
              <a:rPr lang="en-GB" sz="2400" dirty="0" smtClean="0">
                <a:solidFill>
                  <a:prstClr val="black"/>
                </a:solidFill>
              </a:rPr>
              <a:t>to lists of pests associated with the pathway of fruit of </a:t>
            </a:r>
            <a:r>
              <a:rPr lang="en-GB" sz="2400" i="1" dirty="0" err="1" smtClean="0">
                <a:solidFill>
                  <a:prstClr val="black"/>
                </a:solidFill>
              </a:rPr>
              <a:t>Solanum</a:t>
            </a:r>
            <a:r>
              <a:rPr lang="en-GB" sz="2400" i="1" dirty="0" smtClean="0">
                <a:solidFill>
                  <a:prstClr val="black"/>
                </a:solidFill>
              </a:rPr>
              <a:t> </a:t>
            </a:r>
            <a:r>
              <a:rPr lang="en-GB" sz="2400" i="1" dirty="0" err="1" smtClean="0">
                <a:solidFill>
                  <a:prstClr val="black"/>
                </a:solidFill>
              </a:rPr>
              <a:t>lycopersicum</a:t>
            </a:r>
            <a:r>
              <a:rPr lang="en-GB" sz="2400" i="1" dirty="0" smtClean="0">
                <a:solidFill>
                  <a:prstClr val="black"/>
                </a:solidFill>
              </a:rPr>
              <a:t> </a:t>
            </a:r>
            <a:r>
              <a:rPr lang="en-GB" sz="2400" dirty="0" smtClean="0">
                <a:solidFill>
                  <a:prstClr val="black"/>
                </a:solidFill>
              </a:rPr>
              <a:t>(tomato) was launched</a:t>
            </a:r>
          </a:p>
          <a:p>
            <a:pPr marL="0" indent="0" fontAlgn="auto">
              <a:spcAft>
                <a:spcPts val="0"/>
              </a:spcAft>
              <a:buFont typeface="Arial" panose="020B0604020202020204" pitchFamily="34" charset="0"/>
              <a:buNone/>
            </a:pPr>
            <a:r>
              <a:rPr lang="en-GB" sz="2400" dirty="0" smtClean="0">
                <a:solidFill>
                  <a:prstClr val="black"/>
                </a:solidFill>
              </a:rPr>
              <a:t>Adoption of PM </a:t>
            </a:r>
            <a:r>
              <a:rPr lang="en-GB" sz="2400" dirty="0">
                <a:solidFill>
                  <a:prstClr val="black"/>
                </a:solidFill>
              </a:rPr>
              <a:t>5/7 </a:t>
            </a:r>
            <a:r>
              <a:rPr lang="en-GB" sz="2400" i="1" dirty="0">
                <a:solidFill>
                  <a:prstClr val="black"/>
                </a:solidFill>
              </a:rPr>
              <a:t>Screening process to identify priorities for commodity PRA for plants for planting</a:t>
            </a:r>
            <a:r>
              <a:rPr lang="en-GB" sz="2400" dirty="0">
                <a:solidFill>
                  <a:prstClr val="black"/>
                </a:solidFill>
              </a:rPr>
              <a:t>. </a:t>
            </a:r>
          </a:p>
        </p:txBody>
      </p:sp>
    </p:spTree>
    <p:extLst>
      <p:ext uri="{BB962C8B-B14F-4D97-AF65-F5344CB8AC3E}">
        <p14:creationId xmlns:p14="http://schemas.microsoft.com/office/powerpoint/2010/main" val="116818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148" y="759249"/>
            <a:ext cx="8686800" cy="3116185"/>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buNone/>
            </a:pPr>
            <a:r>
              <a:rPr lang="fr-FR" sz="2400" b="1" dirty="0">
                <a:solidFill>
                  <a:schemeClr val="dk1"/>
                </a:solidFill>
              </a:rPr>
              <a:t>3- </a:t>
            </a:r>
            <a:r>
              <a:rPr lang="en-GB" sz="2400" b="1" dirty="0">
                <a:solidFill>
                  <a:schemeClr val="dk1"/>
                </a:solidFill>
              </a:rPr>
              <a:t>support to plant pest </a:t>
            </a:r>
            <a:r>
              <a:rPr lang="en-GB" sz="2400" b="1" dirty="0" smtClean="0">
                <a:solidFill>
                  <a:schemeClr val="dk1"/>
                </a:solidFill>
              </a:rPr>
              <a:t>diagnostic laboratories</a:t>
            </a:r>
          </a:p>
          <a:p>
            <a:pPr marL="400050" lvl="1" indent="0">
              <a:buNone/>
            </a:pPr>
            <a:r>
              <a:rPr lang="en-GB" sz="2200" dirty="0"/>
              <a:t>7 Diagnostic Standards </a:t>
            </a:r>
            <a:r>
              <a:rPr lang="en-GB" sz="2200" dirty="0" smtClean="0"/>
              <a:t>finalized </a:t>
            </a:r>
          </a:p>
          <a:p>
            <a:pPr marL="400050" lvl="1" indent="0">
              <a:buNone/>
            </a:pPr>
            <a:r>
              <a:rPr lang="en-GB" sz="2200" dirty="0" smtClean="0"/>
              <a:t>On-line </a:t>
            </a:r>
            <a:r>
              <a:rPr lang="en-GB" sz="2200" dirty="0"/>
              <a:t>survey </a:t>
            </a:r>
            <a:r>
              <a:rPr lang="en-GB" sz="2200" dirty="0" smtClean="0"/>
              <a:t>in 2013 </a:t>
            </a:r>
            <a:r>
              <a:rPr lang="en-GB" sz="2200" dirty="0"/>
              <a:t>to collect data on the use of tests included in EPPO Diagnostic Protocols in laboratories in the EPPO </a:t>
            </a:r>
            <a:r>
              <a:rPr lang="en-GB" sz="2200" dirty="0" smtClean="0"/>
              <a:t>region</a:t>
            </a:r>
          </a:p>
          <a:p>
            <a:pPr marL="400050" lvl="1" indent="0">
              <a:buNone/>
            </a:pPr>
            <a:r>
              <a:rPr lang="en-GB" sz="2200" dirty="0" smtClean="0"/>
              <a:t>Revision </a:t>
            </a:r>
            <a:r>
              <a:rPr lang="en-GB" sz="2200" dirty="0"/>
              <a:t>of PM 7/98 </a:t>
            </a:r>
            <a:r>
              <a:rPr lang="en-GB" sz="2200" i="1" dirty="0"/>
              <a:t>Specific requirements for laboratories preparing accreditation for a plant pest diagnostic </a:t>
            </a:r>
            <a:r>
              <a:rPr lang="en-GB" sz="2200" i="1" dirty="0" smtClean="0"/>
              <a:t>activity</a:t>
            </a:r>
          </a:p>
          <a:p>
            <a:pPr marL="400050" lvl="1" indent="0">
              <a:buNone/>
            </a:pPr>
            <a:r>
              <a:rPr lang="en-GB" sz="2200" dirty="0" smtClean="0"/>
              <a:t>New Standard </a:t>
            </a:r>
            <a:r>
              <a:rPr lang="en-GB" sz="2200" i="1" dirty="0" smtClean="0"/>
              <a:t>Guidelines </a:t>
            </a:r>
            <a:r>
              <a:rPr lang="en-GB" sz="2200" i="1" dirty="0"/>
              <a:t>for the organization of </a:t>
            </a:r>
            <a:r>
              <a:rPr lang="en-GB" sz="2200" i="1" dirty="0" err="1"/>
              <a:t>interlaboratory</a:t>
            </a:r>
            <a:r>
              <a:rPr lang="en-GB" sz="2200" i="1" dirty="0"/>
              <a:t> comparisons by plant pest diagnostic </a:t>
            </a:r>
            <a:r>
              <a:rPr lang="en-GB" sz="2200" i="1" dirty="0" smtClean="0"/>
              <a:t>laboratories finalized </a:t>
            </a:r>
            <a:r>
              <a:rPr lang="en-GB" sz="2200" dirty="0" smtClean="0"/>
              <a:t>(</a:t>
            </a:r>
            <a:r>
              <a:rPr lang="en-GB" sz="2400" dirty="0"/>
              <a:t>proposed for adoption this year</a:t>
            </a:r>
            <a:r>
              <a:rPr lang="en-GB" sz="2200" dirty="0" smtClean="0"/>
              <a:t>)</a:t>
            </a:r>
            <a:endParaRPr lang="en-GB" sz="2200" b="1" dirty="0">
              <a:solidFill>
                <a:schemeClr val="dk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5"/>
          <p:cNvSpPr txBox="1">
            <a:spLocks/>
          </p:cNvSpPr>
          <p:nvPr/>
        </p:nvSpPr>
        <p:spPr>
          <a:xfrm>
            <a:off x="431148" y="453"/>
            <a:ext cx="8686800"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a:solidFill>
                  <a:prstClr val="black"/>
                </a:solidFill>
              </a:rPr>
              <a:t>Implementation of the EPPO strategy</a:t>
            </a:r>
            <a:endParaRPr lang="en-GB" dirty="0">
              <a:solidFill>
                <a:prstClr val="black"/>
              </a:solidFill>
            </a:endParaRPr>
          </a:p>
        </p:txBody>
      </p:sp>
      <p:sp>
        <p:nvSpPr>
          <p:cNvPr id="6" name="Rectangle 5"/>
          <p:cNvSpPr/>
          <p:nvPr/>
        </p:nvSpPr>
        <p:spPr>
          <a:xfrm>
            <a:off x="429336" y="3875434"/>
            <a:ext cx="8688612" cy="290541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ct val="20000"/>
              </a:spcBef>
              <a:spcAft>
                <a:spcPts val="0"/>
              </a:spcAft>
            </a:pPr>
            <a:r>
              <a:rPr lang="en-GB" sz="2400" b="1" dirty="0" smtClean="0">
                <a:solidFill>
                  <a:prstClr val="black"/>
                </a:solidFill>
              </a:rPr>
              <a:t>4- eradication </a:t>
            </a:r>
            <a:r>
              <a:rPr lang="en-GB" sz="2400" b="1" dirty="0">
                <a:solidFill>
                  <a:prstClr val="black"/>
                </a:solidFill>
              </a:rPr>
              <a:t>and </a:t>
            </a:r>
            <a:r>
              <a:rPr lang="en-GB" sz="2400" b="1" dirty="0" smtClean="0">
                <a:solidFill>
                  <a:prstClr val="black"/>
                </a:solidFill>
              </a:rPr>
              <a:t>containment</a:t>
            </a:r>
          </a:p>
          <a:p>
            <a:pPr marL="400050" lvl="1" fontAlgn="auto">
              <a:spcBef>
                <a:spcPct val="20000"/>
              </a:spcBef>
              <a:spcAft>
                <a:spcPts val="0"/>
              </a:spcAft>
            </a:pPr>
            <a:r>
              <a:rPr lang="en-GB" sz="2200" dirty="0">
                <a:solidFill>
                  <a:prstClr val="black"/>
                </a:solidFill>
              </a:rPr>
              <a:t>PM 9 </a:t>
            </a:r>
            <a:r>
              <a:rPr lang="en-GB" sz="2200" dirty="0" smtClean="0">
                <a:solidFill>
                  <a:prstClr val="black"/>
                </a:solidFill>
              </a:rPr>
              <a:t>on </a:t>
            </a:r>
            <a:r>
              <a:rPr lang="en-GB" sz="2200" dirty="0">
                <a:solidFill>
                  <a:prstClr val="black"/>
                </a:solidFill>
              </a:rPr>
              <a:t>management of aquatic invasive alien </a:t>
            </a:r>
            <a:r>
              <a:rPr lang="en-GB" sz="2200" dirty="0" smtClean="0">
                <a:solidFill>
                  <a:prstClr val="black"/>
                </a:solidFill>
              </a:rPr>
              <a:t>plants and  </a:t>
            </a:r>
            <a:r>
              <a:rPr lang="en-GB" sz="2200" i="1" dirty="0" err="1">
                <a:solidFill>
                  <a:prstClr val="black"/>
                </a:solidFill>
              </a:rPr>
              <a:t>Epitrix</a:t>
            </a:r>
            <a:r>
              <a:rPr lang="en-GB" sz="2200" dirty="0">
                <a:solidFill>
                  <a:prstClr val="black"/>
                </a:solidFill>
              </a:rPr>
              <a:t> species damaging potato </a:t>
            </a:r>
            <a:r>
              <a:rPr lang="en-GB" sz="2200" dirty="0" smtClean="0">
                <a:solidFill>
                  <a:prstClr val="black"/>
                </a:solidFill>
              </a:rPr>
              <a:t>tubers in preparation</a:t>
            </a:r>
          </a:p>
          <a:p>
            <a:pPr marL="400050" lvl="1" fontAlgn="auto">
              <a:spcBef>
                <a:spcPct val="20000"/>
              </a:spcBef>
              <a:spcAft>
                <a:spcPts val="0"/>
              </a:spcAft>
            </a:pPr>
            <a:r>
              <a:rPr lang="en-GB" sz="2200" dirty="0" smtClean="0">
                <a:solidFill>
                  <a:prstClr val="black"/>
                </a:solidFill>
              </a:rPr>
              <a:t>4 </a:t>
            </a:r>
            <a:r>
              <a:rPr lang="en-GB" sz="2200" dirty="0">
                <a:solidFill>
                  <a:prstClr val="black"/>
                </a:solidFill>
              </a:rPr>
              <a:t>PM 9 Standards </a:t>
            </a:r>
            <a:r>
              <a:rPr lang="en-GB" sz="2200" dirty="0" smtClean="0">
                <a:solidFill>
                  <a:prstClr val="black"/>
                </a:solidFill>
              </a:rPr>
              <a:t>adopted (</a:t>
            </a:r>
            <a:r>
              <a:rPr lang="en-GB" sz="2000" i="1" dirty="0" err="1" smtClean="0">
                <a:solidFill>
                  <a:prstClr val="black"/>
                </a:solidFill>
              </a:rPr>
              <a:t>Agrilus</a:t>
            </a:r>
            <a:r>
              <a:rPr lang="en-GB" sz="2000" i="1" dirty="0" smtClean="0">
                <a:solidFill>
                  <a:prstClr val="black"/>
                </a:solidFill>
              </a:rPr>
              <a:t> </a:t>
            </a:r>
            <a:r>
              <a:rPr lang="en-GB" sz="2000" i="1" dirty="0" err="1">
                <a:solidFill>
                  <a:prstClr val="black"/>
                </a:solidFill>
              </a:rPr>
              <a:t>planipennis</a:t>
            </a:r>
            <a:r>
              <a:rPr lang="en-GB" sz="2000" dirty="0">
                <a:solidFill>
                  <a:prstClr val="black"/>
                </a:solidFill>
              </a:rPr>
              <a:t> (</a:t>
            </a:r>
            <a:r>
              <a:rPr lang="en-GB" sz="2000" dirty="0" smtClean="0">
                <a:solidFill>
                  <a:prstClr val="black"/>
                </a:solidFill>
              </a:rPr>
              <a:t>EAB), </a:t>
            </a:r>
            <a:r>
              <a:rPr lang="en-GB" sz="2000" i="1" dirty="0" err="1">
                <a:solidFill>
                  <a:prstClr val="black"/>
                </a:solidFill>
              </a:rPr>
              <a:t>Anoplophora</a:t>
            </a:r>
            <a:r>
              <a:rPr lang="en-GB" sz="2000" i="1" dirty="0">
                <a:solidFill>
                  <a:prstClr val="black"/>
                </a:solidFill>
              </a:rPr>
              <a:t> </a:t>
            </a:r>
            <a:r>
              <a:rPr lang="en-GB" sz="2000" i="1" dirty="0" err="1">
                <a:solidFill>
                  <a:prstClr val="black"/>
                </a:solidFill>
              </a:rPr>
              <a:t>glabripennis</a:t>
            </a:r>
            <a:r>
              <a:rPr lang="en-GB" sz="2000" dirty="0">
                <a:solidFill>
                  <a:prstClr val="black"/>
                </a:solidFill>
              </a:rPr>
              <a:t> (</a:t>
            </a:r>
            <a:r>
              <a:rPr lang="en-GB" sz="2000" dirty="0" smtClean="0">
                <a:solidFill>
                  <a:prstClr val="black"/>
                </a:solidFill>
              </a:rPr>
              <a:t>ALB) </a:t>
            </a:r>
            <a:r>
              <a:rPr lang="en-GB" sz="2000" dirty="0">
                <a:solidFill>
                  <a:prstClr val="black"/>
                </a:solidFill>
              </a:rPr>
              <a:t>and </a:t>
            </a:r>
            <a:r>
              <a:rPr lang="en-GB" sz="2000" i="1" dirty="0" err="1">
                <a:solidFill>
                  <a:prstClr val="black"/>
                </a:solidFill>
              </a:rPr>
              <a:t>Anoplophora</a:t>
            </a:r>
            <a:r>
              <a:rPr lang="en-GB" sz="2000" i="1" dirty="0">
                <a:solidFill>
                  <a:prstClr val="black"/>
                </a:solidFill>
              </a:rPr>
              <a:t> </a:t>
            </a:r>
            <a:r>
              <a:rPr lang="en-GB" sz="2000" i="1" dirty="0" err="1">
                <a:solidFill>
                  <a:prstClr val="black"/>
                </a:solidFill>
              </a:rPr>
              <a:t>chinensis</a:t>
            </a:r>
            <a:r>
              <a:rPr lang="en-GB" sz="2000" dirty="0">
                <a:solidFill>
                  <a:prstClr val="black"/>
                </a:solidFill>
              </a:rPr>
              <a:t> (</a:t>
            </a:r>
            <a:r>
              <a:rPr lang="en-GB" sz="2000" dirty="0" smtClean="0">
                <a:solidFill>
                  <a:prstClr val="black"/>
                </a:solidFill>
              </a:rPr>
              <a:t>CLB), </a:t>
            </a:r>
            <a:r>
              <a:rPr lang="en-GB" sz="2000" i="1" dirty="0" err="1">
                <a:solidFill>
                  <a:prstClr val="black"/>
                </a:solidFill>
              </a:rPr>
              <a:t>Meloidogyne</a:t>
            </a:r>
            <a:r>
              <a:rPr lang="en-GB" sz="2000" i="1" dirty="0">
                <a:solidFill>
                  <a:prstClr val="black"/>
                </a:solidFill>
              </a:rPr>
              <a:t> </a:t>
            </a:r>
            <a:r>
              <a:rPr lang="en-GB" sz="2000" i="1" dirty="0" err="1">
                <a:solidFill>
                  <a:prstClr val="black"/>
                </a:solidFill>
              </a:rPr>
              <a:t>chitwoodi</a:t>
            </a:r>
            <a:r>
              <a:rPr lang="en-GB" sz="2000" i="1" dirty="0">
                <a:solidFill>
                  <a:prstClr val="black"/>
                </a:solidFill>
              </a:rPr>
              <a:t> </a:t>
            </a:r>
            <a:r>
              <a:rPr lang="en-GB" sz="2000" dirty="0">
                <a:solidFill>
                  <a:prstClr val="black"/>
                </a:solidFill>
              </a:rPr>
              <a:t>and</a:t>
            </a:r>
            <a:r>
              <a:rPr lang="en-GB" sz="2000" i="1" dirty="0">
                <a:solidFill>
                  <a:prstClr val="black"/>
                </a:solidFill>
              </a:rPr>
              <a:t> M. </a:t>
            </a:r>
            <a:r>
              <a:rPr lang="en-GB" sz="2000" i="1" dirty="0" err="1">
                <a:solidFill>
                  <a:prstClr val="black"/>
                </a:solidFill>
              </a:rPr>
              <a:t>fallax</a:t>
            </a:r>
            <a:r>
              <a:rPr lang="en-GB" sz="2000" dirty="0" smtClean="0">
                <a:solidFill>
                  <a:prstClr val="black"/>
                </a:solidFill>
              </a:rPr>
              <a:t>) </a:t>
            </a:r>
          </a:p>
          <a:p>
            <a:pPr marL="400050" lvl="1" fontAlgn="auto">
              <a:spcBef>
                <a:spcPct val="20000"/>
              </a:spcBef>
              <a:spcAft>
                <a:spcPts val="0"/>
              </a:spcAft>
            </a:pPr>
            <a:r>
              <a:rPr lang="en-GB" sz="2000" dirty="0">
                <a:solidFill>
                  <a:prstClr val="black"/>
                </a:solidFill>
              </a:rPr>
              <a:t>Standard </a:t>
            </a:r>
            <a:r>
              <a:rPr lang="en-GB" sz="2000" i="1" dirty="0">
                <a:solidFill>
                  <a:prstClr val="black"/>
                </a:solidFill>
              </a:rPr>
              <a:t>Decision-support scheme for prioritizing action during outbreaks</a:t>
            </a:r>
            <a:r>
              <a:rPr lang="en-GB" sz="2000" dirty="0">
                <a:solidFill>
                  <a:prstClr val="black"/>
                </a:solidFill>
              </a:rPr>
              <a:t> </a:t>
            </a:r>
            <a:r>
              <a:rPr lang="en-GB" sz="2000" dirty="0" smtClean="0">
                <a:solidFill>
                  <a:prstClr val="black"/>
                </a:solidFill>
              </a:rPr>
              <a:t>finalized (proposed for adoption this year)</a:t>
            </a:r>
          </a:p>
        </p:txBody>
      </p:sp>
    </p:spTree>
    <p:extLst>
      <p:ext uri="{BB962C8B-B14F-4D97-AF65-F5344CB8AC3E}">
        <p14:creationId xmlns:p14="http://schemas.microsoft.com/office/powerpoint/2010/main" val="2129678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4774" y="781520"/>
            <a:ext cx="8699226" cy="6076480"/>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dirty="0" smtClean="0"/>
              <a:t>5- Minor uses- risk of resistance</a:t>
            </a:r>
          </a:p>
          <a:p>
            <a:r>
              <a:rPr lang="en-US" sz="2400" dirty="0" smtClean="0"/>
              <a:t>Minor uses</a:t>
            </a:r>
          </a:p>
          <a:p>
            <a:pPr lvl="1"/>
            <a:r>
              <a:rPr lang="en-US" sz="2000" dirty="0" smtClean="0"/>
              <a:t>2 new Extrapolation tables for herbicides  adopted to be used in conjunction with EPPO Standard PP 1/257 </a:t>
            </a:r>
            <a:r>
              <a:rPr lang="en-US" sz="2000" i="1" dirty="0" smtClean="0"/>
              <a:t>Efficacy and crop safety extrapolations for minor uses</a:t>
            </a:r>
            <a:r>
              <a:rPr lang="en-US" sz="2000" dirty="0" smtClean="0"/>
              <a:t>. </a:t>
            </a:r>
            <a:r>
              <a:rPr lang="en-US" sz="2000" b="1" dirty="0" smtClean="0"/>
              <a:t>A total of 46 extrapolation tables have now been completed. </a:t>
            </a:r>
          </a:p>
          <a:p>
            <a:pPr lvl="1"/>
            <a:r>
              <a:rPr lang="en-US" sz="2000" dirty="0" smtClean="0"/>
              <a:t>EPPO was an active participant at the EU Technical Group on Minor Uses and OECD Expert Group on Minor Uses (EGMU).</a:t>
            </a:r>
          </a:p>
          <a:p>
            <a:pPr lvl="1"/>
            <a:r>
              <a:rPr lang="en-US" sz="2000" dirty="0" smtClean="0"/>
              <a:t>PP 1/224 </a:t>
            </a:r>
            <a:r>
              <a:rPr lang="en-US" sz="2000" i="1" dirty="0" smtClean="0"/>
              <a:t>Principles of efficacy evaluation for minor uses</a:t>
            </a:r>
            <a:r>
              <a:rPr lang="en-US" sz="2000" dirty="0" smtClean="0"/>
              <a:t> and PP 1/257 </a:t>
            </a:r>
            <a:r>
              <a:rPr lang="en-US" sz="2000" i="1" dirty="0" smtClean="0"/>
              <a:t>Efficacy and crop safety extrapolations for minor uses</a:t>
            </a:r>
            <a:r>
              <a:rPr lang="en-US" sz="2000" dirty="0" smtClean="0"/>
              <a:t>, </a:t>
            </a:r>
            <a:r>
              <a:rPr lang="en-US" sz="2000" b="1" dirty="0" smtClean="0"/>
              <a:t>are being reviewed by OECD the result could be joint EPPO/OECD publications</a:t>
            </a:r>
            <a:r>
              <a:rPr lang="en-US" sz="2000" dirty="0" smtClean="0"/>
              <a:t>. </a:t>
            </a:r>
          </a:p>
          <a:p>
            <a:r>
              <a:rPr lang="en-US" sz="2400" dirty="0" smtClean="0"/>
              <a:t>Risk of resistance</a:t>
            </a:r>
          </a:p>
          <a:p>
            <a:pPr lvl="1"/>
            <a:r>
              <a:rPr lang="en-US" sz="2000" dirty="0" smtClean="0"/>
              <a:t>The Resistance Panel operates as a central point for sharing information  on resistance activities amongst member countries.</a:t>
            </a:r>
          </a:p>
          <a:p>
            <a:pPr lvl="1"/>
            <a:r>
              <a:rPr lang="en-US" sz="2000" dirty="0" smtClean="0"/>
              <a:t>Review </a:t>
            </a:r>
            <a:r>
              <a:rPr lang="en-US" sz="2000" dirty="0"/>
              <a:t>of the Standard PP 1/213 </a:t>
            </a:r>
            <a:r>
              <a:rPr lang="en-US" sz="2000" i="1" dirty="0"/>
              <a:t>Resistance Risk </a:t>
            </a:r>
            <a:r>
              <a:rPr lang="en-US" sz="2000" i="1" dirty="0" smtClean="0"/>
              <a:t>Analysis </a:t>
            </a:r>
            <a:r>
              <a:rPr lang="en-US" sz="2000" dirty="0" smtClean="0"/>
              <a:t>initiated on the basis of results of a scientific project on fungicide resistance risk assessment and management.</a:t>
            </a:r>
            <a:endParaRPr lang="en-US" sz="2000" dirty="0"/>
          </a:p>
        </p:txBody>
      </p:sp>
      <p:sp>
        <p:nvSpPr>
          <p:cNvPr id="4"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a:solidFill>
                  <a:prstClr val="black"/>
                </a:solidFill>
              </a:rPr>
              <a:t>Implementation of the EPPO strategy</a:t>
            </a:r>
            <a:endParaRPr lang="en-GB" dirty="0">
              <a:solidFill>
                <a:prstClr val="black"/>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07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118" y="908721"/>
            <a:ext cx="8713881" cy="4176463"/>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GB" sz="2800" dirty="0" smtClean="0"/>
              <a:t>6- </a:t>
            </a:r>
            <a:r>
              <a:rPr lang="en-GB" sz="2800" dirty="0" smtClean="0">
                <a:solidFill>
                  <a:schemeClr val="dk1"/>
                </a:solidFill>
              </a:rPr>
              <a:t>Establishing </a:t>
            </a:r>
            <a:r>
              <a:rPr lang="en-GB" sz="2800" dirty="0">
                <a:solidFill>
                  <a:schemeClr val="dk1"/>
                </a:solidFill>
              </a:rPr>
              <a:t>collective views on issues discussed at a global level in relation to the IPPC and </a:t>
            </a:r>
            <a:r>
              <a:rPr lang="en-GB" sz="2800" dirty="0" smtClean="0">
                <a:solidFill>
                  <a:schemeClr val="dk1"/>
                </a:solidFill>
              </a:rPr>
              <a:t>SPS agreement</a:t>
            </a:r>
          </a:p>
          <a:p>
            <a:pPr lvl="1"/>
            <a:r>
              <a:rPr lang="en-GB" sz="2400" dirty="0"/>
              <a:t>EPPO member countries were well represented at the CPM-8 </a:t>
            </a:r>
            <a:endParaRPr lang="en-GB" sz="2400" dirty="0" smtClean="0"/>
          </a:p>
          <a:p>
            <a:pPr lvl="1"/>
            <a:r>
              <a:rPr lang="en-GB" sz="2400" dirty="0"/>
              <a:t>Three experts from the FAO European region attended the IPPC Technical Panel on the Glossary as </a:t>
            </a:r>
            <a:r>
              <a:rPr lang="en-GB" sz="2400" dirty="0" smtClean="0"/>
              <a:t>experts</a:t>
            </a:r>
          </a:p>
          <a:p>
            <a:pPr lvl="1"/>
            <a:r>
              <a:rPr lang="en-GB" sz="2400" dirty="0"/>
              <a:t>T</a:t>
            </a:r>
            <a:r>
              <a:rPr lang="en-GB" sz="2400" dirty="0" smtClean="0"/>
              <a:t>he </a:t>
            </a:r>
            <a:r>
              <a:rPr lang="en-GB" sz="2400" dirty="0"/>
              <a:t>EPPO Secretariat hosted a meeting of the IPPC Technical Panel on Diagnostic Protocols (TPDP) in 2013. </a:t>
            </a:r>
          </a:p>
          <a:p>
            <a:pPr lvl="1"/>
            <a:r>
              <a:rPr lang="en-GB" sz="2400" dirty="0" smtClean="0">
                <a:solidFill>
                  <a:schemeClr val="dk1"/>
                </a:solidFill>
              </a:rPr>
              <a:t>CPM-8 adopted the members and replacement members  proposed by EPPO to join the Standards Committee and Dispute Settlement Body.</a:t>
            </a:r>
            <a:endParaRPr lang="en-GB" sz="2400" dirty="0">
              <a:solidFill>
                <a:schemeClr val="dk1"/>
              </a:solidFill>
            </a:endParaRPr>
          </a:p>
        </p:txBody>
      </p:sp>
      <p:sp>
        <p:nvSpPr>
          <p:cNvPr id="4"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dirty="0">
                <a:solidFill>
                  <a:prstClr val="black"/>
                </a:solidFill>
              </a:rPr>
              <a:t>Implementation of the EPPO strategy</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2354" y="5301208"/>
            <a:ext cx="8730439" cy="123110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pPr>
            <a:r>
              <a:rPr lang="en-GB" sz="2600" dirty="0">
                <a:solidFill>
                  <a:prstClr val="black"/>
                </a:solidFill>
              </a:rPr>
              <a:t>7- Invasive Alien </a:t>
            </a:r>
            <a:r>
              <a:rPr lang="en-GB" sz="2600" dirty="0" smtClean="0">
                <a:solidFill>
                  <a:prstClr val="black"/>
                </a:solidFill>
              </a:rPr>
              <a:t>Plants</a:t>
            </a:r>
            <a:endParaRPr lang="en-GB" sz="2600" dirty="0">
              <a:solidFill>
                <a:prstClr val="black"/>
              </a:solidFill>
            </a:endParaRPr>
          </a:p>
          <a:p>
            <a:pPr fontAlgn="auto">
              <a:spcBef>
                <a:spcPts val="0"/>
              </a:spcBef>
              <a:spcAft>
                <a:spcPts val="0"/>
              </a:spcAft>
            </a:pPr>
            <a:r>
              <a:rPr lang="en-GB" sz="2400" dirty="0">
                <a:solidFill>
                  <a:prstClr val="black"/>
                </a:solidFill>
              </a:rPr>
              <a:t>A computerized version of the EPPO Prioritization process of invasive alien plants has been developed.</a:t>
            </a:r>
          </a:p>
        </p:txBody>
      </p:sp>
    </p:spTree>
    <p:extLst>
      <p:ext uri="{BB962C8B-B14F-4D97-AF65-F5344CB8AC3E}">
        <p14:creationId xmlns:p14="http://schemas.microsoft.com/office/powerpoint/2010/main" val="250147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568952" cy="1084982"/>
          </a:xfrm>
        </p:spPr>
        <p:txBody>
          <a:bodyPr/>
          <a:lstStyle/>
          <a:p>
            <a:r>
              <a:rPr lang="en-GB" dirty="0" smtClean="0"/>
              <a:t>1951 EPPO Convention – 15 countries</a:t>
            </a:r>
            <a:br>
              <a:rPr lang="en-GB" dirty="0" smtClean="0"/>
            </a:br>
            <a:r>
              <a:rPr lang="en-GB" dirty="0" smtClean="0"/>
              <a:t>Now 50 member countries</a:t>
            </a:r>
            <a:endParaRPr lang="en-US" dirty="0"/>
          </a:p>
        </p:txBody>
      </p:sp>
      <p:pic>
        <p:nvPicPr>
          <p:cNvPr id="4"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484" y="1628800"/>
            <a:ext cx="8038956" cy="479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809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dirty="0">
                <a:solidFill>
                  <a:prstClr val="black"/>
                </a:solidFill>
              </a:rPr>
              <a:t>Implementation of the EPPO strategy</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3560" y="786841"/>
            <a:ext cx="873044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ct val="20000"/>
              </a:spcBef>
              <a:spcAft>
                <a:spcPts val="0"/>
              </a:spcAft>
            </a:pPr>
            <a:r>
              <a:rPr lang="en-GB" sz="2400" b="1" dirty="0">
                <a:solidFill>
                  <a:prstClr val="black"/>
                </a:solidFill>
              </a:rPr>
              <a:t>8- provide selected, reviewed or validated documentation on </a:t>
            </a:r>
            <a:r>
              <a:rPr lang="en-GB" sz="2400" b="1" dirty="0" smtClean="0">
                <a:solidFill>
                  <a:prstClr val="black"/>
                </a:solidFill>
              </a:rPr>
              <a:t>pests</a:t>
            </a:r>
            <a:endParaRPr lang="en-GB" sz="2400" b="1" dirty="0">
              <a:solidFill>
                <a:prstClr val="black"/>
              </a:solidFill>
            </a:endParaRPr>
          </a:p>
        </p:txBody>
      </p:sp>
      <p:sp>
        <p:nvSpPr>
          <p:cNvPr id="7" name="ZoneTexte 6"/>
          <p:cNvSpPr txBox="1"/>
          <p:nvPr/>
        </p:nvSpPr>
        <p:spPr>
          <a:xfrm>
            <a:off x="490937" y="1700808"/>
            <a:ext cx="266429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fontAlgn="auto">
              <a:spcBef>
                <a:spcPts val="0"/>
              </a:spcBef>
              <a:spcAft>
                <a:spcPts val="0"/>
              </a:spcAft>
            </a:pPr>
            <a:r>
              <a:rPr lang="en-GB" i="1" dirty="0" smtClean="0">
                <a:solidFill>
                  <a:prstClr val="black"/>
                </a:solidFill>
              </a:rPr>
              <a:t>Poster and leaflet (communication material)</a:t>
            </a:r>
            <a:endParaRPr lang="en-GB" dirty="0">
              <a:solidFill>
                <a:prstClr val="black"/>
              </a:solidFill>
            </a:endParaRPr>
          </a:p>
        </p:txBody>
      </p:sp>
      <p:pic>
        <p:nvPicPr>
          <p:cNvPr id="8" name="Image 7" descr="Capture d’écran"/>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7585" y="2584301"/>
            <a:ext cx="1336502" cy="1924819"/>
          </a:xfrm>
          <a:prstGeom prst="rect">
            <a:avLst/>
          </a:prstGeom>
        </p:spPr>
      </p:pic>
      <p:sp>
        <p:nvSpPr>
          <p:cNvPr id="9" name="Rectangle 8"/>
          <p:cNvSpPr/>
          <p:nvPr/>
        </p:nvSpPr>
        <p:spPr>
          <a:xfrm>
            <a:off x="3203848" y="1700808"/>
            <a:ext cx="288032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pPr>
            <a:r>
              <a:rPr lang="en-GB" i="1" dirty="0">
                <a:solidFill>
                  <a:prstClr val="black"/>
                </a:solidFill>
              </a:rPr>
              <a:t>EPPO computerized system for pest reports</a:t>
            </a:r>
            <a:endParaRPr lang="en-GB" dirty="0">
              <a:solidFill>
                <a:prstClr val="black"/>
              </a:solidFill>
            </a:endParaRPr>
          </a:p>
        </p:txBody>
      </p:sp>
      <p:pic>
        <p:nvPicPr>
          <p:cNvPr id="10" name="Image 9"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2455942"/>
            <a:ext cx="2880320" cy="2148085"/>
          </a:xfrm>
          <a:prstGeom prst="rect">
            <a:avLst/>
          </a:prstGeom>
        </p:spPr>
      </p:pic>
      <p:sp>
        <p:nvSpPr>
          <p:cNvPr id="11" name="Rectangle 10"/>
          <p:cNvSpPr/>
          <p:nvPr/>
        </p:nvSpPr>
        <p:spPr>
          <a:xfrm>
            <a:off x="6376782" y="1700808"/>
            <a:ext cx="23613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pPr>
            <a:r>
              <a:rPr lang="en-GB" i="1" dirty="0">
                <a:solidFill>
                  <a:prstClr val="black"/>
                </a:solidFill>
              </a:rPr>
              <a:t>EPPO Reporting </a:t>
            </a:r>
            <a:r>
              <a:rPr lang="en-GB" i="1" dirty="0" smtClean="0">
                <a:solidFill>
                  <a:prstClr val="black"/>
                </a:solidFill>
              </a:rPr>
              <a:t>Service</a:t>
            </a:r>
          </a:p>
          <a:p>
            <a:pPr algn="ctr" fontAlgn="auto">
              <a:spcBef>
                <a:spcPts val="0"/>
              </a:spcBef>
              <a:spcAft>
                <a:spcPts val="0"/>
              </a:spcAft>
            </a:pPr>
            <a:r>
              <a:rPr lang="fr-FR" i="1" dirty="0" smtClean="0">
                <a:solidFill>
                  <a:prstClr val="black"/>
                </a:solidFill>
              </a:rPr>
              <a:t>250 articles</a:t>
            </a:r>
            <a:endParaRPr lang="en-GB" i="1" dirty="0">
              <a:solidFill>
                <a:prstClr val="black"/>
              </a:solidFill>
            </a:endParaRPr>
          </a:p>
        </p:txBody>
      </p:sp>
      <p:pic>
        <p:nvPicPr>
          <p:cNvPr id="12" name="Image 11"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350" y="2484334"/>
            <a:ext cx="2946581" cy="3057131"/>
          </a:xfrm>
          <a:prstGeom prst="rect">
            <a:avLst/>
          </a:prstGeom>
          <a:ln>
            <a:solidFill>
              <a:schemeClr val="accent6"/>
            </a:solidFill>
          </a:ln>
        </p:spPr>
      </p:pic>
      <p:pic>
        <p:nvPicPr>
          <p:cNvPr id="13" name="Image 12" descr="Capture d’écran"/>
          <p:cNvPicPr>
            <a:picLocks noChangeAspect="1"/>
          </p:cNvPicPr>
          <p:nvPr/>
        </p:nvPicPr>
        <p:blipFill rotWithShape="1">
          <a:blip r:embed="rId6" cstate="print">
            <a:extLst>
              <a:ext uri="{28A0092B-C50C-407E-A947-70E740481C1C}">
                <a14:useLocalDpi xmlns:a14="http://schemas.microsoft.com/office/drawing/2010/main" val="0"/>
              </a:ext>
            </a:extLst>
          </a:blip>
          <a:srcRect l="20671" r="20943" b="21647"/>
          <a:stretch/>
        </p:blipFill>
        <p:spPr>
          <a:xfrm>
            <a:off x="467544" y="4653136"/>
            <a:ext cx="2789382" cy="2073864"/>
          </a:xfrm>
          <a:prstGeom prst="rect">
            <a:avLst/>
          </a:prstGeom>
        </p:spPr>
      </p:pic>
      <p:sp>
        <p:nvSpPr>
          <p:cNvPr id="14" name="Rectangle 13"/>
          <p:cNvSpPr/>
          <p:nvPr/>
        </p:nvSpPr>
        <p:spPr>
          <a:xfrm>
            <a:off x="3563888" y="5228403"/>
            <a:ext cx="153064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pPr>
            <a:r>
              <a:rPr lang="en-GB" i="1" dirty="0">
                <a:solidFill>
                  <a:prstClr val="black"/>
                </a:solidFill>
              </a:rPr>
              <a:t>EPPO </a:t>
            </a:r>
            <a:r>
              <a:rPr lang="en-GB" i="1" dirty="0" smtClean="0">
                <a:solidFill>
                  <a:prstClr val="black"/>
                </a:solidFill>
              </a:rPr>
              <a:t>website and </a:t>
            </a:r>
          </a:p>
          <a:p>
            <a:pPr fontAlgn="auto">
              <a:spcBef>
                <a:spcPts val="0"/>
              </a:spcBef>
              <a:spcAft>
                <a:spcPts val="0"/>
              </a:spcAft>
            </a:pPr>
            <a:r>
              <a:rPr lang="en-GB" i="1" dirty="0" smtClean="0">
                <a:solidFill>
                  <a:prstClr val="black"/>
                </a:solidFill>
              </a:rPr>
              <a:t>e-magazines</a:t>
            </a:r>
            <a:endParaRPr lang="en-GB" dirty="0">
              <a:solidFill>
                <a:prstClr val="black"/>
              </a:solidFill>
            </a:endParaRPr>
          </a:p>
        </p:txBody>
      </p:sp>
      <p:pic>
        <p:nvPicPr>
          <p:cNvPr id="2" name="Image 1"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4554410"/>
            <a:ext cx="3640835" cy="2265489"/>
          </a:xfrm>
          <a:prstGeom prst="rect">
            <a:avLst/>
          </a:prstGeom>
        </p:spPr>
      </p:pic>
    </p:spTree>
    <p:extLst>
      <p:ext uri="{BB962C8B-B14F-4D97-AF65-F5344CB8AC3E}">
        <p14:creationId xmlns:p14="http://schemas.microsoft.com/office/powerpoint/2010/main" val="2592969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dirty="0">
                <a:solidFill>
                  <a:prstClr val="black"/>
                </a:solidFill>
              </a:rPr>
              <a:t>Implementation of the EPPO strategy</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3560" y="786841"/>
            <a:ext cx="873044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ct val="20000"/>
              </a:spcBef>
              <a:spcAft>
                <a:spcPts val="0"/>
              </a:spcAft>
            </a:pPr>
            <a:r>
              <a:rPr lang="en-GB" sz="2400" b="1" dirty="0">
                <a:solidFill>
                  <a:prstClr val="black"/>
                </a:solidFill>
              </a:rPr>
              <a:t>8- provide selected, reviewed or validated documentation on </a:t>
            </a:r>
            <a:r>
              <a:rPr lang="en-GB" sz="2400" b="1" dirty="0" smtClean="0">
                <a:solidFill>
                  <a:prstClr val="black"/>
                </a:solidFill>
              </a:rPr>
              <a:t>pests</a:t>
            </a:r>
            <a:endParaRPr lang="en-GB" sz="2400" b="1" dirty="0">
              <a:solidFill>
                <a:prstClr val="black"/>
              </a:solidFill>
            </a:endParaRPr>
          </a:p>
        </p:txBody>
      </p:sp>
      <p:sp>
        <p:nvSpPr>
          <p:cNvPr id="7" name="Rectangle 6"/>
          <p:cNvSpPr/>
          <p:nvPr/>
        </p:nvSpPr>
        <p:spPr>
          <a:xfrm>
            <a:off x="459035" y="1916832"/>
            <a:ext cx="169475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fontAlgn="auto">
              <a:spcBef>
                <a:spcPts val="0"/>
              </a:spcBef>
              <a:spcAft>
                <a:spcPts val="0"/>
              </a:spcAft>
            </a:pPr>
            <a:r>
              <a:rPr lang="en-GB" i="1" dirty="0">
                <a:solidFill>
                  <a:prstClr val="black"/>
                </a:solidFill>
              </a:rPr>
              <a:t>EPPO databases</a:t>
            </a:r>
            <a:endParaRPr lang="en-GB" dirty="0">
              <a:solidFill>
                <a:prstClr val="black"/>
              </a:solidFill>
            </a:endParaRPr>
          </a:p>
        </p:txBody>
      </p:sp>
      <p:sp>
        <p:nvSpPr>
          <p:cNvPr id="8" name="Rectangle 7"/>
          <p:cNvSpPr/>
          <p:nvPr/>
        </p:nvSpPr>
        <p:spPr>
          <a:xfrm>
            <a:off x="2501574" y="1778332"/>
            <a:ext cx="358259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pPr>
            <a:r>
              <a:rPr lang="en-GB" dirty="0" smtClean="0">
                <a:solidFill>
                  <a:prstClr val="black"/>
                </a:solidFill>
              </a:rPr>
              <a:t>PQR more </a:t>
            </a:r>
            <a:r>
              <a:rPr lang="en-GB" dirty="0">
                <a:solidFill>
                  <a:prstClr val="black"/>
                </a:solidFill>
              </a:rPr>
              <a:t>than 30 400 downloads have been registered. </a:t>
            </a:r>
          </a:p>
        </p:txBody>
      </p:sp>
      <p:pic>
        <p:nvPicPr>
          <p:cNvPr id="1026" name="Picture 2" descr="Click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68" y="1778332"/>
            <a:ext cx="2106488" cy="1417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9035" y="3812847"/>
            <a:ext cx="353690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pPr>
            <a:r>
              <a:rPr lang="en-GB" dirty="0">
                <a:solidFill>
                  <a:prstClr val="black"/>
                </a:solidFill>
              </a:rPr>
              <a:t>The EPPO Secretariat continues to develop a true web-based interface which will be called the ‘EPPO Global database’</a:t>
            </a:r>
          </a:p>
        </p:txBody>
      </p:sp>
      <p:pic>
        <p:nvPicPr>
          <p:cNvPr id="3" name="Image 2" descr="EPPO Global Database - Google Chro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522" y="3812847"/>
            <a:ext cx="5148063" cy="2920464"/>
          </a:xfrm>
          <a:prstGeom prst="rect">
            <a:avLst/>
          </a:prstGeom>
        </p:spPr>
      </p:pic>
    </p:spTree>
    <p:extLst>
      <p:ext uri="{BB962C8B-B14F-4D97-AF65-F5344CB8AC3E}">
        <p14:creationId xmlns:p14="http://schemas.microsoft.com/office/powerpoint/2010/main" val="2231956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dirty="0">
                <a:solidFill>
                  <a:prstClr val="black"/>
                </a:solidFill>
              </a:rPr>
              <a:t>Implementation of the EPPO strategy</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3560" y="786841"/>
            <a:ext cx="873044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ct val="20000"/>
              </a:spcBef>
              <a:spcAft>
                <a:spcPts val="0"/>
              </a:spcAft>
            </a:pPr>
            <a:r>
              <a:rPr lang="en-GB" sz="2400" b="1" dirty="0">
                <a:solidFill>
                  <a:prstClr val="black"/>
                </a:solidFill>
              </a:rPr>
              <a:t>8- provide selected, reviewed or validated documentation on </a:t>
            </a:r>
            <a:r>
              <a:rPr lang="en-GB" sz="2400" b="1" dirty="0" smtClean="0">
                <a:solidFill>
                  <a:prstClr val="black"/>
                </a:solidFill>
              </a:rPr>
              <a:t>pests</a:t>
            </a:r>
            <a:endParaRPr lang="en-GB" sz="2400" b="1" dirty="0">
              <a:solidFill>
                <a:prstClr val="black"/>
              </a:solidFill>
            </a:endParaRPr>
          </a:p>
        </p:txBody>
      </p:sp>
      <p:sp>
        <p:nvSpPr>
          <p:cNvPr id="7" name="Rectangle 6"/>
          <p:cNvSpPr/>
          <p:nvPr/>
        </p:nvSpPr>
        <p:spPr>
          <a:xfrm>
            <a:off x="467544" y="3573016"/>
            <a:ext cx="2006768" cy="1200329"/>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fontAlgn="auto">
              <a:spcBef>
                <a:spcPts val="0"/>
              </a:spcBef>
              <a:spcAft>
                <a:spcPts val="0"/>
              </a:spcAft>
            </a:pPr>
            <a:r>
              <a:rPr lang="fr-FR" sz="2400" b="1" dirty="0">
                <a:solidFill>
                  <a:prstClr val="black"/>
                </a:solidFill>
                <a:effectLst>
                  <a:outerShdw blurRad="38100" dist="38100" dir="2700000" algn="tl">
                    <a:srgbClr val="000000">
                      <a:alpha val="43137"/>
                    </a:srgbClr>
                  </a:outerShdw>
                </a:effectLst>
              </a:rPr>
              <a:t>EPPO </a:t>
            </a:r>
            <a:r>
              <a:rPr lang="fr-FR" sz="2400" b="1" dirty="0" smtClean="0">
                <a:solidFill>
                  <a:prstClr val="black"/>
                </a:solidFill>
                <a:effectLst>
                  <a:outerShdw blurRad="38100" dist="38100" dir="2700000" algn="tl">
                    <a:srgbClr val="000000">
                      <a:alpha val="43137"/>
                    </a:srgbClr>
                  </a:outerShdw>
                </a:effectLst>
              </a:rPr>
              <a:t>bulletin:</a:t>
            </a:r>
          </a:p>
          <a:p>
            <a:pPr algn="ctr" fontAlgn="auto">
              <a:spcBef>
                <a:spcPts val="0"/>
              </a:spcBef>
              <a:spcAft>
                <a:spcPts val="0"/>
              </a:spcAft>
            </a:pPr>
            <a:r>
              <a:rPr lang="fr-FR" sz="2400" b="1" dirty="0" smtClean="0">
                <a:solidFill>
                  <a:prstClr val="black"/>
                </a:solidFill>
                <a:effectLst>
                  <a:outerShdw blurRad="38100" dist="38100" dir="2700000" algn="tl">
                    <a:srgbClr val="000000">
                      <a:alpha val="43137"/>
                    </a:srgbClr>
                  </a:outerShdw>
                </a:effectLst>
              </a:rPr>
              <a:t>3 issues </a:t>
            </a:r>
          </a:p>
          <a:p>
            <a:pPr algn="ctr" fontAlgn="auto">
              <a:spcBef>
                <a:spcPts val="0"/>
              </a:spcBef>
              <a:spcAft>
                <a:spcPts val="0"/>
              </a:spcAft>
            </a:pPr>
            <a:r>
              <a:rPr lang="fr-FR" sz="2400" b="1" dirty="0" err="1" smtClean="0">
                <a:solidFill>
                  <a:prstClr val="black"/>
                </a:solidFill>
                <a:effectLst>
                  <a:outerShdw blurRad="38100" dist="38100" dir="2700000" algn="tl">
                    <a:srgbClr val="000000">
                      <a:alpha val="43137"/>
                    </a:srgbClr>
                  </a:outerShdw>
                </a:effectLst>
              </a:rPr>
              <a:t>published</a:t>
            </a:r>
            <a:endParaRPr lang="en-GB" sz="2400" b="1" dirty="0">
              <a:solidFill>
                <a:prstClr val="black"/>
              </a:solidFill>
              <a:effectLst>
                <a:outerShdw blurRad="38100" dist="38100" dir="2700000" algn="tl">
                  <a:srgbClr val="000000">
                    <a:alpha val="43137"/>
                  </a:srgbClr>
                </a:outerShdw>
              </a:effectLst>
            </a:endParaRPr>
          </a:p>
        </p:txBody>
      </p:sp>
      <p:graphicFrame>
        <p:nvGraphicFramePr>
          <p:cNvPr id="8" name="Tableau 7"/>
          <p:cNvGraphicFramePr>
            <a:graphicFrameLocks noGrp="1"/>
          </p:cNvGraphicFramePr>
          <p:nvPr>
            <p:extLst>
              <p:ext uri="{D42A27DB-BD31-4B8C-83A1-F6EECF244321}">
                <p14:modId xmlns:p14="http://schemas.microsoft.com/office/powerpoint/2010/main" val="673695399"/>
              </p:ext>
            </p:extLst>
          </p:nvPr>
        </p:nvGraphicFramePr>
        <p:xfrm>
          <a:off x="2483768" y="1772813"/>
          <a:ext cx="6552727" cy="4968554"/>
        </p:xfrm>
        <a:graphic>
          <a:graphicData uri="http://schemas.openxmlformats.org/drawingml/2006/table">
            <a:tbl>
              <a:tblPr firstRow="1" firstCol="1" bandRow="1">
                <a:tableStyleId>{F5AB1C69-6EDB-4FF4-983F-18BD219EF322}</a:tableStyleId>
              </a:tblPr>
              <a:tblGrid>
                <a:gridCol w="515575"/>
                <a:gridCol w="4312863"/>
                <a:gridCol w="504879"/>
                <a:gridCol w="406469"/>
                <a:gridCol w="812941"/>
              </a:tblGrid>
              <a:tr h="382197">
                <a:tc>
                  <a:txBody>
                    <a:bodyPr/>
                    <a:lstStyle/>
                    <a:p>
                      <a:pPr algn="just">
                        <a:spcAft>
                          <a:spcPts val="0"/>
                        </a:spcAft>
                      </a:pPr>
                      <a:r>
                        <a:rPr lang="en-GB" sz="1200">
                          <a:effectLst/>
                        </a:rPr>
                        <a:t>Rank</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Article Title</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Vol</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Iss</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Accesses</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1</a:t>
                      </a:r>
                      <a:endParaRPr lang="en-GB" sz="1050">
                        <a:effectLst/>
                        <a:latin typeface="Times New Roman"/>
                        <a:ea typeface="Times New Roman"/>
                      </a:endParaRPr>
                    </a:p>
                  </a:txBody>
                  <a:tcPr marL="65278" marR="65278" marT="0" marB="0"/>
                </a:tc>
                <a:tc>
                  <a:txBody>
                    <a:bodyPr/>
                    <a:lstStyle/>
                    <a:p>
                      <a:pPr algn="just">
                        <a:spcAft>
                          <a:spcPts val="0"/>
                        </a:spcAft>
                      </a:pPr>
                      <a:r>
                        <a:rPr lang="fr-FR" sz="1200">
                          <a:effectLst/>
                        </a:rPr>
                        <a:t>PM 7/42 (2) Clavibacter michiganensis subsp. michiganensis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43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1 538</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2</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7/20 (2) Erwinia amylovora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43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1 437</a:t>
                      </a:r>
                      <a:endParaRPr lang="en-GB" sz="1050">
                        <a:effectLst/>
                        <a:latin typeface="Times New Roman"/>
                        <a:ea typeface="Times New Roman"/>
                      </a:endParaRPr>
                    </a:p>
                  </a:txBody>
                  <a:tcPr marL="65278" marR="65278" marT="0" marB="0"/>
                </a:tc>
              </a:tr>
              <a:tr h="764392">
                <a:tc>
                  <a:txBody>
                    <a:bodyPr/>
                    <a:lstStyle/>
                    <a:p>
                      <a:pPr algn="just">
                        <a:spcAft>
                          <a:spcPts val="0"/>
                        </a:spcAft>
                      </a:pPr>
                      <a:r>
                        <a:rPr lang="en-GB" sz="1200">
                          <a:effectLst/>
                        </a:rPr>
                        <a:t>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7/110 (1) Xanthomonas spp. (Xanthomonas euvesicatoria, Xanthomonas gardneri, Xanthomonas perforans, Xanthomonas vesicatoria) causing bacterial spot of tomato and sweet pepper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43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1 307</a:t>
                      </a:r>
                      <a:endParaRPr lang="en-GB" sz="1050">
                        <a:effectLst/>
                        <a:latin typeface="Times New Roman"/>
                        <a:ea typeface="Times New Roman"/>
                      </a:endParaRPr>
                    </a:p>
                  </a:txBody>
                  <a:tcPr marL="65278" marR="65278" marT="0" marB="0"/>
                </a:tc>
              </a:tr>
              <a:tr h="573293">
                <a:tc>
                  <a:txBody>
                    <a:bodyPr/>
                    <a:lstStyle/>
                    <a:p>
                      <a:pPr algn="just">
                        <a:spcAft>
                          <a:spcPts val="0"/>
                        </a:spcAft>
                      </a:pPr>
                      <a:r>
                        <a:rPr lang="en-GB" sz="1200">
                          <a:effectLst/>
                        </a:rPr>
                        <a:t>4</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7/98 (1): Specific requirements for laboratories preparing accreditation for a plant pest diagnostic activity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40</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1 294</a:t>
                      </a:r>
                      <a:endParaRPr lang="en-GB" sz="1050">
                        <a:effectLst/>
                        <a:latin typeface="Times New Roman"/>
                        <a:ea typeface="Times New Roman"/>
                      </a:endParaRPr>
                    </a:p>
                  </a:txBody>
                  <a:tcPr marL="65278" marR="65278" marT="0" marB="0"/>
                </a:tc>
              </a:tr>
              <a:tr h="573293">
                <a:tc>
                  <a:txBody>
                    <a:bodyPr/>
                    <a:lstStyle/>
                    <a:p>
                      <a:pPr algn="just">
                        <a:spcAft>
                          <a:spcPts val="0"/>
                        </a:spcAft>
                      </a:pPr>
                      <a:r>
                        <a:rPr lang="en-GB" sz="1200">
                          <a:effectLst/>
                        </a:rPr>
                        <a:t>5</a:t>
                      </a:r>
                      <a:endParaRPr lang="en-GB" sz="1050">
                        <a:effectLst/>
                        <a:latin typeface="Times New Roman"/>
                        <a:ea typeface="Times New Roman"/>
                      </a:endParaRPr>
                    </a:p>
                  </a:txBody>
                  <a:tcPr marL="65278" marR="65278" marT="0" marB="0"/>
                </a:tc>
                <a:tc>
                  <a:txBody>
                    <a:bodyPr/>
                    <a:lstStyle/>
                    <a:p>
                      <a:pPr>
                        <a:spcAft>
                          <a:spcPts val="0"/>
                        </a:spcAft>
                      </a:pPr>
                      <a:r>
                        <a:rPr lang="en-GB" sz="1200">
                          <a:effectLst/>
                        </a:rPr>
                        <a:t>Heracleum mantegazzianum, Heracleum sosnowskyi and Heracleum</a:t>
                      </a:r>
                      <a:endParaRPr lang="en-GB" sz="1050">
                        <a:effectLst/>
                      </a:endParaRPr>
                    </a:p>
                    <a:p>
                      <a:pPr algn="just">
                        <a:spcAft>
                          <a:spcPts val="0"/>
                        </a:spcAft>
                      </a:pPr>
                      <a:r>
                        <a:rPr lang="en-GB" sz="1200">
                          <a:effectLst/>
                        </a:rPr>
                        <a:t>Persicum (EPPO Datasheet on Invasive Alien Plants)</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39</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1 280</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6</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7/83 (1) Rhynchophorus ferrugineus and Rhynchophorus palmarum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37</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1 102</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7</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7/87 (1) Ditylenchus destructor and Ditylenchus dipsaci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38</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1 101</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8</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7/40 (2) Globodera rostochiensis and Globodera pallida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39</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1 100</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9</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7/102 (1) Curtobacterium flaccumfaciens pv. flaccumfaciens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41</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1 096</a:t>
                      </a:r>
                      <a:endParaRPr lang="en-GB" sz="1050">
                        <a:effectLst/>
                        <a:latin typeface="Times New Roman"/>
                        <a:ea typeface="Times New Roman"/>
                      </a:endParaRPr>
                    </a:p>
                  </a:txBody>
                  <a:tcPr marL="65278" marR="65278" marT="0" marB="0"/>
                </a:tc>
              </a:tr>
              <a:tr h="382197">
                <a:tc>
                  <a:txBody>
                    <a:bodyPr/>
                    <a:lstStyle/>
                    <a:p>
                      <a:pPr algn="just">
                        <a:spcAft>
                          <a:spcPts val="0"/>
                        </a:spcAft>
                      </a:pPr>
                      <a:r>
                        <a:rPr lang="en-GB" sz="1200">
                          <a:effectLst/>
                        </a:rPr>
                        <a:t>10</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PM 7/4 (3) Bursaphelenchus xylophilus (EPPO Diagnostic Standard)</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43</a:t>
                      </a:r>
                      <a:endParaRPr lang="en-GB" sz="1050">
                        <a:effectLst/>
                        <a:latin typeface="Times New Roman"/>
                        <a:ea typeface="Times New Roman"/>
                      </a:endParaRPr>
                    </a:p>
                  </a:txBody>
                  <a:tcPr marL="65278" marR="65278" marT="0" marB="0"/>
                </a:tc>
                <a:tc>
                  <a:txBody>
                    <a:bodyPr/>
                    <a:lstStyle/>
                    <a:p>
                      <a:pPr algn="just">
                        <a:spcAft>
                          <a:spcPts val="0"/>
                        </a:spcAft>
                      </a:pPr>
                      <a:r>
                        <a:rPr lang="en-GB" sz="1200">
                          <a:effectLst/>
                        </a:rPr>
                        <a:t>1</a:t>
                      </a:r>
                      <a:endParaRPr lang="en-GB" sz="1050">
                        <a:effectLst/>
                        <a:latin typeface="Times New Roman"/>
                        <a:ea typeface="Times New Roman"/>
                      </a:endParaRPr>
                    </a:p>
                  </a:txBody>
                  <a:tcPr marL="65278" marR="65278" marT="0" marB="0"/>
                </a:tc>
                <a:tc>
                  <a:txBody>
                    <a:bodyPr/>
                    <a:lstStyle/>
                    <a:p>
                      <a:pPr algn="just">
                        <a:spcAft>
                          <a:spcPts val="0"/>
                        </a:spcAft>
                      </a:pPr>
                      <a:r>
                        <a:rPr lang="en-GB" sz="1200" dirty="0">
                          <a:effectLst/>
                        </a:rPr>
                        <a:t>1 077</a:t>
                      </a:r>
                      <a:endParaRPr lang="en-GB" sz="1050" dirty="0">
                        <a:effectLst/>
                        <a:latin typeface="Times New Roman"/>
                        <a:ea typeface="Times New Roman"/>
                      </a:endParaRPr>
                    </a:p>
                  </a:txBody>
                  <a:tcPr marL="65278" marR="65278" marT="0" marB="0"/>
                </a:tc>
              </a:tr>
            </a:tbl>
          </a:graphicData>
        </a:graphic>
      </p:graphicFrame>
    </p:spTree>
    <p:extLst>
      <p:ext uri="{BB962C8B-B14F-4D97-AF65-F5344CB8AC3E}">
        <p14:creationId xmlns:p14="http://schemas.microsoft.com/office/powerpoint/2010/main" val="193104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148" y="1305342"/>
            <a:ext cx="87128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pPr>
            <a:r>
              <a:rPr lang="en-GB" dirty="0" smtClean="0">
                <a:solidFill>
                  <a:prstClr val="black"/>
                </a:solidFill>
              </a:rPr>
              <a:t>2 </a:t>
            </a:r>
            <a:r>
              <a:rPr lang="en-GB" dirty="0">
                <a:solidFill>
                  <a:prstClr val="black"/>
                </a:solidFill>
              </a:rPr>
              <a:t>new and 2 revised specific </a:t>
            </a:r>
            <a:r>
              <a:rPr lang="en-GB" dirty="0" smtClean="0">
                <a:solidFill>
                  <a:prstClr val="black"/>
                </a:solidFill>
              </a:rPr>
              <a:t>Standards in 2013</a:t>
            </a:r>
            <a:endParaRPr lang="en-GB" dirty="0">
              <a:solidFill>
                <a:prstClr val="black"/>
              </a:solidFill>
            </a:endParaRPr>
          </a:p>
          <a:p>
            <a:pPr fontAlgn="auto">
              <a:spcBef>
                <a:spcPts val="0"/>
              </a:spcBef>
              <a:spcAft>
                <a:spcPts val="0"/>
              </a:spcAft>
            </a:pPr>
            <a:r>
              <a:rPr lang="en-GB" dirty="0">
                <a:solidFill>
                  <a:prstClr val="black"/>
                </a:solidFill>
              </a:rPr>
              <a:t>A number of general Standards on efficacy evaluation are in preparation or under revision</a:t>
            </a:r>
            <a:r>
              <a:rPr lang="en-GB" dirty="0" smtClean="0">
                <a:solidFill>
                  <a:prstClr val="black"/>
                </a:solidFill>
              </a:rPr>
              <a:t>.</a:t>
            </a:r>
            <a:endParaRPr lang="en-GB" dirty="0">
              <a:solidFill>
                <a:prstClr val="black"/>
              </a:solidFill>
            </a:endParaRPr>
          </a:p>
        </p:txBody>
      </p:sp>
      <p:sp>
        <p:nvSpPr>
          <p:cNvPr id="5"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dirty="0">
                <a:solidFill>
                  <a:prstClr val="black"/>
                </a:solidFill>
              </a:rPr>
              <a:t>Implementation of the EPPO strategy</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3560" y="764704"/>
            <a:ext cx="873044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ct val="20000"/>
              </a:spcBef>
              <a:spcAft>
                <a:spcPts val="0"/>
              </a:spcAft>
            </a:pPr>
            <a:r>
              <a:rPr lang="en-GB" sz="2400" b="1" dirty="0">
                <a:solidFill>
                  <a:prstClr val="black"/>
                </a:solidFill>
              </a:rPr>
              <a:t>9. Standards for efficacy evaluations of Plant Protection Products. </a:t>
            </a:r>
          </a:p>
        </p:txBody>
      </p:sp>
      <p:sp>
        <p:nvSpPr>
          <p:cNvPr id="8" name="ZoneTexte 7"/>
          <p:cNvSpPr txBox="1"/>
          <p:nvPr/>
        </p:nvSpPr>
        <p:spPr>
          <a:xfrm>
            <a:off x="431148" y="2780928"/>
            <a:ext cx="871285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pPr>
            <a:r>
              <a:rPr lang="fr-FR" dirty="0" smtClean="0">
                <a:solidFill>
                  <a:prstClr val="black"/>
                </a:solidFill>
              </a:rPr>
              <a:t>Panel </a:t>
            </a:r>
            <a:r>
              <a:rPr lang="fr-FR" dirty="0" err="1" smtClean="0">
                <a:solidFill>
                  <a:prstClr val="black"/>
                </a:solidFill>
              </a:rPr>
              <a:t>reactivated</a:t>
            </a:r>
            <a:r>
              <a:rPr lang="fr-FR" dirty="0" smtClean="0">
                <a:solidFill>
                  <a:prstClr val="black"/>
                </a:solidFill>
              </a:rPr>
              <a:t> and </a:t>
            </a:r>
            <a:r>
              <a:rPr lang="fr-FR" dirty="0" err="1" smtClean="0">
                <a:solidFill>
                  <a:prstClr val="black"/>
                </a:solidFill>
              </a:rPr>
              <a:t>work</a:t>
            </a:r>
            <a:r>
              <a:rPr lang="fr-FR" dirty="0" smtClean="0">
                <a:solidFill>
                  <a:prstClr val="black"/>
                </a:solidFill>
              </a:rPr>
              <a:t> programme </a:t>
            </a:r>
            <a:r>
              <a:rPr lang="fr-FR" dirty="0" err="1" smtClean="0">
                <a:solidFill>
                  <a:prstClr val="black"/>
                </a:solidFill>
              </a:rPr>
              <a:t>established</a:t>
            </a:r>
            <a:r>
              <a:rPr lang="fr-FR" dirty="0" smtClean="0">
                <a:solidFill>
                  <a:prstClr val="black"/>
                </a:solidFill>
              </a:rPr>
              <a:t> [</a:t>
            </a:r>
            <a:r>
              <a:rPr lang="fr-FR" dirty="0" err="1" smtClean="0">
                <a:solidFill>
                  <a:prstClr val="black"/>
                </a:solidFill>
              </a:rPr>
              <a:t>including</a:t>
            </a:r>
            <a:r>
              <a:rPr lang="fr-FR" dirty="0" smtClean="0">
                <a:solidFill>
                  <a:prstClr val="black"/>
                </a:solidFill>
              </a:rPr>
              <a:t> inspection of </a:t>
            </a:r>
            <a:r>
              <a:rPr lang="fr-FR" dirty="0" err="1" smtClean="0">
                <a:solidFill>
                  <a:prstClr val="black"/>
                </a:solidFill>
              </a:rPr>
              <a:t>palms</a:t>
            </a:r>
            <a:r>
              <a:rPr lang="fr-FR" dirty="0" smtClean="0">
                <a:solidFill>
                  <a:prstClr val="black"/>
                </a:solidFill>
              </a:rPr>
              <a:t> for RPW]</a:t>
            </a:r>
            <a:endParaRPr lang="fr-FR" dirty="0">
              <a:solidFill>
                <a:prstClr val="black"/>
              </a:solidFill>
            </a:endParaRPr>
          </a:p>
        </p:txBody>
      </p:sp>
      <p:sp>
        <p:nvSpPr>
          <p:cNvPr id="9" name="ZoneTexte 8"/>
          <p:cNvSpPr txBox="1"/>
          <p:nvPr/>
        </p:nvSpPr>
        <p:spPr>
          <a:xfrm>
            <a:off x="431148" y="2175247"/>
            <a:ext cx="871285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spcBef>
                <a:spcPct val="20000"/>
              </a:spcBef>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pPr>
            <a:r>
              <a:rPr lang="en-GB" dirty="0">
                <a:solidFill>
                  <a:prstClr val="black"/>
                </a:solidFill>
              </a:rPr>
              <a:t>10. EPPO will develop harmonized </a:t>
            </a:r>
            <a:r>
              <a:rPr lang="en-GB" dirty="0" err="1">
                <a:solidFill>
                  <a:prstClr val="black"/>
                </a:solidFill>
              </a:rPr>
              <a:t>phytosanitary</a:t>
            </a:r>
            <a:r>
              <a:rPr lang="en-GB" dirty="0">
                <a:solidFill>
                  <a:prstClr val="black"/>
                </a:solidFill>
              </a:rPr>
              <a:t> procedures. </a:t>
            </a:r>
          </a:p>
        </p:txBody>
      </p:sp>
      <p:sp>
        <p:nvSpPr>
          <p:cNvPr id="10" name="Rectangle 9"/>
          <p:cNvSpPr/>
          <p:nvPr/>
        </p:nvSpPr>
        <p:spPr>
          <a:xfrm>
            <a:off x="413560" y="3356992"/>
            <a:ext cx="873044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ct val="20000"/>
              </a:spcBef>
              <a:spcAft>
                <a:spcPts val="0"/>
              </a:spcAft>
            </a:pPr>
            <a:r>
              <a:rPr lang="en-GB" sz="2400" b="1" dirty="0">
                <a:solidFill>
                  <a:prstClr val="black"/>
                </a:solidFill>
              </a:rPr>
              <a:t>11. </a:t>
            </a:r>
            <a:r>
              <a:rPr lang="en-GB" sz="2400" b="1" dirty="0" smtClean="0">
                <a:solidFill>
                  <a:prstClr val="black"/>
                </a:solidFill>
              </a:rPr>
              <a:t>Implementation </a:t>
            </a:r>
            <a:r>
              <a:rPr lang="en-GB" sz="2400" b="1" dirty="0">
                <a:solidFill>
                  <a:prstClr val="black"/>
                </a:solidFill>
              </a:rPr>
              <a:t>of International Standards for </a:t>
            </a:r>
            <a:r>
              <a:rPr lang="en-GB" sz="2400" b="1" dirty="0" err="1">
                <a:solidFill>
                  <a:prstClr val="black"/>
                </a:solidFill>
              </a:rPr>
              <a:t>Phytosanitary</a:t>
            </a:r>
            <a:r>
              <a:rPr lang="en-GB" sz="2400" b="1" dirty="0">
                <a:solidFill>
                  <a:prstClr val="black"/>
                </a:solidFill>
              </a:rPr>
              <a:t> Measures (</a:t>
            </a:r>
            <a:r>
              <a:rPr lang="en-GB" sz="2400" b="1" dirty="0" smtClean="0">
                <a:solidFill>
                  <a:prstClr val="black"/>
                </a:solidFill>
              </a:rPr>
              <a:t>ISPMs). </a:t>
            </a:r>
            <a:endParaRPr lang="en-GB" sz="2400" b="1" dirty="0">
              <a:solidFill>
                <a:prstClr val="black"/>
              </a:solidFill>
            </a:endParaRPr>
          </a:p>
        </p:txBody>
      </p:sp>
      <p:sp>
        <p:nvSpPr>
          <p:cNvPr id="11" name="Rectangle 10"/>
          <p:cNvSpPr/>
          <p:nvPr/>
        </p:nvSpPr>
        <p:spPr>
          <a:xfrm>
            <a:off x="413560" y="4212960"/>
            <a:ext cx="873044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pPr>
            <a:r>
              <a:rPr lang="en-GB" dirty="0">
                <a:solidFill>
                  <a:prstClr val="black"/>
                </a:solidFill>
              </a:rPr>
              <a:t>Three Workshops </a:t>
            </a:r>
            <a:r>
              <a:rPr lang="en-GB" dirty="0" smtClean="0">
                <a:solidFill>
                  <a:prstClr val="black"/>
                </a:solidFill>
              </a:rPr>
              <a:t>on training in </a:t>
            </a:r>
            <a:r>
              <a:rPr lang="en-GB" dirty="0">
                <a:solidFill>
                  <a:prstClr val="black"/>
                </a:solidFill>
              </a:rPr>
              <a:t>2013: </a:t>
            </a:r>
            <a:endParaRPr lang="en-GB" dirty="0" smtClean="0">
              <a:solidFill>
                <a:prstClr val="black"/>
              </a:solidFill>
            </a:endParaRPr>
          </a:p>
          <a:p>
            <a:pPr fontAlgn="auto">
              <a:spcBef>
                <a:spcPts val="0"/>
              </a:spcBef>
              <a:spcAft>
                <a:spcPts val="0"/>
              </a:spcAft>
            </a:pPr>
            <a:r>
              <a:rPr lang="en-GB" dirty="0" smtClean="0">
                <a:solidFill>
                  <a:prstClr val="black"/>
                </a:solidFill>
              </a:rPr>
              <a:t>EPPO/FAO </a:t>
            </a:r>
            <a:r>
              <a:rPr lang="en-GB" dirty="0">
                <a:solidFill>
                  <a:prstClr val="black"/>
                </a:solidFill>
              </a:rPr>
              <a:t>Workshop on ‘Pest reporting and exchange of </a:t>
            </a:r>
            <a:r>
              <a:rPr lang="en-GB" dirty="0" err="1">
                <a:solidFill>
                  <a:prstClr val="black"/>
                </a:solidFill>
              </a:rPr>
              <a:t>phytosanitary</a:t>
            </a:r>
            <a:r>
              <a:rPr lang="en-GB" dirty="0">
                <a:solidFill>
                  <a:prstClr val="black"/>
                </a:solidFill>
              </a:rPr>
              <a:t> information’ </a:t>
            </a:r>
            <a:r>
              <a:rPr lang="en-GB" dirty="0" smtClean="0">
                <a:solidFill>
                  <a:prstClr val="black"/>
                </a:solidFill>
              </a:rPr>
              <a:t/>
            </a:r>
            <a:br>
              <a:rPr lang="en-GB" dirty="0" smtClean="0">
                <a:solidFill>
                  <a:prstClr val="black"/>
                </a:solidFill>
              </a:rPr>
            </a:br>
            <a:r>
              <a:rPr lang="en-GB" dirty="0" smtClean="0">
                <a:solidFill>
                  <a:prstClr val="black"/>
                </a:solidFill>
              </a:rPr>
              <a:t>(</a:t>
            </a:r>
            <a:r>
              <a:rPr lang="en-GB" dirty="0">
                <a:solidFill>
                  <a:prstClr val="black"/>
                </a:solidFill>
              </a:rPr>
              <a:t>Riga 2013-05-14/17), </a:t>
            </a:r>
            <a:endParaRPr lang="en-GB" dirty="0" smtClean="0">
              <a:solidFill>
                <a:prstClr val="black"/>
              </a:solidFill>
            </a:endParaRPr>
          </a:p>
          <a:p>
            <a:pPr fontAlgn="auto">
              <a:spcBef>
                <a:spcPts val="0"/>
              </a:spcBef>
              <a:spcAft>
                <a:spcPts val="0"/>
              </a:spcAft>
            </a:pPr>
            <a:r>
              <a:rPr lang="en-GB" dirty="0" smtClean="0">
                <a:solidFill>
                  <a:prstClr val="black"/>
                </a:solidFill>
              </a:rPr>
              <a:t>EPPO/IPPC </a:t>
            </a:r>
            <a:r>
              <a:rPr lang="en-GB" dirty="0">
                <a:solidFill>
                  <a:prstClr val="black"/>
                </a:solidFill>
              </a:rPr>
              <a:t>Regional Workshop on ‘Review of Draft ISPMs’ (Moscow, </a:t>
            </a:r>
            <a:r>
              <a:rPr lang="en-GB" dirty="0" smtClean="0">
                <a:solidFill>
                  <a:prstClr val="black"/>
                </a:solidFill>
              </a:rPr>
              <a:t>2013-07-17/20). </a:t>
            </a:r>
          </a:p>
          <a:p>
            <a:pPr fontAlgn="auto">
              <a:spcBef>
                <a:spcPts val="0"/>
              </a:spcBef>
              <a:spcAft>
                <a:spcPts val="0"/>
              </a:spcAft>
            </a:pPr>
            <a:r>
              <a:rPr lang="en-GB" dirty="0" smtClean="0">
                <a:solidFill>
                  <a:prstClr val="black"/>
                </a:solidFill>
              </a:rPr>
              <a:t>Andrei </a:t>
            </a:r>
            <a:r>
              <a:rPr lang="en-GB" dirty="0">
                <a:solidFill>
                  <a:prstClr val="black"/>
                </a:solidFill>
              </a:rPr>
              <a:t>Orlinski provided training in Russian under USAID programme to the NPPO of Armenia on Pest Risk Analysis </a:t>
            </a:r>
          </a:p>
        </p:txBody>
      </p:sp>
    </p:spTree>
    <p:extLst>
      <p:ext uri="{BB962C8B-B14F-4D97-AF65-F5344CB8AC3E}">
        <p14:creationId xmlns:p14="http://schemas.microsoft.com/office/powerpoint/2010/main" val="289610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31148" y="453"/>
            <a:ext cx="8712852" cy="76425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a:spcBef>
                <a:spcPct val="0"/>
              </a:spcBef>
              <a:buNone/>
              <a:defRPr sz="3600" b="1"/>
            </a:lvl1pPr>
          </a:lstStyle>
          <a:p>
            <a:pPr fontAlgn="auto">
              <a:spcAft>
                <a:spcPts val="0"/>
              </a:spcAft>
            </a:pPr>
            <a:r>
              <a:rPr lang="en-GB" dirty="0">
                <a:solidFill>
                  <a:prstClr val="black"/>
                </a:solidFill>
              </a:rPr>
              <a:t>Implementation of the EPPO strategy</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32659" y="3233115"/>
            <a:ext cx="6878880" cy="41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43628" y="908720"/>
            <a:ext cx="870037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ct val="20000"/>
              </a:spcBef>
              <a:spcAft>
                <a:spcPts val="0"/>
              </a:spcAft>
            </a:pPr>
            <a:r>
              <a:rPr lang="en-GB" sz="2400" b="1" dirty="0" smtClean="0">
                <a:solidFill>
                  <a:prstClr val="black"/>
                </a:solidFill>
              </a:rPr>
              <a:t>12- collaboration </a:t>
            </a:r>
            <a:r>
              <a:rPr lang="en-GB" sz="2400" b="1" dirty="0">
                <a:solidFill>
                  <a:prstClr val="black"/>
                </a:solidFill>
              </a:rPr>
              <a:t>with international organizations </a:t>
            </a:r>
          </a:p>
        </p:txBody>
      </p:sp>
      <p:sp>
        <p:nvSpPr>
          <p:cNvPr id="7" name="Rectangle 6"/>
          <p:cNvSpPr/>
          <p:nvPr/>
        </p:nvSpPr>
        <p:spPr>
          <a:xfrm>
            <a:off x="431148" y="1412776"/>
            <a:ext cx="8700372" cy="46243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pPr>
            <a:r>
              <a:rPr lang="en-US" sz="2400" dirty="0" smtClean="0">
                <a:solidFill>
                  <a:prstClr val="black"/>
                </a:solidFill>
              </a:rPr>
              <a:t>Discussion with the  </a:t>
            </a:r>
            <a:r>
              <a:rPr lang="en-GB" sz="2400" dirty="0">
                <a:solidFill>
                  <a:prstClr val="black"/>
                </a:solidFill>
              </a:rPr>
              <a:t>European Commission and with the Eurasian Economic Commission on possible joint </a:t>
            </a:r>
            <a:r>
              <a:rPr lang="en-GB" sz="2400" dirty="0" smtClean="0">
                <a:solidFill>
                  <a:prstClr val="black"/>
                </a:solidFill>
              </a:rPr>
              <a:t>projects.</a:t>
            </a:r>
          </a:p>
          <a:p>
            <a:pPr fontAlgn="auto">
              <a:spcBef>
                <a:spcPts val="0"/>
              </a:spcBef>
              <a:spcAft>
                <a:spcPts val="0"/>
              </a:spcAft>
            </a:pPr>
            <a:endParaRPr lang="en-US" sz="1050" dirty="0" smtClean="0">
              <a:solidFill>
                <a:prstClr val="black"/>
              </a:solidFill>
            </a:endParaRPr>
          </a:p>
          <a:p>
            <a:pPr fontAlgn="auto">
              <a:spcBef>
                <a:spcPts val="0"/>
              </a:spcBef>
              <a:spcAft>
                <a:spcPts val="0"/>
              </a:spcAft>
            </a:pPr>
            <a:r>
              <a:rPr lang="en-US" sz="2400" dirty="0" smtClean="0">
                <a:solidFill>
                  <a:prstClr val="black"/>
                </a:solidFill>
              </a:rPr>
              <a:t>EPPO </a:t>
            </a:r>
            <a:r>
              <a:rPr lang="en-US" sz="2400" dirty="0">
                <a:solidFill>
                  <a:prstClr val="black"/>
                </a:solidFill>
              </a:rPr>
              <a:t>has </a:t>
            </a:r>
            <a:r>
              <a:rPr lang="en-US" sz="2400" dirty="0" smtClean="0">
                <a:solidFill>
                  <a:prstClr val="black"/>
                </a:solidFill>
              </a:rPr>
              <a:t>observer </a:t>
            </a:r>
            <a:r>
              <a:rPr lang="en-US" sz="2400" dirty="0">
                <a:solidFill>
                  <a:prstClr val="black"/>
                </a:solidFill>
              </a:rPr>
              <a:t>status in </a:t>
            </a:r>
            <a:r>
              <a:rPr lang="en-US" sz="2400" dirty="0" smtClean="0">
                <a:solidFill>
                  <a:prstClr val="black"/>
                </a:solidFill>
              </a:rPr>
              <a:t>EFSA’s </a:t>
            </a:r>
            <a:r>
              <a:rPr lang="en-US" sz="2400" dirty="0">
                <a:solidFill>
                  <a:prstClr val="black"/>
                </a:solidFill>
              </a:rPr>
              <a:t>Plant Health Plenary meetings and members of </a:t>
            </a:r>
            <a:r>
              <a:rPr lang="en-US" sz="2400" dirty="0" smtClean="0">
                <a:solidFill>
                  <a:prstClr val="black"/>
                </a:solidFill>
              </a:rPr>
              <a:t>EFSA’s </a:t>
            </a:r>
            <a:r>
              <a:rPr lang="en-US" sz="2400" dirty="0">
                <a:solidFill>
                  <a:prstClr val="black"/>
                </a:solidFill>
              </a:rPr>
              <a:t>Plant Health Unit participated in EPPO Panels. </a:t>
            </a:r>
            <a:r>
              <a:rPr lang="en-GB" sz="2400" dirty="0" smtClean="0">
                <a:solidFill>
                  <a:prstClr val="black"/>
                </a:solidFill>
              </a:rPr>
              <a:t> </a:t>
            </a:r>
            <a:r>
              <a:rPr lang="en-GB" sz="2400" dirty="0">
                <a:solidFill>
                  <a:prstClr val="black"/>
                </a:solidFill>
              </a:rPr>
              <a:t>EFSA </a:t>
            </a:r>
            <a:r>
              <a:rPr lang="en-GB" sz="2400" dirty="0" smtClean="0">
                <a:solidFill>
                  <a:prstClr val="black"/>
                </a:solidFill>
              </a:rPr>
              <a:t>and EPPO prepared a Joint </a:t>
            </a:r>
            <a:r>
              <a:rPr lang="en-GB" sz="2400" dirty="0">
                <a:solidFill>
                  <a:prstClr val="black"/>
                </a:solidFill>
              </a:rPr>
              <a:t>Colloquium on “Data collection and information sharing in plant health” </a:t>
            </a:r>
            <a:r>
              <a:rPr lang="en-GB" sz="2400" dirty="0" smtClean="0">
                <a:solidFill>
                  <a:prstClr val="black"/>
                </a:solidFill>
              </a:rPr>
              <a:t>for </a:t>
            </a:r>
            <a:r>
              <a:rPr lang="en-GB" sz="2400" dirty="0">
                <a:solidFill>
                  <a:prstClr val="black"/>
                </a:solidFill>
              </a:rPr>
              <a:t>April 2014. </a:t>
            </a:r>
            <a:endParaRPr lang="en-GB" sz="2400" dirty="0" smtClean="0">
              <a:solidFill>
                <a:prstClr val="black"/>
              </a:solidFill>
            </a:endParaRPr>
          </a:p>
          <a:p>
            <a:pPr fontAlgn="auto">
              <a:spcBef>
                <a:spcPts val="0"/>
              </a:spcBef>
              <a:spcAft>
                <a:spcPts val="0"/>
              </a:spcAft>
            </a:pPr>
            <a:endParaRPr lang="en-GB" sz="1100" dirty="0" smtClean="0">
              <a:solidFill>
                <a:prstClr val="black"/>
              </a:solidFill>
            </a:endParaRPr>
          </a:p>
          <a:p>
            <a:pPr fontAlgn="auto">
              <a:spcBef>
                <a:spcPts val="0"/>
              </a:spcBef>
              <a:spcAft>
                <a:spcPts val="0"/>
              </a:spcAft>
            </a:pPr>
            <a:r>
              <a:rPr lang="en-GB" sz="2400" dirty="0">
                <a:solidFill>
                  <a:prstClr val="black"/>
                </a:solidFill>
              </a:rPr>
              <a:t>EUPHRESCO </a:t>
            </a:r>
            <a:endParaRPr lang="en-GB" sz="2400" dirty="0" smtClean="0">
              <a:solidFill>
                <a:prstClr val="black"/>
              </a:solidFill>
            </a:endParaRPr>
          </a:p>
          <a:p>
            <a:pPr fontAlgn="auto">
              <a:spcBef>
                <a:spcPts val="0"/>
              </a:spcBef>
              <a:spcAft>
                <a:spcPts val="0"/>
              </a:spcAft>
            </a:pPr>
            <a:endParaRPr lang="fr-FR" sz="1100" dirty="0">
              <a:solidFill>
                <a:prstClr val="black"/>
              </a:solidFill>
            </a:endParaRPr>
          </a:p>
          <a:p>
            <a:pPr fontAlgn="auto">
              <a:spcBef>
                <a:spcPts val="0"/>
              </a:spcBef>
              <a:spcAft>
                <a:spcPts val="0"/>
              </a:spcAft>
            </a:pPr>
            <a:r>
              <a:rPr lang="fr-FR" sz="2400" dirty="0" smtClean="0">
                <a:solidFill>
                  <a:prstClr val="black"/>
                </a:solidFill>
              </a:rPr>
              <a:t>Q-</a:t>
            </a:r>
            <a:r>
              <a:rPr lang="fr-FR" sz="2400" dirty="0" err="1" smtClean="0">
                <a:solidFill>
                  <a:prstClr val="black"/>
                </a:solidFill>
              </a:rPr>
              <a:t>bank</a:t>
            </a:r>
            <a:r>
              <a:rPr lang="fr-FR" sz="2400" dirty="0" smtClean="0">
                <a:solidFill>
                  <a:prstClr val="black"/>
                </a:solidFill>
              </a:rPr>
              <a:t> </a:t>
            </a:r>
            <a:r>
              <a:rPr lang="fr-FR" sz="2400" dirty="0" err="1" smtClean="0">
                <a:solidFill>
                  <a:prstClr val="black"/>
                </a:solidFill>
              </a:rPr>
              <a:t>steering</a:t>
            </a:r>
            <a:r>
              <a:rPr lang="fr-FR" sz="2400" dirty="0" smtClean="0">
                <a:solidFill>
                  <a:prstClr val="black"/>
                </a:solidFill>
              </a:rPr>
              <a:t> </a:t>
            </a:r>
            <a:r>
              <a:rPr lang="fr-FR" sz="2400" dirty="0" err="1" smtClean="0">
                <a:solidFill>
                  <a:prstClr val="black"/>
                </a:solidFill>
              </a:rPr>
              <a:t>committee</a:t>
            </a:r>
            <a:endParaRPr lang="fr-FR" sz="2400" dirty="0" smtClean="0">
              <a:solidFill>
                <a:prstClr val="black"/>
              </a:solidFill>
            </a:endParaRPr>
          </a:p>
          <a:p>
            <a:pPr fontAlgn="auto">
              <a:spcBef>
                <a:spcPts val="0"/>
              </a:spcBef>
              <a:spcAft>
                <a:spcPts val="0"/>
              </a:spcAft>
            </a:pPr>
            <a:endParaRPr lang="fr-FR" sz="1100" dirty="0">
              <a:solidFill>
                <a:prstClr val="black"/>
              </a:solidFill>
            </a:endParaRPr>
          </a:p>
          <a:p>
            <a:pPr fontAlgn="auto">
              <a:spcBef>
                <a:spcPts val="0"/>
              </a:spcBef>
              <a:spcAft>
                <a:spcPts val="0"/>
              </a:spcAft>
            </a:pPr>
            <a:r>
              <a:rPr lang="fr-FR" sz="2400" dirty="0" smtClean="0">
                <a:solidFill>
                  <a:prstClr val="black"/>
                </a:solidFill>
              </a:rPr>
              <a:t>EPPO </a:t>
            </a:r>
            <a:r>
              <a:rPr lang="fr-FR" sz="2400" dirty="0" err="1" smtClean="0">
                <a:solidFill>
                  <a:prstClr val="black"/>
                </a:solidFill>
              </a:rPr>
              <a:t>is</a:t>
            </a:r>
            <a:r>
              <a:rPr lang="fr-FR" sz="2400" dirty="0" smtClean="0">
                <a:solidFill>
                  <a:prstClr val="black"/>
                </a:solidFill>
              </a:rPr>
              <a:t> </a:t>
            </a:r>
            <a:r>
              <a:rPr lang="fr-FR" sz="2400" dirty="0" err="1" smtClean="0">
                <a:solidFill>
                  <a:prstClr val="black"/>
                </a:solidFill>
              </a:rPr>
              <a:t>following</a:t>
            </a:r>
            <a:r>
              <a:rPr lang="fr-FR" sz="2400" dirty="0" smtClean="0">
                <a:solidFill>
                  <a:prstClr val="black"/>
                </a:solidFill>
              </a:rPr>
              <a:t> the </a:t>
            </a:r>
            <a:r>
              <a:rPr lang="fr-FR" sz="2400" dirty="0" err="1" smtClean="0">
                <a:solidFill>
                  <a:prstClr val="black"/>
                </a:solidFill>
              </a:rPr>
              <a:t>activities</a:t>
            </a:r>
            <a:r>
              <a:rPr lang="fr-FR" sz="2400" dirty="0" smtClean="0">
                <a:solidFill>
                  <a:prstClr val="black"/>
                </a:solidFill>
              </a:rPr>
              <a:t> of </a:t>
            </a:r>
            <a:r>
              <a:rPr lang="fr-FR" sz="2400" dirty="0" err="1" smtClean="0">
                <a:solidFill>
                  <a:prstClr val="black"/>
                </a:solidFill>
              </a:rPr>
              <a:t>different</a:t>
            </a:r>
            <a:r>
              <a:rPr lang="fr-FR" sz="2400" dirty="0" smtClean="0">
                <a:solidFill>
                  <a:prstClr val="black"/>
                </a:solidFill>
              </a:rPr>
              <a:t> </a:t>
            </a:r>
            <a:r>
              <a:rPr lang="en-GB" sz="2400" dirty="0" smtClean="0">
                <a:solidFill>
                  <a:prstClr val="black"/>
                </a:solidFill>
              </a:rPr>
              <a:t>OECD’s </a:t>
            </a:r>
            <a:r>
              <a:rPr lang="en-GB" sz="2400" dirty="0">
                <a:solidFill>
                  <a:prstClr val="black"/>
                </a:solidFill>
              </a:rPr>
              <a:t>Working </a:t>
            </a:r>
            <a:r>
              <a:rPr lang="en-GB" sz="2400" dirty="0" smtClean="0">
                <a:solidFill>
                  <a:prstClr val="black"/>
                </a:solidFill>
              </a:rPr>
              <a:t>Group.</a:t>
            </a:r>
          </a:p>
          <a:p>
            <a:pPr fontAlgn="auto">
              <a:spcBef>
                <a:spcPts val="0"/>
              </a:spcBef>
              <a:spcAft>
                <a:spcPts val="0"/>
              </a:spcAft>
            </a:pPr>
            <a:endParaRPr lang="fr-FR" sz="1100" dirty="0">
              <a:solidFill>
                <a:prstClr val="black"/>
              </a:solidFill>
            </a:endParaRPr>
          </a:p>
          <a:p>
            <a:pPr fontAlgn="auto">
              <a:spcBef>
                <a:spcPts val="0"/>
              </a:spcBef>
              <a:spcAft>
                <a:spcPts val="0"/>
              </a:spcAft>
            </a:pPr>
            <a:r>
              <a:rPr lang="en-GB" sz="2400" dirty="0">
                <a:solidFill>
                  <a:prstClr val="black"/>
                </a:solidFill>
              </a:rPr>
              <a:t>In 2013, CABI and EPPO signed A Memorandum of </a:t>
            </a:r>
            <a:r>
              <a:rPr lang="en-GB" sz="2400" dirty="0" smtClean="0">
                <a:solidFill>
                  <a:prstClr val="black"/>
                </a:solidFill>
              </a:rPr>
              <a:t>Understanding </a:t>
            </a:r>
            <a:endParaRPr lang="en-GB" sz="2400" dirty="0">
              <a:solidFill>
                <a:prstClr val="black"/>
              </a:solidFill>
            </a:endParaRPr>
          </a:p>
        </p:txBody>
      </p:sp>
    </p:spTree>
    <p:extLst>
      <p:ext uri="{BB962C8B-B14F-4D97-AF65-F5344CB8AC3E}">
        <p14:creationId xmlns:p14="http://schemas.microsoft.com/office/powerpoint/2010/main" val="3050485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Activities in 2014</a:t>
            </a:r>
            <a:endParaRPr lang="en-US" dirty="0"/>
          </a:p>
        </p:txBody>
      </p:sp>
    </p:spTree>
    <p:extLst>
      <p:ext uri="{BB962C8B-B14F-4D97-AF65-F5344CB8AC3E}">
        <p14:creationId xmlns:p14="http://schemas.microsoft.com/office/powerpoint/2010/main" val="1918710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Harmonisation of data packages for efficacy to enable mutual recognition of approvals between countries</a:t>
            </a:r>
          </a:p>
          <a:p>
            <a:r>
              <a:rPr lang="en-GB" dirty="0" smtClean="0"/>
              <a:t>Facilitation of EU </a:t>
            </a:r>
            <a:r>
              <a:rPr lang="en-GB" dirty="0"/>
              <a:t>z</a:t>
            </a:r>
            <a:r>
              <a:rPr lang="en-GB" dirty="0" smtClean="0"/>
              <a:t>onal authorisation</a:t>
            </a:r>
          </a:p>
          <a:p>
            <a:r>
              <a:rPr lang="en-GB" dirty="0" smtClean="0"/>
              <a:t>Work to ensure continued availability for “minor uses”</a:t>
            </a:r>
          </a:p>
          <a:p>
            <a:r>
              <a:rPr lang="en-GB" dirty="0" smtClean="0"/>
              <a:t>Possibility of hosting EU Minor Uses Co-ordination</a:t>
            </a:r>
          </a:p>
          <a:p>
            <a:r>
              <a:rPr lang="en-GB" dirty="0" smtClean="0"/>
              <a:t>Pilot study in developing Standards for IPM</a:t>
            </a:r>
          </a:p>
          <a:p>
            <a:endParaRPr lang="en-US" dirty="0"/>
          </a:p>
        </p:txBody>
      </p:sp>
      <p:sp>
        <p:nvSpPr>
          <p:cNvPr id="3" name="Title 2"/>
          <p:cNvSpPr>
            <a:spLocks noGrp="1"/>
          </p:cNvSpPr>
          <p:nvPr>
            <p:ph type="title"/>
          </p:nvPr>
        </p:nvSpPr>
        <p:spPr/>
        <p:txBody>
          <a:bodyPr/>
          <a:lstStyle/>
          <a:p>
            <a:r>
              <a:rPr lang="en-GB" dirty="0" smtClean="0"/>
              <a:t>Plant Protection Products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69" y="4869160"/>
            <a:ext cx="6049599" cy="182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923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075240" cy="4873625"/>
          </a:xfrm>
        </p:spPr>
        <p:txBody>
          <a:bodyPr/>
          <a:lstStyle/>
          <a:p>
            <a:r>
              <a:rPr lang="en-GB" dirty="0" smtClean="0"/>
              <a:t>Codes for over 30,000 pests and 30,000 host plants</a:t>
            </a:r>
          </a:p>
          <a:p>
            <a:r>
              <a:rPr lang="en-GB" dirty="0" smtClean="0"/>
              <a:t>Taxonomic structure</a:t>
            </a:r>
          </a:p>
          <a:p>
            <a:r>
              <a:rPr lang="en-GB" dirty="0" smtClean="0"/>
              <a:t>120,000 common names in &gt; 20 languages </a:t>
            </a:r>
          </a:p>
          <a:p>
            <a:r>
              <a:rPr lang="en-GB" dirty="0" smtClean="0"/>
              <a:t>Used (and originally developed) by pesticide industry</a:t>
            </a:r>
          </a:p>
          <a:p>
            <a:r>
              <a:rPr lang="en-GB" dirty="0" smtClean="0"/>
              <a:t>Key to EPPO, EU, IPPC and national databases</a:t>
            </a:r>
          </a:p>
          <a:p>
            <a:r>
              <a:rPr lang="en-GB" dirty="0" smtClean="0"/>
              <a:t>Now free to users</a:t>
            </a:r>
          </a:p>
        </p:txBody>
      </p:sp>
      <p:sp>
        <p:nvSpPr>
          <p:cNvPr id="3" name="Title 2"/>
          <p:cNvSpPr>
            <a:spLocks noGrp="1"/>
          </p:cNvSpPr>
          <p:nvPr>
            <p:ph type="title"/>
          </p:nvPr>
        </p:nvSpPr>
        <p:spPr/>
        <p:txBody>
          <a:bodyPr/>
          <a:lstStyle/>
          <a:p>
            <a:r>
              <a:rPr lang="en-GB" dirty="0" smtClean="0"/>
              <a:t>EPPO Codes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770630"/>
            <a:ext cx="3684712" cy="189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923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346826"/>
            <a:ext cx="1368151" cy="151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95536" y="1292998"/>
            <a:ext cx="8208912" cy="4873625"/>
          </a:xfrm>
        </p:spPr>
        <p:txBody>
          <a:bodyPr/>
          <a:lstStyle/>
          <a:p>
            <a:r>
              <a:rPr lang="en-GB" dirty="0" smtClean="0"/>
              <a:t>Reporting Service - monthly news of pests on the move</a:t>
            </a:r>
          </a:p>
          <a:p>
            <a:r>
              <a:rPr lang="en-GB" dirty="0" smtClean="0"/>
              <a:t>Alert List of pests not yet regulated</a:t>
            </a:r>
          </a:p>
          <a:p>
            <a:r>
              <a:rPr lang="en-GB" dirty="0" smtClean="0"/>
              <a:t>Rapid risk assessment and </a:t>
            </a:r>
            <a:r>
              <a:rPr lang="en-GB" smtClean="0"/>
              <a:t>prioritisation tools</a:t>
            </a:r>
            <a:endParaRPr lang="en-GB" dirty="0" smtClean="0"/>
          </a:p>
          <a:p>
            <a:r>
              <a:rPr lang="en-GB" dirty="0" smtClean="0"/>
              <a:t>International Sentinel Plants Network (EPPO advising)</a:t>
            </a:r>
          </a:p>
          <a:p>
            <a:r>
              <a:rPr lang="en-GB" dirty="0" smtClean="0"/>
              <a:t>Risk assessments on pathways</a:t>
            </a:r>
          </a:p>
          <a:p>
            <a:pPr lvl="1"/>
            <a:r>
              <a:rPr lang="en-GB" dirty="0" smtClean="0"/>
              <a:t>Plants for planting (contributing to EU regime review)</a:t>
            </a:r>
          </a:p>
          <a:p>
            <a:pPr lvl="1"/>
            <a:r>
              <a:rPr lang="en-GB" dirty="0" smtClean="0"/>
              <a:t>Tomato fruit</a:t>
            </a:r>
          </a:p>
          <a:p>
            <a:pPr lvl="1"/>
            <a:r>
              <a:rPr lang="en-GB" dirty="0" smtClean="0"/>
              <a:t>Wood chips and wood waste (major issue of definitions!)</a:t>
            </a:r>
            <a:endParaRPr lang="en-US" dirty="0"/>
          </a:p>
        </p:txBody>
      </p:sp>
      <p:sp>
        <p:nvSpPr>
          <p:cNvPr id="3" name="Title 2"/>
          <p:cNvSpPr>
            <a:spLocks noGrp="1"/>
          </p:cNvSpPr>
          <p:nvPr>
            <p:ph type="title"/>
          </p:nvPr>
        </p:nvSpPr>
        <p:spPr/>
        <p:txBody>
          <a:bodyPr/>
          <a:lstStyle/>
          <a:p>
            <a:r>
              <a:rPr lang="en-GB" dirty="0" smtClean="0"/>
              <a:t>Horizon Scanning and Risk Assessment</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2524" y="5346826"/>
            <a:ext cx="2255484" cy="1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349" y="5350196"/>
            <a:ext cx="2082461" cy="150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2906" b="6092"/>
          <a:stretch/>
        </p:blipFill>
        <p:spPr bwMode="auto">
          <a:xfrm>
            <a:off x="0" y="5350196"/>
            <a:ext cx="1187624" cy="150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5333188"/>
            <a:ext cx="1152128" cy="152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7153" t="2" r="18561" b="8443"/>
          <a:stretch/>
        </p:blipFill>
        <p:spPr bwMode="auto">
          <a:xfrm>
            <a:off x="2339752" y="5346826"/>
            <a:ext cx="1368000" cy="151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753" y="5350196"/>
            <a:ext cx="2015058" cy="149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923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p:cNvSpPr>
          <p:nvPr/>
        </p:nvSpPr>
        <p:spPr bwMode="auto">
          <a:xfrm>
            <a:off x="684212" y="188242"/>
            <a:ext cx="7775575" cy="1152526"/>
          </a:xfrm>
          <a:prstGeom prst="rect">
            <a:avLst/>
          </a:prstGeom>
          <a:noFill/>
          <a:ln w="9525">
            <a:no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75000"/>
              </a:lnSpc>
            </a:pPr>
            <a:r>
              <a:rPr lang="en-US" altLang="ru-RU" sz="3400" b="1" dirty="0">
                <a:solidFill>
                  <a:srgbClr val="4F6228"/>
                </a:solidFill>
                <a:latin typeface="+mj-lt"/>
                <a:cs typeface="Shonar Bangla" panose="020B0502040204020203" pitchFamily="34" charset="0"/>
              </a:rPr>
              <a:t>EPPO Reporting Service:  </a:t>
            </a:r>
            <a:r>
              <a:rPr lang="en-US" altLang="ru-RU" sz="3400" b="1" dirty="0" smtClean="0">
                <a:solidFill>
                  <a:srgbClr val="4F6228"/>
                </a:solidFill>
                <a:latin typeface="+mj-lt"/>
                <a:cs typeface="Shonar Bangla" panose="020B0502040204020203" pitchFamily="34" charset="0"/>
              </a:rPr>
              <a:t/>
            </a:r>
            <a:br>
              <a:rPr lang="en-US" altLang="ru-RU" sz="3400" b="1" dirty="0" smtClean="0">
                <a:solidFill>
                  <a:srgbClr val="4F6228"/>
                </a:solidFill>
                <a:latin typeface="+mj-lt"/>
                <a:cs typeface="Shonar Bangla" panose="020B0502040204020203" pitchFamily="34" charset="0"/>
              </a:rPr>
            </a:br>
            <a:r>
              <a:rPr lang="en-US" altLang="ru-RU" sz="3400" b="1" dirty="0" smtClean="0">
                <a:solidFill>
                  <a:srgbClr val="4F6228"/>
                </a:solidFill>
                <a:latin typeface="+mj-lt"/>
                <a:cs typeface="Shonar Bangla" panose="020B0502040204020203" pitchFamily="34" charset="0"/>
              </a:rPr>
              <a:t>example </a:t>
            </a:r>
            <a:r>
              <a:rPr lang="en-US" altLang="ru-RU" sz="3400" b="1" dirty="0">
                <a:solidFill>
                  <a:srgbClr val="4F6228"/>
                </a:solidFill>
                <a:latin typeface="+mj-lt"/>
                <a:cs typeface="Shonar Bangla" panose="020B0502040204020203" pitchFamily="34" charset="0"/>
              </a:rPr>
              <a:t>of a first record</a:t>
            </a:r>
            <a:endParaRPr lang="fr-FR" altLang="ru-RU" sz="3400" b="1" dirty="0">
              <a:solidFill>
                <a:srgbClr val="4F6228"/>
              </a:solidFill>
              <a:latin typeface="+mj-lt"/>
              <a:cs typeface="Shonar Bangla" panose="020B0502040204020203" pitchFamily="34" charset="0"/>
            </a:endParaRPr>
          </a:p>
        </p:txBody>
      </p:sp>
      <p:graphicFrame>
        <p:nvGraphicFramePr>
          <p:cNvPr id="4" name="Tableau 3"/>
          <p:cNvGraphicFramePr>
            <a:graphicFrameLocks noGrp="1"/>
          </p:cNvGraphicFramePr>
          <p:nvPr/>
        </p:nvGraphicFramePr>
        <p:xfrm>
          <a:off x="1042988" y="5805488"/>
          <a:ext cx="5443537" cy="431800"/>
        </p:xfrm>
        <a:graphic>
          <a:graphicData uri="http://schemas.openxmlformats.org/drawingml/2006/table">
            <a:tbl>
              <a:tblPr>
                <a:tableStyleId>{5C22544A-7EE6-4342-B048-85BDC9FD1C3A}</a:tableStyleId>
              </a:tblPr>
              <a:tblGrid>
                <a:gridCol w="1262725"/>
                <a:gridCol w="94132"/>
                <a:gridCol w="4086680"/>
              </a:tblGrid>
              <a:tr h="215900">
                <a:tc>
                  <a:txBody>
                    <a:bodyPr/>
                    <a:lstStyle/>
                    <a:p>
                      <a:pPr>
                        <a:lnSpc>
                          <a:spcPts val="1500"/>
                        </a:lnSpc>
                        <a:spcAft>
                          <a:spcPts val="0"/>
                        </a:spcAft>
                      </a:pPr>
                      <a:r>
                        <a:rPr lang="en-GB" sz="800" b="1" dirty="0">
                          <a:effectLst/>
                        </a:rPr>
                        <a:t>Source:</a:t>
                      </a:r>
                      <a:endParaRPr lang="en-US" sz="1000" b="1" dirty="0">
                        <a:effectLst/>
                        <a:latin typeface="Times New Roman"/>
                        <a:ea typeface="Times New Roman"/>
                      </a:endParaRPr>
                    </a:p>
                  </a:txBody>
                  <a:tcPr marL="45098" marR="45098" marT="0" marB="0">
                    <a:solidFill>
                      <a:schemeClr val="bg1"/>
                    </a:solidFill>
                  </a:tcPr>
                </a:tc>
                <a:tc gridSpan="2">
                  <a:txBody>
                    <a:bodyPr/>
                    <a:lstStyle/>
                    <a:p>
                      <a:pPr>
                        <a:spcAft>
                          <a:spcPts val="0"/>
                        </a:spcAft>
                      </a:pPr>
                      <a:r>
                        <a:rPr lang="en-GB" sz="800" b="1">
                          <a:effectLst/>
                        </a:rPr>
                        <a:t>NPPO of the Netherlands (2010-11).</a:t>
                      </a:r>
                      <a:endParaRPr lang="en-US" sz="800" b="1">
                        <a:effectLst/>
                        <a:latin typeface="Times New Roman"/>
                        <a:ea typeface="Times New Roman"/>
                      </a:endParaRPr>
                    </a:p>
                  </a:txBody>
                  <a:tcPr marL="45098" marR="45098" marT="0" marB="0">
                    <a:solidFill>
                      <a:schemeClr val="bg1"/>
                    </a:solidFill>
                  </a:tcPr>
                </a:tc>
                <a:tc hMerge="1">
                  <a:txBody>
                    <a:bodyPr/>
                    <a:lstStyle/>
                    <a:p>
                      <a:endParaRPr lang="en-US"/>
                    </a:p>
                  </a:txBody>
                  <a:tcPr/>
                </a:tc>
              </a:tr>
              <a:tr h="215900">
                <a:tc gridSpan="2">
                  <a:txBody>
                    <a:bodyPr/>
                    <a:lstStyle/>
                    <a:p>
                      <a:pPr>
                        <a:lnSpc>
                          <a:spcPts val="1500"/>
                        </a:lnSpc>
                        <a:spcBef>
                          <a:spcPts val="1200"/>
                        </a:spcBef>
                        <a:spcAft>
                          <a:spcPts val="0"/>
                        </a:spcAft>
                      </a:pPr>
                      <a:r>
                        <a:rPr lang="en-GB" sz="600" b="1">
                          <a:effectLst/>
                        </a:rPr>
                        <a:t>Additional key words: new record</a:t>
                      </a:r>
                      <a:endParaRPr lang="en-US" sz="800" b="1">
                        <a:effectLst/>
                        <a:latin typeface="Times New Roman"/>
                        <a:ea typeface="Times New Roman"/>
                      </a:endParaRPr>
                    </a:p>
                  </a:txBody>
                  <a:tcPr marL="44463" marR="44463" marT="0" marB="0">
                    <a:solidFill>
                      <a:schemeClr val="bg1"/>
                    </a:solidFill>
                  </a:tcPr>
                </a:tc>
                <a:tc hMerge="1">
                  <a:txBody>
                    <a:bodyPr/>
                    <a:lstStyle/>
                    <a:p>
                      <a:endParaRPr lang="en-US"/>
                    </a:p>
                  </a:txBody>
                  <a:tcPr/>
                </a:tc>
                <a:tc>
                  <a:txBody>
                    <a:bodyPr/>
                    <a:lstStyle/>
                    <a:p>
                      <a:pPr algn="r">
                        <a:lnSpc>
                          <a:spcPts val="1500"/>
                        </a:lnSpc>
                        <a:spcBef>
                          <a:spcPts val="1200"/>
                        </a:spcBef>
                        <a:spcAft>
                          <a:spcPts val="0"/>
                        </a:spcAft>
                      </a:pPr>
                      <a:r>
                        <a:rPr lang="en-GB" sz="600" b="1" dirty="0">
                          <a:effectLst/>
                        </a:rPr>
                        <a:t>Computer codes: ANOLGL, NL</a:t>
                      </a:r>
                      <a:endParaRPr lang="en-US" sz="800" b="1" dirty="0">
                        <a:effectLst/>
                        <a:latin typeface="Times New Roman"/>
                        <a:ea typeface="Times New Roman"/>
                      </a:endParaRPr>
                    </a:p>
                  </a:txBody>
                  <a:tcPr marL="44463" marR="44463" marT="0" marB="0">
                    <a:solidFill>
                      <a:schemeClr val="bg1"/>
                    </a:solidFill>
                  </a:tcPr>
                </a:tc>
              </a:tr>
            </a:tbl>
          </a:graphicData>
        </a:graphic>
      </p:graphicFrame>
      <p:sp>
        <p:nvSpPr>
          <p:cNvPr id="23567" name="Rectangle 2"/>
          <p:cNvSpPr>
            <a:spLocks noChangeArrowheads="1"/>
          </p:cNvSpPr>
          <p:nvPr/>
        </p:nvSpPr>
        <p:spPr bwMode="auto">
          <a:xfrm>
            <a:off x="684212" y="1608253"/>
            <a:ext cx="6048375"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269875" algn="l"/>
              </a:tabLst>
              <a:defRPr>
                <a:solidFill>
                  <a:schemeClr val="tx1"/>
                </a:solidFill>
                <a:latin typeface="Calibri" pitchFamily="34" charset="0"/>
                <a:cs typeface="Arial" charset="0"/>
              </a:defRPr>
            </a:lvl1pPr>
            <a:lvl2pPr marL="742950" indent="-285750" eaLnBrk="0" hangingPunct="0">
              <a:tabLst>
                <a:tab pos="269875" algn="l"/>
              </a:tabLst>
              <a:defRPr>
                <a:solidFill>
                  <a:schemeClr val="tx1"/>
                </a:solidFill>
                <a:latin typeface="Calibri" pitchFamily="34" charset="0"/>
                <a:cs typeface="Arial" charset="0"/>
              </a:defRPr>
            </a:lvl2pPr>
            <a:lvl3pPr marL="1143000" indent="-228600" eaLnBrk="0" hangingPunct="0">
              <a:tabLst>
                <a:tab pos="269875" algn="l"/>
              </a:tabLst>
              <a:defRPr>
                <a:solidFill>
                  <a:schemeClr val="tx1"/>
                </a:solidFill>
                <a:latin typeface="Calibri" pitchFamily="34" charset="0"/>
                <a:cs typeface="Arial" charset="0"/>
              </a:defRPr>
            </a:lvl3pPr>
            <a:lvl4pPr marL="1600200" indent="-228600" eaLnBrk="0" hangingPunct="0">
              <a:tabLst>
                <a:tab pos="269875" algn="l"/>
              </a:tabLst>
              <a:defRPr>
                <a:solidFill>
                  <a:schemeClr val="tx1"/>
                </a:solidFill>
                <a:latin typeface="Calibri" pitchFamily="34" charset="0"/>
                <a:cs typeface="Arial" charset="0"/>
              </a:defRPr>
            </a:lvl4pPr>
            <a:lvl5pPr marL="2057400" indent="-228600" eaLnBrk="0" hangingPunct="0">
              <a:tabLst>
                <a:tab pos="269875"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269875"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269875"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269875"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269875" algn="l"/>
              </a:tabLst>
              <a:defRPr>
                <a:solidFill>
                  <a:schemeClr val="tx1"/>
                </a:solidFill>
                <a:latin typeface="Calibri" pitchFamily="34" charset="0"/>
                <a:cs typeface="Arial" charset="0"/>
              </a:defRPr>
            </a:lvl9pPr>
          </a:lstStyle>
          <a:p>
            <a:pPr eaLnBrk="1" hangingPunct="1"/>
            <a:endParaRPr lang="en-GB" altLang="ru-RU" sz="900" b="1" u="sng" dirty="0">
              <a:latin typeface="Trebuchet MS" pitchFamily="34" charset="0"/>
              <a:ea typeface="Times New Roman" pitchFamily="18" charset="0"/>
              <a:cs typeface="Tahoma" pitchFamily="34" charset="0"/>
            </a:endParaRPr>
          </a:p>
          <a:p>
            <a:pPr eaLnBrk="1" hangingPunct="1"/>
            <a:r>
              <a:rPr lang="en-GB" altLang="ru-RU" sz="900" b="1" u="sng" dirty="0">
                <a:latin typeface="Trebuchet MS" pitchFamily="34" charset="0"/>
                <a:ea typeface="Times New Roman" pitchFamily="18" charset="0"/>
                <a:cs typeface="Tahoma" pitchFamily="34" charset="0"/>
              </a:rPr>
              <a:t>2010/200	</a:t>
            </a:r>
            <a:r>
              <a:rPr lang="en-US" altLang="ru-RU" sz="900" b="1" u="sng" dirty="0">
                <a:latin typeface="Trebuchet MS" pitchFamily="34" charset="0"/>
                <a:ea typeface="Times New Roman" pitchFamily="18" charset="0"/>
                <a:cs typeface="Tahoma" pitchFamily="34" charset="0"/>
              </a:rPr>
              <a:t>First record of </a:t>
            </a:r>
            <a:r>
              <a:rPr lang="en-US" altLang="ru-RU" sz="900" b="1" i="1" u="sng" dirty="0" err="1">
                <a:latin typeface="Trebuchet MS" pitchFamily="34" charset="0"/>
                <a:ea typeface="Times New Roman" pitchFamily="18" charset="0"/>
                <a:cs typeface="Tahoma" pitchFamily="34" charset="0"/>
              </a:rPr>
              <a:t>Anoplophora</a:t>
            </a:r>
            <a:r>
              <a:rPr lang="en-US" altLang="ru-RU" sz="900" b="1" i="1" u="sng" dirty="0">
                <a:latin typeface="Trebuchet MS" pitchFamily="34" charset="0"/>
                <a:ea typeface="Times New Roman" pitchFamily="18" charset="0"/>
                <a:cs typeface="Tahoma" pitchFamily="34" charset="0"/>
              </a:rPr>
              <a:t> </a:t>
            </a:r>
            <a:r>
              <a:rPr lang="en-US" altLang="ru-RU" sz="900" b="1" i="1" u="sng" dirty="0" err="1">
                <a:latin typeface="Trebuchet MS" pitchFamily="34" charset="0"/>
                <a:ea typeface="Times New Roman" pitchFamily="18" charset="0"/>
                <a:cs typeface="Tahoma" pitchFamily="34" charset="0"/>
              </a:rPr>
              <a:t>glabripennis</a:t>
            </a:r>
            <a:r>
              <a:rPr lang="en-US" altLang="ru-RU" sz="900" b="1" i="1" u="sng" dirty="0">
                <a:latin typeface="Trebuchet MS" pitchFamily="34" charset="0"/>
                <a:ea typeface="Times New Roman" pitchFamily="18" charset="0"/>
                <a:cs typeface="Tahoma" pitchFamily="34" charset="0"/>
              </a:rPr>
              <a:t> </a:t>
            </a:r>
            <a:r>
              <a:rPr lang="en-US" altLang="ru-RU" sz="900" b="1" u="sng" dirty="0">
                <a:latin typeface="Trebuchet MS" pitchFamily="34" charset="0"/>
                <a:ea typeface="Times New Roman" pitchFamily="18" charset="0"/>
                <a:cs typeface="Tahoma" pitchFamily="34" charset="0"/>
              </a:rPr>
              <a:t>in the Netherlands</a:t>
            </a:r>
            <a:endParaRPr lang="en-US" altLang="ru-RU" sz="600" dirty="0">
              <a:latin typeface="Arial" charset="0"/>
              <a:ea typeface="Times New Roman" pitchFamily="18" charset="0"/>
              <a:cs typeface="Tahoma" pitchFamily="34" charset="0"/>
            </a:endParaRPr>
          </a:p>
          <a:p>
            <a:pPr algn="just"/>
            <a:r>
              <a:rPr lang="en-GB" altLang="ru-RU" sz="900" dirty="0">
                <a:latin typeface="Trebuchet MS" pitchFamily="34" charset="0"/>
                <a:ea typeface="Times New Roman" pitchFamily="18" charset="0"/>
                <a:cs typeface="Tahoma" pitchFamily="34" charset="0"/>
              </a:rPr>
              <a:t>The NPPO of the Netherlands recently informed the EPPO Secretariat of the first record of </a:t>
            </a:r>
            <a:r>
              <a:rPr lang="en-US" altLang="ru-RU" sz="900" i="1" dirty="0" err="1">
                <a:latin typeface="Trebuchet MS" pitchFamily="34" charset="0"/>
                <a:ea typeface="Times New Roman" pitchFamily="18" charset="0"/>
                <a:cs typeface="Tahoma" pitchFamily="34" charset="0"/>
              </a:rPr>
              <a:t>Anoplophora</a:t>
            </a:r>
            <a:r>
              <a:rPr lang="en-US" altLang="ru-RU" sz="900" i="1" dirty="0">
                <a:latin typeface="Trebuchet MS" pitchFamily="34" charset="0"/>
                <a:ea typeface="Times New Roman" pitchFamily="18" charset="0"/>
                <a:cs typeface="Tahoma" pitchFamily="34" charset="0"/>
              </a:rPr>
              <a:t> </a:t>
            </a:r>
            <a:r>
              <a:rPr lang="en-US" altLang="ru-RU" sz="900" i="1" dirty="0" err="1">
                <a:latin typeface="Trebuchet MS" pitchFamily="34" charset="0"/>
                <a:ea typeface="Times New Roman" pitchFamily="18" charset="0"/>
                <a:cs typeface="Tahoma" pitchFamily="34" charset="0"/>
              </a:rPr>
              <a:t>glabripennis</a:t>
            </a:r>
            <a:r>
              <a:rPr lang="en-US" altLang="ru-RU" sz="900" dirty="0">
                <a:latin typeface="Trebuchet MS" pitchFamily="34" charset="0"/>
                <a:ea typeface="Times New Roman" pitchFamily="18" charset="0"/>
                <a:cs typeface="Tahoma" pitchFamily="34" charset="0"/>
              </a:rPr>
              <a:t> (</a:t>
            </a:r>
            <a:r>
              <a:rPr lang="en-US" altLang="ru-RU" sz="900" dirty="0" err="1">
                <a:latin typeface="Trebuchet MS" pitchFamily="34" charset="0"/>
                <a:ea typeface="Times New Roman" pitchFamily="18" charset="0"/>
                <a:cs typeface="Tahoma" pitchFamily="34" charset="0"/>
              </a:rPr>
              <a:t>Coleoptera</a:t>
            </a:r>
            <a:r>
              <a:rPr lang="en-US" altLang="ru-RU" sz="900" dirty="0">
                <a:latin typeface="Trebuchet MS" pitchFamily="34" charset="0"/>
                <a:ea typeface="Times New Roman" pitchFamily="18" charset="0"/>
                <a:cs typeface="Tahoma" pitchFamily="34" charset="0"/>
              </a:rPr>
              <a:t>: </a:t>
            </a:r>
            <a:r>
              <a:rPr lang="en-US" altLang="ru-RU" sz="900" dirty="0" err="1">
                <a:latin typeface="Trebuchet MS" pitchFamily="34" charset="0"/>
                <a:ea typeface="Times New Roman" pitchFamily="18" charset="0"/>
                <a:cs typeface="Tahoma" pitchFamily="34" charset="0"/>
              </a:rPr>
              <a:t>Cerambycidae</a:t>
            </a:r>
            <a:r>
              <a:rPr lang="en-US" altLang="ru-RU" sz="900" dirty="0">
                <a:latin typeface="Trebuchet MS" pitchFamily="34" charset="0"/>
                <a:ea typeface="Times New Roman" pitchFamily="18" charset="0"/>
                <a:cs typeface="Tahoma" pitchFamily="34" charset="0"/>
              </a:rPr>
              <a:t> – EPPO A1 List) on its territory. On 2010-11-16, the identity of the pest was confirmed on the basis of </a:t>
            </a:r>
            <a:r>
              <a:rPr lang="en-US" altLang="ru-RU" sz="900" dirty="0" smtClean="0">
                <a:latin typeface="Trebuchet MS" pitchFamily="34" charset="0"/>
                <a:ea typeface="Times New Roman" pitchFamily="18" charset="0"/>
                <a:cs typeface="Tahoma" pitchFamily="34" charset="0"/>
              </a:rPr>
              <a:t>analysis </a:t>
            </a:r>
            <a:r>
              <a:rPr lang="en-US" altLang="ru-RU" sz="900" dirty="0">
                <a:latin typeface="Trebuchet MS" pitchFamily="34" charset="0"/>
                <a:ea typeface="Times New Roman" pitchFamily="18" charset="0"/>
                <a:cs typeface="Tahoma" pitchFamily="34" charset="0"/>
              </a:rPr>
              <a:t>of wing covers and DNA analysis of larval remains which had been found in 1 tree in a lane of </a:t>
            </a:r>
            <a:r>
              <a:rPr lang="en-US" altLang="ru-RU" sz="900" i="1" dirty="0">
                <a:latin typeface="Trebuchet MS" pitchFamily="34" charset="0"/>
                <a:ea typeface="Times New Roman" pitchFamily="18" charset="0"/>
                <a:cs typeface="Tahoma" pitchFamily="34" charset="0"/>
              </a:rPr>
              <a:t>Acer </a:t>
            </a:r>
            <a:r>
              <a:rPr lang="en-US" altLang="ru-RU" sz="900" i="1" dirty="0" err="1">
                <a:latin typeface="Trebuchet MS" pitchFamily="34" charset="0"/>
                <a:ea typeface="Times New Roman" pitchFamily="18" charset="0"/>
                <a:cs typeface="Tahoma" pitchFamily="34" charset="0"/>
              </a:rPr>
              <a:t>pseudoplatanus</a:t>
            </a:r>
            <a:r>
              <a:rPr lang="en-US" altLang="ru-RU" sz="900" dirty="0">
                <a:latin typeface="Trebuchet MS" pitchFamily="34" charset="0"/>
                <a:ea typeface="Times New Roman" pitchFamily="18" charset="0"/>
                <a:cs typeface="Tahoma" pitchFamily="34" charset="0"/>
              </a:rPr>
              <a:t> in the municipality of </a:t>
            </a:r>
            <a:r>
              <a:rPr lang="en-US" altLang="ru-RU" sz="900" dirty="0" err="1">
                <a:latin typeface="Trebuchet MS" pitchFamily="34" charset="0"/>
                <a:ea typeface="Times New Roman" pitchFamily="18" charset="0"/>
                <a:cs typeface="Tahoma" pitchFamily="34" charset="0"/>
              </a:rPr>
              <a:t>Almere</a:t>
            </a:r>
            <a:r>
              <a:rPr lang="en-US" altLang="ru-RU" sz="900" dirty="0">
                <a:latin typeface="Trebuchet MS" pitchFamily="34" charset="0"/>
                <a:ea typeface="Times New Roman" pitchFamily="18" charset="0"/>
                <a:cs typeface="Tahoma" pitchFamily="34" charset="0"/>
              </a:rPr>
              <a:t>. In total 16 exit holes and 3 larvae were detected in one tree. Observations indicated that some exit holes had been formed recently, whereas others were estimated to be at least three years old. The exact age of exit holes is still to be determined. </a:t>
            </a:r>
            <a:r>
              <a:rPr lang="en-GB" altLang="ru-RU" sz="900" dirty="0">
                <a:latin typeface="Trebuchet MS" pitchFamily="34" charset="0"/>
                <a:ea typeface="Times New Roman" pitchFamily="18" charset="0"/>
                <a:cs typeface="Tahoma" pitchFamily="34" charset="0"/>
              </a:rPr>
              <a:t>Signs of </a:t>
            </a:r>
            <a:r>
              <a:rPr lang="en-US" altLang="ru-RU" sz="900" dirty="0">
                <a:latin typeface="Trebuchet MS" pitchFamily="34" charset="0"/>
                <a:ea typeface="Times New Roman" pitchFamily="18" charset="0"/>
                <a:cs typeface="Tahoma" pitchFamily="34" charset="0"/>
              </a:rPr>
              <a:t>the presence of </a:t>
            </a:r>
            <a:r>
              <a:rPr lang="en-US" altLang="ru-RU" sz="900" i="1" dirty="0">
                <a:latin typeface="Trebuchet MS" pitchFamily="34" charset="0"/>
                <a:ea typeface="Times New Roman" pitchFamily="18" charset="0"/>
                <a:cs typeface="Tahoma" pitchFamily="34" charset="0"/>
              </a:rPr>
              <a:t>A. </a:t>
            </a:r>
            <a:r>
              <a:rPr lang="en-US" altLang="ru-RU" sz="900" i="1" dirty="0" err="1">
                <a:latin typeface="Trebuchet MS" pitchFamily="34" charset="0"/>
                <a:ea typeface="Times New Roman" pitchFamily="18" charset="0"/>
                <a:cs typeface="Tahoma" pitchFamily="34" charset="0"/>
              </a:rPr>
              <a:t>glabripennis</a:t>
            </a:r>
            <a:r>
              <a:rPr lang="en-US" altLang="ru-RU" sz="900" dirty="0">
                <a:latin typeface="Trebuchet MS" pitchFamily="34" charset="0"/>
                <a:ea typeface="Times New Roman" pitchFamily="18" charset="0"/>
                <a:cs typeface="Tahoma" pitchFamily="34" charset="0"/>
              </a:rPr>
              <a:t> </a:t>
            </a:r>
            <a:r>
              <a:rPr lang="en-GB" altLang="ru-RU" sz="900" dirty="0">
                <a:latin typeface="Trebuchet MS" pitchFamily="34" charset="0"/>
                <a:ea typeface="Times New Roman" pitchFamily="18" charset="0"/>
                <a:cs typeface="Tahoma" pitchFamily="34" charset="0"/>
              </a:rPr>
              <a:t>have also been detected on 6 adjacent trees in a lane of </a:t>
            </a:r>
            <a:r>
              <a:rPr lang="en-GB" altLang="ru-RU" sz="900" i="1" dirty="0">
                <a:latin typeface="Trebuchet MS" pitchFamily="34" charset="0"/>
                <a:ea typeface="Times New Roman" pitchFamily="18" charset="0"/>
                <a:cs typeface="Tahoma" pitchFamily="34" charset="0"/>
              </a:rPr>
              <a:t>A. </a:t>
            </a:r>
            <a:r>
              <a:rPr lang="en-GB" altLang="ru-RU" sz="900" i="1" dirty="0" err="1">
                <a:latin typeface="Trebuchet MS" pitchFamily="34" charset="0"/>
                <a:ea typeface="Times New Roman" pitchFamily="18" charset="0"/>
                <a:cs typeface="Tahoma" pitchFamily="34" charset="0"/>
              </a:rPr>
              <a:t>pseudoplatanus</a:t>
            </a:r>
            <a:r>
              <a:rPr lang="en-GB" altLang="ru-RU" sz="900" dirty="0">
                <a:latin typeface="Trebuchet MS" pitchFamily="34" charset="0"/>
                <a:ea typeface="Times New Roman" pitchFamily="18" charset="0"/>
                <a:cs typeface="Tahoma" pitchFamily="34" charset="0"/>
              </a:rPr>
              <a:t> trees. These trees are located </a:t>
            </a:r>
            <a:r>
              <a:rPr lang="en-US" altLang="ru-RU" sz="900" dirty="0">
                <a:latin typeface="Trebuchet MS" pitchFamily="34" charset="0"/>
                <a:ea typeface="Times New Roman" pitchFamily="18" charset="0"/>
                <a:cs typeface="Tahoma" pitchFamily="34" charset="0"/>
              </a:rPr>
              <a:t>in an industrial area of </a:t>
            </a:r>
            <a:r>
              <a:rPr lang="en-US" altLang="ru-RU" sz="900" dirty="0" err="1">
                <a:latin typeface="Trebuchet MS" pitchFamily="34" charset="0"/>
                <a:ea typeface="Times New Roman" pitchFamily="18" charset="0"/>
                <a:cs typeface="Tahoma" pitchFamily="34" charset="0"/>
              </a:rPr>
              <a:t>Almere</a:t>
            </a:r>
            <a:r>
              <a:rPr lang="en-US" altLang="ru-RU" sz="900" dirty="0">
                <a:latin typeface="Trebuchet MS" pitchFamily="34" charset="0"/>
                <a:ea typeface="Times New Roman" pitchFamily="18" charset="0"/>
                <a:cs typeface="Tahoma" pitchFamily="34" charset="0"/>
              </a:rPr>
              <a:t> and were planted approximately ten years ago</a:t>
            </a:r>
            <a:r>
              <a:rPr lang="en-GB" altLang="ru-RU" sz="900" dirty="0">
                <a:latin typeface="Trebuchet MS" pitchFamily="34" charset="0"/>
                <a:ea typeface="Times New Roman" pitchFamily="18" charset="0"/>
                <a:cs typeface="Tahoma" pitchFamily="34" charset="0"/>
              </a:rPr>
              <a:t>. In this area there are no tree nurseries and only a limited number of public or private gardens, but a nature conservation area is situated within the surveillance area of 1 kilometre radius around the infested site. It is considered </a:t>
            </a:r>
            <a:r>
              <a:rPr lang="en-GB" altLang="ru-RU" sz="800" dirty="0">
                <a:latin typeface="Trebuchet MS" pitchFamily="34" charset="0"/>
                <a:ea typeface="Times New Roman" pitchFamily="18" charset="0"/>
                <a:cs typeface="Tahoma" pitchFamily="34" charset="0"/>
              </a:rPr>
              <a:t>that</a:t>
            </a:r>
            <a:r>
              <a:rPr lang="en-GB" altLang="ru-RU" sz="900" dirty="0">
                <a:latin typeface="Trebuchet MS" pitchFamily="34" charset="0"/>
                <a:ea typeface="Times New Roman" pitchFamily="18" charset="0"/>
                <a:cs typeface="Tahoma" pitchFamily="34" charset="0"/>
              </a:rPr>
              <a:t> the most likely source of the outbreak is wood packaging material from Asia because there are several companies importing goods from Asia in the vicinity. Investigations are being carried out to identify the possible source of this infestation. The following </a:t>
            </a:r>
            <a:r>
              <a:rPr lang="en-GB" altLang="ru-RU" sz="900" dirty="0" err="1">
                <a:latin typeface="Trebuchet MS" pitchFamily="34" charset="0"/>
                <a:ea typeface="Times New Roman" pitchFamily="18" charset="0"/>
                <a:cs typeface="Tahoma" pitchFamily="34" charset="0"/>
              </a:rPr>
              <a:t>phytosanitary</a:t>
            </a:r>
            <a:r>
              <a:rPr lang="en-GB" altLang="ru-RU" sz="900" dirty="0">
                <a:latin typeface="Trebuchet MS" pitchFamily="34" charset="0"/>
                <a:ea typeface="Times New Roman" pitchFamily="18" charset="0"/>
                <a:cs typeface="Tahoma" pitchFamily="34" charset="0"/>
              </a:rPr>
              <a:t> measures aiming at a prompt eradication of </a:t>
            </a:r>
            <a:r>
              <a:rPr lang="en-GB" altLang="ru-RU" sz="900" i="1" dirty="0">
                <a:latin typeface="Trebuchet MS" pitchFamily="34" charset="0"/>
                <a:ea typeface="Times New Roman" pitchFamily="18" charset="0"/>
                <a:cs typeface="Tahoma" pitchFamily="34" charset="0"/>
              </a:rPr>
              <a:t>A. </a:t>
            </a:r>
            <a:r>
              <a:rPr lang="en-GB" altLang="ru-RU" sz="900" i="1" dirty="0" err="1">
                <a:latin typeface="Trebuchet MS" pitchFamily="34" charset="0"/>
                <a:ea typeface="Times New Roman" pitchFamily="18" charset="0"/>
                <a:cs typeface="Tahoma" pitchFamily="34" charset="0"/>
              </a:rPr>
              <a:t>glabripennis</a:t>
            </a:r>
            <a:r>
              <a:rPr lang="en-GB" altLang="ru-RU" sz="900" dirty="0">
                <a:latin typeface="Trebuchet MS" pitchFamily="34" charset="0"/>
                <a:ea typeface="Times New Roman" pitchFamily="18" charset="0"/>
                <a:cs typeface="Tahoma" pitchFamily="34" charset="0"/>
              </a:rPr>
              <a:t> are being taken and include the following:</a:t>
            </a:r>
            <a:endParaRPr lang="en-US" altLang="ru-RU" sz="600" dirty="0">
              <a:latin typeface="Arial" charset="0"/>
              <a:ea typeface="Times New Roman" pitchFamily="18" charset="0"/>
              <a:cs typeface="Tahoma" pitchFamily="34" charset="0"/>
            </a:endParaRPr>
          </a:p>
          <a:p>
            <a:pPr algn="just"/>
            <a:r>
              <a:rPr lang="en-GB" altLang="ru-RU" sz="900" dirty="0">
                <a:latin typeface="Trebuchet MS" pitchFamily="34" charset="0"/>
                <a:ea typeface="Times New Roman" pitchFamily="18" charset="0"/>
                <a:cs typeface="Tahoma" pitchFamily="34" charset="0"/>
              </a:rPr>
              <a:t>1)	Destruction of all symptomatic trees, as well as all deciduous trees and shrubs (with a diameter of 2.5 cm or more) located within a range of 100 m from the infested trees. Each individual plant will be dissected and analysed by the national reference laboratory for any signs of the pest. It is envisaged to finalize tree destruction by January 2011.</a:t>
            </a:r>
            <a:endParaRPr lang="en-US" altLang="ru-RU" sz="600" dirty="0">
              <a:latin typeface="Arial" charset="0"/>
              <a:ea typeface="Times New Roman" pitchFamily="18" charset="0"/>
              <a:cs typeface="Tahoma" pitchFamily="34" charset="0"/>
            </a:endParaRPr>
          </a:p>
          <a:p>
            <a:pPr algn="just"/>
            <a:r>
              <a:rPr lang="en-GB" altLang="ru-RU" sz="900" dirty="0">
                <a:latin typeface="Trebuchet MS" pitchFamily="34" charset="0"/>
                <a:ea typeface="Times New Roman" pitchFamily="18" charset="0"/>
                <a:cs typeface="Tahoma" pitchFamily="34" charset="0"/>
              </a:rPr>
              <a:t>2)	Restrictions on the movement of host plant material (with a diameter of more than 2.5 cm) within a range of 500 m around the infested trees. This material should be officially reported and destroyed according to official procedures. </a:t>
            </a:r>
            <a:endParaRPr lang="en-US" altLang="ru-RU" sz="600" dirty="0">
              <a:latin typeface="Arial" charset="0"/>
              <a:ea typeface="Times New Roman" pitchFamily="18" charset="0"/>
              <a:cs typeface="Tahoma" pitchFamily="34" charset="0"/>
            </a:endParaRPr>
          </a:p>
          <a:p>
            <a:pPr algn="just"/>
            <a:r>
              <a:rPr lang="en-GB" altLang="ru-RU" sz="900" dirty="0">
                <a:latin typeface="Trebuchet MS" pitchFamily="34" charset="0"/>
                <a:ea typeface="Times New Roman" pitchFamily="18" charset="0"/>
                <a:cs typeface="Tahoma" pitchFamily="34" charset="0"/>
              </a:rPr>
              <a:t>3)	Specific surveillance (also involving specialized tree climbers) will be carried out on an annual basis within a radius of 1 000 m around the affected trees for at least the next four years.</a:t>
            </a:r>
            <a:endParaRPr lang="en-US" altLang="ru-RU" sz="600" dirty="0">
              <a:latin typeface="Arial" charset="0"/>
              <a:ea typeface="Times New Roman" pitchFamily="18" charset="0"/>
              <a:cs typeface="Tahoma" pitchFamily="34" charset="0"/>
            </a:endParaRPr>
          </a:p>
          <a:p>
            <a:pPr algn="just"/>
            <a:r>
              <a:rPr lang="en-US" altLang="ru-RU" sz="900" dirty="0">
                <a:latin typeface="Trebuchet MS" pitchFamily="34" charset="0"/>
                <a:ea typeface="Times New Roman" pitchFamily="18" charset="0"/>
                <a:cs typeface="Tahoma" pitchFamily="34" charset="0"/>
              </a:rPr>
              <a:t>The pest status of </a:t>
            </a:r>
            <a:r>
              <a:rPr lang="en-US" altLang="ru-RU" sz="900" i="1" dirty="0" err="1">
                <a:latin typeface="Trebuchet MS" pitchFamily="34" charset="0"/>
                <a:ea typeface="Times New Roman" pitchFamily="18" charset="0"/>
                <a:cs typeface="Tahoma" pitchFamily="34" charset="0"/>
              </a:rPr>
              <a:t>Anoplophora</a:t>
            </a:r>
            <a:r>
              <a:rPr lang="en-US" altLang="ru-RU" sz="900" i="1" dirty="0">
                <a:latin typeface="Trebuchet MS" pitchFamily="34" charset="0"/>
                <a:ea typeface="Times New Roman" pitchFamily="18" charset="0"/>
                <a:cs typeface="Tahoma" pitchFamily="34" charset="0"/>
              </a:rPr>
              <a:t> </a:t>
            </a:r>
            <a:r>
              <a:rPr lang="en-US" altLang="ru-RU" sz="900" i="1" dirty="0" err="1">
                <a:latin typeface="Trebuchet MS" pitchFamily="34" charset="0"/>
                <a:ea typeface="Times New Roman" pitchFamily="18" charset="0"/>
                <a:cs typeface="Tahoma" pitchFamily="34" charset="0"/>
              </a:rPr>
              <a:t>glabripennis</a:t>
            </a:r>
            <a:r>
              <a:rPr lang="en-US" altLang="ru-RU" sz="900" i="1" dirty="0">
                <a:latin typeface="Trebuchet MS" pitchFamily="34" charset="0"/>
                <a:ea typeface="Times New Roman" pitchFamily="18" charset="0"/>
                <a:cs typeface="Tahoma" pitchFamily="34" charset="0"/>
              </a:rPr>
              <a:t> </a:t>
            </a:r>
            <a:r>
              <a:rPr lang="en-US" altLang="ru-RU" sz="900" dirty="0">
                <a:latin typeface="Trebuchet MS" pitchFamily="34" charset="0"/>
                <a:ea typeface="Times New Roman" pitchFamily="18" charset="0"/>
                <a:cs typeface="Tahoma" pitchFamily="34" charset="0"/>
              </a:rPr>
              <a:t>in</a:t>
            </a:r>
            <a:r>
              <a:rPr lang="en-US" altLang="ru-RU" sz="900" i="1" dirty="0">
                <a:latin typeface="Trebuchet MS" pitchFamily="34" charset="0"/>
                <a:ea typeface="Times New Roman" pitchFamily="18" charset="0"/>
                <a:cs typeface="Tahoma" pitchFamily="34" charset="0"/>
              </a:rPr>
              <a:t> </a:t>
            </a:r>
            <a:r>
              <a:rPr lang="en-US" altLang="ru-RU" sz="900" dirty="0">
                <a:latin typeface="Trebuchet MS" pitchFamily="34" charset="0"/>
                <a:ea typeface="Times New Roman" pitchFamily="18" charset="0"/>
                <a:cs typeface="Tahoma" pitchFamily="34" charset="0"/>
              </a:rPr>
              <a:t>the Netherlands is officially declared as: </a:t>
            </a:r>
            <a:r>
              <a:rPr lang="en-US" altLang="ru-RU" sz="900" b="1" dirty="0">
                <a:latin typeface="Trebuchet MS" pitchFamily="34" charset="0"/>
                <a:ea typeface="Times New Roman" pitchFamily="18" charset="0"/>
                <a:cs typeface="Tahoma" pitchFamily="34" charset="0"/>
              </a:rPr>
              <a:t>Transient – Isolated outbreak, actionable, under eradication.</a:t>
            </a:r>
            <a:endParaRPr lang="en-US" altLang="ru-RU" sz="600" dirty="0">
              <a:latin typeface="Arial" charset="0"/>
              <a:ea typeface="Times New Roman" pitchFamily="18" charset="0"/>
              <a:cs typeface="Tahoma" pitchFamily="34" charset="0"/>
            </a:endParaRPr>
          </a:p>
          <a:p>
            <a:endParaRPr lang="en-US" altLang="ru-RU" sz="1200" dirty="0">
              <a:latin typeface="Arial" charset="0"/>
              <a:ea typeface="Times New Roman" pitchFamily="18" charset="0"/>
              <a:cs typeface="Tahoma"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571010194"/>
              </p:ext>
            </p:extLst>
          </p:nvPr>
        </p:nvGraphicFramePr>
        <p:xfrm>
          <a:off x="852488" y="1191033"/>
          <a:ext cx="5634037" cy="365760"/>
        </p:xfrm>
        <a:graphic>
          <a:graphicData uri="http://schemas.openxmlformats.org/drawingml/2006/table">
            <a:tbl>
              <a:tblPr/>
              <a:tblGrid>
                <a:gridCol w="5634037"/>
              </a:tblGrid>
              <a:tr h="359817">
                <a:tc>
                  <a:txBody>
                    <a:bodyPr/>
                    <a:lstStyle>
                      <a:lvl1pPr eaLnBrk="0" hangingPunct="0">
                        <a:spcBef>
                          <a:spcPct val="20000"/>
                        </a:spcBef>
                        <a:buFont typeface="Arial" charset="0"/>
                        <a:defRPr sz="24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a:solidFill>
                            <a:schemeClr val="tx1"/>
                          </a:solidFill>
                          <a:latin typeface="Calibri" pitchFamily="34" charset="0"/>
                        </a:defRPr>
                      </a:lvl3pPr>
                      <a:lvl4pPr marL="1600200" indent="-228600" eaLnBrk="0" hangingPunct="0">
                        <a:spcBef>
                          <a:spcPct val="20000"/>
                        </a:spcBef>
                        <a:buFont typeface="Arial" charset="0"/>
                        <a:defRPr sz="1600">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r" defTabSz="914400" rtl="0" eaLnBrk="1" fontAlgn="base" latinLnBrk="0" hangingPunct="1">
                        <a:lnSpc>
                          <a:spcPct val="100000"/>
                        </a:lnSpc>
                        <a:spcBef>
                          <a:spcPts val="300"/>
                        </a:spcBef>
                        <a:spcAft>
                          <a:spcPts val="300"/>
                        </a:spcAft>
                        <a:buClrTx/>
                        <a:buSzTx/>
                        <a:buFontTx/>
                        <a:buNone/>
                        <a:tabLst/>
                      </a:pPr>
                      <a:r>
                        <a:rPr kumimoji="0" lang="en-GB" altLang="ru-RU"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cs typeface="Arial" charset="0"/>
                        </a:rPr>
                        <a:t>EPPO Reporting Service – Pests &amp; Diseases</a:t>
                      </a:r>
                      <a:endParaRPr kumimoji="0" lang="en-US" altLang="ru-RU"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pic>
        <p:nvPicPr>
          <p:cNvPr id="235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1961">
            <a:off x="7035800" y="3559175"/>
            <a:ext cx="1660525"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608" y="2180823"/>
            <a:ext cx="21812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87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40768"/>
            <a:ext cx="8568952" cy="4873625"/>
          </a:xfrm>
        </p:spPr>
        <p:txBody>
          <a:bodyPr/>
          <a:lstStyle/>
          <a:p>
            <a:pPr marL="0" indent="0">
              <a:buNone/>
            </a:pPr>
            <a:r>
              <a:rPr lang="en-GB" sz="2000" dirty="0" smtClean="0"/>
              <a:t>a. to </a:t>
            </a:r>
            <a:r>
              <a:rPr lang="en-GB" sz="2000" dirty="0"/>
              <a:t>support the Member Governments in their aim of assuring plant health, while preserving human and animal health and the </a:t>
            </a:r>
            <a:r>
              <a:rPr lang="en-GB" sz="2000" dirty="0" smtClean="0"/>
              <a:t>environment </a:t>
            </a:r>
            <a:r>
              <a:rPr lang="en-GB" sz="2000" dirty="0"/>
              <a:t> </a:t>
            </a:r>
            <a:endParaRPr lang="en-US" sz="2000" dirty="0"/>
          </a:p>
          <a:p>
            <a:pPr marL="0" indent="0">
              <a:buNone/>
            </a:pPr>
            <a:r>
              <a:rPr lang="en-GB" sz="2000" dirty="0" smtClean="0"/>
              <a:t>b. to </a:t>
            </a:r>
            <a:r>
              <a:rPr lang="en-GB" sz="2000" dirty="0"/>
              <a:t>pursue and develop, by cooperation between the Member Governments, the protection of plants and plant products against pests and the prevention of their international spread and especially their introduction into endangered </a:t>
            </a:r>
            <a:r>
              <a:rPr lang="en-GB" sz="2000" dirty="0" smtClean="0"/>
              <a:t>areas</a:t>
            </a:r>
            <a:endParaRPr lang="en-US" sz="2000" dirty="0"/>
          </a:p>
          <a:p>
            <a:pPr marL="0" indent="0">
              <a:buNone/>
            </a:pPr>
            <a:r>
              <a:rPr lang="en-GB" sz="2000" dirty="0"/>
              <a:t>c</a:t>
            </a:r>
            <a:r>
              <a:rPr lang="en-GB" sz="2000" dirty="0" smtClean="0"/>
              <a:t>. to </a:t>
            </a:r>
            <a:r>
              <a:rPr lang="en-GB" sz="2000" dirty="0"/>
              <a:t>develop internationally harmonized </a:t>
            </a:r>
            <a:r>
              <a:rPr lang="en-GB" sz="2000" dirty="0" err="1"/>
              <a:t>phytosanitary</a:t>
            </a:r>
            <a:r>
              <a:rPr lang="en-GB" sz="2000" dirty="0"/>
              <a:t> and other official plant protection measures and, as appropriate, to elaborate standards to that </a:t>
            </a:r>
            <a:r>
              <a:rPr lang="en-GB" sz="2000" dirty="0" smtClean="0"/>
              <a:t>effect</a:t>
            </a:r>
            <a:endParaRPr lang="en-US" sz="2000" dirty="0"/>
          </a:p>
          <a:p>
            <a:pPr marL="0" indent="0">
              <a:buNone/>
            </a:pPr>
            <a:r>
              <a:rPr lang="en-GB" sz="2000" dirty="0"/>
              <a:t>d</a:t>
            </a:r>
            <a:r>
              <a:rPr lang="en-GB" sz="2000" dirty="0" smtClean="0"/>
              <a:t>. to </a:t>
            </a:r>
            <a:r>
              <a:rPr lang="en-GB" sz="2000" dirty="0"/>
              <a:t>present the collective views of the Member Governments, as appropriate, to FAO, WTO, other regional plant protection organizations and any other bodies with related responsibilities. </a:t>
            </a:r>
            <a:endParaRPr lang="en-US" sz="2000" dirty="0"/>
          </a:p>
          <a:p>
            <a:endParaRPr lang="en-US" sz="2000" dirty="0"/>
          </a:p>
          <a:p>
            <a:endParaRPr lang="en-GB" sz="2000" dirty="0" smtClean="0"/>
          </a:p>
        </p:txBody>
      </p:sp>
      <p:sp>
        <p:nvSpPr>
          <p:cNvPr id="3" name="Title 2"/>
          <p:cNvSpPr>
            <a:spLocks noGrp="1"/>
          </p:cNvSpPr>
          <p:nvPr>
            <p:ph type="title"/>
          </p:nvPr>
        </p:nvSpPr>
        <p:spPr/>
        <p:txBody>
          <a:bodyPr/>
          <a:lstStyle/>
          <a:p>
            <a:r>
              <a:rPr lang="en-GB" dirty="0" smtClean="0"/>
              <a:t>Aims (Convention Article 1)</a:t>
            </a:r>
            <a:endParaRPr lang="en-US" dirty="0"/>
          </a:p>
        </p:txBody>
      </p:sp>
    </p:spTree>
    <p:extLst>
      <p:ext uri="{BB962C8B-B14F-4D97-AF65-F5344CB8AC3E}">
        <p14:creationId xmlns:p14="http://schemas.microsoft.com/office/powerpoint/2010/main" val="546189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900" y="1522852"/>
            <a:ext cx="8075240" cy="4873625"/>
          </a:xfrm>
        </p:spPr>
        <p:txBody>
          <a:bodyPr/>
          <a:lstStyle/>
          <a:p>
            <a:r>
              <a:rPr lang="en-GB" dirty="0" smtClean="0"/>
              <a:t>EPPO Bulletin</a:t>
            </a:r>
          </a:p>
          <a:p>
            <a:r>
              <a:rPr lang="en-GB" dirty="0" smtClean="0"/>
              <a:t>New “EPPO Global Database” combining</a:t>
            </a:r>
          </a:p>
          <a:p>
            <a:r>
              <a:rPr lang="en-GB" dirty="0" smtClean="0"/>
              <a:t>Data sheets</a:t>
            </a:r>
          </a:p>
          <a:p>
            <a:r>
              <a:rPr lang="en-GB" dirty="0" smtClean="0"/>
              <a:t>Risk assessments</a:t>
            </a:r>
          </a:p>
          <a:p>
            <a:r>
              <a:rPr lang="en-GB" dirty="0"/>
              <a:t>Maps</a:t>
            </a:r>
          </a:p>
          <a:p>
            <a:r>
              <a:rPr lang="en-GB" dirty="0" smtClean="0"/>
              <a:t>Pictures</a:t>
            </a:r>
            <a:endParaRPr lang="en-GB" dirty="0"/>
          </a:p>
        </p:txBody>
      </p:sp>
      <p:sp>
        <p:nvSpPr>
          <p:cNvPr id="3" name="Title 2"/>
          <p:cNvSpPr>
            <a:spLocks noGrp="1"/>
          </p:cNvSpPr>
          <p:nvPr>
            <p:ph type="title"/>
          </p:nvPr>
        </p:nvSpPr>
        <p:spPr/>
        <p:txBody>
          <a:bodyPr/>
          <a:lstStyle/>
          <a:p>
            <a:r>
              <a:rPr lang="en-GB" dirty="0" smtClean="0"/>
              <a:t>Information Services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3400" y="4437112"/>
            <a:ext cx="2469084" cy="226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mw.EPPO\Documents\PUBLIC DOCUMENTS\bullet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945" y="4437112"/>
            <a:ext cx="1700455" cy="226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2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0"/>
            <a:ext cx="72739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7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900" y="1522852"/>
            <a:ext cx="8075240" cy="4873625"/>
          </a:xfrm>
        </p:spPr>
        <p:txBody>
          <a:bodyPr/>
          <a:lstStyle/>
          <a:p>
            <a:r>
              <a:rPr lang="en-GB" dirty="0" smtClean="0"/>
              <a:t>Workshop on e-</a:t>
            </a:r>
            <a:r>
              <a:rPr lang="en-GB" dirty="0" err="1" smtClean="0"/>
              <a:t>Phyto</a:t>
            </a:r>
            <a:r>
              <a:rPr lang="en-GB" dirty="0" smtClean="0"/>
              <a:t>, Baku, April</a:t>
            </a:r>
          </a:p>
          <a:p>
            <a:r>
              <a:rPr lang="en-GB" dirty="0" smtClean="0"/>
              <a:t>Regional workshop on Implementation, Bishkek, June </a:t>
            </a:r>
          </a:p>
          <a:p>
            <a:r>
              <a:rPr lang="en-GB" dirty="0" smtClean="0"/>
              <a:t>Regional workshop on draft ISPMs, </a:t>
            </a:r>
            <a:r>
              <a:rPr lang="en-GB" dirty="0" err="1" smtClean="0"/>
              <a:t>Bykovo</a:t>
            </a:r>
            <a:r>
              <a:rPr lang="en-GB" dirty="0" smtClean="0"/>
              <a:t>, July</a:t>
            </a:r>
          </a:p>
          <a:p>
            <a:r>
              <a:rPr lang="en-GB" dirty="0" smtClean="0"/>
              <a:t>CPM Panel collating comments for OCS, </a:t>
            </a:r>
            <a:r>
              <a:rPr lang="en-GB" dirty="0" err="1" smtClean="0"/>
              <a:t>Tallin</a:t>
            </a:r>
            <a:r>
              <a:rPr lang="en-GB" dirty="0" smtClean="0"/>
              <a:t>, Sept </a:t>
            </a:r>
            <a:endParaRPr lang="en-GB" dirty="0"/>
          </a:p>
        </p:txBody>
      </p:sp>
      <p:sp>
        <p:nvSpPr>
          <p:cNvPr id="3" name="Title 2"/>
          <p:cNvSpPr>
            <a:spLocks noGrp="1"/>
          </p:cNvSpPr>
          <p:nvPr>
            <p:ph type="title"/>
          </p:nvPr>
        </p:nvSpPr>
        <p:spPr>
          <a:xfrm>
            <a:off x="467544" y="332656"/>
            <a:ext cx="8280920" cy="1084982"/>
          </a:xfrm>
        </p:spPr>
        <p:txBody>
          <a:bodyPr/>
          <a:lstStyle/>
          <a:p>
            <a:r>
              <a:rPr lang="en-GB" dirty="0" smtClean="0"/>
              <a:t>Development and Implementation of ISPMs</a:t>
            </a:r>
            <a:endParaRPr lang="en-US" dirty="0"/>
          </a:p>
        </p:txBody>
      </p:sp>
    </p:spTree>
    <p:extLst>
      <p:ext uri="{BB962C8B-B14F-4D97-AF65-F5344CB8AC3E}">
        <p14:creationId xmlns:p14="http://schemas.microsoft.com/office/powerpoint/2010/main" val="1829128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Getting accreditation right for plant health labs</a:t>
            </a:r>
          </a:p>
          <a:p>
            <a:r>
              <a:rPr lang="en-GB" dirty="0" smtClean="0"/>
              <a:t>Including molecular methods in diagnostic protocols</a:t>
            </a:r>
          </a:p>
          <a:p>
            <a:r>
              <a:rPr lang="en-GB" dirty="0" smtClean="0"/>
              <a:t>Linking EPPO with global work on diagnostic standards</a:t>
            </a:r>
          </a:p>
          <a:p>
            <a:r>
              <a:rPr lang="en-GB" dirty="0" smtClean="0"/>
              <a:t>Database of diagnostic experts in the EPPO region</a:t>
            </a:r>
          </a:p>
        </p:txBody>
      </p:sp>
      <p:sp>
        <p:nvSpPr>
          <p:cNvPr id="3" name="Title 2"/>
          <p:cNvSpPr>
            <a:spLocks noGrp="1"/>
          </p:cNvSpPr>
          <p:nvPr>
            <p:ph type="title"/>
          </p:nvPr>
        </p:nvSpPr>
        <p:spPr/>
        <p:txBody>
          <a:bodyPr/>
          <a:lstStyle/>
          <a:p>
            <a:r>
              <a:rPr lang="en-GB" dirty="0" smtClean="0"/>
              <a:t>Diagnostics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84" y="4493617"/>
            <a:ext cx="2175123" cy="220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42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Standard on “Generic Elements for Contingency Plans”</a:t>
            </a:r>
          </a:p>
          <a:p>
            <a:r>
              <a:rPr lang="en-GB" dirty="0" smtClean="0"/>
              <a:t>Council Colloquium – Moscow, 2013</a:t>
            </a:r>
          </a:p>
          <a:p>
            <a:r>
              <a:rPr lang="en-GB" dirty="0" smtClean="0"/>
              <a:t>EPPO Inspectors Workshop – Kew, November 2014</a:t>
            </a:r>
          </a:p>
          <a:p>
            <a:r>
              <a:rPr lang="en-GB" dirty="0" smtClean="0"/>
              <a:t>Encourage learning from others’ experience</a:t>
            </a:r>
          </a:p>
          <a:p>
            <a:r>
              <a:rPr lang="en-GB" dirty="0" smtClean="0"/>
              <a:t>Potential database of eradication expertise?</a:t>
            </a:r>
            <a:endParaRPr lang="en-US" dirty="0"/>
          </a:p>
        </p:txBody>
      </p:sp>
      <p:sp>
        <p:nvSpPr>
          <p:cNvPr id="3" name="Title 2"/>
          <p:cNvSpPr>
            <a:spLocks noGrp="1"/>
          </p:cNvSpPr>
          <p:nvPr>
            <p:ph type="title"/>
          </p:nvPr>
        </p:nvSpPr>
        <p:spPr/>
        <p:txBody>
          <a:bodyPr/>
          <a:lstStyle/>
          <a:p>
            <a:r>
              <a:rPr lang="en-GB" dirty="0" smtClean="0"/>
              <a:t>Contingency Planning</a:t>
            </a:r>
            <a:endParaRPr lang="en-US" dirty="0"/>
          </a:p>
        </p:txBody>
      </p:sp>
      <p:sp>
        <p:nvSpPr>
          <p:cNvPr id="4" name="AutoShape 2" descr="data:image/jpeg;base64,/9j/4AAQSkZJRgABAQAAAQABAAD/2wCEAAkGBxQREhUUEhQWFBUXFhcWFxcYGBUUGBoVFhQXFhgYFRcYHCggGBolHBUUITEhJSkrLi4uFx8zODMsNygtLisBCgoKDg0OGhAQGywkICQsLCwsLCwuLCwsLCwsLCwsLCwsLCwsLCwvNCwsLCwsLC8sLCwsLCwsLCwsLCwsLCwsLP/AABEIAMIBAwMBIgACEQEDEQH/xAAbAAABBQEBAAAAAAAAAAAAAAAFAAEDBAYCB//EAEEQAAEDAgQEBAMFBQcDBQAAAAEAAhEDBAUSITEGQVFhEyJxgTKRoRRCscHRByNSkvAVFmJyguHxU6LiMzRUssL/xAAaAQADAQEBAQAAAAAAAAAAAAAAAQIDBAUG/8QALBEAAgIBAwMCBQQDAAAAAAAAAAECEQMSITEEQVETIjJhcZHwBUKB0SOh4f/aAAwDAQACEQMRAD8A9eBTyog5dArUyO1yUpTFAhFcp0kxDQlCdOgDmE8J0kANCeE6SAGhKE6SAGhKF0kgDmEoTpIA5hKF0kgZxCULpJMDmE0LpJAjiEoXSSAOITwnTIAcJwuU4QBICu2lRAroFICeUlHmSQMqtK7BULSpGlIZICnXIToEJJJOgBJJJ0AJOkkgBJJ4SQAySdJADJJ0kAMk4aE9BKrXt82lE6k7NG5Vhz8wE6Dp+qhTUm0uxo8bik33A1rixfOYZY5c1IMUI3Ejsq3ENxRYC+QHt2jn2PVYOpxnFUCPLzXnZX1UZ+x2j0MUcE4+6NHptPFKZiTE6aq4sUctVszou8Hxw0zlc/OJgA/EP1WnS9b6ianyR1HRqO8DZJKC1vG1B5T6jmPZTr0FJPdHBKLi6YyZdJkyRkydMUAMkkkgBwV0CuF0CgDuUlzKdICo0qRpUDCpmlKxkoTrkLpFgOnCZOgB0kydKwHTpk6LASSSSBjpJlWub+nTgOeATsJ1Q3StglbpFlULm+82SmJd15D1KGYrjRiKYhvN36IPcYu8MDaYhxHzPrzXDPqVLh0vPn6f2d+PpnHdq348fU0Fa4ZbguJz1Ov5Dog1zjz6xys0P0CHfY3v81V0D8fRGsMwYv5eGzr9536BYrPLJ7MK/pGrxQx+/K9wAMKqVHQCar/+0eqKngKj4Ls+tUgnMNIMbDstda2raYysAA/rdTLsw4FDdu2+5yZeoc9o7I8bZi1Sgzw30nh4EAwSDymVFY2lXKHxLiZ7tMr15+HUyZLec9pVe+wWnU1jK7q3RRPpqt49mXDqu0+DJYdjTXQ2t5H7CoNP5lrMMrVIPiFrm/dc3mO6yXEHD72NLiA5oE5hoQO4WfwTiirbuyg56c7HXTsnhnJOpqmPLFSX+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wC536BaG0t2UxlYAB/W6vB0mXMk8uy8d2ZZuqhjdY93/pFLD8HDTmqHO/6D0CKJSlK9eEIwWmKpHmTnKbuTHTJJKiBJJJJgRXFEPaWu1BEH0K8o4u4OdRrUvspgVCRDtgd9/mvW0B4xozQzj4qThUH+k6/SUfUabXB5QzCbqjULnUHuezzTGZuiuV+MXV/Ddkax1N0gjQ9x+K0/HHENTJSo2589ZsyOYPILzGvZOpvLKjSx43B/EdUuDWDTfuR7tw3jrLynmZuNHDnKLrzj9ltjWaXVCIpuAAnnHRejJ2ZSST2EuSnTFFkjJJJkwHSTJJDKNMqdpVamVOwqRlhpXYKiauwUgJFnuJrmWgMOs6+3RHisxiO5BGhJ6jXfRTJ7FR5IXBzmBzhB0E9zpp/XJFOHnuaS3lP4fqh4qjI0HqdOYyn/AMgjOG04ZoIM+8IXI2FpSlcgoBxDiH2SbgyRlgt7Zht3VkpBy6uBTYXHYCV51cXLrm6Be0+XQdJ/4Kqu48+0u8Pw3gPc35DefZG8FpgvJdoIPzOy8v8AUctJQ/PB6PQ46uX55HxWi3IJ28Sf5Wz+arUKPikF8hggtHv95W8Xg+AwmAS959AQF3RpENJ5HUc1HSdOmozl2Sorqc7Vwj53LVHEjPk+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hcD6GVNjCDSpAVXa5dsqA7FICpidy5hbl9+iG4rfU8rTVOXMQG9c3aEbuXgNkgkdhKy/EdfMHMZTeHNIcyoGEhrgZkabcj6qHOKdNlxhJ8Is2lMmq4R8LQCPUnX5AI7bud6LJ2WKupGXMeScu7T8LeW3qiDeL6Ydlcx4mI8pI10Caa8g4S8GoBXn3FuO13U6lGpbOpsJA8SQREn8Q0rT2fElCoQM+Rx5O8v+3IrJccY424tKga0tLKuSesB+o7S1NvYSi74Mlh1mGOq1M7iGyGOkQDqPM3uI16hb3Annw5dv+iwnD1IPEESHuyu/wAobP4kfJFqeJvoB1vUdJcYY/nBIBB76g+/ZeJ+or1ZOEeVX2/4ev0nsgnLh2WONbgEMzOewZAJZBIl5J+ioOpVGW/j212+qG/E1249Qr2OYcK1QUyTlhswSNgs7bPdS8eiCczWlo/xZXRB9QSu79PyOeBNnH1kYxzNL6m2wS9Na3zbZtffmPmjVG2JLQ3cb+iyXAtzNM03TLKkDsHa/jK3xvKVBvnOUdTzXZRytlq2tMpBnZWy5VLfEadQAse0g91MH6qyCeU8qLMnlFgdSmLwN1FUrBoJJAAWC4g4l8V4ZSMAEj1Q3QjfUrxjgSHCAY35qbMvOLcuyBjQQ4mSepHRG8MxmsamV4aGN0JO+nRGoDVlyEcQsADKsAljhv0OhUdxi5B8gHqVTu8QfUblcAQoeSIKSCuKMZ9nf91uUnQdl41XAJJbJOq9Mur59RhpmACI06LOjhykDOvzUvIgBODuzNa1s5p9vovVrHSm0TyCw9tastvMDAGuuqqWX7TKfjljxLNg4DmqjKwo9JJXJKzzOMLZxAzx6qyOIbcifGZ8wrsdBjMmWedxdbA/GEkh0eO3dd51cdB1KlwnG61B2amSPqqsve0ZocOWkFdM8usAct1yWy3i32N1/fWr4bRoHHc7/irT+MX0QBAdImYO6xLLuplDfK0TM7rt12XHzOk8vT0R6sqK9H5nqOD4u6rSzvOrhpGg1PJEG3jupWatqopUWmRAA7BWKWJgzt7OaV831EpZJOV92e5ixxjFKjQC8d1TU7s67b9AqNpUZUgF7W89TGsRCYVACRmBgnUHuuRvJGOrsaaIN0Exddm/ILirWaWkGmwju0f1zVEVO6d75CldRLyP0UefYpj7Laq4Nps8xdG4AE9vZBKuJm4vKAfl0cyMu0Tzn1XqD8HoHV1Jh9QD+KyuPYZb0rmmWUmseHMcCNBq6CCNu69bpurxPbS9VPcxy4pPvta2O8cxhtvXzOO+aPaFmKGItfUqVC2Z5dnS3X5j5KrxleeJXHQF/wD9o/JD8PqFjw4bggj5r2Ogg4dNFPk8rrGpZ2/oarhDGBRruL5yuAJjXX+iiXGGPCu8NaTlA2316j2WVsCXVi7ISI1AnmZ5LvEKgLszWkTy3W05/tOaa3NNgrKrqeanDgNN4PoiFC7uWHMZ0/xDZAcLxB1KmWt+8Zn2jZQi7qAOzEmRBlZyy18JMV5NI3jasx8GI2jdErvi+vTZmcxoB2K80q3MncJ7i9cYa4mOUbJwyTrdhQYvOIald7sz4aeQJhQsrhpDgRpt6rLXFY5iG7K1hPmdD3eXmm0+bEbrCcb8zXO2Egn1XFWoHPbFZ7WlxmDrGsIELNgM5yRyCtX7mMYx4zAjcmMu2kIWTai4wT5KGOYlWouhld59eiDu4juv+q5HqPDb6zM5ILniR5gIPKeyFYrgNSjBdliY0MqY9Rj1abVnRLpcsY3pdFOrxFdNJHiu+a5/vNdf9VynsMAq3T3+HEDqeytv4IuROjNP8SqXU4YvTKSTGukyy3jFtFGni1esHB7yWgagoc+s0GMnyJVy1olmcEa7e46KubQrVSVnOrjaoL4djgpgA02O/wAwk/NFaXGtNm1tSHz/AEWVpsIjRRVKXZFKzW3Rtf77U/8A49L+vZJYxtvpt9UyKiFyCH2jUH4hsP62CJNdSq5WmBqJKpXFjLZa0xHVQ4WHtdGSRzMxA9eaxdNWXw6YbvLcUnAUw1zSN5JPvyVxloMueoGsgT3I7DkqNSzcWyHlsnaZgeiKC0mlnc4NaBqd3EdzsFi2XRDRwm4uxlDnso7y8iNNolAMSw+nROSnWfUqzHkAy6HYwtJYXLHeXOXtGuTOYjuBv6LK41cGvW8OmAxoOUBvlknrC0xJ3XCJnK15ZHf0KtICahmJInUfIrvDq1R0zcNpx/E4ifqrN3Y0rYtptYK9YiXZpyt9lQrXFVpH7ukNYH7tq15RHAZq1gzUYjSPoXg/KUJ/vPcNcQ19R0HcFxBg7jspPEutvK30YwT22UR+1n77vw/AKVGHen9v6KuXZv8AP5Cdjxzc03A1GVKjRu0uc301A01QvEeI61d+Yl2/lnUgAyBIAmFxUsLg/ef7klcsw2uObvqmoYU7UV9hOWV7WzS0eBr6tlqxRcHa61I316InS/Z3cQ5z3sokDRoPiA+/zWSpUrlo0qVB2Bd+CnpX161wLa1Qx11HyKTb4Ul9h0uWjV0sEqWcy7O52z2xljoRuu6DXH46WUzoYjT0Ky39oXmfMXAuiOY0mYiYCu3WP3L6YbVpgR98E5o6ayspQb7jfFGidQbzDfouRSHQBDsHtrcjxTVqB2vlcM2UjoQrlLEGucGiTO2i55wkn7TNwl5OnWrD91p9k4s2fwCFZLiADlgHYrjOPVZe8hxkVzYU5+AfJL7DTH3G/JWDdJU6usQNecwE16j4F7iIWrP4UA4prgt8IQMpnvqt7Z2DXa1KrG9gQSsFxtQa2q/IcwEQV0YoZE7kXFSbV/mxmKFzUaCGvcPc7KepiBLYcXOI+EkzCo1A6JMx1SY2QNdTyXZpV2V6jqrO23T2OORzmk7wSFKcRuDp4lQ/6iUzLUvfk0B7ovhGHGm/NMiESUPCLWSdUm1/IOsGuy1MwO3Nc0xotJi7QWkxrELOsUp2cWSNMrncBRVVM8ecKCqtEbL4UdN2TrgJ1RVBulS07epVqjR/wj5qsMRYNIACIYaWVnQHa9FxybOhUWaVOW5consorijLS0kkfwzI+SMUsJaOequ22Bt5CSstRVGUphzQYbB7Qh1GzqNrCoAYkEyF6nbcLl3KETbwVmGsKlkaIcUeN3bH+OamR5a4AaAmI/JNf53FgbTeYM7EExyAXtDeDDyMD5KvS4Raaha6oBGvcnt0V+s/AtCfc8rqPdUAAov5A8i09TKunAn5M3iPJAnKSIMbhek3/DlKmwmrW8Ecoykkd+vyWNoYraUWPzsNapmOVzvgyzpoEa2+ClFGXbi2hHh1CW8uZ9EQtXPqU3OZSqucCBlAk95nb/YohTuqdXLUFMHzHytiRrHuNkeouZbszPJZnMZdiOYLo9PonrfgWkxAunZsuSoO5aQAehPI7LW4Nwcbil4zqz6Y1AiCDHY99N0Vp3JDH1Q4ADQiA5rp01BkHf6rvCuImCl4boa2CBlB09ipk2/hHFLuAcU4VqUaZqNeKonWfK766FZmtULhlyO17L0LGMSbVt3MpuzPLhLdvKdz8lTw3BGPMOc0Pgw10iQByO0qIzlW5coxvYxwf4YDRB5kLk3YGuvb19lq3WtuJDmefqNvfquqeE5yG06YJO4MAfVNutwRnW3uYbEDnrz6qdjxyDj6SVqW8LVBo1rJ58o9TCo4jgNSgwPeYBOzS1wHuFnqKewKY48g75JeI/mI9E5t4gy7XZT1bB42g894+hRZDlSuioHvnmZ9EfqcG0qzAXVXtJE6Nbz9d1l7qwrve3wyWnYgOjfnovWeFrYW1FrapNR8CSQCR2U5LaWl0EXaujw3GMMNI1KLQ52UwHERIQ3wnNY0ZTIO8L2z9peGU/s/j0WtZVJAnaZ6jqvHXX9yHZSyM2kxI9V2Y5NowlFLsR0rvKQfD1neFfqYsGAZW6xrIOi9X4OFqymGhjXPAEuc0Zi7shPEHEjaVVzQyk/q0tGnbZZPNvVGsMVo84oYwXNfmhxIjbb0VW0ecplaXFfAqg1aFINP36Y09ws9VLmvBayBygT9Vqnq4LhP0W7VkDbRxIMQOq5+wtBOd49tSirqrnRuk+2JMjTtAP1T9QwSjQLFuzo4/JJGBQd/EPokj1B7ACowxK2P7OLQOLnOaY9D0W7o8DZNjRZ/oQjiZz7IBrK2Y84AAHYALNy1bDSp2H7W0a8zkMN2nr1Rm0sm7gAd15hY4pXqNHiVMjP4QPM71VrFOInNbGZwHQaQPZTpKbPRr/G2UCGiHO+nugeLcUXQbNPI1vMgSQvOX405xBJ0/r6rWYPmqUzocpG6meqJUVFoOcPce5vJXgvG0CJ/3U+KXNO4k0tBEO5ebnIXi13cOZXcNQWuOmo0nRel8N0apAqkOLXAS2ND0KrIkkmyYbvYyeP4k5ryHSYOXXXbaOyHW+GAOzXQq5C3MBSiT1ku0AhazF21HVXtLGidPhIJEfUKLCMf8Og6k6k+o9jjle2IHVrs2nZGtpbFKN8kGF4ha0WuFGi9sgw8uDyNN5KDYRiVs+o/7a90OALXS4jfUQ3XRaT+2bW4a4utqkHQg+Gwba6TPyQupZWrG5KLYGXeoRUIPaUk+bTG14J8Rxi3p2r6VOqHy4FvxSWF0g6jos9RxQOcA0kHaNpnoZ+i6xHDzkyeG1zvuuE7Hvp8lscPsmfYpLaYdSiIA1ECZnY6/wDCrUoxBxbZPZtp0WNa9oLnES6JIPLXpBWjp4axzA1tSllcZnUlrvWJ9isVTxVgAJMLUMpU2Uw6owvc4SRtAj13WNb2PVaov4vwdbnJmrtol3lbr8TiNMpcd1Fc4bStGBr65LuoA8wGkzOhnusbjtb7S5jBU8tOMh8uYAH4TrrGyvYRc0Gue53nJ8pzHnz3H4KpK0KKp7sZ2M1hcCm2o7wyYaTEn1jl6FVeLMVhwZSAGkvI+8fRS0balRDjTirPmDKm4d/gIAIHYyg7OGbi7qyxraMnMQQ4QDvlBEEhEKi9ypPUtjizxosgk6jluQO7SNlfGLiq9z5kbmAAfbkh99wvXbWLGUDlAAD3TmceZaWaR6yqVe1uLbyuY+nmcBLmlgcOYzHQ+ytuL4IUfJvcArMa8GoDJHlnUTy15Fa+yYT6rz3DACwQ4k8x37K3/a9WiRDna8gZ+hWbhvbKjLajcY54T2eFWALY3OgB5a9V5PfPNBzqZLXQfI4Q7Q7ao5UxgVWmnXEtd8UOzH1hZ+pgYpPAc+WEy2BqW7jnuiLpuxSidcL40PtLQ476d5VfiBj7e8c5wLgTMRMg8u6t4ng9Kq8vFLKNILSQ+R6I8GMNFhe99V4gNBaCR/q0TfOpFQfYzjKs1RUNN9KnGugA/lIlXqeHiofIPL/Fs33KNV7usxvna4MjfIXx/myzCKUbYXNoDTAABlzdge4kSVKdBLdGSZYszEBwcQJhgc78VWe0HSD8h+q3NLCfCpOqMDQ57Q0co7/10WYxTDfDImo155xpCdmVUUQ5o0g/IJKs5uu/1CZGpEajZDFXVRnkzy12QfFrfO0uHxbyVxZ40zLDRlbyG59XHqrjsQohhlwEjn+S0sujzx+LlriNTB15f8KG8xk1YaBHYbk9+qt4haHM52jGkyOp7lXOEMLpF5eTmI5lW5xS1NAoO6TL3DPD+Yh9wYG4YP8A9H8lt6t6xjYaYAEAcoQz+1aQOXRD61TM/wAp0/rb9VEc17tCnBLuXaFnRe81n0xnOjSRy6wjrMcqNZ4dNo6TzWYuMTYNDH5ohgl42ZLtY0CNalyiUn2ZJxC9zfDfUdnqDYdOy4tKr2z+6yucJIIHz0QXjK9EsJPP6KgcfDzObUd0KNorhhrGuEalZviU6QpucDrJDHdDoDr7KjhfBN5TDXPFF+RwJbnJ09xzRnhPiCo/O2nVBgCKb5I01lp29leo31xUqHYF+mgg/KdQobktjWPFsCU+G7xtw94Zltz5g0vzOb1jlG+nooLik6X0m5mMqNOm5LtJPbTktniNxVpsLS+Kobofuvae3Ijqs1huKVQP3jKb3AD42HMB0kOHzU7sd0VMO4XZSLC8OeSQTmgRzBA33WlvKrXac+UzPaFSrXraxDsoY8Hdpfr2hxI+St3Fq927HaCQcrtD19E3Jomk+5nrPAa91VfAYGZvvjN2JaRqAY2Wzwrg6hTbkrNFTo6SI+SH8PCrQkfH0GVzfy3R+rjB50nzMbOP4BS1ZVvhGa4l4UoUMrqVWqD0Dg6ByMHcKXBK7oc1zi4kAidCRsdOoV66tXV6oOR7DEbOyn1kaITxBwddVDTdQeWGm+SWOIcGkQY019FNNuuxacVH5hdt0KcZiACQGzpLjsPVK7pOqyyo0PY7droIQu84UqVQBXaKuXUOc+o17SNnANOh7hXm4dd5Mprte3nMNfH+YNE+5S0fMFP5GHtn5H1GscIY4gajUAxA7hRcQ3RZAbOYjV3NaXE8FpU3sApM7umNf9JQnHMEYXB0u20ywG/Vap26IW1siwTAc1E3VRpe1v8ACefV3OFYo2lCPFfWaHHZrv3bW/5TJB94K7wjigW9RlJw/dHyulsDpKGcXcM1qVYut3sNF/nYKhc2OeVrjIP0Qo3KmDntYdqWLgA5mSoOjXQZ9CBKDYjd3FF7f3bwDzyyPohVPFru2M1aD2g7Ob5mH/U2Qp6PFRrDI+o5gnXQOBHc7rXQ0jLXbs2jb1zqYzTqN9RqrnBGI0wx7ZAhxEfoqFGyo3NAZKjmvA0InK7s5p/VCsGa+3qHNSgHQxvPUggLnSauzWU06QY4/wAUqsyMY4MYdQ78gsnaNJ+MucT95aXHq5qMa1oLjM/CdPogptyTBpkTz0b+GipS23M50nRx9mH8X4JK9TsBHxn5f7pJaURUQXhd6wyDHZoGnqVnMdtj44ex401JJ8o/UrRYDhFKoPjLjzjQBPxTZ29sGta0F7tdeQXSpe7YrTsijheGOrNzP2PM7n25BFWYSWthmg/FDqWK6ADkrtvixG5WU2zVRKFww03eb26KqbmXaH6o9itPx2eQenqspc2bqPxHU/RPHUueTHJGnYYoV27xJ7q3ZX4pkkjUiB2WeZViBKm+19P69FegjVuU72o65rHO6A0xHZaLAbK3ES0uEn195Wcp2tZ1Rz6YJ9B+a0lrbPp06fkyvJOZ3Y8u6qXg0jvuGsb4ntrdobTpQQI+EgfPmrH7P8XNc1apHlYIb3cdY+SAs4fa4uFeq5zSdARpO+61fD1g23twxoAlxdpznRQ0lEadsvY9eeZrvLqzZ2vPl3Wfq4gGuBMPg6jYEdCYXXFdxFRrOjQfY9kBdWZOoJEen5JRjsTJ+41VxjdMBpZRYx/MeZ2h3GhhRDiV+rhUgfwjQCOx2Pos4+qIgGZ5AnRD69zkM6RsRmg+p6qlBBqPScN4vcBLyHjrsY7HZHbDFm1g4g6yO51Eax6Lx23ui4AeWOwAd23RG0xF7DDHGmMsyJBMHZwkyUpQKi13PZmVxpz7/wDKVa8DXNkgT5dT8l5nT4qrARmLj1LGH5wrH96S8AVGhxBBBHlg+hU6ZIXtZ6Q29a7fTWNRBnshN9ftDtNdY0E6n8kBurltZrYqNb5g7cDblomxW8yNkaaa67/MKJOy4xSOeIsZbTaSZn+EAb8jtosKcbdVc4SQdwIABjcDvCr8UY03Mxrj8U8/zWcuLsjygwZDg7UxHotYQtBKVGsumsI8+sgFpBnfoAQUe4XuRdW7rKq85wC6i8gSI5azssVh+Ntkh7Wnq4EjXr29wrX2wlxc0ugbFoE+xH+yU4tESlW4aoNq03+G+q0AaOhha755i0/yqS5w61fq5rHmOgp/Von3QBtYu82YkdSST89VcvbcAjLVklocNDv0kbKNTI1/IMYTb/Zj5HhzDvTPmy+jp1CNW2I5yc5pu1iABmA9HESsLTLh8UkdW7qWniBZBAkTz/FGpthrPRBdBpGXKfXeFBXv6ZGV0A7xED+aAsrhuKuq1Wtf8I2do0fqpsahz8u7exP66qrLpVYQqYxRBIyt+ZP1TKhQtGBoEN/lJSU2g/gA8JuImNEG4sqE3Jkk68zKSS3j8bF+1EVodVfpbpJKJm0TR2p8iyfEjj4x1KSSjB8Qs/wgx51UhcddUkl2HIegYVpQZGnlZtpuiVvq7XXRqSS5nydHYsYturNl/wCkz0/NOklLgImc4v8A/cH/ACt/BAcxzb8k6SqPBlLkVwPI71CF3409ikkrXJJXtXeRnuPaUXt3EkSSdD+KZJU+5SJc5BMEjVLOZGp/ohJJS+AfJavHFugMa8tFDhlVxqGSTA5klJJTL4TSHIn0muq1AQCAJggETAXFzTBpagb9EkkilyZm5MO001Ri3aIbpzb+KSS0lwjP9zDmJ0w0nKA3XkAOXZc4q0CmyBHlSSXLLsW+GCcOeSDJJVpzjCSSl8nKXKI8zfRX2hMkp7m0Ss95ncpJJJk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REhUUEhQWFBUXFhcWFxcYGBUUGBoVFhQXFhgYFRcYHCggGBolHBUUITEhJSkrLi4uFx8zODMsNygtLisBCgoKDg0OGhAQGywkICQsLCwsLCwuLCwsLCwsLCwsLCwsLCwsLCwvNCwsLCwsLC8sLCwsLCwsLCwsLCwsLCwsLP/AABEIAMIBAwMBIgACEQEDEQH/xAAbAAABBQEBAAAAAAAAAAAAAAAFAAEDBAYCB//EAEEQAAEDAgQEBAMFBQcDBQAAAAEAAhEDBAUSITEGQVFhEyJxgTKRoRRCscHRByNSkvAVFmJyguHxU6LiMzRUssL/xAAaAQADAQEBAQAAAAAAAAAAAAAAAQIDBAUG/8QALBEAAgIBAwMCBQQDAAAAAAAAAAECEQMSITEEQVETIjJhcZHwBUKB0SOh4f/aAAwDAQACEQMRAD8A9eBTyog5dArUyO1yUpTFAhFcp0kxDQlCdOgDmE8J0kANCeE6SAGhKE6SAGhKF0kgDmEoTpIA5hKF0kgZxCULpJMDmE0LpJAjiEoXSSAOITwnTIAcJwuU4QBICu2lRAroFICeUlHmSQMqtK7BULSpGlIZICnXIToEJJJOgBJJJ0AJOkkgBJJ4SQAySdJADJJ0kAMk4aE9BKrXt82lE6k7NG5Vhz8wE6Dp+qhTUm0uxo8bik33A1rixfOYZY5c1IMUI3Ejsq3ENxRYC+QHt2jn2PVYOpxnFUCPLzXnZX1UZ+x2j0MUcE4+6NHptPFKZiTE6aq4sUctVszou8Hxw0zlc/OJgA/EP1WnS9b6ianyR1HRqO8DZJKC1vG1B5T6jmPZTr0FJPdHBKLi6YyZdJkyRkydMUAMkkkgBwV0CuF0CgDuUlzKdICo0qRpUDCpmlKxkoTrkLpFgOnCZOgB0kydKwHTpk6LASSSSBjpJlWub+nTgOeATsJ1Q3StglbpFlULm+82SmJd15D1KGYrjRiKYhvN36IPcYu8MDaYhxHzPrzXDPqVLh0vPn6f2d+PpnHdq348fU0Fa4ZbguJz1Ov5Dog1zjz6xys0P0CHfY3v81V0D8fRGsMwYv5eGzr9536BYrPLJ7MK/pGrxQx+/K9wAMKqVHQCar/+0eqKngKj4Ls+tUgnMNIMbDstda2raYysAA/rdTLsw4FDdu2+5yZeoc9o7I8bZi1Sgzw30nh4EAwSDymVFY2lXKHxLiZ7tMr15+HUyZLec9pVe+wWnU1jK7q3RRPpqt49mXDqu0+DJYdjTXQ2t5H7CoNP5lrMMrVIPiFrm/dc3mO6yXEHD72NLiA5oE5hoQO4WfwTiirbuyg56c7HXTsnhnJOpqmPLFSX+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wC536BaG0t2UxlYAB/W6vB0mXMk8uy8d2ZZuqhjdY93/pFLD8HDTmqHO/6D0CKJSlK9eEIwWmKpHmTnKbuTHTJJKiBJJJJgRXFEPaWu1BEH0K8o4u4OdRrUvspgVCRDtgd9/mvW0B4xozQzj4qThUH+k6/SUfUabXB5QzCbqjULnUHuezzTGZuiuV+MXV/Ddkax1N0gjQ9x+K0/HHENTJSo2589ZsyOYPILzGvZOpvLKjSx43B/EdUuDWDTfuR7tw3jrLynmZuNHDnKLrzj9ltjWaXVCIpuAAnnHRejJ2ZSST2EuSnTFFkjJJJkwHSTJJDKNMqdpVamVOwqRlhpXYKiauwUgJFnuJrmWgMOs6+3RHisxiO5BGhJ6jXfRTJ7FR5IXBzmBzhB0E9zpp/XJFOHnuaS3lP4fqh4qjI0HqdOYyn/AMgjOG04ZoIM+8IXI2FpSlcgoBxDiH2SbgyRlgt7Zht3VkpBy6uBTYXHYCV51cXLrm6Be0+XQdJ/4Kqu48+0u8Pw3gPc35DefZG8FpgvJdoIPzOy8v8AUctJQ/PB6PQ46uX55HxWi3IJ28Sf5Wz+arUKPikF8hggtHv95W8Xg+AwmAS959AQF3RpENJ5HUc1HSdOmozl2Sorqc7Vwj53LVHEjPk+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hcD6GVNjCDSpAVXa5dsqA7FICpidy5hbl9+iG4rfU8rTVOXMQG9c3aEbuXgNkgkdhKy/EdfMHMZTeHNIcyoGEhrgZkabcj6qHOKdNlxhJ8Is2lMmq4R8LQCPUnX5AI7bud6LJ2WKupGXMeScu7T8LeW3qiDeL6Ydlcx4mI8pI10Caa8g4S8GoBXn3FuO13U6lGpbOpsJA8SQREn8Q0rT2fElCoQM+Rx5O8v+3IrJccY424tKga0tLKuSesB+o7S1NvYSi74Mlh1mGOq1M7iGyGOkQDqPM3uI16hb3Annw5dv+iwnD1IPEESHuyu/wAobP4kfJFqeJvoB1vUdJcYY/nBIBB76g+/ZeJ+or1ZOEeVX2/4ev0nsgnLh2WONbgEMzOewZAJZBIl5J+ioOpVGW/j212+qG/E1249Qr2OYcK1QUyTlhswSNgs7bPdS8eiCczWlo/xZXRB9QSu79PyOeBNnH1kYxzNL6m2wS9Na3zbZtffmPmjVG2JLQ3cb+iyXAtzNM03TLKkDsHa/jK3xvKVBvnOUdTzXZRytlq2tMpBnZWy5VLfEadQAse0g91MH6qyCeU8qLMnlFgdSmLwN1FUrBoJJAAWC4g4l8V4ZSMAEj1Q3QjfUrxjgSHCAY35qbMvOLcuyBjQQ4mSepHRG8MxmsamV4aGN0JO+nRGoDVlyEcQsADKsAljhv0OhUdxi5B8gHqVTu8QfUblcAQoeSIKSCuKMZ9nf91uUnQdl41XAJJbJOq9Mur59RhpmACI06LOjhykDOvzUvIgBODuzNa1s5p9vovVrHSm0TyCw9tastvMDAGuuqqWX7TKfjljxLNg4DmqjKwo9JJXJKzzOMLZxAzx6qyOIbcifGZ8wrsdBjMmWedxdbA/GEkh0eO3dd51cdB1KlwnG61B2amSPqqsve0ZocOWkFdM8usAct1yWy3i32N1/fWr4bRoHHc7/irT+MX0QBAdImYO6xLLuplDfK0TM7rt12XHzOk8vT0R6sqK9H5nqOD4u6rSzvOrhpGg1PJEG3jupWatqopUWmRAA7BWKWJgzt7OaV831EpZJOV92e5ixxjFKjQC8d1TU7s67b9AqNpUZUgF7W89TGsRCYVACRmBgnUHuuRvJGOrsaaIN0Exddm/ILirWaWkGmwju0f1zVEVO6d75CldRLyP0UefYpj7Laq4Nps8xdG4AE9vZBKuJm4vKAfl0cyMu0Tzn1XqD8HoHV1Jh9QD+KyuPYZb0rmmWUmseHMcCNBq6CCNu69bpurxPbS9VPcxy4pPvta2O8cxhtvXzOO+aPaFmKGItfUqVC2Z5dnS3X5j5KrxleeJXHQF/wD9o/JD8PqFjw4bggj5r2Ogg4dNFPk8rrGpZ2/oarhDGBRruL5yuAJjXX+iiXGGPCu8NaTlA2316j2WVsCXVi7ISI1AnmZ5LvEKgLszWkTy3W05/tOaa3NNgrKrqeanDgNN4PoiFC7uWHMZ0/xDZAcLxB1KmWt+8Zn2jZQi7qAOzEmRBlZyy18JMV5NI3jasx8GI2jdErvi+vTZmcxoB2K80q3MncJ7i9cYa4mOUbJwyTrdhQYvOIald7sz4aeQJhQsrhpDgRpt6rLXFY5iG7K1hPmdD3eXmm0+bEbrCcb8zXO2Egn1XFWoHPbFZ7WlxmDrGsIELNgM5yRyCtX7mMYx4zAjcmMu2kIWTai4wT5KGOYlWouhld59eiDu4juv+q5HqPDb6zM5ILniR5gIPKeyFYrgNSjBdliY0MqY9Rj1abVnRLpcsY3pdFOrxFdNJHiu+a5/vNdf9VynsMAq3T3+HEDqeytv4IuROjNP8SqXU4YvTKSTGukyy3jFtFGni1esHB7yWgagoc+s0GMnyJVy1olmcEa7e46KubQrVSVnOrjaoL4djgpgA02O/wAwk/NFaXGtNm1tSHz/AEWVpsIjRRVKXZFKzW3Rtf77U/8A49L+vZJYxtvpt9UyKiFyCH2jUH4hsP62CJNdSq5WmBqJKpXFjLZa0xHVQ4WHtdGSRzMxA9eaxdNWXw6YbvLcUnAUw1zSN5JPvyVxloMueoGsgT3I7DkqNSzcWyHlsnaZgeiKC0mlnc4NaBqd3EdzsFi2XRDRwm4uxlDnso7y8iNNolAMSw+nROSnWfUqzHkAy6HYwtJYXLHeXOXtGuTOYjuBv6LK41cGvW8OmAxoOUBvlknrC0xJ3XCJnK15ZHf0KtICahmJInUfIrvDq1R0zcNpx/E4ifqrN3Y0rYtptYK9YiXZpyt9lQrXFVpH7ukNYH7tq15RHAZq1gzUYjSPoXg/KUJ/vPcNcQ19R0HcFxBg7jspPEutvK30YwT22UR+1n77vw/AKVGHen9v6KuXZv8AP5Cdjxzc03A1GVKjRu0uc301A01QvEeI61d+Yl2/lnUgAyBIAmFxUsLg/ef7klcsw2uObvqmoYU7UV9hOWV7WzS0eBr6tlqxRcHa61I316InS/Z3cQ5z3sokDRoPiA+/zWSpUrlo0qVB2Bd+CnpX161wLa1Qx11HyKTb4Ul9h0uWjV0sEqWcy7O52z2xljoRuu6DXH46WUzoYjT0Ky39oXmfMXAuiOY0mYiYCu3WP3L6YbVpgR98E5o6ayspQb7jfFGidQbzDfouRSHQBDsHtrcjxTVqB2vlcM2UjoQrlLEGucGiTO2i55wkn7TNwl5OnWrD91p9k4s2fwCFZLiADlgHYrjOPVZe8hxkVzYU5+AfJL7DTH3G/JWDdJU6usQNecwE16j4F7iIWrP4UA4prgt8IQMpnvqt7Z2DXa1KrG9gQSsFxtQa2q/IcwEQV0YoZE7kXFSbV/mxmKFzUaCGvcPc7KepiBLYcXOI+EkzCo1A6JMx1SY2QNdTyXZpV2V6jqrO23T2OORzmk7wSFKcRuDp4lQ/6iUzLUvfk0B7ovhGHGm/NMiESUPCLWSdUm1/IOsGuy1MwO3Nc0xotJi7QWkxrELOsUp2cWSNMrncBRVVM8ecKCqtEbL4UdN2TrgJ1RVBulS07epVqjR/wj5qsMRYNIACIYaWVnQHa9FxybOhUWaVOW5consorijLS0kkfwzI+SMUsJaOequ22Bt5CSstRVGUphzQYbB7Qh1GzqNrCoAYkEyF6nbcLl3KETbwVmGsKlkaIcUeN3bH+OamR5a4AaAmI/JNf53FgbTeYM7EExyAXtDeDDyMD5KvS4Raaha6oBGvcnt0V+s/AtCfc8rqPdUAAov5A8i09TKunAn5M3iPJAnKSIMbhek3/DlKmwmrW8Ecoykkd+vyWNoYraUWPzsNapmOVzvgyzpoEa2+ClFGXbi2hHh1CW8uZ9EQtXPqU3OZSqucCBlAk95nb/YohTuqdXLUFMHzHytiRrHuNkeouZbszPJZnMZdiOYLo9PonrfgWkxAunZsuSoO5aQAehPI7LW4Nwcbil4zqz6Y1AiCDHY99N0Vp3JDH1Q4ADQiA5rp01BkHf6rvCuImCl4boa2CBlB09ipk2/hHFLuAcU4VqUaZqNeKonWfK766FZmtULhlyO17L0LGMSbVt3MpuzPLhLdvKdz8lTw3BGPMOc0Pgw10iQByO0qIzlW5coxvYxwf4YDRB5kLk3YGuvb19lq3WtuJDmefqNvfquqeE5yG06YJO4MAfVNutwRnW3uYbEDnrz6qdjxyDj6SVqW8LVBo1rJ58o9TCo4jgNSgwPeYBOzS1wHuFnqKewKY48g75JeI/mI9E5t4gy7XZT1bB42g894+hRZDlSuioHvnmZ9EfqcG0qzAXVXtJE6Nbz9d1l7qwrve3wyWnYgOjfnovWeFrYW1FrapNR8CSQCR2U5LaWl0EXaujw3GMMNI1KLQ52UwHERIQ3wnNY0ZTIO8L2z9peGU/s/j0WtZVJAnaZ6jqvHXX9yHZSyM2kxI9V2Y5NowlFLsR0rvKQfD1neFfqYsGAZW6xrIOi9X4OFqymGhjXPAEuc0Zi7shPEHEjaVVzQyk/q0tGnbZZPNvVGsMVo84oYwXNfmhxIjbb0VW0ecplaXFfAqg1aFINP36Y09ws9VLmvBayBygT9Vqnq4LhP0W7VkDbRxIMQOq5+wtBOd49tSirqrnRuk+2JMjTtAP1T9QwSjQLFuzo4/JJGBQd/EPokj1B7ACowxK2P7OLQOLnOaY9D0W7o8DZNjRZ/oQjiZz7IBrK2Y84AAHYALNy1bDSp2H7W0a8zkMN2nr1Rm0sm7gAd15hY4pXqNHiVMjP4QPM71VrFOInNbGZwHQaQPZTpKbPRr/G2UCGiHO+nugeLcUXQbNPI1vMgSQvOX405xBJ0/r6rWYPmqUzocpG6meqJUVFoOcPce5vJXgvG0CJ/3U+KXNO4k0tBEO5ebnIXi13cOZXcNQWuOmo0nRel8N0apAqkOLXAS2ND0KrIkkmyYbvYyeP4k5ryHSYOXXXbaOyHW+GAOzXQq5C3MBSiT1ku0AhazF21HVXtLGidPhIJEfUKLCMf8Og6k6k+o9jjle2IHVrs2nZGtpbFKN8kGF4ha0WuFGi9sgw8uDyNN5KDYRiVs+o/7a90OALXS4jfUQ3XRaT+2bW4a4utqkHQg+Gwba6TPyQupZWrG5KLYGXeoRUIPaUk+bTG14J8Rxi3p2r6VOqHy4FvxSWF0g6jos9RxQOcA0kHaNpnoZ+i6xHDzkyeG1zvuuE7Hvp8lscPsmfYpLaYdSiIA1ECZnY6/wDCrUoxBxbZPZtp0WNa9oLnES6JIPLXpBWjp4axzA1tSllcZnUlrvWJ9isVTxVgAJMLUMpU2Uw6owvc4SRtAj13WNb2PVaov4vwdbnJmrtol3lbr8TiNMpcd1Fc4bStGBr65LuoA8wGkzOhnusbjtb7S5jBU8tOMh8uYAH4TrrGyvYRc0Gue53nJ8pzHnz3H4KpK0KKp7sZ2M1hcCm2o7wyYaTEn1jl6FVeLMVhwZSAGkvI+8fRS0balRDjTirPmDKm4d/gIAIHYyg7OGbi7qyxraMnMQQ4QDvlBEEhEKi9ypPUtjizxosgk6jluQO7SNlfGLiq9z5kbmAAfbkh99wvXbWLGUDlAAD3TmceZaWaR6yqVe1uLbyuY+nmcBLmlgcOYzHQ+ytuL4IUfJvcArMa8GoDJHlnUTy15Fa+yYT6rz3DACwQ4k8x37K3/a9WiRDna8gZ+hWbhvbKjLajcY54T2eFWALY3OgB5a9V5PfPNBzqZLXQfI4Q7Q7ao5UxgVWmnXEtd8UOzH1hZ+pgYpPAc+WEy2BqW7jnuiLpuxSidcL40PtLQ476d5VfiBj7e8c5wLgTMRMg8u6t4ng9Kq8vFLKNILSQ+R6I8GMNFhe99V4gNBaCR/q0TfOpFQfYzjKs1RUNN9KnGugA/lIlXqeHiofIPL/Fs33KNV7usxvna4MjfIXx/myzCKUbYXNoDTAABlzdge4kSVKdBLdGSZYszEBwcQJhgc78VWe0HSD8h+q3NLCfCpOqMDQ57Q0co7/10WYxTDfDImo155xpCdmVUUQ5o0g/IJKs5uu/1CZGpEajZDFXVRnkzy12QfFrfO0uHxbyVxZ40zLDRlbyG59XHqrjsQohhlwEjn+S0sujzx+LlriNTB15f8KG8xk1YaBHYbk9+qt4haHM52jGkyOp7lXOEMLpF5eTmI5lW5xS1NAoO6TL3DPD+Yh9wYG4YP8A9H8lt6t6xjYaYAEAcoQz+1aQOXRD61TM/wAp0/rb9VEc17tCnBLuXaFnRe81n0xnOjSRy6wjrMcqNZ4dNo6TzWYuMTYNDH5ohgl42ZLtY0CNalyiUn2ZJxC9zfDfUdnqDYdOy4tKr2z+6yucJIIHz0QXjK9EsJPP6KgcfDzObUd0KNorhhrGuEalZviU6QpucDrJDHdDoDr7KjhfBN5TDXPFF+RwJbnJ09xzRnhPiCo/O2nVBgCKb5I01lp29leo31xUqHYF+mgg/KdQobktjWPFsCU+G7xtw94Zltz5g0vzOb1jlG+nooLik6X0m5mMqNOm5LtJPbTktniNxVpsLS+Kobofuvae3Ijqs1huKVQP3jKb3AD42HMB0kOHzU7sd0VMO4XZSLC8OeSQTmgRzBA33WlvKrXac+UzPaFSrXraxDsoY8Hdpfr2hxI+St3Fq927HaCQcrtD19E3Jomk+5nrPAa91VfAYGZvvjN2JaRqAY2Wzwrg6hTbkrNFTo6SI+SH8PCrQkfH0GVzfy3R+rjB50nzMbOP4BS1ZVvhGa4l4UoUMrqVWqD0Dg6ByMHcKXBK7oc1zi4kAidCRsdOoV66tXV6oOR7DEbOyn1kaITxBwddVDTdQeWGm+SWOIcGkQY019FNNuuxacVH5hdt0KcZiACQGzpLjsPVK7pOqyyo0PY7droIQu84UqVQBXaKuXUOc+o17SNnANOh7hXm4dd5Mprte3nMNfH+YNE+5S0fMFP5GHtn5H1GscIY4gajUAxA7hRcQ3RZAbOYjV3NaXE8FpU3sApM7umNf9JQnHMEYXB0u20ywG/Vap26IW1siwTAc1E3VRpe1v8ACefV3OFYo2lCPFfWaHHZrv3bW/5TJB94K7wjigW9RlJw/dHyulsDpKGcXcM1qVYut3sNF/nYKhc2OeVrjIP0Qo3KmDntYdqWLgA5mSoOjXQZ9CBKDYjd3FF7f3bwDzyyPohVPFru2M1aD2g7Ob5mH/U2Qp6PFRrDI+o5gnXQOBHc7rXQ0jLXbs2jb1zqYzTqN9RqrnBGI0wx7ZAhxEfoqFGyo3NAZKjmvA0InK7s5p/VCsGa+3qHNSgHQxvPUggLnSauzWU06QY4/wAUqsyMY4MYdQ78gsnaNJ+MucT95aXHq5qMa1oLjM/CdPogptyTBpkTz0b+GipS23M50nRx9mH8X4JK9TsBHxn5f7pJaURUQXhd6wyDHZoGnqVnMdtj44ex401JJ8o/UrRYDhFKoPjLjzjQBPxTZ29sGta0F7tdeQXSpe7YrTsijheGOrNzP2PM7n25BFWYSWthmg/FDqWK6ADkrtvixG5WU2zVRKFww03eb26KqbmXaH6o9itPx2eQenqspc2bqPxHU/RPHUueTHJGnYYoV27xJ7q3ZX4pkkjUiB2WeZViBKm+19P69FegjVuU72o65rHO6A0xHZaLAbK3ES0uEn195Wcp2tZ1Rz6YJ9B+a0lrbPp06fkyvJOZ3Y8u6qXg0jvuGsb4ntrdobTpQQI+EgfPmrH7P8XNc1apHlYIb3cdY+SAs4fa4uFeq5zSdARpO+61fD1g23twxoAlxdpznRQ0lEadsvY9eeZrvLqzZ2vPl3Wfq4gGuBMPg6jYEdCYXXFdxFRrOjQfY9kBdWZOoJEen5JRjsTJ+41VxjdMBpZRYx/MeZ2h3GhhRDiV+rhUgfwjQCOx2Pos4+qIgGZ5AnRD69zkM6RsRmg+p6qlBBqPScN4vcBLyHjrsY7HZHbDFm1g4g6yO51Eax6Lx23ui4AeWOwAd23RG0xF7DDHGmMsyJBMHZwkyUpQKi13PZmVxpz7/wDKVa8DXNkgT5dT8l5nT4qrARmLj1LGH5wrH96S8AVGhxBBBHlg+hU6ZIXtZ6Q29a7fTWNRBnshN9ftDtNdY0E6n8kBurltZrYqNb5g7cDblomxW8yNkaaa67/MKJOy4xSOeIsZbTaSZn+EAb8jtosKcbdVc4SQdwIABjcDvCr8UY03Mxrj8U8/zWcuLsjygwZDg7UxHotYQtBKVGsumsI8+sgFpBnfoAQUe4XuRdW7rKq85wC6i8gSI5azssVh+Ntkh7Wnq4EjXr29wrX2wlxc0ugbFoE+xH+yU4tESlW4aoNq03+G+q0AaOhha755i0/yqS5w61fq5rHmOgp/Von3QBtYu82YkdSST89VcvbcAjLVklocNDv0kbKNTI1/IMYTb/Zj5HhzDvTPmy+jp1CNW2I5yc5pu1iABmA9HESsLTLh8UkdW7qWniBZBAkTz/FGpthrPRBdBpGXKfXeFBXv6ZGV0A7xED+aAsrhuKuq1Wtf8I2do0fqpsahz8u7exP66qrLpVYQqYxRBIyt+ZP1TKhQtGBoEN/lJSU2g/gA8JuImNEG4sqE3Jkk68zKSS3j8bF+1EVodVfpbpJKJm0TR2p8iyfEjj4x1KSSjB8Qs/wgx51UhcddUkl2HIegYVpQZGnlZtpuiVvq7XXRqSS5nydHYsYturNl/wCkz0/NOklLgImc4v8A/cH/ACt/BAcxzb8k6SqPBlLkVwPI71CF3409ikkrXJJXtXeRnuPaUXt3EkSSdD+KZJU+5SJc5BMEjVLOZGp/ohJJS+AfJavHFugMa8tFDhlVxqGSTA5klJJTL4TSHIn0muq1AQCAJggETAXFzTBpagb9EkkilyZm5MO001Ri3aIbpzb+KSS0lwjP9zDmJ0w0nKA3XkAOXZc4q0CmyBHlSSXLLsW+GCcOeSDJJVpzjCSSl8nKXKI8zfRX2hMkp7m0Ss95ncpJJJk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REhUUEhQWFBUXFhcWFxcYGBUUGBoVFhQXFhgYFRcYHCggGBolHBUUITEhJSkrLi4uFx8zODMsNygtLisBCgoKDg0OGhAQGywkICQsLCwsLCwuLCwsLCwsLCwsLCwsLCwsLCwvNCwsLCwsLC8sLCwsLCwsLCwsLCwsLCwsLP/AABEIAMIBAwMBIgACEQEDEQH/xAAbAAABBQEBAAAAAAAAAAAAAAAFAAEDBAYCB//EAEEQAAEDAgQEBAMFBQcDBQAAAAEAAhEDBAUSITEGQVFhEyJxgTKRoRRCscHRByNSkvAVFmJyguHxU6LiMzRUssL/xAAaAQADAQEBAQAAAAAAAAAAAAAAAQIDBAUG/8QALBEAAgIBAwMCBQQDAAAAAAAAAAECEQMSITEEQVETIjJhcZHwBUKB0SOh4f/aAAwDAQACEQMRAD8A9eBTyog5dArUyO1yUpTFAhFcp0kxDQlCdOgDmE8J0kANCeE6SAGhKE6SAGhKF0kgDmEoTpIA5hKF0kgZxCULpJMDmE0LpJAjiEoXSSAOITwnTIAcJwuU4QBICu2lRAroFICeUlHmSQMqtK7BULSpGlIZICnXIToEJJJOgBJJJ0AJOkkgBJJ4SQAySdJADJJ0kAMk4aE9BKrXt82lE6k7NG5Vhz8wE6Dp+qhTUm0uxo8bik33A1rixfOYZY5c1IMUI3Ejsq3ENxRYC+QHt2jn2PVYOpxnFUCPLzXnZX1UZ+x2j0MUcE4+6NHptPFKZiTE6aq4sUctVszou8Hxw0zlc/OJgA/EP1WnS9b6ianyR1HRqO8DZJKC1vG1B5T6jmPZTr0FJPdHBKLi6YyZdJkyRkydMUAMkkkgBwV0CuF0CgDuUlzKdICo0qRpUDCpmlKxkoTrkLpFgOnCZOgB0kydKwHTpk6LASSSSBjpJlWub+nTgOeATsJ1Q3StglbpFlULm+82SmJd15D1KGYrjRiKYhvN36IPcYu8MDaYhxHzPrzXDPqVLh0vPn6f2d+PpnHdq348fU0Fa4ZbguJz1Ov5Dog1zjz6xys0P0CHfY3v81V0D8fRGsMwYv5eGzr9536BYrPLJ7MK/pGrxQx+/K9wAMKqVHQCar/+0eqKngKj4Ls+tUgnMNIMbDstda2raYysAA/rdTLsw4FDdu2+5yZeoc9o7I8bZi1Sgzw30nh4EAwSDymVFY2lXKHxLiZ7tMr15+HUyZLec9pVe+wWnU1jK7q3RRPpqt49mXDqu0+DJYdjTXQ2t5H7CoNP5lrMMrVIPiFrm/dc3mO6yXEHD72NLiA5oE5hoQO4WfwTiirbuyg56c7HXTsnhnJOpqmPLFSX+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wC536BaG0t2UxlYAB/W6vB0mXMk8uy8d2ZZuqhjdY93/pFLD8HDTmqHO/6D0CKJSlK9eEIwWmKpHmTnKbuTHTJJKiBJJJJgRXFEPaWu1BEH0K8o4u4OdRrUvspgVCRDtgd9/mvW0B4xozQzj4qThUH+k6/SUfUabXB5QzCbqjULnUHuezzTGZuiuV+MXV/Ddkax1N0gjQ9x+K0/HHENTJSo2589ZsyOYPILzGvZOpvLKjSx43B/EdUuDWDTfuR7tw3jrLynmZuNHDnKLrzj9ltjWaXVCIpuAAnnHRejJ2ZSST2EuSnTFFkjJJJkwHSTJJDKNMqdpVamVOwqRlhpXYKiauwUgJFnuJrmWgMOs6+3RHisxiO5BGhJ6jXfRTJ7FR5IXBzmBzhB0E9zpp/XJFOHnuaS3lP4fqh4qjI0HqdOYyn/AMgjOG04ZoIM+8IXI2FpSlcgoBxDiH2SbgyRlgt7Zht3VkpBy6uBTYXHYCV51cXLrm6Be0+XQdJ/4Kqu48+0u8Pw3gPc35DefZG8FpgvJdoIPzOy8v8AUctJQ/PB6PQ46uX55HxWi3IJ28Sf5Wz+arUKPikF8hggtHv95W8Xg+AwmAS959AQF3RpENJ5HUc1HSdOmozl2Sorqc7Vwj53LVHEjPk+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hcD6GVNjCDSpAVXa5dsqA7FICpidy5hbl9+iG4rfU8rTVOXMQG9c3aEbuXgNkgkdhKy/EdfMHMZTeHNIcyoGEhrgZkabcj6qHOKdNlxhJ8Is2lMmq4R8LQCPUnX5AI7bud6LJ2WKupGXMeScu7T8LeW3qiDeL6Ydlcx4mI8pI10Caa8g4S8GoBXn3FuO13U6lGpbOpsJA8SQREn8Q0rT2fElCoQM+Rx5O8v+3IrJccY424tKga0tLKuSesB+o7S1NvYSi74Mlh1mGOq1M7iGyGOkQDqPM3uI16hb3Annw5dv+iwnD1IPEESHuyu/wAobP4kfJFqeJvoB1vUdJcYY/nBIBB76g+/ZeJ+or1ZOEeVX2/4ev0nsgnLh2WONbgEMzOewZAJZBIl5J+ioOpVGW/j212+qG/E1249Qr2OYcK1QUyTlhswSNgs7bPdS8eiCczWlo/xZXRB9QSu79PyOeBNnH1kYxzNL6m2wS9Na3zbZtffmPmjVG2JLQ3cb+iyXAtzNM03TLKkDsHa/jK3xvKVBvnOUdTzXZRytlq2tMpBnZWy5VLfEadQAse0g91MH6qyCeU8qLMnlFgdSmLwN1FUrBoJJAAWC4g4l8V4ZSMAEj1Q3QjfUrxjgSHCAY35qbMvOLcuyBjQQ4mSepHRG8MxmsamV4aGN0JO+nRGoDVlyEcQsADKsAljhv0OhUdxi5B8gHqVTu8QfUblcAQoeSIKSCuKMZ9nf91uUnQdl41XAJJbJOq9Mur59RhpmACI06LOjhykDOvzUvIgBODuzNa1s5p9vovVrHSm0TyCw9tastvMDAGuuqqWX7TKfjljxLNg4DmqjKwo9JJXJKzzOMLZxAzx6qyOIbcifGZ8wrsdBjMmWedxdbA/GEkh0eO3dd51cdB1KlwnG61B2amSPqqsve0ZocOWkFdM8usAct1yWy3i32N1/fWr4bRoHHc7/irT+MX0QBAdImYO6xLLuplDfK0TM7rt12XHzOk8vT0R6sqK9H5nqOD4u6rSzvOrhpGg1PJEG3jupWatqopUWmRAA7BWKWJgzt7OaV831EpZJOV92e5ixxjFKjQC8d1TU7s67b9AqNpUZUgF7W89TGsRCYVACRmBgnUHuuRvJGOrsaaIN0Exddm/ILirWaWkGmwju0f1zVEVO6d75CldRLyP0UefYpj7Laq4Nps8xdG4AE9vZBKuJm4vKAfl0cyMu0Tzn1XqD8HoHV1Jh9QD+KyuPYZb0rmmWUmseHMcCNBq6CCNu69bpurxPbS9VPcxy4pPvta2O8cxhtvXzOO+aPaFmKGItfUqVC2Z5dnS3X5j5KrxleeJXHQF/wD9o/JD8PqFjw4bggj5r2Ogg4dNFPk8rrGpZ2/oarhDGBRruL5yuAJjXX+iiXGGPCu8NaTlA2316j2WVsCXVi7ISI1AnmZ5LvEKgLszWkTy3W05/tOaa3NNgrKrqeanDgNN4PoiFC7uWHMZ0/xDZAcLxB1KmWt+8Zn2jZQi7qAOzEmRBlZyy18JMV5NI3jasx8GI2jdErvi+vTZmcxoB2K80q3MncJ7i9cYa4mOUbJwyTrdhQYvOIald7sz4aeQJhQsrhpDgRpt6rLXFY5iG7K1hPmdD3eXmm0+bEbrCcb8zXO2Egn1XFWoHPbFZ7WlxmDrGsIELNgM5yRyCtX7mMYx4zAjcmMu2kIWTai4wT5KGOYlWouhld59eiDu4juv+q5HqPDb6zM5ILniR5gIPKeyFYrgNSjBdliY0MqY9Rj1abVnRLpcsY3pdFOrxFdNJHiu+a5/vNdf9VynsMAq3T3+HEDqeytv4IuROjNP8SqXU4YvTKSTGukyy3jFtFGni1esHB7yWgagoc+s0GMnyJVy1olmcEa7e46KubQrVSVnOrjaoL4djgpgA02O/wAwk/NFaXGtNm1tSHz/AEWVpsIjRRVKXZFKzW3Rtf77U/8A49L+vZJYxtvpt9UyKiFyCH2jUH4hsP62CJNdSq5WmBqJKpXFjLZa0xHVQ4WHtdGSRzMxA9eaxdNWXw6YbvLcUnAUw1zSN5JPvyVxloMueoGsgT3I7DkqNSzcWyHlsnaZgeiKC0mlnc4NaBqd3EdzsFi2XRDRwm4uxlDnso7y8iNNolAMSw+nROSnWfUqzHkAy6HYwtJYXLHeXOXtGuTOYjuBv6LK41cGvW8OmAxoOUBvlknrC0xJ3XCJnK15ZHf0KtICahmJInUfIrvDq1R0zcNpx/E4ifqrN3Y0rYtptYK9YiXZpyt9lQrXFVpH7ukNYH7tq15RHAZq1gzUYjSPoXg/KUJ/vPcNcQ19R0HcFxBg7jspPEutvK30YwT22UR+1n77vw/AKVGHen9v6KuXZv8AP5Cdjxzc03A1GVKjRu0uc301A01QvEeI61d+Yl2/lnUgAyBIAmFxUsLg/ef7klcsw2uObvqmoYU7UV9hOWV7WzS0eBr6tlqxRcHa61I316InS/Z3cQ5z3sokDRoPiA+/zWSpUrlo0qVB2Bd+CnpX161wLa1Qx11HyKTb4Ul9h0uWjV0sEqWcy7O52z2xljoRuu6DXH46WUzoYjT0Ky39oXmfMXAuiOY0mYiYCu3WP3L6YbVpgR98E5o6ayspQb7jfFGidQbzDfouRSHQBDsHtrcjxTVqB2vlcM2UjoQrlLEGucGiTO2i55wkn7TNwl5OnWrD91p9k4s2fwCFZLiADlgHYrjOPVZe8hxkVzYU5+AfJL7DTH3G/JWDdJU6usQNecwE16j4F7iIWrP4UA4prgt8IQMpnvqt7Z2DXa1KrG9gQSsFxtQa2q/IcwEQV0YoZE7kXFSbV/mxmKFzUaCGvcPc7KepiBLYcXOI+EkzCo1A6JMx1SY2QNdTyXZpV2V6jqrO23T2OORzmk7wSFKcRuDp4lQ/6iUzLUvfk0B7ovhGHGm/NMiESUPCLWSdUm1/IOsGuy1MwO3Nc0xotJi7QWkxrELOsUp2cWSNMrncBRVVM8ecKCqtEbL4UdN2TrgJ1RVBulS07epVqjR/wj5qsMRYNIACIYaWVnQHa9FxybOhUWaVOW5consorijLS0kkfwzI+SMUsJaOequ22Bt5CSstRVGUphzQYbB7Qh1GzqNrCoAYkEyF6nbcLl3KETbwVmGsKlkaIcUeN3bH+OamR5a4AaAmI/JNf53FgbTeYM7EExyAXtDeDDyMD5KvS4Raaha6oBGvcnt0V+s/AtCfc8rqPdUAAov5A8i09TKunAn5M3iPJAnKSIMbhek3/DlKmwmrW8Ecoykkd+vyWNoYraUWPzsNapmOVzvgyzpoEa2+ClFGXbi2hHh1CW8uZ9EQtXPqU3OZSqucCBlAk95nb/YohTuqdXLUFMHzHytiRrHuNkeouZbszPJZnMZdiOYLo9PonrfgWkxAunZsuSoO5aQAehPI7LW4Nwcbil4zqz6Y1AiCDHY99N0Vp3JDH1Q4ADQiA5rp01BkHf6rvCuImCl4boa2CBlB09ipk2/hHFLuAcU4VqUaZqNeKonWfK766FZmtULhlyO17L0LGMSbVt3MpuzPLhLdvKdz8lTw3BGPMOc0Pgw10iQByO0qIzlW5coxvYxwf4YDRB5kLk3YGuvb19lq3WtuJDmefqNvfquqeE5yG06YJO4MAfVNutwRnW3uYbEDnrz6qdjxyDj6SVqW8LVBo1rJ58o9TCo4jgNSgwPeYBOzS1wHuFnqKewKY48g75JeI/mI9E5t4gy7XZT1bB42g894+hRZDlSuioHvnmZ9EfqcG0qzAXVXtJE6Nbz9d1l7qwrve3wyWnYgOjfnovWeFrYW1FrapNR8CSQCR2U5LaWl0EXaujw3GMMNI1KLQ52UwHERIQ3wnNY0ZTIO8L2z9peGU/s/j0WtZVJAnaZ6jqvHXX9yHZSyM2kxI9V2Y5NowlFLsR0rvKQfD1neFfqYsGAZW6xrIOi9X4OFqymGhjXPAEuc0Zi7shPEHEjaVVzQyk/q0tGnbZZPNvVGsMVo84oYwXNfmhxIjbb0VW0ecplaXFfAqg1aFINP36Y09ws9VLmvBayBygT9Vqnq4LhP0W7VkDbRxIMQOq5+wtBOd49tSirqrnRuk+2JMjTtAP1T9QwSjQLFuzo4/JJGBQd/EPokj1B7ACowxK2P7OLQOLnOaY9D0W7o8DZNjRZ/oQjiZz7IBrK2Y84AAHYALNy1bDSp2H7W0a8zkMN2nr1Rm0sm7gAd15hY4pXqNHiVMjP4QPM71VrFOInNbGZwHQaQPZTpKbPRr/G2UCGiHO+nugeLcUXQbNPI1vMgSQvOX405xBJ0/r6rWYPmqUzocpG6meqJUVFoOcPce5vJXgvG0CJ/3U+KXNO4k0tBEO5ebnIXi13cOZXcNQWuOmo0nRel8N0apAqkOLXAS2ND0KrIkkmyYbvYyeP4k5ryHSYOXXXbaOyHW+GAOzXQq5C3MBSiT1ku0AhazF21HVXtLGidPhIJEfUKLCMf8Og6k6k+o9jjle2IHVrs2nZGtpbFKN8kGF4ha0WuFGi9sgw8uDyNN5KDYRiVs+o/7a90OALXS4jfUQ3XRaT+2bW4a4utqkHQg+Gwba6TPyQupZWrG5KLYGXeoRUIPaUk+bTG14J8Rxi3p2r6VOqHy4FvxSWF0g6jos9RxQOcA0kHaNpnoZ+i6xHDzkyeG1zvuuE7Hvp8lscPsmfYpLaYdSiIA1ECZnY6/wDCrUoxBxbZPZtp0WNa9oLnES6JIPLXpBWjp4axzA1tSllcZnUlrvWJ9isVTxVgAJMLUMpU2Uw6owvc4SRtAj13WNb2PVaov4vwdbnJmrtol3lbr8TiNMpcd1Fc4bStGBr65LuoA8wGkzOhnusbjtb7S5jBU8tOMh8uYAH4TrrGyvYRc0Gue53nJ8pzHnz3H4KpK0KKp7sZ2M1hcCm2o7wyYaTEn1jl6FVeLMVhwZSAGkvI+8fRS0balRDjTirPmDKm4d/gIAIHYyg7OGbi7qyxraMnMQQ4QDvlBEEhEKi9ypPUtjizxosgk6jluQO7SNlfGLiq9z5kbmAAfbkh99wvXbWLGUDlAAD3TmceZaWaR6yqVe1uLbyuY+nmcBLmlgcOYzHQ+ytuL4IUfJvcArMa8GoDJHlnUTy15Fa+yYT6rz3DACwQ4k8x37K3/a9WiRDna8gZ+hWbhvbKjLajcY54T2eFWALY3OgB5a9V5PfPNBzqZLXQfI4Q7Q7ao5UxgVWmnXEtd8UOzH1hZ+pgYpPAc+WEy2BqW7jnuiLpuxSidcL40PtLQ476d5VfiBj7e8c5wLgTMRMg8u6t4ng9Kq8vFLKNILSQ+R6I8GMNFhe99V4gNBaCR/q0TfOpFQfYzjKs1RUNN9KnGugA/lIlXqeHiofIPL/Fs33KNV7usxvna4MjfIXx/myzCKUbYXNoDTAABlzdge4kSVKdBLdGSZYszEBwcQJhgc78VWe0HSD8h+q3NLCfCpOqMDQ57Q0co7/10WYxTDfDImo155xpCdmVUUQ5o0g/IJKs5uu/1CZGpEajZDFXVRnkzy12QfFrfO0uHxbyVxZ40zLDRlbyG59XHqrjsQohhlwEjn+S0sujzx+LlriNTB15f8KG8xk1YaBHYbk9+qt4haHM52jGkyOp7lXOEMLpF5eTmI5lW5xS1NAoO6TL3DPD+Yh9wYG4YP8A9H8lt6t6xjYaYAEAcoQz+1aQOXRD61TM/wAp0/rb9VEc17tCnBLuXaFnRe81n0xnOjSRy6wjrMcqNZ4dNo6TzWYuMTYNDH5ohgl42ZLtY0CNalyiUn2ZJxC9zfDfUdnqDYdOy4tKr2z+6yucJIIHz0QXjK9EsJPP6KgcfDzObUd0KNorhhrGuEalZviU6QpucDrJDHdDoDr7KjhfBN5TDXPFF+RwJbnJ09xzRnhPiCo/O2nVBgCKb5I01lp29leo31xUqHYF+mgg/KdQobktjWPFsCU+G7xtw94Zltz5g0vzOb1jlG+nooLik6X0m5mMqNOm5LtJPbTktniNxVpsLS+Kobofuvae3Ijqs1huKVQP3jKb3AD42HMB0kOHzU7sd0VMO4XZSLC8OeSQTmgRzBA33WlvKrXac+UzPaFSrXraxDsoY8Hdpfr2hxI+St3Fq927HaCQcrtD19E3Jomk+5nrPAa91VfAYGZvvjN2JaRqAY2Wzwrg6hTbkrNFTo6SI+SH8PCrQkfH0GVzfy3R+rjB50nzMbOP4BS1ZVvhGa4l4UoUMrqVWqD0Dg6ByMHcKXBK7oc1zi4kAidCRsdOoV66tXV6oOR7DEbOyn1kaITxBwddVDTdQeWGm+SWOIcGkQY019FNNuuxacVH5hdt0KcZiACQGzpLjsPVK7pOqyyo0PY7droIQu84UqVQBXaKuXUOc+o17SNnANOh7hXm4dd5Mprte3nMNfH+YNE+5S0fMFP5GHtn5H1GscIY4gajUAxA7hRcQ3RZAbOYjV3NaXE8FpU3sApM7umNf9JQnHMEYXB0u20ywG/Vap26IW1siwTAc1E3VRpe1v8ACefV3OFYo2lCPFfWaHHZrv3bW/5TJB94K7wjigW9RlJw/dHyulsDpKGcXcM1qVYut3sNF/nYKhc2OeVrjIP0Qo3KmDntYdqWLgA5mSoOjXQZ9CBKDYjd3FF7f3bwDzyyPohVPFru2M1aD2g7Ob5mH/U2Qp6PFRrDI+o5gnXQOBHc7rXQ0jLXbs2jb1zqYzTqN9RqrnBGI0wx7ZAhxEfoqFGyo3NAZKjmvA0InK7s5p/VCsGa+3qHNSgHQxvPUggLnSauzWU06QY4/wAUqsyMY4MYdQ78gsnaNJ+MucT95aXHq5qMa1oLjM/CdPogptyTBpkTz0b+GipS23M50nRx9mH8X4JK9TsBHxn5f7pJaURUQXhd6wyDHZoGnqVnMdtj44ex401JJ8o/UrRYDhFKoPjLjzjQBPxTZ29sGta0F7tdeQXSpe7YrTsijheGOrNzP2PM7n25BFWYSWthmg/FDqWK6ADkrtvixG5WU2zVRKFww03eb26KqbmXaH6o9itPx2eQenqspc2bqPxHU/RPHUueTHJGnYYoV27xJ7q3ZX4pkkjUiB2WeZViBKm+19P69FegjVuU72o65rHO6A0xHZaLAbK3ES0uEn195Wcp2tZ1Rz6YJ9B+a0lrbPp06fkyvJOZ3Y8u6qXg0jvuGsb4ntrdobTpQQI+EgfPmrH7P8XNc1apHlYIb3cdY+SAs4fa4uFeq5zSdARpO+61fD1g23twxoAlxdpznRQ0lEadsvY9eeZrvLqzZ2vPl3Wfq4gGuBMPg6jYEdCYXXFdxFRrOjQfY9kBdWZOoJEen5JRjsTJ+41VxjdMBpZRYx/MeZ2h3GhhRDiV+rhUgfwjQCOx2Pos4+qIgGZ5AnRD69zkM6RsRmg+p6qlBBqPScN4vcBLyHjrsY7HZHbDFm1g4g6yO51Eax6Lx23ui4AeWOwAd23RG0xF7DDHGmMsyJBMHZwkyUpQKi13PZmVxpz7/wDKVa8DXNkgT5dT8l5nT4qrARmLj1LGH5wrH96S8AVGhxBBBHlg+hU6ZIXtZ6Q29a7fTWNRBnshN9ftDtNdY0E6n8kBurltZrYqNb5g7cDblomxW8yNkaaa67/MKJOy4xSOeIsZbTaSZn+EAb8jtosKcbdVc4SQdwIABjcDvCr8UY03Mxrj8U8/zWcuLsjygwZDg7UxHotYQtBKVGsumsI8+sgFpBnfoAQUe4XuRdW7rKq85wC6i8gSI5azssVh+Ntkh7Wnq4EjXr29wrX2wlxc0ugbFoE+xH+yU4tESlW4aoNq03+G+q0AaOhha755i0/yqS5w61fq5rHmOgp/Von3QBtYu82YkdSST89VcvbcAjLVklocNDv0kbKNTI1/IMYTb/Zj5HhzDvTPmy+jp1CNW2I5yc5pu1iABmA9HESsLTLh8UkdW7qWniBZBAkTz/FGpthrPRBdBpGXKfXeFBXv6ZGV0A7xED+aAsrhuKuq1Wtf8I2do0fqpsahz8u7exP66qrLpVYQqYxRBIyt+ZP1TKhQtGBoEN/lJSU2g/gA8JuImNEG4sqE3Jkk68zKSS3j8bF+1EVodVfpbpJKJm0TR2p8iyfEjj4x1KSSjB8Qs/wgx51UhcddUkl2HIegYVpQZGnlZtpuiVvq7XXRqSS5nydHYsYturNl/wCkz0/NOklLgImc4v8A/cH/ACt/BAcxzb8k6SqPBlLkVwPI71CF3409ikkrXJJXtXeRnuPaUXt3EkSSdD+KZJU+5SJc5BMEjVLOZGp/ohJJS+AfJavHFugMa8tFDhlVxqGSTA5klJJTL4TSHIn0muq1AQCAJggETAXFzTBpagb9EkkilyZm5MO001Ri3aIbpzb+KSS0lwjP9zDmJ0w0nKA3XkAOXZc4q0CmyBHlSSXLLsW+GCcOeSDJJVpzjCSSl8nKXKI8zfRX2hMkp7m0Ss95ncpJJJk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mw.EPPO\Documents\PUBLIC DOCUMENTS\continge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6916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w.EPPO\Documents\PUBLIC DOCUMENTS\6a00d8341c5f6d53ef0168eb99c4e4970c-580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869160"/>
            <a:ext cx="295656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w.EPPO\Documents\PUBLIC DOCUMENTS\Long Island Longho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548" y="4869160"/>
            <a:ext cx="307975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41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EPPO Strategy 2015 - 2020</a:t>
            </a:r>
            <a:endParaRPr lang="en-US"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66067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9712" y="836712"/>
            <a:ext cx="5472608" cy="584775"/>
          </a:xfrm>
          <a:prstGeom prst="rect">
            <a:avLst/>
          </a:prstGeom>
          <a:noFill/>
        </p:spPr>
        <p:txBody>
          <a:bodyPr wrap="square" rtlCol="0">
            <a:spAutoFit/>
          </a:bodyPr>
          <a:lstStyle/>
          <a:p>
            <a:pPr algn="ctr"/>
            <a:r>
              <a:rPr lang="en-GB" sz="3200" dirty="0" smtClean="0"/>
              <a:t>Convention</a:t>
            </a:r>
            <a:endParaRPr lang="en-US" sz="3200" dirty="0"/>
          </a:p>
        </p:txBody>
      </p:sp>
      <p:sp>
        <p:nvSpPr>
          <p:cNvPr id="7" name="TextBox 6"/>
          <p:cNvSpPr txBox="1"/>
          <p:nvPr/>
        </p:nvSpPr>
        <p:spPr>
          <a:xfrm>
            <a:off x="1997637" y="2281227"/>
            <a:ext cx="5472608" cy="584775"/>
          </a:xfrm>
          <a:prstGeom prst="rect">
            <a:avLst/>
          </a:prstGeom>
          <a:noFill/>
        </p:spPr>
        <p:txBody>
          <a:bodyPr wrap="square" rtlCol="0">
            <a:spAutoFit/>
          </a:bodyPr>
          <a:lstStyle/>
          <a:p>
            <a:pPr algn="ctr"/>
            <a:r>
              <a:rPr lang="en-GB" sz="3200" dirty="0" smtClean="0"/>
              <a:t>Strategy (5 years)</a:t>
            </a:r>
            <a:endParaRPr lang="en-US" sz="3200" dirty="0"/>
          </a:p>
        </p:txBody>
      </p:sp>
      <p:sp>
        <p:nvSpPr>
          <p:cNvPr id="8" name="TextBox 7"/>
          <p:cNvSpPr txBox="1"/>
          <p:nvPr/>
        </p:nvSpPr>
        <p:spPr>
          <a:xfrm>
            <a:off x="1115616" y="5106813"/>
            <a:ext cx="7632848" cy="584775"/>
          </a:xfrm>
          <a:prstGeom prst="rect">
            <a:avLst/>
          </a:prstGeom>
          <a:noFill/>
        </p:spPr>
        <p:txBody>
          <a:bodyPr wrap="square" rtlCol="0">
            <a:spAutoFit/>
          </a:bodyPr>
          <a:lstStyle/>
          <a:p>
            <a:pPr algn="ctr"/>
            <a:r>
              <a:rPr lang="en-GB" sz="3200" dirty="0" smtClean="0"/>
              <a:t>Annual Objectives for staff and Panels</a:t>
            </a:r>
            <a:endParaRPr lang="en-US" sz="3200" dirty="0"/>
          </a:p>
        </p:txBody>
      </p:sp>
      <p:sp>
        <p:nvSpPr>
          <p:cNvPr id="9" name="TextBox 8"/>
          <p:cNvSpPr txBox="1"/>
          <p:nvPr/>
        </p:nvSpPr>
        <p:spPr>
          <a:xfrm>
            <a:off x="1966723" y="3656305"/>
            <a:ext cx="5472608" cy="584775"/>
          </a:xfrm>
          <a:prstGeom prst="rect">
            <a:avLst/>
          </a:prstGeom>
          <a:noFill/>
        </p:spPr>
        <p:txBody>
          <a:bodyPr wrap="square" rtlCol="0">
            <a:spAutoFit/>
          </a:bodyPr>
          <a:lstStyle/>
          <a:p>
            <a:pPr algn="ctr"/>
            <a:r>
              <a:rPr lang="en-GB" sz="3200" dirty="0" smtClean="0"/>
              <a:t>Annual Work Programme</a:t>
            </a:r>
            <a:endParaRPr lang="en-US" sz="3200" dirty="0"/>
          </a:p>
        </p:txBody>
      </p:sp>
      <p:sp>
        <p:nvSpPr>
          <p:cNvPr id="10" name="Up-Down Arrow 9"/>
          <p:cNvSpPr/>
          <p:nvPr/>
        </p:nvSpPr>
        <p:spPr>
          <a:xfrm>
            <a:off x="4347013" y="1421487"/>
            <a:ext cx="449973" cy="8597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a:off x="4347011" y="2808725"/>
            <a:ext cx="449973" cy="8597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a:off x="4347012" y="4247073"/>
            <a:ext cx="449973" cy="8597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1" y="284549"/>
            <a:ext cx="16954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0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a:t>
            </a:r>
            <a:r>
              <a:rPr lang="en-US" dirty="0"/>
              <a:t>stable organization with a clear scope and well established procedures</a:t>
            </a:r>
          </a:p>
          <a:p>
            <a:r>
              <a:rPr lang="en-US" dirty="0" smtClean="0"/>
              <a:t>Creates </a:t>
            </a:r>
            <a:r>
              <a:rPr lang="en-US" dirty="0"/>
              <a:t>its output based on a wide participation of national experts </a:t>
            </a:r>
          </a:p>
          <a:p>
            <a:r>
              <a:rPr lang="en-US" dirty="0" smtClean="0"/>
              <a:t>Output </a:t>
            </a:r>
            <a:r>
              <a:rPr lang="en-US" dirty="0"/>
              <a:t>has a high </a:t>
            </a:r>
            <a:r>
              <a:rPr lang="en-US" dirty="0" smtClean="0"/>
              <a:t>status </a:t>
            </a:r>
            <a:r>
              <a:rPr lang="en-US" dirty="0"/>
              <a:t>and is considered reliable and authoritative</a:t>
            </a:r>
          </a:p>
          <a:p>
            <a:r>
              <a:rPr lang="en-US" dirty="0" smtClean="0"/>
              <a:t>A </a:t>
            </a:r>
            <a:r>
              <a:rPr lang="en-US" dirty="0"/>
              <a:t>highly motivated staff with a good scientifically and practically oriented background. </a:t>
            </a:r>
          </a:p>
          <a:p>
            <a:r>
              <a:rPr lang="en-US" dirty="0" smtClean="0"/>
              <a:t>Minimum </a:t>
            </a:r>
            <a:r>
              <a:rPr lang="en-US" dirty="0"/>
              <a:t>of </a:t>
            </a:r>
            <a:r>
              <a:rPr lang="en-US" dirty="0" smtClean="0"/>
              <a:t>bureaucracy: </a:t>
            </a:r>
            <a:r>
              <a:rPr lang="en-US" dirty="0"/>
              <a:t>flexible and able to respond quickly to new </a:t>
            </a:r>
            <a:r>
              <a:rPr lang="en-US" dirty="0" smtClean="0"/>
              <a:t>needs</a:t>
            </a:r>
          </a:p>
          <a:p>
            <a:pPr marL="0" indent="0">
              <a:buNone/>
            </a:pPr>
            <a:r>
              <a:rPr lang="en-US" dirty="0"/>
              <a:t>	</a:t>
            </a:r>
            <a:r>
              <a:rPr lang="en-US" dirty="0" smtClean="0"/>
              <a:t>			(Strategy 2010 – 2014) </a:t>
            </a:r>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Starting from success - 2010</a:t>
            </a:r>
            <a:endParaRPr lang="en-US" dirty="0"/>
          </a:p>
        </p:txBody>
      </p:sp>
    </p:spTree>
    <p:extLst>
      <p:ext uri="{BB962C8B-B14F-4D97-AF65-F5344CB8AC3E}">
        <p14:creationId xmlns:p14="http://schemas.microsoft.com/office/powerpoint/2010/main" val="199365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Committed members</a:t>
            </a:r>
          </a:p>
          <a:p>
            <a:r>
              <a:rPr lang="en-GB" dirty="0" smtClean="0"/>
              <a:t>Dedicated and knowledgeable staff</a:t>
            </a:r>
          </a:p>
          <a:p>
            <a:r>
              <a:rPr lang="en-GB" dirty="0" smtClean="0"/>
              <a:t>Enthusiastic  networks of experts</a:t>
            </a:r>
          </a:p>
          <a:p>
            <a:r>
              <a:rPr lang="en-GB" dirty="0" smtClean="0"/>
              <a:t>Sound finances</a:t>
            </a:r>
          </a:p>
          <a:p>
            <a:r>
              <a:rPr lang="en-GB" dirty="0" smtClean="0"/>
              <a:t>Authoritative reputation</a:t>
            </a:r>
            <a:br>
              <a:rPr lang="en-GB" dirty="0" smtClean="0"/>
            </a:br>
            <a:endParaRPr lang="en-US" dirty="0" smtClean="0"/>
          </a:p>
          <a:p>
            <a:pPr marL="0" indent="0">
              <a:buNone/>
            </a:pPr>
            <a:endParaRPr lang="en-US" dirty="0"/>
          </a:p>
          <a:p>
            <a:pPr marL="0" indent="0">
              <a:buNone/>
            </a:pPr>
            <a:r>
              <a:rPr lang="en-US" dirty="0"/>
              <a:t>	</a:t>
            </a:r>
            <a:r>
              <a:rPr lang="en-US" dirty="0" smtClean="0"/>
              <a:t>		(Strategy 2015 – 2020) </a:t>
            </a:r>
            <a:endParaRPr lang="en-US" dirty="0"/>
          </a:p>
        </p:txBody>
      </p:sp>
      <p:sp>
        <p:nvSpPr>
          <p:cNvPr id="2" name="Title 1"/>
          <p:cNvSpPr>
            <a:spLocks noGrp="1"/>
          </p:cNvSpPr>
          <p:nvPr>
            <p:ph type="title"/>
          </p:nvPr>
        </p:nvSpPr>
        <p:spPr/>
        <p:txBody>
          <a:bodyPr>
            <a:normAutofit/>
          </a:bodyPr>
          <a:lstStyle/>
          <a:p>
            <a:r>
              <a:rPr lang="en-GB" dirty="0" smtClean="0"/>
              <a:t>Starting from success - 2015</a:t>
            </a:r>
            <a:endParaRPr lang="en-US" dirty="0"/>
          </a:p>
        </p:txBody>
      </p:sp>
    </p:spTree>
    <p:extLst>
      <p:ext uri="{BB962C8B-B14F-4D97-AF65-F5344CB8AC3E}">
        <p14:creationId xmlns:p14="http://schemas.microsoft.com/office/powerpoint/2010/main" val="104151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Members ask EPPO to explore other sources of funds</a:t>
            </a:r>
          </a:p>
          <a:p>
            <a:r>
              <a:rPr lang="en-GB" dirty="0" smtClean="0"/>
              <a:t>EPPO is asked to take on projects</a:t>
            </a:r>
          </a:p>
          <a:p>
            <a:r>
              <a:rPr lang="en-GB" dirty="0" smtClean="0"/>
              <a:t>If EPPO does not, others will, risking duplication and weakening EPPO’s co-ordinating role</a:t>
            </a:r>
          </a:p>
          <a:p>
            <a:r>
              <a:rPr lang="en-GB" dirty="0" smtClean="0"/>
              <a:t>To do more projects we need robust and flexible procedures for costing and managing projects</a:t>
            </a:r>
          </a:p>
          <a:p>
            <a:r>
              <a:rPr lang="en-GB" dirty="0" smtClean="0"/>
              <a:t>Practice is evolving outside EPPO</a:t>
            </a:r>
          </a:p>
          <a:p>
            <a:r>
              <a:rPr lang="en-GB" dirty="0" smtClean="0"/>
              <a:t>Reviewing does not mean changing, but making evolution possible where we see benefits</a:t>
            </a:r>
            <a:endParaRPr lang="en-GB" dirty="0"/>
          </a:p>
          <a:p>
            <a:endParaRPr lang="en-GB" dirty="0" smtClean="0"/>
          </a:p>
          <a:p>
            <a:endParaRPr lang="en-GB" dirty="0" smtClean="0"/>
          </a:p>
          <a:p>
            <a:endParaRPr lang="en-GB" dirty="0" smtClean="0"/>
          </a:p>
          <a:p>
            <a:endParaRPr lang="en-GB" dirty="0" smtClean="0"/>
          </a:p>
          <a:p>
            <a:endParaRPr lang="en-GB" dirty="0" smtClean="0"/>
          </a:p>
          <a:p>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So why change?</a:t>
            </a:r>
            <a:endParaRPr lang="en-US" dirty="0"/>
          </a:p>
        </p:txBody>
      </p:sp>
    </p:spTree>
    <p:extLst>
      <p:ext uri="{BB962C8B-B14F-4D97-AF65-F5344CB8AC3E}">
        <p14:creationId xmlns:p14="http://schemas.microsoft.com/office/powerpoint/2010/main" val="7211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075240" cy="4873625"/>
          </a:xfrm>
        </p:spPr>
        <p:txBody>
          <a:bodyPr/>
          <a:lstStyle/>
          <a:p>
            <a:r>
              <a:rPr lang="en-GB" dirty="0" smtClean="0"/>
              <a:t>Plant quarantine</a:t>
            </a:r>
          </a:p>
          <a:p>
            <a:r>
              <a:rPr lang="en-GB" dirty="0" smtClean="0"/>
              <a:t>Plant certification schemes</a:t>
            </a:r>
          </a:p>
          <a:p>
            <a:r>
              <a:rPr lang="en-GB" dirty="0" smtClean="0"/>
              <a:t>Efficacy of plant protection products </a:t>
            </a:r>
          </a:p>
          <a:p>
            <a:r>
              <a:rPr lang="en-GB" dirty="0" smtClean="0"/>
              <a:t>Invasive alien plants</a:t>
            </a:r>
          </a:p>
          <a:p>
            <a:r>
              <a:rPr lang="en-GB" dirty="0" smtClean="0"/>
              <a:t>Biological control agents</a:t>
            </a:r>
          </a:p>
          <a:p>
            <a:pPr marL="0" indent="0">
              <a:buNone/>
            </a:pPr>
            <a:endParaRPr lang="en-GB" sz="800" dirty="0" smtClean="0"/>
          </a:p>
          <a:p>
            <a:pPr marL="0" indent="0">
              <a:buNone/>
            </a:pPr>
            <a:r>
              <a:rPr lang="en-GB" dirty="0" smtClean="0"/>
              <a:t>by:</a:t>
            </a:r>
          </a:p>
          <a:p>
            <a:pPr marL="0" indent="0">
              <a:buNone/>
            </a:pPr>
            <a:endParaRPr lang="en-GB" sz="800" dirty="0" smtClean="0"/>
          </a:p>
          <a:p>
            <a:r>
              <a:rPr lang="en-GB" dirty="0" smtClean="0"/>
              <a:t>Development of regional technical standards</a:t>
            </a:r>
          </a:p>
          <a:p>
            <a:r>
              <a:rPr lang="en-GB" dirty="0" smtClean="0"/>
              <a:t>Sharing intelligence and expertise through networks</a:t>
            </a:r>
          </a:p>
        </p:txBody>
      </p:sp>
      <p:sp>
        <p:nvSpPr>
          <p:cNvPr id="3" name="Title 2"/>
          <p:cNvSpPr>
            <a:spLocks noGrp="1"/>
          </p:cNvSpPr>
          <p:nvPr>
            <p:ph type="title"/>
          </p:nvPr>
        </p:nvSpPr>
        <p:spPr/>
        <p:txBody>
          <a:bodyPr/>
          <a:lstStyle/>
          <a:p>
            <a:r>
              <a:rPr lang="en-GB" dirty="0" smtClean="0"/>
              <a:t>Remit</a:t>
            </a:r>
            <a:endParaRPr lang="en-US" dirty="0"/>
          </a:p>
        </p:txBody>
      </p:sp>
    </p:spTree>
    <p:extLst>
      <p:ext uri="{BB962C8B-B14F-4D97-AF65-F5344CB8AC3E}">
        <p14:creationId xmlns:p14="http://schemas.microsoft.com/office/powerpoint/2010/main" val="546189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Scope of EPPO work</a:t>
            </a:r>
          </a:p>
          <a:p>
            <a:r>
              <a:rPr lang="en-GB" dirty="0" smtClean="0"/>
              <a:t>1. Improving Protection of Plant Health</a:t>
            </a:r>
          </a:p>
          <a:p>
            <a:r>
              <a:rPr lang="en-GB" dirty="0" smtClean="0"/>
              <a:t>2. Maintaining and Strengthening Relationships</a:t>
            </a:r>
          </a:p>
          <a:p>
            <a:r>
              <a:rPr lang="en-GB" dirty="0" smtClean="0"/>
              <a:t>3. Building Capability to Manage Projects</a:t>
            </a:r>
          </a:p>
          <a:p>
            <a:r>
              <a:rPr lang="en-GB" dirty="0" smtClean="0"/>
              <a:t>4. Improving Processes</a:t>
            </a:r>
          </a:p>
          <a:p>
            <a:r>
              <a:rPr lang="en-GB" dirty="0" smtClean="0"/>
              <a:t>5. Securing the Future of EPPO</a:t>
            </a:r>
          </a:p>
          <a:p>
            <a:r>
              <a:rPr lang="en-GB" dirty="0" smtClean="0"/>
              <a:t>Appendix – schedule of reviews envisaged</a:t>
            </a:r>
          </a:p>
          <a:p>
            <a:endParaRPr lang="en-GB" dirty="0" smtClean="0"/>
          </a:p>
          <a:p>
            <a:endParaRPr lang="en-GB" dirty="0" smtClean="0"/>
          </a:p>
          <a:p>
            <a:endParaRPr lang="en-GB" dirty="0" smtClean="0"/>
          </a:p>
          <a:p>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Main Sections</a:t>
            </a:r>
            <a:endParaRPr lang="en-US" dirty="0"/>
          </a:p>
        </p:txBody>
      </p:sp>
    </p:spTree>
    <p:extLst>
      <p:ext uri="{BB962C8B-B14F-4D97-AF65-F5344CB8AC3E}">
        <p14:creationId xmlns:p14="http://schemas.microsoft.com/office/powerpoint/2010/main" val="130857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Scope mostly clear, with no change but:</a:t>
            </a:r>
          </a:p>
          <a:p>
            <a:r>
              <a:rPr lang="en-GB" dirty="0" smtClean="0"/>
              <a:t>Plant Protection Products – focus now on efficacy rather than safety (WPPPP)</a:t>
            </a:r>
          </a:p>
          <a:p>
            <a:r>
              <a:rPr lang="en-GB" dirty="0" smtClean="0"/>
              <a:t>Biological Control Agents – continue to focus on safety rather than efficacy (WPPPR)</a:t>
            </a:r>
          </a:p>
          <a:p>
            <a:r>
              <a:rPr lang="en-GB" dirty="0" smtClean="0"/>
              <a:t>Are these compatible, or do they reflect the different approach of the two Working Parties?</a:t>
            </a:r>
          </a:p>
          <a:p>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Scope of EPPO work</a:t>
            </a:r>
            <a:endParaRPr lang="en-US" dirty="0"/>
          </a:p>
        </p:txBody>
      </p:sp>
    </p:spTree>
    <p:extLst>
      <p:ext uri="{BB962C8B-B14F-4D97-AF65-F5344CB8AC3E}">
        <p14:creationId xmlns:p14="http://schemas.microsoft.com/office/powerpoint/2010/main" val="402171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Main technical work of EPPO</a:t>
            </a:r>
          </a:p>
          <a:p>
            <a:r>
              <a:rPr lang="en-GB" dirty="0" smtClean="0"/>
              <a:t>Overseen by the Working Parties, with regular adjustment of priorities</a:t>
            </a:r>
          </a:p>
          <a:p>
            <a:r>
              <a:rPr lang="en-GB" dirty="0" smtClean="0"/>
              <a:t>Therefore no need for major </a:t>
            </a:r>
            <a:r>
              <a:rPr lang="en-GB" dirty="0" smtClean="0"/>
              <a:t>change</a:t>
            </a:r>
          </a:p>
          <a:p>
            <a:r>
              <a:rPr lang="en-GB" dirty="0" smtClean="0"/>
              <a:t>Further discussion on EPPO role in relation to biological control agents and IPM</a:t>
            </a:r>
            <a:endParaRPr lang="en-GB" dirty="0" smtClean="0"/>
          </a:p>
          <a:p>
            <a:endParaRPr lang="en-GB" dirty="0" smtClean="0"/>
          </a:p>
          <a:p>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Improving Protection of Plant Health</a:t>
            </a:r>
            <a:endParaRPr lang="en-US" dirty="0"/>
          </a:p>
        </p:txBody>
      </p:sp>
    </p:spTree>
    <p:extLst>
      <p:ext uri="{BB962C8B-B14F-4D97-AF65-F5344CB8AC3E}">
        <p14:creationId xmlns:p14="http://schemas.microsoft.com/office/powerpoint/2010/main" val="221632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9711"/>
            <a:ext cx="8291264" cy="4873625"/>
          </a:xfrm>
        </p:spPr>
        <p:txBody>
          <a:bodyPr>
            <a:normAutofit/>
          </a:bodyPr>
          <a:lstStyle/>
          <a:p>
            <a:r>
              <a:rPr lang="en-GB" dirty="0" smtClean="0"/>
              <a:t>Members</a:t>
            </a:r>
          </a:p>
          <a:p>
            <a:r>
              <a:rPr lang="en-GB" dirty="0" smtClean="0"/>
              <a:t>RPPOs and IPPC</a:t>
            </a:r>
          </a:p>
          <a:p>
            <a:r>
              <a:rPr lang="en-GB" dirty="0" smtClean="0"/>
              <a:t>EU</a:t>
            </a:r>
          </a:p>
          <a:p>
            <a:r>
              <a:rPr lang="en-GB" dirty="0" smtClean="0"/>
              <a:t>EEC</a:t>
            </a:r>
          </a:p>
          <a:p>
            <a:r>
              <a:rPr lang="en-GB" dirty="0" smtClean="0"/>
              <a:t>CABI, Council of Europe, OECD</a:t>
            </a:r>
          </a:p>
          <a:p>
            <a:r>
              <a:rPr lang="en-GB" dirty="0" smtClean="0"/>
              <a:t>Industry sectors </a:t>
            </a:r>
          </a:p>
          <a:p>
            <a:pPr lvl="1"/>
            <a:r>
              <a:rPr lang="en-GB" dirty="0" smtClean="0"/>
              <a:t>discussion of </a:t>
            </a:r>
            <a:r>
              <a:rPr lang="en-GB" dirty="0" smtClean="0"/>
              <a:t>how industry expertise is best engaged </a:t>
            </a:r>
            <a:r>
              <a:rPr lang="en-GB" dirty="0" smtClean="0"/>
              <a:t>in </a:t>
            </a:r>
            <a:r>
              <a:rPr lang="en-GB" dirty="0" smtClean="0"/>
              <a:t>Panels</a:t>
            </a:r>
            <a:endParaRPr lang="en-GB" dirty="0" smtClean="0"/>
          </a:p>
          <a:p>
            <a:endParaRPr lang="en-GB" dirty="0" smtClean="0"/>
          </a:p>
          <a:p>
            <a:endParaRPr lang="en-US" dirty="0"/>
          </a:p>
        </p:txBody>
      </p:sp>
      <p:sp>
        <p:nvSpPr>
          <p:cNvPr id="2" name="Title 1"/>
          <p:cNvSpPr>
            <a:spLocks noGrp="1"/>
          </p:cNvSpPr>
          <p:nvPr>
            <p:ph type="title"/>
          </p:nvPr>
        </p:nvSpPr>
        <p:spPr>
          <a:prstGeom prst="rect">
            <a:avLst/>
          </a:prstGeom>
        </p:spPr>
        <p:txBody>
          <a:bodyPr>
            <a:normAutofit fontScale="90000"/>
          </a:bodyPr>
          <a:lstStyle/>
          <a:p>
            <a:r>
              <a:rPr lang="en-GB" dirty="0" smtClean="0"/>
              <a:t>Maintaining and Strengthening Relationships</a:t>
            </a:r>
            <a:endParaRPr lang="en-US" dirty="0"/>
          </a:p>
        </p:txBody>
      </p:sp>
    </p:spTree>
    <p:extLst>
      <p:ext uri="{BB962C8B-B14F-4D97-AF65-F5344CB8AC3E}">
        <p14:creationId xmlns:p14="http://schemas.microsoft.com/office/powerpoint/2010/main" val="354767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Review, but not looking for radical change of:</a:t>
            </a:r>
          </a:p>
          <a:p>
            <a:pPr lvl="1"/>
            <a:r>
              <a:rPr lang="en-GB" dirty="0" smtClean="0"/>
              <a:t>Governance</a:t>
            </a:r>
          </a:p>
          <a:p>
            <a:pPr lvl="1"/>
            <a:r>
              <a:rPr lang="en-GB" dirty="0" smtClean="0"/>
              <a:t>Development of Standards</a:t>
            </a:r>
          </a:p>
          <a:p>
            <a:pPr lvl="1"/>
            <a:r>
              <a:rPr lang="en-GB" dirty="0" smtClean="0"/>
              <a:t>Work of Panels</a:t>
            </a:r>
          </a:p>
          <a:p>
            <a:pPr lvl="1"/>
            <a:r>
              <a:rPr lang="en-GB" dirty="0" smtClean="0"/>
              <a:t>Expert Working Groups</a:t>
            </a:r>
          </a:p>
          <a:p>
            <a:pPr lvl="1"/>
            <a:r>
              <a:rPr lang="en-GB" dirty="0" smtClean="0"/>
              <a:t>IT Strategy</a:t>
            </a:r>
          </a:p>
          <a:p>
            <a:pPr lvl="1"/>
            <a:r>
              <a:rPr lang="en-GB" dirty="0" smtClean="0"/>
              <a:t>Information and Communications</a:t>
            </a:r>
          </a:p>
          <a:p>
            <a:endParaRPr lang="en-GB" dirty="0" smtClean="0"/>
          </a:p>
          <a:p>
            <a:endParaRPr lang="en-GB" dirty="0" smtClean="0"/>
          </a:p>
          <a:p>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Improving Processes</a:t>
            </a:r>
            <a:endParaRPr lang="en-US" dirty="0"/>
          </a:p>
        </p:txBody>
      </p:sp>
    </p:spTree>
    <p:extLst>
      <p:ext uri="{BB962C8B-B14F-4D97-AF65-F5344CB8AC3E}">
        <p14:creationId xmlns:p14="http://schemas.microsoft.com/office/powerpoint/2010/main" val="198769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Contributions up by &lt; rate of inflation</a:t>
            </a:r>
          </a:p>
          <a:p>
            <a:r>
              <a:rPr lang="en-GB" dirty="0" smtClean="0"/>
              <a:t>Project funding to fill the gap</a:t>
            </a:r>
          </a:p>
          <a:p>
            <a:r>
              <a:rPr lang="en-GB" dirty="0" smtClean="0"/>
              <a:t>EPPO Project Fund for lean years of external funding?</a:t>
            </a:r>
          </a:p>
          <a:p>
            <a:r>
              <a:rPr lang="en-GB" dirty="0" smtClean="0"/>
              <a:t>Succession planning for staff </a:t>
            </a:r>
            <a:r>
              <a:rPr lang="en-GB" dirty="0" smtClean="0"/>
              <a:t>(our </a:t>
            </a:r>
            <a:r>
              <a:rPr lang="en-GB" dirty="0" smtClean="0"/>
              <a:t>main resource)</a:t>
            </a:r>
          </a:p>
          <a:p>
            <a:r>
              <a:rPr lang="en-GB" dirty="0" smtClean="0"/>
              <a:t>Possibility of interchanges and secondments</a:t>
            </a:r>
          </a:p>
          <a:p>
            <a:endParaRPr lang="en-GB" dirty="0" smtClean="0"/>
          </a:p>
          <a:p>
            <a:endParaRPr lang="en-US" dirty="0"/>
          </a:p>
        </p:txBody>
      </p:sp>
      <p:sp>
        <p:nvSpPr>
          <p:cNvPr id="2" name="Title 1"/>
          <p:cNvSpPr>
            <a:spLocks noGrp="1"/>
          </p:cNvSpPr>
          <p:nvPr>
            <p:ph type="title"/>
          </p:nvPr>
        </p:nvSpPr>
        <p:spPr>
          <a:prstGeom prst="rect">
            <a:avLst/>
          </a:prstGeom>
        </p:spPr>
        <p:txBody>
          <a:bodyPr>
            <a:normAutofit/>
          </a:bodyPr>
          <a:lstStyle/>
          <a:p>
            <a:r>
              <a:rPr lang="en-GB" dirty="0" smtClean="0"/>
              <a:t>Securing the Future of EPPO</a:t>
            </a:r>
            <a:endParaRPr lang="en-US" dirty="0"/>
          </a:p>
        </p:txBody>
      </p:sp>
    </p:spTree>
    <p:extLst>
      <p:ext uri="{BB962C8B-B14F-4D97-AF65-F5344CB8AC3E}">
        <p14:creationId xmlns:p14="http://schemas.microsoft.com/office/powerpoint/2010/main" val="120254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064896" cy="720080"/>
          </a:xfrm>
        </p:spPr>
        <p:txBody>
          <a:bodyPr/>
          <a:lstStyle/>
          <a:p>
            <a:r>
              <a:rPr lang="en-GB" dirty="0" smtClean="0"/>
              <a:t>Organisation</a:t>
            </a:r>
            <a:endParaRPr lang="en-US" dirty="0"/>
          </a:p>
        </p:txBody>
      </p:sp>
      <p:sp>
        <p:nvSpPr>
          <p:cNvPr id="5" name="TextBox 4"/>
          <p:cNvSpPr txBox="1"/>
          <p:nvPr/>
        </p:nvSpPr>
        <p:spPr>
          <a:xfrm>
            <a:off x="467544" y="1628800"/>
            <a:ext cx="523220" cy="4248472"/>
          </a:xfrm>
          <a:prstGeom prst="rect">
            <a:avLst/>
          </a:prstGeom>
          <a:solidFill>
            <a:schemeClr val="accent4">
              <a:lumMod val="40000"/>
              <a:lumOff val="60000"/>
            </a:schemeClr>
          </a:solidFill>
        </p:spPr>
        <p:txBody>
          <a:bodyPr vert="vert270" wrap="square" rtlCol="0">
            <a:spAutoFit/>
          </a:bodyPr>
          <a:lstStyle/>
          <a:p>
            <a:pPr algn="ctr"/>
            <a:r>
              <a:rPr lang="en-GB" sz="2200" dirty="0" smtClean="0">
                <a:solidFill>
                  <a:schemeClr val="tx2">
                    <a:lumMod val="50000"/>
                  </a:schemeClr>
                </a:solidFill>
                <a:latin typeface="+mn-lt"/>
              </a:rPr>
              <a:t>EPPO Secretariat</a:t>
            </a:r>
            <a:endParaRPr lang="en-US" sz="2200" dirty="0">
              <a:solidFill>
                <a:schemeClr val="tx2">
                  <a:lumMod val="50000"/>
                </a:schemeClr>
              </a:solidFill>
              <a:latin typeface="+mn-lt"/>
            </a:endParaRPr>
          </a:p>
        </p:txBody>
      </p:sp>
      <p:pic>
        <p:nvPicPr>
          <p:cNvPr id="205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316223"/>
            <a:ext cx="7194688"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rot="5400000">
            <a:off x="4310390" y="-1243100"/>
            <a:ext cx="523220" cy="5220580"/>
          </a:xfrm>
          <a:prstGeom prst="rect">
            <a:avLst/>
          </a:prstGeom>
          <a:solidFill>
            <a:srgbClr val="00B050"/>
          </a:solidFill>
        </p:spPr>
        <p:txBody>
          <a:bodyPr vert="vert270" wrap="square" rtlCol="0">
            <a:spAutoFit/>
          </a:bodyPr>
          <a:lstStyle/>
          <a:p>
            <a:pPr algn="ctr"/>
            <a:r>
              <a:rPr lang="en-GB" sz="2200" dirty="0" smtClean="0">
                <a:solidFill>
                  <a:schemeClr val="tx2">
                    <a:lumMod val="50000"/>
                  </a:schemeClr>
                </a:solidFill>
                <a:latin typeface="+mn-lt"/>
              </a:rPr>
              <a:t>National Plant Protection Organisations</a:t>
            </a:r>
            <a:endParaRPr lang="en-US" sz="2200" dirty="0">
              <a:solidFill>
                <a:schemeClr val="tx2">
                  <a:lumMod val="50000"/>
                </a:schemeClr>
              </a:solidFill>
              <a:latin typeface="+mn-lt"/>
            </a:endParaRPr>
          </a:p>
        </p:txBody>
      </p:sp>
      <p:sp>
        <p:nvSpPr>
          <p:cNvPr id="20" name="TextBox 19"/>
          <p:cNvSpPr txBox="1"/>
          <p:nvPr/>
        </p:nvSpPr>
        <p:spPr>
          <a:xfrm rot="5400000">
            <a:off x="5048472" y="3672608"/>
            <a:ext cx="523220" cy="5220580"/>
          </a:xfrm>
          <a:prstGeom prst="rect">
            <a:avLst/>
          </a:prstGeom>
          <a:solidFill>
            <a:srgbClr val="00B050"/>
          </a:solidFill>
        </p:spPr>
        <p:txBody>
          <a:bodyPr vert="vert270" wrap="square" rtlCol="0">
            <a:spAutoFit/>
          </a:bodyPr>
          <a:lstStyle/>
          <a:p>
            <a:pPr algn="ctr"/>
            <a:r>
              <a:rPr lang="en-GB" sz="2200" dirty="0" smtClean="0">
                <a:solidFill>
                  <a:schemeClr val="tx2">
                    <a:lumMod val="50000"/>
                  </a:schemeClr>
                </a:solidFill>
                <a:latin typeface="+mn-lt"/>
              </a:rPr>
              <a:t>National Experts</a:t>
            </a:r>
            <a:endParaRPr lang="en-US" sz="2200" dirty="0">
              <a:solidFill>
                <a:schemeClr val="tx2">
                  <a:lumMod val="50000"/>
                </a:schemeClr>
              </a:solidFill>
              <a:latin typeface="+mn-lt"/>
            </a:endParaRPr>
          </a:p>
        </p:txBody>
      </p:sp>
    </p:spTree>
    <p:extLst>
      <p:ext uri="{BB962C8B-B14F-4D97-AF65-F5344CB8AC3E}">
        <p14:creationId xmlns:p14="http://schemas.microsoft.com/office/powerpoint/2010/main" val="2821204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Representatives of all member countries</a:t>
            </a:r>
          </a:p>
          <a:p>
            <a:r>
              <a:rPr lang="en-GB" dirty="0" smtClean="0"/>
              <a:t>Meets annually in September</a:t>
            </a:r>
          </a:p>
          <a:p>
            <a:r>
              <a:rPr lang="en-GB" dirty="0" smtClean="0"/>
              <a:t>Alternately in Paris and elsewhere</a:t>
            </a:r>
          </a:p>
          <a:p>
            <a:r>
              <a:rPr lang="en-GB" dirty="0" smtClean="0"/>
              <a:t>Sets strategy</a:t>
            </a:r>
          </a:p>
          <a:p>
            <a:r>
              <a:rPr lang="en-GB" dirty="0" smtClean="0"/>
              <a:t>Agrees budget and contribution level</a:t>
            </a:r>
          </a:p>
          <a:p>
            <a:r>
              <a:rPr lang="en-GB" dirty="0" smtClean="0"/>
              <a:t>Invites new countries to become members</a:t>
            </a:r>
          </a:p>
          <a:p>
            <a:r>
              <a:rPr lang="en-GB" dirty="0" smtClean="0"/>
              <a:t>Elects DG and Executive Committee</a:t>
            </a:r>
            <a:endParaRPr lang="en-US" dirty="0"/>
          </a:p>
        </p:txBody>
      </p:sp>
      <p:sp>
        <p:nvSpPr>
          <p:cNvPr id="3" name="Title 2"/>
          <p:cNvSpPr>
            <a:spLocks noGrp="1"/>
          </p:cNvSpPr>
          <p:nvPr>
            <p:ph type="title"/>
          </p:nvPr>
        </p:nvSpPr>
        <p:spPr/>
        <p:txBody>
          <a:bodyPr/>
          <a:lstStyle/>
          <a:p>
            <a:r>
              <a:rPr lang="en-GB" dirty="0" smtClean="0"/>
              <a:t>Council</a:t>
            </a:r>
            <a:endParaRPr lang="en-US" dirty="0"/>
          </a:p>
        </p:txBody>
      </p:sp>
    </p:spTree>
    <p:extLst>
      <p:ext uri="{BB962C8B-B14F-4D97-AF65-F5344CB8AC3E}">
        <p14:creationId xmlns:p14="http://schemas.microsoft.com/office/powerpoint/2010/main" val="771655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Seven member countries, each serving for three years</a:t>
            </a:r>
          </a:p>
          <a:p>
            <a:r>
              <a:rPr lang="en-GB" dirty="0" smtClean="0"/>
              <a:t>Meets twice a year</a:t>
            </a:r>
          </a:p>
          <a:p>
            <a:r>
              <a:rPr lang="en-GB" dirty="0" smtClean="0"/>
              <a:t>Oversees preparation of budget</a:t>
            </a:r>
          </a:p>
          <a:p>
            <a:r>
              <a:rPr lang="en-GB" dirty="0" smtClean="0"/>
              <a:t>Oversees implementation of strategy</a:t>
            </a:r>
          </a:p>
          <a:p>
            <a:r>
              <a:rPr lang="en-GB" dirty="0" smtClean="0"/>
              <a:t>Appoints members of expert panels</a:t>
            </a:r>
            <a:endParaRPr lang="en-US" dirty="0"/>
          </a:p>
        </p:txBody>
      </p:sp>
      <p:sp>
        <p:nvSpPr>
          <p:cNvPr id="3" name="Title 2"/>
          <p:cNvSpPr>
            <a:spLocks noGrp="1"/>
          </p:cNvSpPr>
          <p:nvPr>
            <p:ph type="title"/>
          </p:nvPr>
        </p:nvSpPr>
        <p:spPr/>
        <p:txBody>
          <a:bodyPr/>
          <a:lstStyle/>
          <a:p>
            <a:r>
              <a:rPr lang="en-GB" dirty="0" smtClean="0"/>
              <a:t>Executive Committee</a:t>
            </a:r>
            <a:endParaRPr lang="en-US" dirty="0"/>
          </a:p>
        </p:txBody>
      </p:sp>
    </p:spTree>
    <p:extLst>
      <p:ext uri="{BB962C8B-B14F-4D97-AF65-F5344CB8AC3E}">
        <p14:creationId xmlns:p14="http://schemas.microsoft.com/office/powerpoint/2010/main" val="867660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Representatives of all member countries</a:t>
            </a:r>
          </a:p>
          <a:p>
            <a:r>
              <a:rPr lang="en-GB" dirty="0" smtClean="0"/>
              <a:t>Oversee work of panels</a:t>
            </a:r>
          </a:p>
          <a:p>
            <a:r>
              <a:rPr lang="en-GB" dirty="0" smtClean="0"/>
              <a:t>Approve draft standards for submission to Council</a:t>
            </a:r>
          </a:p>
          <a:p>
            <a:r>
              <a:rPr lang="en-GB" dirty="0" smtClean="0"/>
              <a:t>Each meets once a year in a member country</a:t>
            </a:r>
          </a:p>
          <a:p>
            <a:r>
              <a:rPr lang="en-GB" dirty="0" smtClean="0"/>
              <a:t>WP on Plant Protection – 2014 Hungary</a:t>
            </a:r>
          </a:p>
          <a:p>
            <a:r>
              <a:rPr lang="en-GB" dirty="0" smtClean="0"/>
              <a:t>WP on </a:t>
            </a:r>
            <a:r>
              <a:rPr lang="en-GB" dirty="0" err="1" smtClean="0"/>
              <a:t>Phytosanitary</a:t>
            </a:r>
            <a:r>
              <a:rPr lang="en-GB" dirty="0" smtClean="0"/>
              <a:t> Regulations – 2014 Moldova </a:t>
            </a:r>
            <a:endParaRPr lang="en-US" dirty="0"/>
          </a:p>
        </p:txBody>
      </p:sp>
      <p:sp>
        <p:nvSpPr>
          <p:cNvPr id="3" name="Title 2"/>
          <p:cNvSpPr>
            <a:spLocks noGrp="1"/>
          </p:cNvSpPr>
          <p:nvPr>
            <p:ph type="title"/>
          </p:nvPr>
        </p:nvSpPr>
        <p:spPr/>
        <p:txBody>
          <a:bodyPr/>
          <a:lstStyle/>
          <a:p>
            <a:r>
              <a:rPr lang="en-GB" dirty="0" smtClean="0"/>
              <a:t>Working Parties</a:t>
            </a:r>
            <a:endParaRPr lang="en-US" dirty="0"/>
          </a:p>
        </p:txBody>
      </p:sp>
    </p:spTree>
    <p:extLst>
      <p:ext uri="{BB962C8B-B14F-4D97-AF65-F5344CB8AC3E}">
        <p14:creationId xmlns:p14="http://schemas.microsoft.com/office/powerpoint/2010/main" val="196993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Nominated by member countries</a:t>
            </a:r>
          </a:p>
          <a:p>
            <a:r>
              <a:rPr lang="en-GB" dirty="0" smtClean="0"/>
              <a:t>Appointed by Executive Committee</a:t>
            </a:r>
          </a:p>
          <a:p>
            <a:r>
              <a:rPr lang="en-GB" dirty="0" smtClean="0"/>
              <a:t>Serve as experts, not representatives</a:t>
            </a:r>
          </a:p>
          <a:p>
            <a:r>
              <a:rPr lang="en-GB" dirty="0" smtClean="0"/>
              <a:t>Costs paid by member countries</a:t>
            </a:r>
          </a:p>
          <a:p>
            <a:r>
              <a:rPr lang="en-GB" dirty="0" smtClean="0"/>
              <a:t>Responsible for developing standards</a:t>
            </a:r>
          </a:p>
          <a:p>
            <a:r>
              <a:rPr lang="en-GB" dirty="0" smtClean="0"/>
              <a:t>Frequency varies between panels from 4 -18 months</a:t>
            </a:r>
            <a:endParaRPr lang="en-US" dirty="0"/>
          </a:p>
        </p:txBody>
      </p:sp>
      <p:sp>
        <p:nvSpPr>
          <p:cNvPr id="3" name="Title 2"/>
          <p:cNvSpPr>
            <a:spLocks noGrp="1"/>
          </p:cNvSpPr>
          <p:nvPr>
            <p:ph type="title"/>
          </p:nvPr>
        </p:nvSpPr>
        <p:spPr/>
        <p:txBody>
          <a:bodyPr/>
          <a:lstStyle/>
          <a:p>
            <a:r>
              <a:rPr lang="en-GB" dirty="0" smtClean="0"/>
              <a:t>Expert Panels</a:t>
            </a:r>
            <a:endParaRPr lang="en-US" dirty="0"/>
          </a:p>
        </p:txBody>
      </p:sp>
    </p:spTree>
    <p:extLst>
      <p:ext uri="{BB962C8B-B14F-4D97-AF65-F5344CB8AC3E}">
        <p14:creationId xmlns:p14="http://schemas.microsoft.com/office/powerpoint/2010/main" val="39392492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traight leaves right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ve leaves top">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7_Oriel">
      <a:majorFont>
        <a:latin typeface=""/>
        <a:ea typeface=""/>
        <a:cs typeface=""/>
      </a:majorFont>
      <a:minorFont>
        <a:latin typefac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Straight leaves right sans log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ve leaves top sans log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7_Oriel">
      <a:majorFont>
        <a:latin typeface=""/>
        <a:ea typeface=""/>
        <a:cs typeface=""/>
      </a:majorFont>
      <a:minorFont>
        <a:latin typefac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EPPO Mode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3365</TotalTime>
  <Words>2212</Words>
  <Application>Microsoft Office PowerPoint</Application>
  <PresentationFormat>On-screen Show (4:3)</PresentationFormat>
  <Paragraphs>385</Paragraphs>
  <Slides>45</Slides>
  <Notes>3</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Straight leaves rightl</vt:lpstr>
      <vt:lpstr>Curve leaves top</vt:lpstr>
      <vt:lpstr>Straight leaves right sans logo</vt:lpstr>
      <vt:lpstr>Curve leaves top sans logo</vt:lpstr>
      <vt:lpstr>EPPO Model</vt:lpstr>
      <vt:lpstr>1_Thème Office</vt:lpstr>
      <vt:lpstr>The European and Mediterranean Plant Protection Organisation  update on activities</vt:lpstr>
      <vt:lpstr>1951 EPPO Convention – 15 countries Now 50 member countries</vt:lpstr>
      <vt:lpstr>Aims (Convention Article 1)</vt:lpstr>
      <vt:lpstr>Remit</vt:lpstr>
      <vt:lpstr>Organisation</vt:lpstr>
      <vt:lpstr>Council</vt:lpstr>
      <vt:lpstr>Executive Committee</vt:lpstr>
      <vt:lpstr>Working Parties</vt:lpstr>
      <vt:lpstr>Expert Panels</vt:lpstr>
      <vt:lpstr>PowerPoint Presentation</vt:lpstr>
      <vt:lpstr>Expert Working Groups</vt:lpstr>
      <vt:lpstr>Secretariat</vt:lpstr>
      <vt:lpstr>2013 Report</vt:lpstr>
      <vt:lpstr>Membership of EPPO: Stable currently 50 members. Contacts continued with CIS countries and Mediterranean countries.</vt:lpstr>
      <vt:lpstr>EPPO work programme in 2013</vt:lpstr>
      <vt:lpstr>Implementation of the EPPO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in 2014</vt:lpstr>
      <vt:lpstr>Plant Protection Products</vt:lpstr>
      <vt:lpstr>EPPO Codes</vt:lpstr>
      <vt:lpstr>Horizon Scanning and Risk Assessment</vt:lpstr>
      <vt:lpstr>PowerPoint Presentation</vt:lpstr>
      <vt:lpstr>Information Services</vt:lpstr>
      <vt:lpstr>PowerPoint Presentation</vt:lpstr>
      <vt:lpstr>Development and Implementation of ISPMs</vt:lpstr>
      <vt:lpstr>Diagnostics</vt:lpstr>
      <vt:lpstr>Contingency Planning</vt:lpstr>
      <vt:lpstr>EPPO Strategy 2015 - 2020</vt:lpstr>
      <vt:lpstr>PowerPoint Presentation</vt:lpstr>
      <vt:lpstr>Starting from success - 2010</vt:lpstr>
      <vt:lpstr>Starting from success - 2015</vt:lpstr>
      <vt:lpstr>So why change?</vt:lpstr>
      <vt:lpstr>Main Sections</vt:lpstr>
      <vt:lpstr>Scope of EPPO work</vt:lpstr>
      <vt:lpstr>Improving Protection of Plant Health</vt:lpstr>
      <vt:lpstr>Maintaining and Strengthening Relationships</vt:lpstr>
      <vt:lpstr>Improving Processes</vt:lpstr>
      <vt:lpstr>Securing the Future of EPPO</vt:lpstr>
    </vt:vector>
  </TitlesOfParts>
  <Company>OEPP / EPPO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15_Roy</dc:title>
  <dc:creator>OEPP</dc:creator>
  <cp:lastModifiedBy>Martin Ward</cp:lastModifiedBy>
  <cp:revision>350</cp:revision>
  <cp:lastPrinted>2014-04-18T10:11:40Z</cp:lastPrinted>
  <dcterms:created xsi:type="dcterms:W3CDTF">2009-11-23T13:16:32Z</dcterms:created>
  <dcterms:modified xsi:type="dcterms:W3CDTF">2014-11-11T11:13:21Z</dcterms:modified>
</cp:coreProperties>
</file>