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22220-8387-4180-B1FA-BE7D70595825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A4ADE-5816-4FC2-9DE3-F03D937E6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62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Структура Государственной службы Украины по вопросам безопасности пищевых продуктов и защиты потребителей</a:t>
            </a:r>
            <a:endParaRPr lang="ru-RU" smtClean="0"/>
          </a:p>
          <a:p>
            <a:r>
              <a:rPr lang="ru-RU" b="1" smtClean="0"/>
              <a:t> </a:t>
            </a:r>
            <a:r>
              <a:rPr lang="ru-RU" smtClean="0"/>
              <a:t>Деятельность Госпродпотребслужбы координируется Кабинетом Министров Украины через Министра аграрной политики и продовольствия Украины. </a:t>
            </a:r>
          </a:p>
          <a:p>
            <a:r>
              <a:rPr lang="ru-RU" i="1" smtClean="0"/>
              <a:t>Госпродпотребслужба реализует государственную политику в сферах:</a:t>
            </a:r>
            <a:endParaRPr lang="ru-RU" smtClean="0"/>
          </a:p>
          <a:p>
            <a:r>
              <a:rPr lang="ru-RU" i="1" smtClean="0"/>
              <a:t>- ветеринарной медицины, </a:t>
            </a:r>
            <a:endParaRPr lang="ru-RU" smtClean="0"/>
          </a:p>
          <a:p>
            <a:r>
              <a:rPr lang="ru-RU" i="1" smtClean="0"/>
              <a:t>-безопасности и отдельных показателей качества пищевых продуктов;</a:t>
            </a:r>
            <a:endParaRPr lang="ru-RU" smtClean="0"/>
          </a:p>
          <a:p>
            <a:r>
              <a:rPr lang="ru-RU" i="1" smtClean="0"/>
              <a:t>- карантина и защиты растений;</a:t>
            </a:r>
            <a:endParaRPr lang="ru-RU" smtClean="0"/>
          </a:p>
          <a:p>
            <a:r>
              <a:rPr lang="ru-RU" i="1" smtClean="0"/>
              <a:t>- идентификации и регистрации животных;</a:t>
            </a:r>
            <a:endParaRPr lang="ru-RU" smtClean="0"/>
          </a:p>
          <a:p>
            <a:r>
              <a:rPr lang="ru-RU" i="1" smtClean="0"/>
              <a:t>- санитарного законодательства;</a:t>
            </a:r>
            <a:endParaRPr lang="ru-RU" smtClean="0"/>
          </a:p>
          <a:p>
            <a:r>
              <a:rPr lang="ru-RU" i="1" smtClean="0"/>
              <a:t> -предупреждения и уменьшения употребления табачных изделий и их вредного влияния на здоровье населения;</a:t>
            </a:r>
            <a:endParaRPr lang="ru-RU" smtClean="0"/>
          </a:p>
          <a:p>
            <a:r>
              <a:rPr lang="ru-RU" i="1" smtClean="0"/>
              <a:t>-метрологического надзора;</a:t>
            </a:r>
            <a:endParaRPr lang="ru-RU" smtClean="0"/>
          </a:p>
          <a:p>
            <a:r>
              <a:rPr lang="ru-RU" i="1" smtClean="0"/>
              <a:t>-рыночного надзора;</a:t>
            </a:r>
            <a:endParaRPr lang="ru-RU" smtClean="0"/>
          </a:p>
          <a:p>
            <a:r>
              <a:rPr lang="ru-RU" i="1" smtClean="0"/>
              <a:t> -семеноводства и государственного надзора (контроля) в -сфере охраны прав на сорта растений;</a:t>
            </a:r>
            <a:endParaRPr lang="ru-RU" smtClean="0"/>
          </a:p>
          <a:p>
            <a:r>
              <a:rPr lang="ru-RU" i="1" smtClean="0"/>
              <a:t>-защите прав потребителей и рекламы.</a:t>
            </a: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84A18-7C34-4FB1-BE37-863B0126DC1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8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uk-UA" smtClean="0"/>
              <a:t>Вопросы которые касаются фитосанитарии координирует Департамент фитосанитарной безопасности, контроля в сфере семеноводства и ра</a:t>
            </a:r>
            <a:r>
              <a:rPr lang="en-US" smtClean="0"/>
              <a:t>c</a:t>
            </a:r>
            <a:r>
              <a:rPr lang="uk-UA" smtClean="0"/>
              <a:t>садничества.</a:t>
            </a:r>
            <a:endParaRPr lang="ru-RU" smtClean="0"/>
          </a:p>
          <a:p>
            <a:r>
              <a:rPr lang="ru-RU" smtClean="0"/>
              <a:t>в который входит 2 управления, Управление фитосанитарной безопасности, и Управление контроля в сфере семеноводства и рассадничества. </a:t>
            </a:r>
          </a:p>
          <a:p>
            <a:r>
              <a:rPr lang="ru-RU" smtClean="0"/>
              <a:t>Вопросы касающиеся карантина и защиты растений координирует Управление фитосанитарной безопасности.</a:t>
            </a:r>
            <a:r>
              <a:rPr lang="en-US" smtClean="0"/>
              <a:t> </a:t>
            </a:r>
            <a:r>
              <a:rPr lang="ru-RU" smtClean="0"/>
              <a:t>В состав Управления входят: </a:t>
            </a:r>
          </a:p>
          <a:p>
            <a:r>
              <a:rPr lang="ru-RU" smtClean="0"/>
              <a:t>- отдел карантина растений;</a:t>
            </a:r>
          </a:p>
          <a:p>
            <a:r>
              <a:rPr lang="ru-RU" smtClean="0"/>
              <a:t>- отдел фитосанитарных мер на таможенной границе;</a:t>
            </a:r>
          </a:p>
          <a:p>
            <a:r>
              <a:rPr lang="ru-RU" smtClean="0"/>
              <a:t>- отдел защиты растений;</a:t>
            </a:r>
          </a:p>
          <a:p>
            <a:r>
              <a:rPr lang="ru-RU" smtClean="0"/>
              <a:t>- сектор анализа рисков. Управление также осуществляет координацию работы и контроль деятельности управлений фитосанитарной безопасности и фитосанитарных лаборатории в областях Украины.</a:t>
            </a:r>
          </a:p>
          <a:p>
            <a:r>
              <a:rPr lang="ru-RU" altLang="zh-CN" smtClean="0"/>
              <a:t>Во всех областях Украины работают областные управления фитосанитарной безопасности, их 24 по всей стране, контроль в сфере карантина и защиты растений осуществляют 1450 фитосанитарных инспекторов. Кроме этого, в каждой области Украины есть государственные фитосанитарные лаборатории их также 24 кроме этоих есть еще 2 контрольнотоксикологических, где работает 1890 профильных специалистов. </a:t>
            </a:r>
            <a:r>
              <a:rPr lang="ru-RU" smtClean="0"/>
              <a:t>.</a:t>
            </a:r>
            <a:endParaRPr lang="uk-UA" smtClean="0"/>
          </a:p>
          <a:p>
            <a:r>
              <a:rPr lang="uk-UA" smtClean="0"/>
              <a:t>Все сотрудники управлений фитосанитарной безопасности регулярно проходят повышение квалификации как в национальных так и в иностранных институциях.</a:t>
            </a:r>
            <a:endParaRPr lang="uk-UA" altLang="zh-CN" smtClean="0"/>
          </a:p>
          <a:p>
            <a:r>
              <a:rPr lang="uk-UA" altLang="zh-CN" smtClean="0"/>
              <a:t>Высокую оценку украинских фитосанитаров отмечают национальные организации защиты растений как Европы так и Азии. </a:t>
            </a:r>
            <a:endParaRPr lang="ru-RU" smtClean="0">
              <a:ea typeface="SimSun" pitchFamily="2" charset="-122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FA861-840D-40CD-8894-0B4DDD40AB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3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0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1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9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1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3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2AF5-4C21-4C40-A1DF-09573DBBAEF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6526-A544-496A-AD6A-A0E7C46D0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8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130425" y="115889"/>
            <a:ext cx="85026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State Service of Ukraine on Food Safety and Consumer Protection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altLang="ru-RU" dirty="0"/>
              <a:t>Структура Государственной службы Украины по вопросам безопасности пищевых продуктов и защиты потребителей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1072" name="Object 48"/>
          <p:cNvGraphicFramePr>
            <a:graphicFrameLocks noChangeAspect="1"/>
          </p:cNvGraphicFramePr>
          <p:nvPr/>
        </p:nvGraphicFramePr>
        <p:xfrm>
          <a:off x="2279651" y="1539875"/>
          <a:ext cx="7993063" cy="52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9971224" imgH="7053163" progId="Word.Document.8">
                  <p:embed/>
                </p:oleObj>
              </mc:Choice>
              <mc:Fallback>
                <p:oleObj name="Document" r:id="rId4" imgW="9971224" imgH="7053163" progId="Word.Document.8">
                  <p:embed/>
                  <p:pic>
                    <p:nvPicPr>
                      <p:cNvPr id="1072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539875"/>
                        <a:ext cx="7993063" cy="524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4" name="Рисунок 4"/>
          <p:cNvPicPr>
            <a:picLocks noChangeAspect="1"/>
          </p:cNvPicPr>
          <p:nvPr/>
        </p:nvPicPr>
        <p:blipFill>
          <a:blip r:embed="rId6"/>
          <a:srcRect l="16487" r="17403"/>
          <a:stretch>
            <a:fillRect/>
          </a:stretch>
        </p:blipFill>
        <p:spPr bwMode="auto">
          <a:xfrm>
            <a:off x="1524000" y="0"/>
            <a:ext cx="61595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99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92314" y="1"/>
            <a:ext cx="1002551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Department of </a:t>
            </a:r>
            <a:r>
              <a:rPr lang="en-US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Phytosanitary Safety, </a:t>
            </a:r>
          </a:p>
          <a:p>
            <a:pPr algn="ctr">
              <a:defRPr/>
            </a:pPr>
            <a:r>
              <a:rPr lang="en-US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Control in Seed Production and Seedling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dirty="0"/>
              <a:t>Структура Д</a:t>
            </a:r>
            <a:r>
              <a:rPr lang="ru-RU" altLang="ru-RU" dirty="0"/>
              <a:t>епартамента фитосанитарной безопасности, контроля в сфере семеноводства и </a:t>
            </a:r>
            <a:r>
              <a:rPr lang="ru-RU" altLang="ru-RU" dirty="0" err="1"/>
              <a:t>рассадничества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sz="2800" dirty="0">
              <a:solidFill>
                <a:srgbClr val="FFCC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36863" y="3886200"/>
          <a:ext cx="6999304" cy="911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9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96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57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7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52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38851"/>
              </p:ext>
            </p:extLst>
          </p:nvPr>
        </p:nvGraphicFramePr>
        <p:xfrm>
          <a:off x="2154239" y="1544638"/>
          <a:ext cx="9863590" cy="4799330"/>
        </p:xfrm>
        <a:graphic>
          <a:graphicData uri="http://schemas.openxmlformats.org/drawingml/2006/table">
            <a:tbl>
              <a:tblPr/>
              <a:tblGrid>
                <a:gridCol w="5811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52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Directorate of Phytosanitary Security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Управления фитосанитарной безопасности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Directorate of Control in Seed Production and Seedling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Управления контроля в сфере семеноводства и рассадничества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of Plant Quarantine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(отдел карантина растений)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of Phytosanitary Measures on Border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(отдел фитосанитарных мер на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границе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of Plant Protection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(отдел защиты растений)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 of Phytosanitary Examination and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Risk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Analysis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отдел фитосанитарной экспертизы и анализа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рисков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Unit for Supervision in Seed Production and Seedling;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Unit for Attestation, Certification and Analysis;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Sector of Control in the Field of Plant Variety Rights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Structural offices of territorial  authorities, which are responsible for implementation of state policy in the field of plant quarantine and protection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 Directorates  of Phytosanitary Safety in regions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управления фитосанитарной безопасности в регионах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  Phytosanitary laboratories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фитосанитарные лаборатории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1526" name="Рисунок 6"/>
          <p:cNvPicPr>
            <a:picLocks noChangeAspect="1"/>
          </p:cNvPicPr>
          <p:nvPr/>
        </p:nvPicPr>
        <p:blipFill>
          <a:blip r:embed="rId3"/>
          <a:srcRect l="16487" r="17403"/>
          <a:stretch>
            <a:fillRect/>
          </a:stretch>
        </p:blipFill>
        <p:spPr bwMode="auto">
          <a:xfrm>
            <a:off x="1538288" y="-14288"/>
            <a:ext cx="61595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8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397</Words>
  <Application>Microsoft Office PowerPoint</Application>
  <PresentationFormat>Широкоэкранный</PresentationFormat>
  <Paragraphs>44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Courier New</vt:lpstr>
      <vt:lpstr>等线</vt:lpstr>
      <vt:lpstr>Тема Office</vt:lpstr>
      <vt:lpstr>Document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</dc:creator>
  <cp:lastModifiedBy>user</cp:lastModifiedBy>
  <cp:revision>2</cp:revision>
  <dcterms:created xsi:type="dcterms:W3CDTF">2017-02-23T06:20:14Z</dcterms:created>
  <dcterms:modified xsi:type="dcterms:W3CDTF">2019-03-28T07:37:09Z</dcterms:modified>
</cp:coreProperties>
</file>