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730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74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95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15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90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29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6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832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29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13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1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F613-976C-43A6-A5A1-F477125C7BBB}" type="datetimeFigureOut">
              <a:rPr lang="en-IN" smtClean="0"/>
              <a:t>02-07-2024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F0FC-6F34-4B0E-A2EB-4C252E5490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2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941170" y="149470"/>
            <a:ext cx="10798759" cy="7073407"/>
            <a:chOff x="941170" y="149470"/>
            <a:chExt cx="10798759" cy="7073407"/>
          </a:xfrm>
        </p:grpSpPr>
        <p:grpSp>
          <p:nvGrpSpPr>
            <p:cNvPr id="2" name="Group 1"/>
            <p:cNvGrpSpPr/>
            <p:nvPr/>
          </p:nvGrpSpPr>
          <p:grpSpPr>
            <a:xfrm>
              <a:off x="941170" y="149470"/>
              <a:ext cx="10798759" cy="6595268"/>
              <a:chOff x="14209" y="0"/>
              <a:chExt cx="5731947" cy="8599249"/>
            </a:xfrm>
          </p:grpSpPr>
          <p:sp>
            <p:nvSpPr>
              <p:cNvPr id="3" name="Up Ribbon 2"/>
              <p:cNvSpPr/>
              <p:nvPr/>
            </p:nvSpPr>
            <p:spPr>
              <a:xfrm>
                <a:off x="286247" y="0"/>
                <a:ext cx="5158105" cy="723568"/>
              </a:xfrm>
              <a:prstGeom prst="ribbon2">
                <a:avLst>
                  <a:gd name="adj1" fmla="val 3678"/>
                  <a:gd name="adj2" fmla="val 74664"/>
                </a:avLst>
              </a:pr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en-US" sz="1600" b="1" dirty="0" smtClean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600" b="1" dirty="0" smtClean="0">
                    <a:effectLst/>
                    <a:ea typeface="Calibri" panose="020F0502020204030204" pitchFamily="34" charset="0"/>
                    <a:cs typeface="Mangal"/>
                  </a:rPr>
                  <a:t>Organization </a:t>
                </a:r>
                <a:r>
                  <a:rPr lang="en-US" sz="1600" b="1" dirty="0">
                    <a:effectLst/>
                    <a:ea typeface="Calibri" panose="020F0502020204030204" pitchFamily="34" charset="0"/>
                    <a:cs typeface="Mangal"/>
                  </a:rPr>
                  <a:t>Structure of National Plant Protection Organization </a:t>
                </a:r>
                <a:endParaRPr lang="en-IN" sz="110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sz="1800" b="1" dirty="0">
                    <a:effectLst/>
                    <a:ea typeface="Calibri" panose="020F0502020204030204" pitchFamily="34" charset="0"/>
                    <a:cs typeface="Mangal"/>
                  </a:rPr>
                  <a:t> </a:t>
                </a:r>
                <a:endParaRPr lang="en-IN" sz="1100" dirty="0">
                  <a:effectLst/>
                  <a:ea typeface="Calibri" panose="020F0502020204030204" pitchFamily="34" charset="0"/>
                  <a:cs typeface="Mangal"/>
                </a:endParaRPr>
              </a:p>
            </p:txBody>
          </p:sp>
          <p:sp>
            <p:nvSpPr>
              <p:cNvPr id="4" name="Down Arrow 3"/>
              <p:cNvSpPr/>
              <p:nvPr/>
            </p:nvSpPr>
            <p:spPr>
              <a:xfrm>
                <a:off x="362391" y="5799995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5" name="Text Box 15"/>
              <p:cNvSpPr txBox="1">
                <a:spLocks noChangeArrowheads="1"/>
              </p:cNvSpPr>
              <p:nvPr/>
            </p:nvSpPr>
            <p:spPr bwMode="auto">
              <a:xfrm>
                <a:off x="24093" y="6109344"/>
                <a:ext cx="858520" cy="747395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IPM cum Locust Division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" name="Text Box 15"/>
              <p:cNvSpPr txBox="1">
                <a:spLocks noChangeArrowheads="1"/>
              </p:cNvSpPr>
              <p:nvPr/>
            </p:nvSpPr>
            <p:spPr bwMode="auto">
              <a:xfrm>
                <a:off x="974102" y="6096932"/>
                <a:ext cx="1210799" cy="520740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Plant Quarantine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Down Arrow 6"/>
              <p:cNvSpPr/>
              <p:nvPr/>
            </p:nvSpPr>
            <p:spPr>
              <a:xfrm>
                <a:off x="1498131" y="5799995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2305969" y="6120048"/>
                <a:ext cx="1112520" cy="1095375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Bef>
                    <a:spcPts val="720"/>
                  </a:spcBef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CIB&amp;RC 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(Pesticide Registration)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2835330" y="5813525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3486729" y="6121238"/>
                <a:ext cx="1492250" cy="1095375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Pesticide Quality Control 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(CIL &amp; 2 RPTLs)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4112204" y="5812521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5319579" y="5799995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5035416" y="6109344"/>
                <a:ext cx="688975" cy="603250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IN" sz="1200" b="1" kern="1200" dirty="0">
                    <a:solidFill>
                      <a:srgbClr val="0033CC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NPRIL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45154" y="5330108"/>
                <a:ext cx="5701002" cy="45719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IN" sz="1600" b="1" kern="120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Directorate of Plant Protection, Quarantine &amp; Storage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" name="Pentagon 14"/>
              <p:cNvSpPr/>
              <p:nvPr/>
            </p:nvSpPr>
            <p:spPr>
              <a:xfrm rot="16200000">
                <a:off x="-395052" y="7276805"/>
                <a:ext cx="1651642" cy="833120"/>
              </a:xfrm>
              <a:prstGeom prst="homePlate">
                <a:avLst>
                  <a:gd name="adj" fmla="val 1977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6- RCIPMCs,  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27-CIPMCs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1-RLCIPMC 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12- LCIPMC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1-L&amp;IPMRC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50" b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Total -47</a:t>
                </a:r>
                <a:endParaRPr lang="en-IN" sz="1050" dirty="0">
                  <a:effectLst/>
                  <a:ea typeface="Calibri" panose="020F0502020204030204" pitchFamily="34" charset="0"/>
                  <a:cs typeface="Mangal"/>
                </a:endParaRPr>
              </a:p>
            </p:txBody>
          </p:sp>
          <p:sp>
            <p:nvSpPr>
              <p:cNvPr id="16" name="Pentagon 15"/>
              <p:cNvSpPr/>
              <p:nvPr/>
            </p:nvSpPr>
            <p:spPr>
              <a:xfrm rot="16200000">
                <a:off x="588713" y="7024577"/>
                <a:ext cx="1981578" cy="1167765"/>
              </a:xfrm>
              <a:prstGeom prst="homePlate">
                <a:avLst>
                  <a:gd name="adj" fmla="val 1977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en-IN" sz="10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en-IN" sz="10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00" b="1" dirty="0" smtClean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IN" sz="1000" b="1" dirty="0" smtClean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angal"/>
                  </a:rPr>
                  <a:t> </a:t>
                </a:r>
                <a:endParaRPr lang="en-IN" sz="1000" dirty="0">
                  <a:effectLst/>
                  <a:ea typeface="Calibri" panose="020F0502020204030204" pitchFamily="34" charset="0"/>
                  <a:cs typeface="Mangal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959422" y="878619"/>
                <a:ext cx="3537532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Hon’ble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Minister of Agriculture &amp; Farmers Welfare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959422" y="1577896"/>
                <a:ext cx="3537533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           </a:t>
                </a:r>
                <a:r>
                  <a:rPr lang="en-US" sz="1600" b="1" kern="1200" dirty="0" err="1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Hon’ble</a:t>
                </a: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Minister of State for Agriculture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957602" y="2357560"/>
                <a:ext cx="3537534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          Secretary 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(A&amp; FW)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957603" y="3091264"/>
                <a:ext cx="3537533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                Additional 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Secretary (Plant Protection)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957602" y="3847208"/>
                <a:ext cx="3537533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               Joint 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Secretary (Plant Protection)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957602" y="4580911"/>
                <a:ext cx="3537533" cy="413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               Plant </a:t>
                </a:r>
                <a:r>
                  <a:rPr lang="en-US" sz="1600" b="1" kern="1200" dirty="0">
                    <a:solidFill>
                      <a:srgbClr val="385623"/>
                    </a:solidFill>
                    <a:effectLst/>
                    <a:ea typeface="Times New Roman" panose="02020603050405020304" pitchFamily="18" charset="0"/>
                  </a:rPr>
                  <a:t>Protection Adviser, DPPQ&amp;S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2804974" y="1287698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24" name="Down Arrow 23"/>
              <p:cNvSpPr/>
              <p:nvPr/>
            </p:nvSpPr>
            <p:spPr>
              <a:xfrm>
                <a:off x="2805124" y="2023191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2813197" y="2778979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26" name="Down Arrow 25"/>
              <p:cNvSpPr/>
              <p:nvPr/>
            </p:nvSpPr>
            <p:spPr>
              <a:xfrm>
                <a:off x="2804974" y="3512015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27" name="Down Arrow 26"/>
              <p:cNvSpPr/>
              <p:nvPr/>
            </p:nvSpPr>
            <p:spPr>
              <a:xfrm>
                <a:off x="2813002" y="4260676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28" name="Down Arrow 27"/>
              <p:cNvSpPr/>
              <p:nvPr/>
            </p:nvSpPr>
            <p:spPr>
              <a:xfrm>
                <a:off x="2818779" y="5013297"/>
                <a:ext cx="120650" cy="310515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N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2729672" y="5371729"/>
              <a:ext cx="2320892" cy="1851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Mangal"/>
                </a:rPr>
                <a:t>7 RPQS – 1. RPQS, Mumbai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                2. RPQS Chennai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Mangal"/>
                </a:rPr>
                <a:t>                     3. RPQS, New Delhi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                 4. RPQS, Amritsar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Mangal"/>
                </a:rPr>
                <a:t>                5. RPQS, Kolkata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                  6. RPQS Bengaluru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             7. RPQS </a:t>
              </a:r>
              <a:r>
                <a:rPr lang="en-IN" sz="900" b="1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Kandla</a:t>
              </a:r>
              <a:endParaRPr lang="en-IN" sz="900" b="1" dirty="0" smtClean="0">
                <a:solidFill>
                  <a:srgbClr val="000000"/>
                </a:solidFill>
                <a:ea typeface="Calibri" panose="020F0502020204030204" pitchFamily="34" charset="0"/>
                <a:cs typeface="Mangal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IN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66 PQS on major </a:t>
              </a:r>
              <a:r>
                <a:rPr lang="en-US" sz="900" b="1" dirty="0" smtClean="0">
                  <a:solidFill>
                    <a:srgbClr val="000000"/>
                  </a:solidFill>
                  <a:ea typeface="Calibri" panose="020F0502020204030204" pitchFamily="34" charset="0"/>
                  <a:cs typeface="Mangal"/>
                </a:rPr>
                <a:t>Major Seaports/ Airports/ Land Borders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en-IN" sz="900" b="1" dirty="0" smtClean="0">
                <a:solidFill>
                  <a:srgbClr val="000000"/>
                </a:solidFill>
                <a:ea typeface="Calibri" panose="020F0502020204030204" pitchFamily="34" charset="0"/>
                <a:cs typeface="Mangal"/>
              </a:endParaRPr>
            </a:p>
            <a:p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2384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2024-07-02T04:45:31Z</dcterms:created>
  <dcterms:modified xsi:type="dcterms:W3CDTF">2024-07-02T05:07:37Z</dcterms:modified>
</cp:coreProperties>
</file>