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bookmarkIdSeed="2">
  <p:sldMasterIdLst>
    <p:sldMasterId id="2147483672"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1"/>
    <p:restoredTop sz="94608"/>
  </p:normalViewPr>
  <p:slideViewPr>
    <p:cSldViewPr snapToGrid="0" snapToObjects="1">
      <p:cViewPr>
        <p:scale>
          <a:sx n="148" d="100"/>
          <a:sy n="148" d="100"/>
        </p:scale>
        <p:origin x="936" y="5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7" d="100"/>
          <a:sy n="127" d="100"/>
        </p:scale>
        <p:origin x="3016" y="200"/>
      </p:cViewPr>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F8E99-B454-B548-A324-6AB8EBF83957}" type="datetimeFigureOut">
              <a:rPr lang="en-US" smtClean="0"/>
              <a:pPr/>
              <a:t>12/1/15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05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01789"/>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380081"/>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542238"/>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803287"/>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4385747"/>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913050"/>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0186"/>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emf"/><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948129" y="4609672"/>
            <a:ext cx="856040" cy="442779"/>
          </a:xfrm>
          <a:prstGeom prst="rect">
            <a:avLst/>
          </a:prstGeom>
        </p:spPr>
      </p:pic>
      <p:pic>
        <p:nvPicPr>
          <p:cNvPr id="12" name="Picture 11"/>
          <p:cNvPicPr>
            <a:picLocks noChangeAspect="1"/>
          </p:cNvPicPr>
          <p:nvPr userDrawn="1"/>
        </p:nvPicPr>
        <p:blipFill>
          <a:blip r:embed="rId15"/>
          <a:stretch>
            <a:fillRect/>
          </a:stretch>
        </p:blipFill>
        <p:spPr>
          <a:xfrm>
            <a:off x="4372034" y="4604425"/>
            <a:ext cx="439572" cy="448025"/>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933871" y="4832851"/>
            <a:ext cx="253427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NPPO ESTABLISHMENT</a:t>
            </a:r>
            <a:r>
              <a:rPr lang="en-US" dirty="0"/>
              <a:t> </a:t>
            </a:r>
          </a:p>
        </p:txBody>
      </p:sp>
      <p:sp>
        <p:nvSpPr>
          <p:cNvPr id="3" name="Subtitle 2"/>
          <p:cNvSpPr>
            <a:spLocks noGrp="1"/>
          </p:cNvSpPr>
          <p:nvPr>
            <p:ph type="subTitle" idx="1"/>
          </p:nvPr>
        </p:nvSpPr>
        <p:spPr/>
        <p:txBody>
          <a:bodyPr>
            <a:normAutofit/>
          </a:bodyPr>
          <a:lstStyle/>
          <a:p>
            <a:r>
              <a:rPr lang="en-US" b="1" dirty="0"/>
              <a:t>Module </a:t>
            </a:r>
            <a:r>
              <a:rPr lang="en-US" b="1" dirty="0" smtClean="0"/>
              <a:t>4 </a:t>
            </a:r>
          </a:p>
          <a:p>
            <a:r>
              <a:rPr lang="en-US" dirty="0"/>
              <a:t>NPPO </a:t>
            </a:r>
            <a:r>
              <a:rPr lang="en-US" dirty="0" smtClean="0"/>
              <a:t>Structure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models </a:t>
            </a:r>
            <a:r>
              <a:rPr lang="en-US" dirty="0" smtClean="0"/>
              <a:t>for NPPOs</a:t>
            </a:r>
            <a:endParaRPr lang="en-US" dirty="0"/>
          </a:p>
        </p:txBody>
      </p:sp>
      <p:sp>
        <p:nvSpPr>
          <p:cNvPr id="3" name="Content Placeholder 2"/>
          <p:cNvSpPr>
            <a:spLocks noGrp="1"/>
          </p:cNvSpPr>
          <p:nvPr>
            <p:ph idx="1"/>
          </p:nvPr>
        </p:nvSpPr>
        <p:spPr>
          <a:xfrm>
            <a:off x="2232884" y="1369219"/>
            <a:ext cx="5300792" cy="3118475"/>
          </a:xfrm>
        </p:spPr>
        <p:txBody>
          <a:bodyPr>
            <a:normAutofit/>
          </a:bodyPr>
          <a:lstStyle/>
          <a:p>
            <a:pPr marL="0" indent="0" algn="ctr">
              <a:buNone/>
            </a:pPr>
            <a:endParaRPr lang="en-US" sz="2400" dirty="0" smtClean="0"/>
          </a:p>
          <a:p>
            <a:pPr marL="0" indent="0" algn="ctr">
              <a:buNone/>
            </a:pPr>
            <a:r>
              <a:rPr lang="en-US" sz="2400" b="1" dirty="0" smtClean="0">
                <a:solidFill>
                  <a:schemeClr val="accent3"/>
                </a:solidFill>
              </a:rPr>
              <a:t>“</a:t>
            </a:r>
            <a:r>
              <a:rPr lang="en-US" sz="2400" b="1" dirty="0">
                <a:solidFill>
                  <a:schemeClr val="accent3"/>
                </a:solidFill>
              </a:rPr>
              <a:t>Each contracting party shall make </a:t>
            </a:r>
            <a:r>
              <a:rPr lang="en-US" sz="2400" b="1" dirty="0" smtClean="0">
                <a:solidFill>
                  <a:schemeClr val="accent3"/>
                </a:solidFill>
              </a:rPr>
              <a:t/>
            </a:r>
            <a:br>
              <a:rPr lang="en-US" sz="2400" b="1" dirty="0" smtClean="0">
                <a:solidFill>
                  <a:schemeClr val="accent3"/>
                </a:solidFill>
              </a:rPr>
            </a:br>
            <a:r>
              <a:rPr lang="en-US" sz="2400" b="1" dirty="0" smtClean="0">
                <a:solidFill>
                  <a:schemeClr val="accent3"/>
                </a:solidFill>
              </a:rPr>
              <a:t>provisions</a:t>
            </a:r>
            <a:r>
              <a:rPr lang="en-US" sz="2400" b="1" dirty="0">
                <a:solidFill>
                  <a:schemeClr val="accent3"/>
                </a:solidFill>
              </a:rPr>
              <a:t>, to the best of its ability, </a:t>
            </a:r>
            <a:r>
              <a:rPr lang="en-US" sz="2400" b="1" dirty="0" smtClean="0">
                <a:solidFill>
                  <a:schemeClr val="accent3"/>
                </a:solidFill>
              </a:rPr>
              <a:t/>
            </a:r>
            <a:br>
              <a:rPr lang="en-US" sz="2400" b="1" dirty="0" smtClean="0">
                <a:solidFill>
                  <a:schemeClr val="accent3"/>
                </a:solidFill>
              </a:rPr>
            </a:br>
            <a:r>
              <a:rPr lang="en-US" sz="2400" b="1" dirty="0" smtClean="0">
                <a:solidFill>
                  <a:schemeClr val="accent3"/>
                </a:solidFill>
              </a:rPr>
              <a:t>for </a:t>
            </a:r>
            <a:r>
              <a:rPr lang="en-US" sz="2400" b="1" dirty="0">
                <a:solidFill>
                  <a:schemeClr val="accent3"/>
                </a:solidFill>
              </a:rPr>
              <a:t>an official NPPO…” </a:t>
            </a:r>
          </a:p>
          <a:p>
            <a:pPr marL="0" indent="0" algn="r">
              <a:buNone/>
            </a:pPr>
            <a:r>
              <a:rPr lang="en-US" sz="2000" dirty="0" smtClean="0"/>
              <a:t>IPPC </a:t>
            </a:r>
            <a:r>
              <a:rPr lang="en-US" sz="2000" dirty="0"/>
              <a:t>Article </a:t>
            </a:r>
            <a:r>
              <a:rPr lang="en-US" sz="2000" dirty="0" smtClean="0"/>
              <a:t>IV.1</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67931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models </a:t>
            </a:r>
            <a:r>
              <a:rPr lang="en-US" dirty="0" smtClean="0"/>
              <a:t>for NPPOs</a:t>
            </a:r>
            <a:endParaRPr lang="en-US" dirty="0"/>
          </a:p>
        </p:txBody>
      </p:sp>
      <p:sp>
        <p:nvSpPr>
          <p:cNvPr id="3" name="Content Placeholder 2"/>
          <p:cNvSpPr>
            <a:spLocks noGrp="1"/>
          </p:cNvSpPr>
          <p:nvPr>
            <p:ph idx="1"/>
          </p:nvPr>
        </p:nvSpPr>
        <p:spPr/>
        <p:txBody>
          <a:bodyPr/>
          <a:lstStyle/>
          <a:p>
            <a:r>
              <a:rPr lang="en-US" dirty="0"/>
              <a:t>NPPO institutional structures vary from country to country and are influenced by policy and legal considerations, the availability of resources and national competencies.</a:t>
            </a:r>
          </a:p>
          <a:p>
            <a:r>
              <a:rPr lang="en-US" dirty="0" smtClean="0"/>
              <a:t>This </a:t>
            </a:r>
            <a:r>
              <a:rPr lang="en-US" dirty="0"/>
              <a:t>section describes five models, highlighting their characteristics. </a:t>
            </a:r>
            <a:r>
              <a:rPr lang="en-US" b="1" dirty="0">
                <a:solidFill>
                  <a:schemeClr val="accent3"/>
                </a:solidFill>
              </a:rPr>
              <a:t>We do not intend to promote any single model, since national capacities and characteristics vary</a:t>
            </a:r>
            <a:r>
              <a:rPr lang="en-US" b="1" dirty="0" smtClean="0">
                <a:solidFill>
                  <a:schemeClr val="accent3"/>
                </a:solidFill>
              </a:rPr>
              <a:t>.</a:t>
            </a:r>
            <a:endParaRPr lang="en-US" dirty="0">
              <a:solidFill>
                <a:schemeClr val="accent3"/>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97917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a:t>
            </a:r>
            <a:r>
              <a:rPr lang="en-US" dirty="0" smtClean="0"/>
              <a:t>Model 1</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Plant Protection and Quarantine sections or departments of the Ministry of Agriculture </a:t>
            </a:r>
            <a:r>
              <a:rPr lang="en-US" b="1" dirty="0" smtClean="0">
                <a:solidFill>
                  <a:schemeClr val="accent3"/>
                </a:solidFill>
              </a:rPr>
              <a:t>function </a:t>
            </a:r>
            <a:r>
              <a:rPr lang="en-US" b="1" dirty="0">
                <a:solidFill>
                  <a:schemeClr val="accent3"/>
                </a:solidFill>
              </a:rPr>
              <a:t>as the </a:t>
            </a:r>
            <a:r>
              <a:rPr lang="en-US" b="1" dirty="0" smtClean="0">
                <a:solidFill>
                  <a:schemeClr val="accent3"/>
                </a:solidFill>
              </a:rPr>
              <a:t>NPPO</a:t>
            </a:r>
          </a:p>
          <a:p>
            <a:r>
              <a:rPr lang="en-US" dirty="0" smtClean="0"/>
              <a:t>Dependent </a:t>
            </a:r>
            <a:r>
              <a:rPr lang="en-US" dirty="0"/>
              <a:t>on resources allocated by the Ministry of Agriculture (</a:t>
            </a:r>
            <a:r>
              <a:rPr lang="en-US" dirty="0" err="1"/>
              <a:t>MoA</a:t>
            </a:r>
            <a:r>
              <a:rPr lang="en-US" dirty="0"/>
              <a:t>)</a:t>
            </a:r>
          </a:p>
          <a:p>
            <a:r>
              <a:rPr lang="en-US" dirty="0" smtClean="0"/>
              <a:t>Limited </a:t>
            </a:r>
            <a:r>
              <a:rPr lang="en-US" dirty="0"/>
              <a:t>flexibility in resource allocation and independent revenue generation</a:t>
            </a:r>
          </a:p>
          <a:p>
            <a:r>
              <a:rPr lang="en-US" dirty="0" smtClean="0"/>
              <a:t>Fees </a:t>
            </a:r>
            <a:r>
              <a:rPr lang="en-US" dirty="0"/>
              <a:t>often go to the national treasury rather than back to the NPPO for its </a:t>
            </a:r>
            <a:r>
              <a:rPr lang="en-US" dirty="0" smtClean="0"/>
              <a:t>improvement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9679115"/>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1</a:t>
            </a:r>
          </a:p>
        </p:txBody>
      </p:sp>
      <p:sp>
        <p:nvSpPr>
          <p:cNvPr id="3" name="Content Placeholder 2"/>
          <p:cNvSpPr>
            <a:spLocks noGrp="1"/>
          </p:cNvSpPr>
          <p:nvPr>
            <p:ph idx="1"/>
          </p:nvPr>
        </p:nvSpPr>
        <p:spPr/>
        <p:txBody>
          <a:bodyPr/>
          <a:lstStyle/>
          <a:p>
            <a:r>
              <a:rPr lang="en-US" dirty="0" smtClean="0"/>
              <a:t>Has </a:t>
            </a:r>
            <a:r>
              <a:rPr lang="en-US" dirty="0"/>
              <a:t>difficulty in securing funds for emergencies</a:t>
            </a:r>
          </a:p>
          <a:p>
            <a:r>
              <a:rPr lang="en-US" dirty="0" smtClean="0"/>
              <a:t>Requires </a:t>
            </a:r>
            <a:r>
              <a:rPr lang="en-US" dirty="0"/>
              <a:t>administrative instruments for collaboration among units in order to implement </a:t>
            </a:r>
            <a:r>
              <a:rPr lang="en-US" dirty="0" err="1"/>
              <a:t>phytosanitary</a:t>
            </a:r>
            <a:r>
              <a:rPr lang="en-US" dirty="0"/>
              <a:t> measures as called for by the </a:t>
            </a:r>
            <a:r>
              <a:rPr lang="en-US" dirty="0" smtClean="0"/>
              <a:t>IPPC</a:t>
            </a:r>
          </a:p>
          <a:p>
            <a:r>
              <a:rPr lang="en-US" dirty="0" smtClean="0"/>
              <a:t>Sometimes </a:t>
            </a:r>
            <a:r>
              <a:rPr lang="en-US" dirty="0"/>
              <a:t>a lack of competent personnel may lead to untimely responses and the scientific integrity of </a:t>
            </a:r>
            <a:r>
              <a:rPr lang="en-US" dirty="0" err="1"/>
              <a:t>phytosanitary</a:t>
            </a:r>
            <a:r>
              <a:rPr lang="en-US" dirty="0"/>
              <a:t> measures may be </a:t>
            </a:r>
            <a:r>
              <a:rPr lang="en-US" dirty="0" smtClean="0"/>
              <a:t>compromised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50519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a:t>
            </a:r>
            <a:r>
              <a:rPr lang="en-US" dirty="0" smtClean="0"/>
              <a:t>2</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Ministry of Agriculture serves as the designated </a:t>
            </a:r>
            <a:r>
              <a:rPr lang="en-US" b="1" dirty="0" smtClean="0">
                <a:solidFill>
                  <a:schemeClr val="accent3"/>
                </a:solidFill>
              </a:rPr>
              <a:t>NPPO</a:t>
            </a:r>
          </a:p>
          <a:p>
            <a:r>
              <a:rPr lang="en-US" dirty="0" smtClean="0"/>
              <a:t>A </a:t>
            </a:r>
            <a:r>
              <a:rPr lang="en-US" dirty="0"/>
              <a:t>lack of independence in function and limited cooperation among units</a:t>
            </a:r>
          </a:p>
          <a:p>
            <a:r>
              <a:rPr lang="en-US" dirty="0" smtClean="0"/>
              <a:t>Requires </a:t>
            </a:r>
            <a:r>
              <a:rPr lang="en-US" dirty="0"/>
              <a:t>at least an internal administrative instrument to promote shared goals, priority identification, planning and implementation of activities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77361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2</a:t>
            </a:r>
          </a:p>
        </p:txBody>
      </p:sp>
      <p:sp>
        <p:nvSpPr>
          <p:cNvPr id="3" name="Content Placeholder 2"/>
          <p:cNvSpPr>
            <a:spLocks noGrp="1"/>
          </p:cNvSpPr>
          <p:nvPr>
            <p:ph idx="1"/>
          </p:nvPr>
        </p:nvSpPr>
        <p:spPr/>
        <p:txBody>
          <a:bodyPr/>
          <a:lstStyle/>
          <a:p>
            <a:pPr lvl="0"/>
            <a:r>
              <a:rPr lang="en-US" dirty="0"/>
              <a:t>Management and coordination body may lack independence in technical decision-making.</a:t>
            </a:r>
          </a:p>
          <a:p>
            <a:pPr lvl="0"/>
            <a:r>
              <a:rPr lang="en-US" dirty="0"/>
              <a:t>Prone to political changes and interventions</a:t>
            </a:r>
          </a:p>
          <a:p>
            <a:pPr lvl="0"/>
            <a:r>
              <a:rPr lang="en-US" dirty="0"/>
              <a:t>Limited ability to independently allocate or attract </a:t>
            </a:r>
            <a:r>
              <a:rPr lang="en-US" dirty="0" smtClean="0"/>
              <a:t>resources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178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a:t>
            </a:r>
            <a:r>
              <a:rPr lang="en-US" dirty="0" smtClean="0"/>
              <a:t>3</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NPPO with some key functions delegated to third </a:t>
            </a:r>
            <a:r>
              <a:rPr lang="en-US" b="1" dirty="0" smtClean="0">
                <a:solidFill>
                  <a:schemeClr val="accent3"/>
                </a:solidFill>
              </a:rPr>
              <a:t>parties</a:t>
            </a:r>
          </a:p>
          <a:p>
            <a:r>
              <a:rPr lang="en-US" dirty="0" smtClean="0"/>
              <a:t>Generally </a:t>
            </a:r>
            <a:r>
              <a:rPr lang="en-US" dirty="0"/>
              <a:t>is an </a:t>
            </a:r>
            <a:r>
              <a:rPr lang="en-US" dirty="0" smtClean="0"/>
              <a:t>institutionally-stable </a:t>
            </a:r>
            <a:r>
              <a:rPr lang="en-US" dirty="0"/>
              <a:t>NPPO with the ability to fund </a:t>
            </a:r>
            <a:r>
              <a:rPr lang="en-US" dirty="0" smtClean="0"/>
              <a:t>operations.</a:t>
            </a:r>
          </a:p>
          <a:p>
            <a:r>
              <a:rPr lang="en-US" dirty="0" smtClean="0"/>
              <a:t>Fees </a:t>
            </a:r>
            <a:r>
              <a:rPr lang="en-US" dirty="0"/>
              <a:t>are normally retained to improve the NPPO and its </a:t>
            </a:r>
            <a:r>
              <a:rPr lang="en-US" dirty="0" smtClean="0"/>
              <a:t>operations.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91243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3</a:t>
            </a:r>
          </a:p>
        </p:txBody>
      </p:sp>
      <p:sp>
        <p:nvSpPr>
          <p:cNvPr id="3" name="Content Placeholder 2"/>
          <p:cNvSpPr>
            <a:spLocks noGrp="1"/>
          </p:cNvSpPr>
          <p:nvPr>
            <p:ph idx="1"/>
          </p:nvPr>
        </p:nvSpPr>
        <p:spPr/>
        <p:txBody>
          <a:bodyPr/>
          <a:lstStyle/>
          <a:p>
            <a:r>
              <a:rPr lang="en-US" dirty="0"/>
              <a:t>Requires legally binding contractual arrangements</a:t>
            </a:r>
          </a:p>
          <a:p>
            <a:r>
              <a:rPr lang="en-US" dirty="0" smtClean="0"/>
              <a:t>Robust </a:t>
            </a:r>
            <a:r>
              <a:rPr lang="en-US" dirty="0"/>
              <a:t>monitoring of procedures and processes in place</a:t>
            </a:r>
          </a:p>
          <a:p>
            <a:r>
              <a:rPr lang="en-US" dirty="0" smtClean="0"/>
              <a:t>Auditing </a:t>
            </a:r>
            <a:r>
              <a:rPr lang="en-US" dirty="0"/>
              <a:t>employed to ensure compliance with the IPPC </a:t>
            </a:r>
          </a:p>
          <a:p>
            <a:r>
              <a:rPr lang="en-US" dirty="0" smtClean="0"/>
              <a:t>Competent </a:t>
            </a:r>
            <a:r>
              <a:rPr lang="en-US" dirty="0"/>
              <a:t>personnel available to undertake necessary monitoring for </a:t>
            </a:r>
            <a:r>
              <a:rPr lang="en-US" dirty="0" smtClean="0"/>
              <a:t>compliance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8848719"/>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a:t>
            </a:r>
            <a:r>
              <a:rPr lang="en-US"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chemeClr val="accent3"/>
                </a:solidFill>
              </a:rPr>
              <a:t>Semi-autonomous or autonomous </a:t>
            </a:r>
            <a:r>
              <a:rPr lang="en-US" b="1" dirty="0" smtClean="0">
                <a:solidFill>
                  <a:schemeClr val="accent3"/>
                </a:solidFill>
              </a:rPr>
              <a:t>NPPO</a:t>
            </a:r>
          </a:p>
          <a:p>
            <a:r>
              <a:rPr lang="en-US" dirty="0" smtClean="0"/>
              <a:t>Has </a:t>
            </a:r>
            <a:r>
              <a:rPr lang="en-US" dirty="0"/>
              <a:t>independence in establishing its own vision, mission and core values</a:t>
            </a:r>
          </a:p>
          <a:p>
            <a:r>
              <a:rPr lang="en-US" dirty="0" smtClean="0"/>
              <a:t>Has </a:t>
            </a:r>
            <a:r>
              <a:rPr lang="en-US" dirty="0"/>
              <a:t>independence and flexibility to establish necessary systems and policies to effectively implement its functions</a:t>
            </a:r>
          </a:p>
          <a:p>
            <a:r>
              <a:rPr lang="en-US" dirty="0" smtClean="0"/>
              <a:t>Budgetary </a:t>
            </a:r>
            <a:r>
              <a:rPr lang="en-US" dirty="0"/>
              <a:t>independence</a:t>
            </a:r>
          </a:p>
          <a:p>
            <a:pPr lvl="1"/>
            <a:r>
              <a:rPr lang="en-US" dirty="0"/>
              <a:t>	Can attract its own funding from stakeholders.</a:t>
            </a:r>
          </a:p>
          <a:p>
            <a:pPr lvl="1"/>
            <a:r>
              <a:rPr lang="en-US" dirty="0"/>
              <a:t>	Flexibility in allocating resources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6682151"/>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4</a:t>
            </a:r>
          </a:p>
        </p:txBody>
      </p:sp>
      <p:sp>
        <p:nvSpPr>
          <p:cNvPr id="3" name="Content Placeholder 2"/>
          <p:cNvSpPr>
            <a:spLocks noGrp="1"/>
          </p:cNvSpPr>
          <p:nvPr>
            <p:ph idx="1"/>
          </p:nvPr>
        </p:nvSpPr>
        <p:spPr/>
        <p:txBody>
          <a:bodyPr>
            <a:normAutofit/>
          </a:bodyPr>
          <a:lstStyle/>
          <a:p>
            <a:r>
              <a:rPr lang="en-US" dirty="0"/>
              <a:t>Strong business orientation</a:t>
            </a:r>
          </a:p>
          <a:p>
            <a:r>
              <a:rPr lang="en-US" dirty="0" smtClean="0"/>
              <a:t>Ease </a:t>
            </a:r>
            <a:r>
              <a:rPr lang="en-US" dirty="0"/>
              <a:t>of establishing relationships with stakeholders and third party providers</a:t>
            </a:r>
          </a:p>
          <a:p>
            <a:r>
              <a:rPr lang="en-US" dirty="0" smtClean="0"/>
              <a:t>Responsible </a:t>
            </a:r>
            <a:r>
              <a:rPr lang="en-US" dirty="0"/>
              <a:t>for its own work culture</a:t>
            </a:r>
          </a:p>
          <a:p>
            <a:r>
              <a:rPr lang="en-US" dirty="0" smtClean="0"/>
              <a:t>High </a:t>
            </a:r>
            <a:r>
              <a:rPr lang="en-US" dirty="0"/>
              <a:t>accountability with international-level auditing, high level of recognition and good accreditation procedures</a:t>
            </a:r>
          </a:p>
          <a:p>
            <a:r>
              <a:rPr lang="en-US" dirty="0" smtClean="0"/>
              <a:t>Usually </a:t>
            </a:r>
            <a:r>
              <a:rPr lang="en-US" dirty="0"/>
              <a:t>responsible for other plant production issues as well (e.g. pesticides, seed certification, genetic resources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3386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Module </a:t>
            </a:r>
            <a:r>
              <a:rPr lang="en-US" b="1" dirty="0" smtClean="0"/>
              <a:t>4</a:t>
            </a:r>
            <a:r>
              <a:rPr lang="en-US" b="1" dirty="0"/>
              <a:t>	</a:t>
            </a:r>
            <a:br>
              <a:rPr lang="en-US" b="1" dirty="0"/>
            </a:br>
            <a:r>
              <a:rPr lang="en-US" dirty="0"/>
              <a:t>What will I learn</a:t>
            </a:r>
            <a:r>
              <a:rPr lang="en-US" dirty="0" smtClean="0"/>
              <a:t>?</a:t>
            </a:r>
            <a:endParaRPr lang="en-US" dirty="0"/>
          </a:p>
        </p:txBody>
      </p:sp>
      <p:sp>
        <p:nvSpPr>
          <p:cNvPr id="3" name="Content Placeholder 2"/>
          <p:cNvSpPr>
            <a:spLocks noGrp="1"/>
          </p:cNvSpPr>
          <p:nvPr>
            <p:ph idx="1"/>
          </p:nvPr>
        </p:nvSpPr>
        <p:spPr/>
        <p:txBody>
          <a:bodyPr/>
          <a:lstStyle/>
          <a:p>
            <a:r>
              <a:rPr lang="en-US" dirty="0"/>
              <a:t>Establishing an NPPO</a:t>
            </a:r>
          </a:p>
          <a:p>
            <a:pPr lvl="1"/>
            <a:r>
              <a:rPr lang="en-US" dirty="0"/>
              <a:t>Principles and guidelines</a:t>
            </a:r>
          </a:p>
          <a:p>
            <a:pPr lvl="1"/>
            <a:r>
              <a:rPr lang="en-US" dirty="0"/>
              <a:t>Infrastructure</a:t>
            </a:r>
          </a:p>
          <a:p>
            <a:r>
              <a:rPr lang="en-US" dirty="0" smtClean="0"/>
              <a:t>Conceptual </a:t>
            </a:r>
            <a:r>
              <a:rPr lang="en-US" dirty="0"/>
              <a:t>models for an NPPO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51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a:t>
            </a:r>
            <a:r>
              <a:rPr lang="en-US" dirty="0" smtClean="0"/>
              <a:t>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3"/>
                </a:solidFill>
              </a:rPr>
              <a:t>Integrated </a:t>
            </a:r>
            <a:r>
              <a:rPr lang="en-US" b="1" dirty="0" smtClean="0">
                <a:solidFill>
                  <a:schemeClr val="accent3"/>
                </a:solidFill>
              </a:rPr>
              <a:t>institution</a:t>
            </a:r>
          </a:p>
          <a:p>
            <a:r>
              <a:rPr lang="en-US" dirty="0" smtClean="0"/>
              <a:t>Consolidates </a:t>
            </a:r>
            <a:r>
              <a:rPr lang="en-US" dirty="0"/>
              <a:t>all three SPS regulatory functions (plant health, animal health and food safety competencies) under a single agency</a:t>
            </a:r>
          </a:p>
          <a:p>
            <a:r>
              <a:rPr lang="en-US" dirty="0" smtClean="0"/>
              <a:t>Administrative </a:t>
            </a:r>
            <a:r>
              <a:rPr lang="en-US" dirty="0"/>
              <a:t>provisions consistent across functional units</a:t>
            </a:r>
          </a:p>
          <a:p>
            <a:r>
              <a:rPr lang="en-US" dirty="0" smtClean="0"/>
              <a:t>Adequate </a:t>
            </a:r>
            <a:r>
              <a:rPr lang="en-US" dirty="0"/>
              <a:t>technical and managerial support for each functional unit</a:t>
            </a:r>
          </a:p>
          <a:p>
            <a:r>
              <a:rPr lang="en-US" dirty="0" smtClean="0"/>
              <a:t>Umbrella </a:t>
            </a:r>
            <a:r>
              <a:rPr lang="en-US" dirty="0"/>
              <a:t>agency responsible for procuring funding and setting fee </a:t>
            </a:r>
            <a:r>
              <a:rPr lang="en-US" dirty="0" smtClean="0"/>
              <a:t>structures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703685"/>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5</a:t>
            </a:r>
          </a:p>
        </p:txBody>
      </p:sp>
      <p:sp>
        <p:nvSpPr>
          <p:cNvPr id="3" name="Content Placeholder 2"/>
          <p:cNvSpPr>
            <a:spLocks noGrp="1"/>
          </p:cNvSpPr>
          <p:nvPr>
            <p:ph idx="1"/>
          </p:nvPr>
        </p:nvSpPr>
        <p:spPr/>
        <p:txBody>
          <a:bodyPr>
            <a:normAutofit fontScale="92500" lnSpcReduction="10000"/>
          </a:bodyPr>
          <a:lstStyle/>
          <a:p>
            <a:r>
              <a:rPr lang="en-US" dirty="0"/>
              <a:t>Officers may be cross-trained in SPS measures or remain specialists in their own area of </a:t>
            </a:r>
            <a:r>
              <a:rPr lang="en-US" dirty="0" smtClean="0"/>
              <a:t>expertise.</a:t>
            </a:r>
          </a:p>
          <a:p>
            <a:r>
              <a:rPr lang="en-US" dirty="0" smtClean="0"/>
              <a:t>Strong </a:t>
            </a:r>
            <a:r>
              <a:rPr lang="en-US" dirty="0"/>
              <a:t>collaboration among agencies in all areas, including border control</a:t>
            </a:r>
          </a:p>
          <a:p>
            <a:r>
              <a:rPr lang="en-US" dirty="0" smtClean="0"/>
              <a:t>Central </a:t>
            </a:r>
            <a:r>
              <a:rPr lang="en-US" dirty="0"/>
              <a:t>authority established for managing different sectors</a:t>
            </a:r>
          </a:p>
          <a:p>
            <a:r>
              <a:rPr lang="en-US" dirty="0" smtClean="0"/>
              <a:t>Common </a:t>
            </a:r>
            <a:r>
              <a:rPr lang="en-US" dirty="0"/>
              <a:t>goals and shared resources</a:t>
            </a:r>
          </a:p>
          <a:p>
            <a:r>
              <a:rPr lang="en-US" dirty="0" smtClean="0"/>
              <a:t>Consolidated </a:t>
            </a:r>
            <a:r>
              <a:rPr lang="en-US" dirty="0"/>
              <a:t>legal frameworks covering the three functional SPS units sometimes present difficulties when differences in the disciplines are not sufficiently taken into account.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844672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5</a:t>
            </a:r>
          </a:p>
        </p:txBody>
      </p:sp>
      <p:sp>
        <p:nvSpPr>
          <p:cNvPr id="3" name="Content Placeholder 2"/>
          <p:cNvSpPr>
            <a:spLocks noGrp="1"/>
          </p:cNvSpPr>
          <p:nvPr>
            <p:ph idx="1"/>
          </p:nvPr>
        </p:nvSpPr>
        <p:spPr/>
        <p:txBody>
          <a:bodyPr>
            <a:normAutofit lnSpcReduction="10000"/>
          </a:bodyPr>
          <a:lstStyle/>
          <a:p>
            <a:r>
              <a:rPr lang="en-US" dirty="0"/>
              <a:t>The NPPO may lose some independence in the decision-making process.</a:t>
            </a:r>
          </a:p>
          <a:p>
            <a:r>
              <a:rPr lang="en-US" dirty="0" smtClean="0"/>
              <a:t>Budgetary </a:t>
            </a:r>
            <a:r>
              <a:rPr lang="en-US" dirty="0"/>
              <a:t>constraints tend to affect plant health more often than veterinary or food safety issues.</a:t>
            </a:r>
          </a:p>
          <a:p>
            <a:r>
              <a:rPr lang="en-US" dirty="0" smtClean="0"/>
              <a:t>Integrated </a:t>
            </a:r>
            <a:r>
              <a:rPr lang="en-US" dirty="0"/>
              <a:t>systems</a:t>
            </a:r>
            <a:r>
              <a:rPr lang="en-US" dirty="0" smtClean="0"/>
              <a:t> are in </a:t>
            </a:r>
            <a:r>
              <a:rPr lang="en-US" dirty="0"/>
              <a:t>place for implementation, monitoring and </a:t>
            </a:r>
            <a:r>
              <a:rPr lang="en-US" dirty="0" smtClean="0"/>
              <a:t>review.</a:t>
            </a:r>
          </a:p>
          <a:p>
            <a:r>
              <a:rPr lang="en-US" dirty="0" smtClean="0"/>
              <a:t>May </a:t>
            </a:r>
            <a:r>
              <a:rPr lang="en-US" dirty="0"/>
              <a:t>take on</a:t>
            </a:r>
            <a:r>
              <a:rPr lang="en-US" dirty="0" smtClean="0"/>
              <a:t> greater significance </a:t>
            </a:r>
            <a:r>
              <a:rPr lang="en-US" dirty="0"/>
              <a:t>in national context for example in food security, consumer protection and trade (when outside the Ministry of Agriculture</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995755"/>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NPPO Model 5</a:t>
            </a:r>
          </a:p>
        </p:txBody>
      </p:sp>
      <p:sp>
        <p:nvSpPr>
          <p:cNvPr id="3" name="Content Placeholder 2"/>
          <p:cNvSpPr>
            <a:spLocks noGrp="1"/>
          </p:cNvSpPr>
          <p:nvPr>
            <p:ph idx="1"/>
          </p:nvPr>
        </p:nvSpPr>
        <p:spPr/>
        <p:txBody>
          <a:bodyPr/>
          <a:lstStyle/>
          <a:p>
            <a:r>
              <a:rPr lang="en-US" dirty="0"/>
              <a:t>Enables the contracting party to consolidate SPS focal </a:t>
            </a:r>
            <a:r>
              <a:rPr lang="en-US" dirty="0" smtClean="0"/>
              <a:t>points</a:t>
            </a:r>
          </a:p>
          <a:p>
            <a:r>
              <a:rPr lang="en-US" dirty="0" smtClean="0"/>
              <a:t>Framework </a:t>
            </a:r>
            <a:r>
              <a:rPr lang="en-US" dirty="0"/>
              <a:t>in place for emergency and crisis management as well as incursion </a:t>
            </a:r>
            <a:r>
              <a:rPr lang="en-US" dirty="0" smtClean="0"/>
              <a:t>management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563370"/>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4.1</a:t>
            </a:r>
            <a:endParaRPr lang="en-US" dirty="0"/>
          </a:p>
        </p:txBody>
      </p:sp>
      <p:sp>
        <p:nvSpPr>
          <p:cNvPr id="3" name="Content Placeholder 2"/>
          <p:cNvSpPr>
            <a:spLocks noGrp="1"/>
          </p:cNvSpPr>
          <p:nvPr>
            <p:ph idx="1"/>
          </p:nvPr>
        </p:nvSpPr>
        <p:spPr/>
        <p:txBody>
          <a:bodyPr/>
          <a:lstStyle/>
          <a:p>
            <a:pPr marL="0" indent="0">
              <a:buNone/>
            </a:pPr>
            <a:r>
              <a:rPr lang="en-US" i="1" dirty="0"/>
              <a:t>Categorize your NPPO based on the models presented.</a:t>
            </a:r>
            <a:endParaRPr lang="en-US" dirty="0"/>
          </a:p>
          <a:p>
            <a:pPr marL="0" indent="0">
              <a:buNone/>
            </a:pPr>
            <a:r>
              <a:rPr lang="en-US" i="1" dirty="0"/>
              <a:t>Examine the features of your NPPO in terms of the features </a:t>
            </a:r>
            <a:r>
              <a:rPr lang="en-US" i="1" dirty="0" smtClean="0"/>
              <a:t>presented.</a:t>
            </a:r>
            <a:endParaRPr lang="en-US" dirty="0"/>
          </a:p>
          <a:p>
            <a:pPr marL="0" indent="0">
              <a:buNone/>
            </a:pPr>
            <a:r>
              <a:rPr lang="en-US" i="1" dirty="0" smtClean="0"/>
              <a:t>Determine </a:t>
            </a:r>
            <a:r>
              <a:rPr lang="en-US" i="1" dirty="0"/>
              <a:t>areas or aspects in which your institution could be strengthened for greater effectiveness and efficiency.</a:t>
            </a:r>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827453"/>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 </a:t>
            </a:r>
            <a:r>
              <a:rPr lang="en-US" smtClean="0"/>
              <a:t>4.2</a:t>
            </a:r>
            <a:endParaRPr lang="en-US" dirty="0"/>
          </a:p>
        </p:txBody>
      </p:sp>
      <p:sp>
        <p:nvSpPr>
          <p:cNvPr id="3" name="Content Placeholder 2"/>
          <p:cNvSpPr>
            <a:spLocks noGrp="1"/>
          </p:cNvSpPr>
          <p:nvPr>
            <p:ph idx="1"/>
          </p:nvPr>
        </p:nvSpPr>
        <p:spPr/>
        <p:txBody>
          <a:bodyPr/>
          <a:lstStyle/>
          <a:p>
            <a:pPr marL="0" indent="0">
              <a:buNone/>
            </a:pPr>
            <a:r>
              <a:rPr lang="en-US" i="1" dirty="0"/>
              <a:t>Consider and </a:t>
            </a:r>
            <a:r>
              <a:rPr lang="en-US" i="1" dirty="0" smtClean="0"/>
              <a:t>discuss</a:t>
            </a:r>
            <a:endParaRPr lang="en-US" dirty="0" smtClean="0"/>
          </a:p>
          <a:p>
            <a:r>
              <a:rPr lang="en-US" i="1" dirty="0"/>
              <a:t>Would closer alignment with one of the five models described above improve the effectiveness and efficiency of your NPPO?</a:t>
            </a:r>
            <a:endParaRPr lang="en-US" dirty="0"/>
          </a:p>
          <a:p>
            <a:r>
              <a:rPr lang="en-US" i="1" dirty="0"/>
              <a:t>What actions can be taken to improve your current model</a:t>
            </a:r>
            <a:r>
              <a:rPr lang="en-US" i="1"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284353"/>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of the NPPO </a:t>
            </a:r>
            <a:endParaRPr lang="en-US" dirty="0"/>
          </a:p>
        </p:txBody>
      </p:sp>
      <p:sp>
        <p:nvSpPr>
          <p:cNvPr id="3" name="Content Placeholder 2"/>
          <p:cNvSpPr>
            <a:spLocks noGrp="1"/>
          </p:cNvSpPr>
          <p:nvPr>
            <p:ph idx="1"/>
          </p:nvPr>
        </p:nvSpPr>
        <p:spPr/>
        <p:txBody>
          <a:bodyPr>
            <a:normAutofit fontScale="92500" lnSpcReduction="10000"/>
          </a:bodyPr>
          <a:lstStyle/>
          <a:p>
            <a:r>
              <a:rPr lang="en-US" dirty="0"/>
              <a:t>Adequate and appropriately trained staff</a:t>
            </a:r>
          </a:p>
          <a:p>
            <a:r>
              <a:rPr lang="en-US" dirty="0" smtClean="0"/>
              <a:t>Access </a:t>
            </a:r>
            <a:r>
              <a:rPr lang="en-US" dirty="0"/>
              <a:t>to adequate resources</a:t>
            </a:r>
          </a:p>
          <a:p>
            <a:r>
              <a:rPr lang="en-US" dirty="0" smtClean="0"/>
              <a:t>Good </a:t>
            </a:r>
            <a:r>
              <a:rPr lang="en-US" dirty="0"/>
              <a:t>staff development and retention practices</a:t>
            </a:r>
          </a:p>
          <a:p>
            <a:r>
              <a:rPr lang="en-US" dirty="0" smtClean="0"/>
              <a:t>Secured </a:t>
            </a:r>
            <a:r>
              <a:rPr lang="en-US" dirty="0"/>
              <a:t>sources of funding</a:t>
            </a:r>
          </a:p>
          <a:p>
            <a:r>
              <a:rPr lang="en-US" dirty="0" smtClean="0"/>
              <a:t>Prioritized </a:t>
            </a:r>
            <a:r>
              <a:rPr lang="en-US" dirty="0" err="1"/>
              <a:t>phytosanitary</a:t>
            </a:r>
            <a:r>
              <a:rPr lang="en-US" dirty="0"/>
              <a:t> </a:t>
            </a:r>
            <a:r>
              <a:rPr lang="en-US" dirty="0" err="1"/>
              <a:t>programmes</a:t>
            </a:r>
            <a:endParaRPr lang="en-US" dirty="0"/>
          </a:p>
          <a:p>
            <a:r>
              <a:rPr lang="en-US" dirty="0" smtClean="0"/>
              <a:t>Meaningful </a:t>
            </a:r>
            <a:r>
              <a:rPr lang="en-US" dirty="0"/>
              <a:t>stakeholder relations and awareness creation </a:t>
            </a:r>
            <a:r>
              <a:rPr lang="en-US" dirty="0" err="1"/>
              <a:t>programmes</a:t>
            </a:r>
            <a:endParaRPr lang="en-US" dirty="0"/>
          </a:p>
          <a:p>
            <a:r>
              <a:rPr lang="en-US" dirty="0" smtClean="0"/>
              <a:t>Independence </a:t>
            </a:r>
            <a:r>
              <a:rPr lang="en-US" dirty="0"/>
              <a:t>from political </a:t>
            </a:r>
            <a:r>
              <a:rPr lang="en-US" dirty="0" smtClean="0"/>
              <a:t>influence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9848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and </a:t>
            </a:r>
            <a:r>
              <a:rPr lang="en-US" dirty="0" smtClean="0"/>
              <a:t>guidelines </a:t>
            </a:r>
            <a:endParaRPr lang="en-US" dirty="0"/>
          </a:p>
        </p:txBody>
      </p:sp>
      <p:sp>
        <p:nvSpPr>
          <p:cNvPr id="3" name="Content Placeholder 2"/>
          <p:cNvSpPr>
            <a:spLocks noGrp="1"/>
          </p:cNvSpPr>
          <p:nvPr>
            <p:ph idx="1"/>
          </p:nvPr>
        </p:nvSpPr>
        <p:spPr/>
        <p:txBody>
          <a:bodyPr/>
          <a:lstStyle/>
          <a:p>
            <a:r>
              <a:rPr lang="en-US" dirty="0"/>
              <a:t>A contracting	party should commit to establishing and developing an NPPO as part of its obligations under the IPPC.</a:t>
            </a:r>
          </a:p>
          <a:p>
            <a:r>
              <a:rPr lang="en-US" dirty="0" smtClean="0"/>
              <a:t>An </a:t>
            </a:r>
            <a:r>
              <a:rPr lang="en-US" dirty="0"/>
              <a:t>NPPO structure should reflect its functions, necessary capacities and mandate to ensure that it is capable of discharging its responsibilities and fulfilling its functions effectively and efficiently.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82076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and </a:t>
            </a:r>
            <a:r>
              <a:rPr lang="en-US" dirty="0" smtClean="0"/>
              <a:t>guidelines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3"/>
                </a:solidFill>
              </a:rPr>
              <a:t>The size and structure of an NPPO are determined by:</a:t>
            </a:r>
          </a:p>
          <a:p>
            <a:r>
              <a:rPr lang="en-US" dirty="0" smtClean="0"/>
              <a:t>The </a:t>
            </a:r>
            <a:r>
              <a:rPr lang="en-US" dirty="0"/>
              <a:t>scope and nature of its functions and the capacities needed to ensure effective and efficient operations</a:t>
            </a:r>
          </a:p>
          <a:p>
            <a:r>
              <a:rPr lang="en-US" dirty="0" smtClean="0"/>
              <a:t>Clearly </a:t>
            </a:r>
            <a:r>
              <a:rPr lang="en-US" dirty="0"/>
              <a:t>defined hierarchical arrangement of the lines of authority, rights and duties</a:t>
            </a:r>
          </a:p>
          <a:p>
            <a:r>
              <a:rPr lang="en-US" dirty="0" smtClean="0"/>
              <a:t>How </a:t>
            </a:r>
            <a:r>
              <a:rPr lang="en-US" dirty="0"/>
              <a:t>the roles, powers and responsibilities are assigned, controlled and coordinated</a:t>
            </a:r>
          </a:p>
          <a:p>
            <a:r>
              <a:rPr lang="en-US" dirty="0" smtClean="0"/>
              <a:t>How </a:t>
            </a:r>
            <a:r>
              <a:rPr lang="en-US" dirty="0"/>
              <a:t>information and communication flows among the different levels of management and </a:t>
            </a:r>
            <a:r>
              <a:rPr lang="en-US" dirty="0" smtClean="0"/>
              <a:t>stakeholders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06377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and </a:t>
            </a:r>
            <a:r>
              <a:rPr lang="en-US" dirty="0" smtClean="0"/>
              <a:t>guidelines</a:t>
            </a:r>
            <a:endParaRPr lang="en-US" dirty="0"/>
          </a:p>
        </p:txBody>
      </p:sp>
      <p:sp>
        <p:nvSpPr>
          <p:cNvPr id="3" name="Content Placeholder 2"/>
          <p:cNvSpPr>
            <a:spLocks noGrp="1"/>
          </p:cNvSpPr>
          <p:nvPr>
            <p:ph idx="1"/>
          </p:nvPr>
        </p:nvSpPr>
        <p:spPr/>
        <p:txBody>
          <a:bodyPr/>
          <a:lstStyle/>
          <a:p>
            <a:r>
              <a:rPr lang="en-US" dirty="0"/>
              <a:t>Depending on the size of a country, NPPO structures may be decentralized and regional. Sub-regional and provincial offices may have different degrees of autonomy.</a:t>
            </a:r>
          </a:p>
          <a:p>
            <a:r>
              <a:rPr lang="en-US" dirty="0" smtClean="0"/>
              <a:t>In </a:t>
            </a:r>
            <a:r>
              <a:rPr lang="en-US" dirty="0"/>
              <a:t>a decentralized structure, regional and sub-regional autonomy should conform to national operational procedures and be guided by procedural manuals established at the central level for uniformity and quality control. These could include procedures for commodity inspection, sampling and  </a:t>
            </a:r>
            <a:r>
              <a:rPr lang="en-US" dirty="0" err="1"/>
              <a:t>phytosanitary</a:t>
            </a:r>
            <a:r>
              <a:rPr lang="en-US" dirty="0"/>
              <a:t> certification, among others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633759"/>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and </a:t>
            </a:r>
            <a:r>
              <a:rPr lang="en-US" dirty="0" smtClean="0"/>
              <a:t>guidelines</a:t>
            </a:r>
            <a:endParaRPr lang="en-US" dirty="0"/>
          </a:p>
        </p:txBody>
      </p:sp>
      <p:sp>
        <p:nvSpPr>
          <p:cNvPr id="3" name="Content Placeholder 2"/>
          <p:cNvSpPr>
            <a:spLocks noGrp="1"/>
          </p:cNvSpPr>
          <p:nvPr>
            <p:ph idx="1"/>
          </p:nvPr>
        </p:nvSpPr>
        <p:spPr/>
        <p:txBody>
          <a:bodyPr/>
          <a:lstStyle/>
          <a:p>
            <a:r>
              <a:rPr lang="en-US" dirty="0"/>
              <a:t>The NPPO needs to have adequate resources to discharge its responsibilities.</a:t>
            </a:r>
          </a:p>
          <a:p>
            <a:r>
              <a:rPr lang="en-US" dirty="0" smtClean="0"/>
              <a:t>Policies </a:t>
            </a:r>
            <a:r>
              <a:rPr lang="en-US" dirty="0"/>
              <a:t>should be results-oriented, e.g. services, fee structures, stakeholder relations and market access should be properly considered in order to ensure a proactive, efficient and effective system.</a:t>
            </a:r>
          </a:p>
          <a:p>
            <a:r>
              <a:rPr lang="en-US" dirty="0" smtClean="0"/>
              <a:t>Structure </a:t>
            </a:r>
            <a:r>
              <a:rPr lang="en-US" dirty="0"/>
              <a:t>should be reflected in the NPPO legal framework</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78898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a:t>
            </a:r>
            <a:r>
              <a:rPr lang="en-US" dirty="0" smtClean="0"/>
              <a:t>capacities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Strategic planning</a:t>
            </a:r>
          </a:p>
          <a:p>
            <a:r>
              <a:rPr lang="en-US" dirty="0"/>
              <a:t>International liaison</a:t>
            </a:r>
          </a:p>
          <a:p>
            <a:r>
              <a:rPr lang="en-US" dirty="0"/>
              <a:t>Information management</a:t>
            </a:r>
          </a:p>
          <a:p>
            <a:r>
              <a:rPr lang="en-US" dirty="0"/>
              <a:t>Document </a:t>
            </a:r>
            <a:r>
              <a:rPr lang="en-US" dirty="0" smtClean="0"/>
              <a:t>development</a:t>
            </a:r>
          </a:p>
          <a:p>
            <a:r>
              <a:rPr lang="en-US" dirty="0" smtClean="0"/>
              <a:t>Policy development</a:t>
            </a:r>
          </a:p>
          <a:p>
            <a:r>
              <a:rPr lang="en-US" dirty="0" smtClean="0"/>
              <a:t>Logistical and administrative support</a:t>
            </a:r>
          </a:p>
          <a:p>
            <a:r>
              <a:rPr lang="en-US" dirty="0" smtClean="0"/>
              <a:t>Facilities for meetings and training</a:t>
            </a:r>
          </a:p>
          <a:p>
            <a:r>
              <a:rPr lang="en-US" dirty="0" smtClean="0"/>
              <a:t>Media functions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5367344"/>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capacities</a:t>
            </a:r>
          </a:p>
        </p:txBody>
      </p:sp>
      <p:sp>
        <p:nvSpPr>
          <p:cNvPr id="3" name="Content Placeholder 2"/>
          <p:cNvSpPr>
            <a:spLocks noGrp="1"/>
          </p:cNvSpPr>
          <p:nvPr>
            <p:ph idx="1"/>
          </p:nvPr>
        </p:nvSpPr>
        <p:spPr/>
        <p:txBody>
          <a:bodyPr>
            <a:normAutofit lnSpcReduction="10000"/>
          </a:bodyPr>
          <a:lstStyle/>
          <a:p>
            <a:r>
              <a:rPr lang="en-US" dirty="0"/>
              <a:t>Surveillance</a:t>
            </a:r>
          </a:p>
          <a:p>
            <a:r>
              <a:rPr lang="en-US" dirty="0" smtClean="0"/>
              <a:t>Diagnostics</a:t>
            </a:r>
            <a:endParaRPr lang="en-US" dirty="0"/>
          </a:p>
          <a:p>
            <a:r>
              <a:rPr lang="en-US" dirty="0" smtClean="0"/>
              <a:t>Inspections</a:t>
            </a:r>
            <a:endParaRPr lang="en-US" dirty="0"/>
          </a:p>
          <a:p>
            <a:r>
              <a:rPr lang="en-US" dirty="0" smtClean="0"/>
              <a:t>Sampling </a:t>
            </a:r>
            <a:r>
              <a:rPr lang="en-US" dirty="0"/>
              <a:t>and testing</a:t>
            </a:r>
          </a:p>
          <a:p>
            <a:r>
              <a:rPr lang="en-US" dirty="0" smtClean="0"/>
              <a:t>Treatment</a:t>
            </a:r>
            <a:endParaRPr lang="en-US" dirty="0"/>
          </a:p>
          <a:p>
            <a:r>
              <a:rPr lang="en-US" dirty="0" smtClean="0"/>
              <a:t>Export </a:t>
            </a:r>
            <a:r>
              <a:rPr lang="en-US" dirty="0"/>
              <a:t>certification</a:t>
            </a:r>
          </a:p>
          <a:p>
            <a:r>
              <a:rPr lang="en-US" dirty="0" smtClean="0"/>
              <a:t>Import verification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7889246"/>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Border provisions</a:t>
            </a:r>
          </a:p>
        </p:txBody>
      </p:sp>
      <p:sp>
        <p:nvSpPr>
          <p:cNvPr id="3" name="Content Placeholder 2"/>
          <p:cNvSpPr>
            <a:spLocks noGrp="1"/>
          </p:cNvSpPr>
          <p:nvPr>
            <p:ph idx="1"/>
          </p:nvPr>
        </p:nvSpPr>
        <p:spPr/>
        <p:txBody>
          <a:bodyPr/>
          <a:lstStyle/>
          <a:p>
            <a:r>
              <a:rPr lang="en-US" dirty="0"/>
              <a:t>Effective communication systems</a:t>
            </a:r>
          </a:p>
          <a:p>
            <a:r>
              <a:rPr lang="en-US" dirty="0" smtClean="0"/>
              <a:t>Information </a:t>
            </a:r>
            <a:r>
              <a:rPr lang="en-US" dirty="0"/>
              <a:t>and information management systems</a:t>
            </a:r>
          </a:p>
          <a:p>
            <a:r>
              <a:rPr lang="en-US" dirty="0" smtClean="0"/>
              <a:t>Location </a:t>
            </a:r>
            <a:r>
              <a:rPr lang="en-US" dirty="0"/>
              <a:t>and nature of physical space and operational areas in relation to other border functions</a:t>
            </a:r>
          </a:p>
          <a:p>
            <a:r>
              <a:rPr lang="en-US" dirty="0" smtClean="0"/>
              <a:t>Well-equipped </a:t>
            </a:r>
            <a:r>
              <a:rPr lang="en-US" dirty="0"/>
              <a:t>support laboratories</a:t>
            </a:r>
          </a:p>
          <a:p>
            <a:r>
              <a:rPr lang="en-US" dirty="0" smtClean="0"/>
              <a:t>Adequate transport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57185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456</TotalTime>
  <Words>1139</Words>
  <Application>Microsoft Macintosh PowerPoint</Application>
  <PresentationFormat>On-screen Show (16:9)</PresentationFormat>
  <Paragraphs>130</Paragraphs>
  <Slides>26</Slides>
  <Notes>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NPPO ESTABLISHMENT </vt:lpstr>
      <vt:lpstr>Module 4  What will I learn?</vt:lpstr>
      <vt:lpstr>Principles and guidelines </vt:lpstr>
      <vt:lpstr>Principles and guidelines</vt:lpstr>
      <vt:lpstr>Principles and guidelines</vt:lpstr>
      <vt:lpstr>Principles and guidelines</vt:lpstr>
      <vt:lpstr>Administrative capacities</vt:lpstr>
      <vt:lpstr>Technical capacities</vt:lpstr>
      <vt:lpstr>Border provisions</vt:lpstr>
      <vt:lpstr>Conceptual models for NPPOs</vt:lpstr>
      <vt:lpstr>Conceptual models for NPPOs</vt:lpstr>
      <vt:lpstr>NPPO Model 1</vt:lpstr>
      <vt:lpstr>NPPO Model 1</vt:lpstr>
      <vt:lpstr>NPPO Model 2</vt:lpstr>
      <vt:lpstr>NPPO Model 2</vt:lpstr>
      <vt:lpstr>NPPO Model 3</vt:lpstr>
      <vt:lpstr>NPPO Model 3</vt:lpstr>
      <vt:lpstr>NPPO Model 4</vt:lpstr>
      <vt:lpstr>NPPO Model 4</vt:lpstr>
      <vt:lpstr>NPPO Model 5</vt:lpstr>
      <vt:lpstr>NPPO Model 5</vt:lpstr>
      <vt:lpstr>NPPO Model 5</vt:lpstr>
      <vt:lpstr>NPPO Model 5</vt:lpstr>
      <vt:lpstr>Exercise 4.1</vt:lpstr>
      <vt:lpstr>Exercise 4.2</vt:lpstr>
      <vt:lpstr>Sustainability of the NPPO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 ... ...</cp:lastModifiedBy>
  <cp:revision>58</cp:revision>
  <dcterms:created xsi:type="dcterms:W3CDTF">2015-12-01T13:00:18Z</dcterms:created>
  <dcterms:modified xsi:type="dcterms:W3CDTF">2015-12-01T13:31:01Z</dcterms:modified>
</cp:coreProperties>
</file>