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Default Extension="emf" ContentType="image/x-emf"/>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bookmarkIdSeed="2">
  <p:sldMasterIdLst>
    <p:sldMasterId id="2147483672"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589"/>
    <p:restoredTop sz="94660"/>
  </p:normalViewPr>
  <p:slideViewPr>
    <p:cSldViewPr snapToGrid="0" snapToObjects="1">
      <p:cViewPr>
        <p:scale>
          <a:sx n="148" d="100"/>
          <a:sy n="148" d="100"/>
        </p:scale>
        <p:origin x="1128" y="55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7" d="100"/>
          <a:sy n="127" d="100"/>
        </p:scale>
        <p:origin x="3016" y="200"/>
      </p:cViewPr>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F8E99-B454-B548-A324-6AB8EBF83957}" type="datetimeFigureOut">
              <a:rPr lang="en-US" smtClean="0"/>
              <a:pPr/>
              <a:t>12/1/15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405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01789"/>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5380081"/>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4542238"/>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9803287"/>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4385747"/>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15913050"/>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40186"/>
      </p:ext>
    </p:extLst>
  </p:cSld>
  <p:clrMapOvr>
    <a:masterClrMapping/>
  </p:clrMapOvr>
  <p:timing>
    <p:tnLst>
      <p:par>
        <p:cTn id="1" dur="indefinite" restart="never" nodeType="tmRoot"/>
      </p:par>
    </p:tnLst>
  </p:timing>
  <p:extLst>
    <p:ext uri="{DCECCB84-F9BA-43D5-87BE-67443E8EF086}">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emf"/><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948129" y="4609672"/>
            <a:ext cx="856040" cy="442779"/>
          </a:xfrm>
          <a:prstGeom prst="rect">
            <a:avLst/>
          </a:prstGeom>
        </p:spPr>
      </p:pic>
      <p:pic>
        <p:nvPicPr>
          <p:cNvPr id="12" name="Picture 11"/>
          <p:cNvPicPr>
            <a:picLocks noChangeAspect="1"/>
          </p:cNvPicPr>
          <p:nvPr userDrawn="1"/>
        </p:nvPicPr>
        <p:blipFill>
          <a:blip r:embed="rId15"/>
          <a:stretch>
            <a:fillRect/>
          </a:stretch>
        </p:blipFill>
        <p:spPr>
          <a:xfrm>
            <a:off x="4372034" y="4604425"/>
            <a:ext cx="439572" cy="448025"/>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933871" y="4832851"/>
            <a:ext cx="253427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NPPO ESTABLISHMENT</a:t>
            </a:r>
            <a:r>
              <a:rPr lang="en-US" dirty="0"/>
              <a:t> </a:t>
            </a:r>
          </a:p>
        </p:txBody>
      </p:sp>
      <p:sp>
        <p:nvSpPr>
          <p:cNvPr id="3" name="Subtitle 2"/>
          <p:cNvSpPr>
            <a:spLocks noGrp="1"/>
          </p:cNvSpPr>
          <p:nvPr>
            <p:ph type="subTitle" idx="1"/>
          </p:nvPr>
        </p:nvSpPr>
        <p:spPr/>
        <p:txBody>
          <a:bodyPr>
            <a:normAutofit/>
          </a:bodyPr>
          <a:lstStyle/>
          <a:p>
            <a:r>
              <a:rPr lang="en-US" b="1" dirty="0"/>
              <a:t>Module </a:t>
            </a:r>
            <a:r>
              <a:rPr lang="en-US" b="1" dirty="0" smtClean="0"/>
              <a:t>7 </a:t>
            </a:r>
          </a:p>
          <a:p>
            <a:r>
              <a:rPr lang="en-US" dirty="0"/>
              <a:t>Enforcement and </a:t>
            </a:r>
            <a:r>
              <a:rPr lang="en-US" dirty="0" smtClean="0"/>
              <a:t>Litigation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Offences</a:t>
            </a:r>
          </a:p>
        </p:txBody>
      </p:sp>
      <p:sp>
        <p:nvSpPr>
          <p:cNvPr id="3" name="Content Placeholder 2"/>
          <p:cNvSpPr>
            <a:spLocks noGrp="1"/>
          </p:cNvSpPr>
          <p:nvPr>
            <p:ph idx="1"/>
          </p:nvPr>
        </p:nvSpPr>
        <p:spPr/>
        <p:txBody>
          <a:bodyPr>
            <a:normAutofit fontScale="92500" lnSpcReduction="20000"/>
          </a:bodyPr>
          <a:lstStyle/>
          <a:p>
            <a:r>
              <a:rPr lang="en-US" dirty="0"/>
              <a:t>Importing or exporting plants or plant products </a:t>
            </a:r>
            <a:r>
              <a:rPr lang="en-US" dirty="0" smtClean="0"/>
              <a:t>without proper </a:t>
            </a:r>
            <a:r>
              <a:rPr lang="en-US" dirty="0"/>
              <a:t>documentation or through an unapproved point of entry</a:t>
            </a:r>
          </a:p>
          <a:p>
            <a:r>
              <a:rPr lang="en-US" dirty="0" smtClean="0"/>
              <a:t>Movement </a:t>
            </a:r>
            <a:r>
              <a:rPr lang="en-US" dirty="0"/>
              <a:t>(illegal trade) of contraband material</a:t>
            </a:r>
          </a:p>
          <a:p>
            <a:r>
              <a:rPr lang="en-US" dirty="0" smtClean="0"/>
              <a:t>Obstructing </a:t>
            </a:r>
            <a:r>
              <a:rPr lang="en-US" dirty="0"/>
              <a:t>or hindering an inspector in the performance of </a:t>
            </a:r>
            <a:r>
              <a:rPr lang="en-US" dirty="0" smtClean="0"/>
              <a:t>his / her </a:t>
            </a:r>
            <a:r>
              <a:rPr lang="en-US" dirty="0"/>
              <a:t>official functions or failing to comply with an inspector’s instruction</a:t>
            </a:r>
          </a:p>
          <a:p>
            <a:r>
              <a:rPr lang="en-US" dirty="0" smtClean="0"/>
              <a:t>Failing </a:t>
            </a:r>
            <a:r>
              <a:rPr lang="en-US" dirty="0"/>
              <a:t>to carry out NPPO measures to contain or eradicate a regulated pest</a:t>
            </a:r>
          </a:p>
          <a:p>
            <a:r>
              <a:rPr lang="en-US" dirty="0" smtClean="0"/>
              <a:t>Knowingly </a:t>
            </a:r>
            <a:r>
              <a:rPr lang="en-US" dirty="0"/>
              <a:t>or recklessly providing false information to an NPPO </a:t>
            </a:r>
            <a:r>
              <a:rPr lang="en-US" dirty="0" smtClean="0"/>
              <a:t>representative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5570603"/>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Offences</a:t>
            </a:r>
          </a:p>
        </p:txBody>
      </p:sp>
      <p:sp>
        <p:nvSpPr>
          <p:cNvPr id="3" name="Content Placeholder 2"/>
          <p:cNvSpPr>
            <a:spLocks noGrp="1"/>
          </p:cNvSpPr>
          <p:nvPr>
            <p:ph idx="1"/>
          </p:nvPr>
        </p:nvSpPr>
        <p:spPr/>
        <p:txBody>
          <a:bodyPr>
            <a:normAutofit lnSpcReduction="10000"/>
          </a:bodyPr>
          <a:lstStyle/>
          <a:p>
            <a:r>
              <a:rPr lang="en-US" dirty="0"/>
              <a:t>Breaking the seal on a container holding plants, plant products or other regulated articles, unless in the presence of an inspector</a:t>
            </a:r>
          </a:p>
          <a:p>
            <a:r>
              <a:rPr lang="en-US" dirty="0" smtClean="0"/>
              <a:t>Intentionally </a:t>
            </a:r>
            <a:r>
              <a:rPr lang="en-US" dirty="0"/>
              <a:t>permitting or causing the introduction or spread of a harmful pest</a:t>
            </a:r>
          </a:p>
          <a:p>
            <a:r>
              <a:rPr lang="en-US" dirty="0" smtClean="0"/>
              <a:t>Failing </a:t>
            </a:r>
            <a:r>
              <a:rPr lang="en-US" dirty="0"/>
              <a:t>to safeguard the </a:t>
            </a:r>
            <a:r>
              <a:rPr lang="en-US" dirty="0" err="1"/>
              <a:t>phytosanitary</a:t>
            </a:r>
            <a:r>
              <a:rPr lang="en-US" dirty="0"/>
              <a:t> security of a consignment after issuance of a </a:t>
            </a:r>
            <a:r>
              <a:rPr lang="en-US" dirty="0" err="1"/>
              <a:t>phytosanitary</a:t>
            </a:r>
            <a:r>
              <a:rPr lang="en-US" dirty="0"/>
              <a:t> certificate</a:t>
            </a:r>
          </a:p>
          <a:p>
            <a:r>
              <a:rPr lang="en-US" dirty="0" smtClean="0"/>
              <a:t>Unlawfully </a:t>
            </a:r>
            <a:r>
              <a:rPr lang="en-US" dirty="0"/>
              <a:t>importing plants, plant products and regulated </a:t>
            </a:r>
            <a:r>
              <a:rPr lang="en-US" dirty="0" smtClean="0"/>
              <a:t>articles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054523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p:txBody>
          <a:bodyPr/>
          <a:lstStyle/>
          <a:p>
            <a:r>
              <a:rPr lang="en-US" dirty="0"/>
              <a:t>Specific penalties for some offences may be listed in the legislation.</a:t>
            </a:r>
          </a:p>
          <a:p>
            <a:r>
              <a:rPr lang="en-US" dirty="0" smtClean="0"/>
              <a:t>Penalties </a:t>
            </a:r>
            <a:r>
              <a:rPr lang="en-US" dirty="0"/>
              <a:t>should be high enough to act as a deterrent, but not disproportionate to the offence.</a:t>
            </a:r>
          </a:p>
          <a:p>
            <a:r>
              <a:rPr lang="en-US" dirty="0" smtClean="0"/>
              <a:t>Punishment </a:t>
            </a:r>
            <a:r>
              <a:rPr lang="en-US" dirty="0"/>
              <a:t>should be linked to the nature of the offence and to its magnitude.</a:t>
            </a:r>
          </a:p>
          <a:p>
            <a:r>
              <a:rPr lang="en-US" dirty="0" smtClean="0"/>
              <a:t>A </a:t>
            </a:r>
            <a:r>
              <a:rPr lang="en-US" dirty="0"/>
              <a:t>fine or imprisonment or both are usually imposed</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86892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a:t>
            </a:r>
            <a:r>
              <a:rPr lang="en-US" dirty="0" smtClean="0"/>
              <a:t>sanctions</a:t>
            </a:r>
            <a:endParaRPr lang="en-US" dirty="0"/>
          </a:p>
        </p:txBody>
      </p:sp>
      <p:sp>
        <p:nvSpPr>
          <p:cNvPr id="3" name="Content Placeholder 2"/>
          <p:cNvSpPr>
            <a:spLocks noGrp="1"/>
          </p:cNvSpPr>
          <p:nvPr>
            <p:ph idx="1"/>
          </p:nvPr>
        </p:nvSpPr>
        <p:spPr/>
        <p:txBody>
          <a:bodyPr/>
          <a:lstStyle/>
          <a:p>
            <a:r>
              <a:rPr lang="en-US" dirty="0"/>
              <a:t>Administrative penalties are imposed outside the judicial process, i.e. without the intervention of any court.</a:t>
            </a:r>
          </a:p>
          <a:p>
            <a:r>
              <a:rPr lang="en-US" dirty="0" smtClean="0"/>
              <a:t>Sanctions </a:t>
            </a:r>
            <a:r>
              <a:rPr lang="en-US" dirty="0"/>
              <a:t>are defined in national </a:t>
            </a:r>
            <a:r>
              <a:rPr lang="en-US" dirty="0" err="1"/>
              <a:t>phytosanitary</a:t>
            </a:r>
            <a:r>
              <a:rPr lang="en-US" dirty="0"/>
              <a:t> legislation.</a:t>
            </a:r>
            <a:endParaRPr lang="en-US" dirty="0" smtClean="0"/>
          </a:p>
          <a:p>
            <a:r>
              <a:rPr lang="en-US" dirty="0" smtClean="0"/>
              <a:t>The p</a:t>
            </a:r>
            <a:r>
              <a:rPr lang="en-US" dirty="0" smtClean="0"/>
              <a:t>ower </a:t>
            </a:r>
            <a:r>
              <a:rPr lang="en-US" dirty="0"/>
              <a:t>to impose penalties is vested in an administrative agency.</a:t>
            </a:r>
          </a:p>
          <a:p>
            <a:r>
              <a:rPr lang="en-US" dirty="0" smtClean="0"/>
              <a:t>The </a:t>
            </a:r>
            <a:r>
              <a:rPr lang="en-US" dirty="0"/>
              <a:t>executive branch of government or the NPPO has the power to punish certain kinds of </a:t>
            </a:r>
            <a:r>
              <a:rPr lang="en-US" dirty="0" err="1"/>
              <a:t>phytosanitary</a:t>
            </a:r>
            <a:r>
              <a:rPr lang="en-US" dirty="0"/>
              <a:t> violations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050604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Administrative sanctions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accent3"/>
                </a:solidFill>
              </a:rPr>
              <a:t>The NPPO may take the following actions:</a:t>
            </a:r>
          </a:p>
          <a:p>
            <a:r>
              <a:rPr lang="en-US" dirty="0" smtClean="0"/>
              <a:t>Impose </a:t>
            </a:r>
            <a:r>
              <a:rPr lang="en-US" dirty="0"/>
              <a:t>a fine</a:t>
            </a:r>
          </a:p>
          <a:p>
            <a:r>
              <a:rPr lang="en-US" dirty="0" smtClean="0"/>
              <a:t>Order </a:t>
            </a:r>
            <a:r>
              <a:rPr lang="en-US" dirty="0"/>
              <a:t>that regulated articles be re-exported</a:t>
            </a:r>
          </a:p>
          <a:p>
            <a:r>
              <a:rPr lang="en-US" dirty="0" smtClean="0"/>
              <a:t>Destroy </a:t>
            </a:r>
            <a:r>
              <a:rPr lang="en-US" dirty="0"/>
              <a:t>the regulated article</a:t>
            </a:r>
          </a:p>
          <a:p>
            <a:r>
              <a:rPr lang="en-US" dirty="0" smtClean="0"/>
              <a:t>Order </a:t>
            </a:r>
            <a:r>
              <a:rPr lang="en-US" dirty="0"/>
              <a:t>remedial actions, where appropriate, to be carried out (and the cost borne) by the violator</a:t>
            </a:r>
          </a:p>
          <a:p>
            <a:r>
              <a:rPr lang="en-US" dirty="0" smtClean="0"/>
              <a:t>Withdraw </a:t>
            </a:r>
            <a:r>
              <a:rPr lang="en-US" dirty="0"/>
              <a:t>licenses or permission to import after repeated </a:t>
            </a:r>
            <a:r>
              <a:rPr lang="en-US" dirty="0" smtClean="0"/>
              <a:t>violations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541004"/>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and </a:t>
            </a:r>
            <a:r>
              <a:rPr lang="en-US" dirty="0" smtClean="0"/>
              <a:t>redress</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err="1" smtClean="0"/>
              <a:t>Phytosanitary</a:t>
            </a:r>
            <a:r>
              <a:rPr lang="en-US" dirty="0" smtClean="0"/>
              <a:t> </a:t>
            </a:r>
            <a:r>
              <a:rPr lang="en-US" dirty="0"/>
              <a:t>laws routinely contain provisions to </a:t>
            </a:r>
            <a:r>
              <a:rPr lang="en-US" dirty="0" smtClean="0"/>
              <a:t>address liabilities </a:t>
            </a:r>
            <a:r>
              <a:rPr lang="en-US" dirty="0"/>
              <a:t>and redress, for example:</a:t>
            </a:r>
          </a:p>
          <a:p>
            <a:r>
              <a:rPr lang="en-US" dirty="0" smtClean="0"/>
              <a:t>Inspectors </a:t>
            </a:r>
            <a:r>
              <a:rPr lang="en-US" dirty="0"/>
              <a:t>or officials are not liable for anything done in good faith in the performance of their functions under the law.</a:t>
            </a:r>
          </a:p>
          <a:p>
            <a:r>
              <a:rPr lang="en-US" dirty="0" smtClean="0"/>
              <a:t>No </a:t>
            </a:r>
            <a:r>
              <a:rPr lang="en-US" dirty="0"/>
              <a:t>liability is involved for damage to or destruction of plants or plant products imported contrary to </a:t>
            </a:r>
            <a:r>
              <a:rPr lang="en-US" dirty="0" err="1"/>
              <a:t>phytosanitary</a:t>
            </a:r>
            <a:r>
              <a:rPr lang="en-US" dirty="0"/>
              <a:t> laws or where the government had a legitimate reason for taking action</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7234980"/>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and </a:t>
            </a:r>
            <a:r>
              <a:rPr lang="en-US" dirty="0" smtClean="0"/>
              <a:t>redress</a:t>
            </a:r>
            <a:endParaRPr lang="en-US" dirty="0"/>
          </a:p>
        </p:txBody>
      </p:sp>
      <p:sp>
        <p:nvSpPr>
          <p:cNvPr id="3" name="Content Placeholder 2"/>
          <p:cNvSpPr>
            <a:spLocks noGrp="1"/>
          </p:cNvSpPr>
          <p:nvPr>
            <p:ph idx="1"/>
          </p:nvPr>
        </p:nvSpPr>
        <p:spPr/>
        <p:txBody>
          <a:bodyPr/>
          <a:lstStyle/>
          <a:p>
            <a:r>
              <a:rPr lang="en-US" dirty="0"/>
              <a:t>Importers, exporters, landowners and anyone who feels aggrieved have the right to appeal decisions by inspectors to destroy, dispose of or treat plants, plant products or other regulated articles</a:t>
            </a:r>
            <a:r>
              <a:rPr lang="en-US"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659040"/>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Offences by </a:t>
            </a:r>
            <a:r>
              <a:rPr lang="en-US" dirty="0" smtClean="0"/>
              <a:t>inspectors</a:t>
            </a:r>
            <a:endParaRPr lang="en-US" dirty="0"/>
          </a:p>
        </p:txBody>
      </p:sp>
      <p:sp>
        <p:nvSpPr>
          <p:cNvPr id="3" name="Content Placeholder 2"/>
          <p:cNvSpPr>
            <a:spLocks noGrp="1"/>
          </p:cNvSpPr>
          <p:nvPr>
            <p:ph idx="1"/>
          </p:nvPr>
        </p:nvSpPr>
        <p:spPr/>
        <p:txBody>
          <a:bodyPr/>
          <a:lstStyle/>
          <a:p>
            <a:r>
              <a:rPr lang="en-US" dirty="0"/>
              <a:t>Seizing plants or plant products for any reason other than that they are likely to introduce or spread a pest</a:t>
            </a:r>
          </a:p>
          <a:p>
            <a:r>
              <a:rPr lang="en-US" dirty="0" smtClean="0"/>
              <a:t>Disclosing </a:t>
            </a:r>
            <a:r>
              <a:rPr lang="en-US" dirty="0"/>
              <a:t>any information acquired in the exercise of their official functions</a:t>
            </a:r>
          </a:p>
          <a:p>
            <a:r>
              <a:rPr lang="en-US" dirty="0" smtClean="0"/>
              <a:t>Directly </a:t>
            </a:r>
            <a:r>
              <a:rPr lang="en-US" dirty="0"/>
              <a:t>or indirectly asking for or taking personal payment or other reward or abstaining from carrying out an official action for improper </a:t>
            </a:r>
            <a:r>
              <a:rPr lang="en-US" dirty="0" smtClean="0"/>
              <a:t>reasons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724398"/>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Non-compliance</a:t>
            </a:r>
            <a:endParaRPr lang="en-US" dirty="0"/>
          </a:p>
        </p:txBody>
      </p:sp>
      <p:sp>
        <p:nvSpPr>
          <p:cNvPr id="3" name="Content Placeholder 2"/>
          <p:cNvSpPr>
            <a:spLocks noGrp="1"/>
          </p:cNvSpPr>
          <p:nvPr>
            <p:ph idx="1"/>
          </p:nvPr>
        </p:nvSpPr>
        <p:spPr/>
        <p:txBody>
          <a:bodyPr/>
          <a:lstStyle/>
          <a:p>
            <a:pPr marL="0" indent="0">
              <a:buNone/>
            </a:pPr>
            <a:r>
              <a:rPr lang="en-US" b="1" dirty="0">
                <a:solidFill>
                  <a:schemeClr val="accent3"/>
                </a:solidFill>
              </a:rPr>
              <a:t>Contracting parties may report significant instances of non- compliance to take emergency action where required. Such instances include:</a:t>
            </a:r>
          </a:p>
          <a:p>
            <a:r>
              <a:rPr lang="en-US" dirty="0" smtClean="0"/>
              <a:t>Failure </a:t>
            </a:r>
            <a:r>
              <a:rPr lang="en-US" dirty="0"/>
              <a:t>to comply with </a:t>
            </a:r>
            <a:r>
              <a:rPr lang="en-US" dirty="0" err="1"/>
              <a:t>phytosanitary</a:t>
            </a:r>
            <a:r>
              <a:rPr lang="en-US" dirty="0"/>
              <a:t> import requirements</a:t>
            </a:r>
          </a:p>
          <a:p>
            <a:r>
              <a:rPr lang="en-US" dirty="0" smtClean="0"/>
              <a:t>Detection </a:t>
            </a:r>
            <a:r>
              <a:rPr lang="en-US" dirty="0"/>
              <a:t>of regulated pests</a:t>
            </a:r>
          </a:p>
          <a:p>
            <a:r>
              <a:rPr lang="en-US" dirty="0" smtClean="0"/>
              <a:t>Failure </a:t>
            </a:r>
            <a:r>
              <a:rPr lang="en-US" dirty="0"/>
              <a:t>to comply with documentary </a:t>
            </a:r>
            <a:r>
              <a:rPr lang="en-US" dirty="0" smtClean="0"/>
              <a:t>requirements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21994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dirty="0" smtClean="0"/>
              <a:t>Awareness</a:t>
            </a:r>
            <a:endParaRPr lang="en-US" dirty="0"/>
          </a:p>
        </p:txBody>
      </p:sp>
      <p:sp>
        <p:nvSpPr>
          <p:cNvPr id="3" name="Content Placeholder 2"/>
          <p:cNvSpPr>
            <a:spLocks noGrp="1"/>
          </p:cNvSpPr>
          <p:nvPr>
            <p:ph idx="1"/>
          </p:nvPr>
        </p:nvSpPr>
        <p:spPr/>
        <p:txBody>
          <a:bodyPr/>
          <a:lstStyle/>
          <a:p>
            <a:r>
              <a:rPr lang="en-US" dirty="0"/>
              <a:t>Secures support for </a:t>
            </a:r>
            <a:r>
              <a:rPr lang="en-US" dirty="0" err="1"/>
              <a:t>phytosanitary</a:t>
            </a:r>
            <a:r>
              <a:rPr lang="en-US" dirty="0"/>
              <a:t> regulations</a:t>
            </a:r>
          </a:p>
          <a:p>
            <a:r>
              <a:rPr lang="en-US" dirty="0" smtClean="0"/>
              <a:t>Promotes </a:t>
            </a:r>
            <a:r>
              <a:rPr lang="en-US" dirty="0"/>
              <a:t>implementation of </a:t>
            </a:r>
            <a:r>
              <a:rPr lang="en-US" dirty="0" err="1"/>
              <a:t>phytosanitary</a:t>
            </a:r>
            <a:r>
              <a:rPr lang="en-US" dirty="0"/>
              <a:t> regulations</a:t>
            </a:r>
          </a:p>
          <a:p>
            <a:r>
              <a:rPr lang="en-US" dirty="0" smtClean="0"/>
              <a:t>Promotes </a:t>
            </a:r>
            <a:r>
              <a:rPr lang="en-US" dirty="0"/>
              <a:t>knowledge and understanding of the importance of </a:t>
            </a:r>
            <a:r>
              <a:rPr lang="en-US" dirty="0" err="1"/>
              <a:t>phytosanitary</a:t>
            </a:r>
            <a:r>
              <a:rPr lang="en-US" dirty="0"/>
              <a:t> control in protecting national plant resources, food security and market </a:t>
            </a:r>
            <a:r>
              <a:rPr lang="en-US" dirty="0" smtClean="0"/>
              <a:t>access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0096596"/>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Module </a:t>
            </a:r>
            <a:r>
              <a:rPr lang="en-US" b="1" dirty="0" smtClean="0"/>
              <a:t>7</a:t>
            </a:r>
            <a:r>
              <a:rPr lang="en-US" b="1" dirty="0"/>
              <a:t>	</a:t>
            </a:r>
            <a:br>
              <a:rPr lang="en-US" b="1" dirty="0"/>
            </a:br>
            <a:r>
              <a:rPr lang="en-US" dirty="0"/>
              <a:t>What will I learn</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pPr marL="0" indent="0"/>
            <a:r>
              <a:rPr lang="en-US" dirty="0" smtClean="0"/>
              <a:t>   The </a:t>
            </a:r>
            <a:r>
              <a:rPr lang="en-US" dirty="0"/>
              <a:t>role of the NPPO in enforcement of national </a:t>
            </a:r>
            <a:r>
              <a:rPr lang="en-US" dirty="0" err="1"/>
              <a:t>phytosanitary</a:t>
            </a:r>
            <a:r>
              <a:rPr lang="en-US" dirty="0"/>
              <a:t> </a:t>
            </a:r>
            <a:r>
              <a:rPr lang="en-US" dirty="0" smtClean="0"/>
              <a:t>regulations</a:t>
            </a:r>
          </a:p>
          <a:p>
            <a:r>
              <a:rPr lang="en-US" dirty="0" smtClean="0"/>
              <a:t>Legal </a:t>
            </a:r>
            <a:r>
              <a:rPr lang="en-US" dirty="0"/>
              <a:t>provisions for enforcement of national regulations</a:t>
            </a:r>
          </a:p>
          <a:p>
            <a:r>
              <a:rPr lang="en-US" dirty="0" smtClean="0"/>
              <a:t>Resources </a:t>
            </a:r>
            <a:r>
              <a:rPr lang="en-US" dirty="0"/>
              <a:t>for enforcement</a:t>
            </a:r>
          </a:p>
          <a:p>
            <a:r>
              <a:rPr lang="en-US" dirty="0" smtClean="0"/>
              <a:t>Offences </a:t>
            </a:r>
            <a:r>
              <a:rPr lang="en-US" dirty="0"/>
              <a:t>and penalties</a:t>
            </a:r>
          </a:p>
          <a:p>
            <a:r>
              <a:rPr lang="en-US" dirty="0" smtClean="0"/>
              <a:t>Litigation </a:t>
            </a:r>
            <a:r>
              <a:rPr lang="en-US" dirty="0"/>
              <a:t>and redress</a:t>
            </a:r>
          </a:p>
          <a:p>
            <a:r>
              <a:rPr lang="en-US" dirty="0" smtClean="0"/>
              <a:t>Non-compliance</a:t>
            </a:r>
            <a:endParaRPr lang="en-US" dirty="0"/>
          </a:p>
          <a:p>
            <a:r>
              <a:rPr lang="en-US" dirty="0" smtClean="0"/>
              <a:t>Public </a:t>
            </a:r>
            <a:r>
              <a:rPr lang="en-US" dirty="0"/>
              <a:t>awareness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151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Awareness</a:t>
            </a:r>
          </a:p>
        </p:txBody>
      </p:sp>
      <p:sp>
        <p:nvSpPr>
          <p:cNvPr id="3" name="Content Placeholder 2"/>
          <p:cNvSpPr>
            <a:spLocks noGrp="1"/>
          </p:cNvSpPr>
          <p:nvPr>
            <p:ph idx="1"/>
          </p:nvPr>
        </p:nvSpPr>
        <p:spPr/>
        <p:txBody>
          <a:bodyPr/>
          <a:lstStyle/>
          <a:p>
            <a:pPr marL="0" indent="0">
              <a:buNone/>
            </a:pPr>
            <a:r>
              <a:rPr lang="en-US" b="1" dirty="0">
                <a:solidFill>
                  <a:schemeClr val="accent3"/>
                </a:solidFill>
              </a:rPr>
              <a:t>Suggested components of a public awareness </a:t>
            </a:r>
            <a:r>
              <a:rPr lang="en-US" b="1" dirty="0" err="1">
                <a:solidFill>
                  <a:schemeClr val="accent3"/>
                </a:solidFill>
              </a:rPr>
              <a:t>programme</a:t>
            </a:r>
            <a:r>
              <a:rPr lang="en-US" b="1" dirty="0">
                <a:solidFill>
                  <a:schemeClr val="accent3"/>
                </a:solidFill>
              </a:rPr>
              <a:t> </a:t>
            </a:r>
            <a:r>
              <a:rPr lang="en-US" b="1" dirty="0" smtClean="0">
                <a:solidFill>
                  <a:schemeClr val="accent3"/>
                </a:solidFill>
              </a:rPr>
              <a:t>include:</a:t>
            </a:r>
            <a:endParaRPr lang="en-US" b="1" dirty="0">
              <a:solidFill>
                <a:schemeClr val="accent3"/>
              </a:solidFill>
            </a:endParaRPr>
          </a:p>
          <a:p>
            <a:r>
              <a:rPr lang="en-US" dirty="0" smtClean="0"/>
              <a:t>A </a:t>
            </a:r>
            <a:r>
              <a:rPr lang="en-US" dirty="0"/>
              <a:t>communication system with appropriate expertise and networks</a:t>
            </a:r>
          </a:p>
          <a:p>
            <a:r>
              <a:rPr lang="en-US" dirty="0" smtClean="0"/>
              <a:t>An </a:t>
            </a:r>
            <a:r>
              <a:rPr lang="en-US" dirty="0"/>
              <a:t>effective communication strategy that may include the use of television, radio, social media applications, print media, booklets, brochures and training courses</a:t>
            </a:r>
          </a:p>
          <a:p>
            <a:r>
              <a:rPr lang="en-US" dirty="0" smtClean="0"/>
              <a:t>A </a:t>
            </a:r>
            <a:r>
              <a:rPr lang="en-US" dirty="0"/>
              <a:t>media focal point and media management </a:t>
            </a:r>
            <a:r>
              <a:rPr lang="en-US" dirty="0" smtClean="0"/>
              <a:t>system</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2366738"/>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a:t>
            </a:r>
            <a:r>
              <a:rPr lang="en-US" dirty="0" smtClean="0"/>
              <a:t>7.1</a:t>
            </a:r>
            <a:endParaRPr lang="en-US" dirty="0"/>
          </a:p>
        </p:txBody>
      </p:sp>
      <p:sp>
        <p:nvSpPr>
          <p:cNvPr id="3" name="Content Placeholder 2"/>
          <p:cNvSpPr>
            <a:spLocks noGrp="1"/>
          </p:cNvSpPr>
          <p:nvPr>
            <p:ph idx="1"/>
          </p:nvPr>
        </p:nvSpPr>
        <p:spPr/>
        <p:txBody>
          <a:bodyPr/>
          <a:lstStyle/>
          <a:p>
            <a:pPr marL="0" indent="0">
              <a:buNone/>
            </a:pPr>
            <a:r>
              <a:rPr lang="en-US" i="1" dirty="0"/>
              <a:t>Describe the level of collaboration between your NPPO and other border agencies.</a:t>
            </a:r>
            <a:endParaRPr lang="en-US" dirty="0"/>
          </a:p>
          <a:p>
            <a:pPr marL="0" indent="0">
              <a:buNone/>
            </a:pPr>
            <a:r>
              <a:rPr lang="en-US" i="1" dirty="0"/>
              <a:t>Examine the legal and practical provisions provided for the NPPO at points of entry and identify areas that require strengthening.</a:t>
            </a:r>
            <a:endParaRPr lang="en-US" dirty="0"/>
          </a:p>
          <a:p>
            <a:pPr marL="0" indent="0">
              <a:buNone/>
            </a:pPr>
            <a:r>
              <a:rPr lang="en-US" i="1" dirty="0"/>
              <a:t>Consider how your NPPO might improve its public awareness activities to enable greater compliance with </a:t>
            </a:r>
            <a:r>
              <a:rPr lang="en-US" i="1" dirty="0" err="1"/>
              <a:t>phytosanitary</a:t>
            </a:r>
            <a:r>
              <a:rPr lang="en-US" i="1" dirty="0"/>
              <a:t> regulations</a:t>
            </a:r>
            <a:r>
              <a:rPr lang="en-US" i="1"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136702"/>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and litigation</a:t>
            </a:r>
            <a:endParaRPr lang="en-US" dirty="0"/>
          </a:p>
        </p:txBody>
      </p:sp>
      <p:sp>
        <p:nvSpPr>
          <p:cNvPr id="3" name="Content Placeholder 2"/>
          <p:cNvSpPr>
            <a:spLocks noGrp="1"/>
          </p:cNvSpPr>
          <p:nvPr>
            <p:ph idx="1"/>
          </p:nvPr>
        </p:nvSpPr>
        <p:spPr/>
        <p:txBody>
          <a:bodyPr/>
          <a:lstStyle/>
          <a:p>
            <a:r>
              <a:rPr lang="en-US" dirty="0"/>
              <a:t>Enforcement of </a:t>
            </a:r>
            <a:r>
              <a:rPr lang="en-US" dirty="0" err="1"/>
              <a:t>phytosanitary</a:t>
            </a:r>
            <a:r>
              <a:rPr lang="en-US" dirty="0"/>
              <a:t> legislation is normally assigned to the relevant minister, to the head of the NPPO, to inspectors and/or to the courts.</a:t>
            </a:r>
          </a:p>
          <a:p>
            <a:r>
              <a:rPr lang="en-US" dirty="0" smtClean="0"/>
              <a:t>Legal </a:t>
            </a:r>
            <a:r>
              <a:rPr lang="en-US" dirty="0"/>
              <a:t>frameworks should clearly define enforcement and redress mechanisms.</a:t>
            </a:r>
          </a:p>
          <a:p>
            <a:r>
              <a:rPr lang="en-US" dirty="0" smtClean="0"/>
              <a:t>The </a:t>
            </a:r>
            <a:r>
              <a:rPr lang="en-US" dirty="0"/>
              <a:t>absence of enforcement provisions exposes the country to unnecessary </a:t>
            </a:r>
            <a:r>
              <a:rPr lang="en-US" dirty="0" err="1"/>
              <a:t>phytosanitary</a:t>
            </a:r>
            <a:r>
              <a:rPr lang="en-US" dirty="0"/>
              <a:t> risks.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55478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lstStyle/>
          <a:p>
            <a:pPr marL="0" indent="0">
              <a:buNone/>
            </a:pPr>
            <a:r>
              <a:rPr lang="en-US" b="1" dirty="0" smtClean="0">
                <a:solidFill>
                  <a:schemeClr val="accent3"/>
                </a:solidFill>
              </a:rPr>
              <a:t>Inspectors</a:t>
            </a:r>
          </a:p>
          <a:p>
            <a:r>
              <a:rPr lang="en-US" dirty="0" smtClean="0"/>
              <a:t>The </a:t>
            </a:r>
            <a:r>
              <a:rPr lang="en-US" dirty="0"/>
              <a:t>role and authority of NPPO inspectors (or other technically competent personnel acting under the authority of the NPPO) should be made very clear and adequate provisions made for them to discharge their duties effectively.</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6862171"/>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lstStyle/>
          <a:p>
            <a:pPr marL="0" indent="0">
              <a:buNone/>
            </a:pPr>
            <a:r>
              <a:rPr lang="en-US" b="1" dirty="0" smtClean="0">
                <a:solidFill>
                  <a:schemeClr val="accent3"/>
                </a:solidFill>
              </a:rPr>
              <a:t>Customs</a:t>
            </a:r>
          </a:p>
          <a:p>
            <a:r>
              <a:rPr lang="en-US" dirty="0" smtClean="0"/>
              <a:t>Is </a:t>
            </a:r>
            <a:r>
              <a:rPr lang="en-US" dirty="0"/>
              <a:t>a close partner to the NPPO in the enforcement of </a:t>
            </a:r>
            <a:r>
              <a:rPr lang="en-US" dirty="0" err="1"/>
              <a:t>phytosanitary</a:t>
            </a:r>
            <a:r>
              <a:rPr lang="en-US" dirty="0"/>
              <a:t> regulations</a:t>
            </a:r>
          </a:p>
          <a:p>
            <a:r>
              <a:rPr lang="en-US" dirty="0" smtClean="0"/>
              <a:t>Cooperates </a:t>
            </a:r>
            <a:r>
              <a:rPr lang="en-US" dirty="0"/>
              <a:t>with the NPPO in the search, seizure and detention of consignments</a:t>
            </a:r>
          </a:p>
          <a:p>
            <a:r>
              <a:rPr lang="en-US" dirty="0" smtClean="0"/>
              <a:t>Shares </a:t>
            </a:r>
            <a:r>
              <a:rPr lang="en-US" dirty="0"/>
              <a:t>information with the </a:t>
            </a:r>
            <a:r>
              <a:rPr lang="en-US" dirty="0" smtClean="0"/>
              <a:t>NPPO</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506077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lstStyle/>
          <a:p>
            <a:pPr marL="0" indent="0">
              <a:buNone/>
            </a:pPr>
            <a:r>
              <a:rPr lang="en-US" b="1" dirty="0" smtClean="0">
                <a:solidFill>
                  <a:schemeClr val="accent3"/>
                </a:solidFill>
              </a:rPr>
              <a:t>Immigration</a:t>
            </a:r>
          </a:p>
          <a:p>
            <a:r>
              <a:rPr lang="en-US" dirty="0"/>
              <a:t>Directs passengers with regulated articles to the appropriate area for checking</a:t>
            </a:r>
          </a:p>
          <a:p>
            <a:r>
              <a:rPr lang="en-US" dirty="0" smtClean="0"/>
              <a:t>Questions </a:t>
            </a:r>
            <a:r>
              <a:rPr lang="en-US" dirty="0"/>
              <a:t>passengers about goods they are bringing into the country</a:t>
            </a:r>
          </a:p>
          <a:p>
            <a:r>
              <a:rPr lang="en-US" dirty="0" smtClean="0"/>
              <a:t>Assesses </a:t>
            </a:r>
            <a:r>
              <a:rPr lang="en-US" dirty="0"/>
              <a:t>(via immigration forms) which  passengers may represent a </a:t>
            </a:r>
            <a:r>
              <a:rPr lang="en-US" dirty="0" err="1"/>
              <a:t>phytosanitary</a:t>
            </a:r>
            <a:r>
              <a:rPr lang="en-US" dirty="0"/>
              <a:t> </a:t>
            </a:r>
            <a:r>
              <a:rPr lang="en-US" dirty="0" smtClean="0"/>
              <a:t>hazard</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449007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Enforcement</a:t>
            </a:r>
          </a:p>
        </p:txBody>
      </p:sp>
      <p:sp>
        <p:nvSpPr>
          <p:cNvPr id="3" name="Content Placeholder 2"/>
          <p:cNvSpPr>
            <a:spLocks noGrp="1"/>
          </p:cNvSpPr>
          <p:nvPr>
            <p:ph idx="1"/>
          </p:nvPr>
        </p:nvSpPr>
        <p:spPr/>
        <p:txBody>
          <a:bodyPr>
            <a:normAutofit fontScale="92500"/>
          </a:bodyPr>
          <a:lstStyle/>
          <a:p>
            <a:pPr marL="0" indent="0">
              <a:buNone/>
            </a:pPr>
            <a:r>
              <a:rPr lang="en-US" b="1" dirty="0">
                <a:solidFill>
                  <a:schemeClr val="accent3"/>
                </a:solidFill>
              </a:rPr>
              <a:t>Others who have a duty to report new pests to the NPPO include:</a:t>
            </a:r>
          </a:p>
          <a:p>
            <a:r>
              <a:rPr lang="en-US" dirty="0" smtClean="0"/>
              <a:t>Plant </a:t>
            </a:r>
            <a:r>
              <a:rPr lang="en-US" dirty="0"/>
              <a:t>protection officers, extension agents</a:t>
            </a:r>
          </a:p>
          <a:p>
            <a:r>
              <a:rPr lang="en-US" dirty="0" smtClean="0"/>
              <a:t>Farmers</a:t>
            </a:r>
            <a:r>
              <a:rPr lang="en-US" dirty="0"/>
              <a:t>, industry groups, consumers</a:t>
            </a:r>
          </a:p>
          <a:p>
            <a:r>
              <a:rPr lang="en-US" dirty="0" smtClean="0"/>
              <a:t>Researchers</a:t>
            </a:r>
            <a:r>
              <a:rPr lang="en-US" dirty="0"/>
              <a:t>, postal and courier services</a:t>
            </a:r>
          </a:p>
          <a:p>
            <a:r>
              <a:rPr lang="en-US" dirty="0" smtClean="0"/>
              <a:t>Military </a:t>
            </a:r>
            <a:r>
              <a:rPr lang="en-US" dirty="0"/>
              <a:t>establishments</a:t>
            </a:r>
          </a:p>
          <a:p>
            <a:r>
              <a:rPr lang="en-US" dirty="0" smtClean="0"/>
              <a:t>Personnel </a:t>
            </a:r>
            <a:r>
              <a:rPr lang="en-US" dirty="0"/>
              <a:t>involved in internet trade</a:t>
            </a:r>
          </a:p>
          <a:p>
            <a:r>
              <a:rPr lang="en-US" dirty="0" smtClean="0"/>
              <a:t>Civil </a:t>
            </a:r>
            <a:r>
              <a:rPr lang="en-US" dirty="0"/>
              <a:t>society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06982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enforcement</a:t>
            </a:r>
          </a:p>
        </p:txBody>
      </p:sp>
      <p:sp>
        <p:nvSpPr>
          <p:cNvPr id="3" name="Content Placeholder 2"/>
          <p:cNvSpPr>
            <a:spLocks noGrp="1"/>
          </p:cNvSpPr>
          <p:nvPr>
            <p:ph idx="1"/>
          </p:nvPr>
        </p:nvSpPr>
        <p:spPr/>
        <p:txBody>
          <a:bodyPr/>
          <a:lstStyle/>
          <a:p>
            <a:r>
              <a:rPr lang="en-US" dirty="0"/>
              <a:t>Adequate support facilities and equipment for conducting </a:t>
            </a:r>
            <a:r>
              <a:rPr lang="en-US" dirty="0" err="1"/>
              <a:t>phytosanitary</a:t>
            </a:r>
            <a:r>
              <a:rPr lang="en-US" dirty="0"/>
              <a:t> activities</a:t>
            </a:r>
          </a:p>
          <a:p>
            <a:r>
              <a:rPr lang="en-US" dirty="0" smtClean="0"/>
              <a:t>Adequate </a:t>
            </a:r>
            <a:r>
              <a:rPr lang="en-US" dirty="0"/>
              <a:t>and logistically suitable inspection and holding areas</a:t>
            </a:r>
          </a:p>
          <a:p>
            <a:r>
              <a:rPr lang="en-US" dirty="0" smtClean="0"/>
              <a:t>Trained </a:t>
            </a:r>
            <a:r>
              <a:rPr lang="en-US" dirty="0"/>
              <a:t>and sufficient number of personnel</a:t>
            </a:r>
          </a:p>
          <a:p>
            <a:r>
              <a:rPr lang="en-US" dirty="0" smtClean="0"/>
              <a:t>Funding </a:t>
            </a:r>
            <a:r>
              <a:rPr lang="en-US" dirty="0"/>
              <a:t>for </a:t>
            </a:r>
            <a:r>
              <a:rPr lang="en-US" dirty="0" err="1"/>
              <a:t>phytosanitary</a:t>
            </a:r>
            <a:r>
              <a:rPr lang="en-US" dirty="0"/>
              <a:t> actions</a:t>
            </a:r>
          </a:p>
          <a:p>
            <a:r>
              <a:rPr lang="en-US" dirty="0" smtClean="0"/>
              <a:t>Adequate </a:t>
            </a:r>
            <a:r>
              <a:rPr lang="en-US" dirty="0"/>
              <a:t>transport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98814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enforcement</a:t>
            </a:r>
          </a:p>
        </p:txBody>
      </p:sp>
      <p:sp>
        <p:nvSpPr>
          <p:cNvPr id="3" name="Content Placeholder 2"/>
          <p:cNvSpPr>
            <a:spLocks noGrp="1"/>
          </p:cNvSpPr>
          <p:nvPr>
            <p:ph idx="1"/>
          </p:nvPr>
        </p:nvSpPr>
        <p:spPr/>
        <p:txBody>
          <a:bodyPr/>
          <a:lstStyle/>
          <a:p>
            <a:r>
              <a:rPr lang="en-US" dirty="0"/>
              <a:t>Documented procedures and pest data</a:t>
            </a:r>
          </a:p>
          <a:p>
            <a:r>
              <a:rPr lang="en-US" dirty="0" smtClean="0"/>
              <a:t>Information </a:t>
            </a:r>
            <a:r>
              <a:rPr lang="en-US" dirty="0"/>
              <a:t>and information management systems</a:t>
            </a:r>
          </a:p>
          <a:p>
            <a:r>
              <a:rPr lang="en-US" dirty="0" smtClean="0"/>
              <a:t>Collaborative </a:t>
            </a:r>
            <a:r>
              <a:rPr lang="en-US" dirty="0"/>
              <a:t>arrangements with all relevant </a:t>
            </a:r>
            <a:r>
              <a:rPr lang="en-US" dirty="0" smtClean="0"/>
              <a:t>agencies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758379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469</TotalTime>
  <Words>953</Words>
  <Application>Microsoft Macintosh PowerPoint</Application>
  <PresentationFormat>On-screen Show (16:9)</PresentationFormat>
  <Paragraphs>103</Paragraphs>
  <Slides>21</Slides>
  <Notes>1</Notes>
  <HiddenSlides>0</HiddenSlides>
  <MMClips>0</MMClips>
  <ScaleCrop>false</ScaleCrop>
  <HeadingPairs>
    <vt:vector size="4" baseType="variant">
      <vt:variant>
        <vt:lpstr>Design Template</vt:lpstr>
      </vt:variant>
      <vt:variant>
        <vt:i4>1</vt:i4>
      </vt:variant>
      <vt:variant>
        <vt:lpstr>Slide Titles</vt:lpstr>
      </vt:variant>
      <vt:variant>
        <vt:i4>21</vt:i4>
      </vt:variant>
    </vt:vector>
  </HeadingPairs>
  <TitlesOfParts>
    <vt:vector size="22" baseType="lpstr">
      <vt:lpstr>Office Theme</vt:lpstr>
      <vt:lpstr>NPPO ESTABLISHMENT </vt:lpstr>
      <vt:lpstr>Module 7  What will I learn?</vt:lpstr>
      <vt:lpstr>Enforcement and litigation</vt:lpstr>
      <vt:lpstr>Enforcement</vt:lpstr>
      <vt:lpstr>Enforcement</vt:lpstr>
      <vt:lpstr>Enforcement</vt:lpstr>
      <vt:lpstr>Enforcement</vt:lpstr>
      <vt:lpstr>Resources for enforcement</vt:lpstr>
      <vt:lpstr>Resources for enforcement</vt:lpstr>
      <vt:lpstr>Offences</vt:lpstr>
      <vt:lpstr>Offences</vt:lpstr>
      <vt:lpstr>Penalties</vt:lpstr>
      <vt:lpstr>Administrative sanctions</vt:lpstr>
      <vt:lpstr>Administrative sanctions</vt:lpstr>
      <vt:lpstr>Liability and redress</vt:lpstr>
      <vt:lpstr>Liability and redress</vt:lpstr>
      <vt:lpstr>Offences by inspectors</vt:lpstr>
      <vt:lpstr>Non-compliance</vt:lpstr>
      <vt:lpstr>Public Awareness</vt:lpstr>
      <vt:lpstr>Public Awareness</vt:lpstr>
      <vt:lpstr>Exercise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 ... ...</cp:lastModifiedBy>
  <cp:revision>63</cp:revision>
  <dcterms:created xsi:type="dcterms:W3CDTF">2015-12-01T14:11:31Z</dcterms:created>
  <dcterms:modified xsi:type="dcterms:W3CDTF">2015-12-01T14:28:42Z</dcterms:modified>
</cp:coreProperties>
</file>