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/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nne Stewart (AGDI)" initials="L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3016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08T08:54:56.622" idx="1">
    <p:pos x="4698" y="1122"/>
    <p:text>Should this be
to clearly provide
or
clearly provides this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08T09:03:25.426" idx="2">
    <p:pos x="4368" y="2370"/>
    <p:text>Extra spaces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F8E99-B454-B548-A324-6AB8EBF8395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58E2D-82E9-4B40-B463-526FA93C5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3568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8E2D-82E9-4B40-B463-526FA93C53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1405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772" y="906511"/>
            <a:ext cx="7167016" cy="100611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772" y="2180022"/>
            <a:ext cx="7167016" cy="1367224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92772" y="1975064"/>
            <a:ext cx="716701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66017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 xmlns:mv="urn:schemas-microsoft-com:mac:vml" xmlns:mc="http://schemas.openxmlformats.org/markup-compatibility/2006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307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04410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2818" y="273844"/>
            <a:ext cx="5126557" cy="435887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7978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3050" indent="-273050" defTabSz="901800">
              <a:spcAft>
                <a:spcPts val="600"/>
              </a:spcAft>
              <a:tabLst>
                <a:tab pos="719138" algn="l"/>
              </a:tabLst>
              <a:defRPr/>
            </a:lvl1pPr>
            <a:lvl2pPr marL="577850" indent="-234950">
              <a:spcAft>
                <a:spcPts val="600"/>
              </a:spcAft>
              <a:tabLst/>
              <a:defRPr/>
            </a:lvl2pPr>
            <a:lvl3pPr marL="892175" indent="-206375">
              <a:spcAft>
                <a:spcPts val="600"/>
              </a:spcAft>
              <a:tabLst/>
              <a:defRPr/>
            </a:lvl3pPr>
            <a:lvl4pPr marL="1244600" indent="-215900">
              <a:spcAft>
                <a:spcPts val="600"/>
              </a:spcAft>
              <a:tabLst/>
              <a:defRPr/>
            </a:lvl4pPr>
            <a:lvl5pPr marL="1558925" indent="-187325">
              <a:spcAft>
                <a:spcPts val="600"/>
              </a:spcAft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53800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 xmlns:mv="urn:schemas-microsoft-com:mac:vml" xmlns:mc="http://schemas.openxmlformats.org/markup-compatibility/2006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18760"/>
            <a:ext cx="7164388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778554"/>
            <a:ext cx="716438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745422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 xmlns:mv="urn:schemas-microsoft-com:mac:vml" xmlns:mc="http://schemas.openxmlformats.org/markup-compatibility/2006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69219"/>
            <a:ext cx="3518854" cy="313804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8554" y="1369219"/>
            <a:ext cx="3539590" cy="313804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498032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 xmlns:mv="urn:schemas-microsoft-com:mac:vml" xmlns:mc="http://schemas.openxmlformats.org/markup-compatibility/2006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844"/>
            <a:ext cx="7164388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260872"/>
            <a:ext cx="351027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878807"/>
            <a:ext cx="3510278" cy="265273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6647" y="1260872"/>
            <a:ext cx="352314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6647" y="1878807"/>
            <a:ext cx="3523142" cy="265273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943857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 xmlns:mv="urn:schemas-microsoft-com:mac:vml" xmlns:mc="http://schemas.openxmlformats.org/markup-compatibility/2006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1999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0306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261539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163" y="740569"/>
            <a:ext cx="4240625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543050"/>
            <a:ext cx="261539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1591305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 xmlns:mv="urn:schemas-microsoft-com:mac:vml" xmlns:mc="http://schemas.openxmlformats.org/markup-compatibility/2006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2639667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43439" y="740569"/>
            <a:ext cx="4216349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543050"/>
            <a:ext cx="263966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04018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 xmlns:mv="urn:schemas-microsoft-com:mac:vml" xmlns:mc="http://schemas.openxmlformats.org/markup-compatibility/2006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16" y="1369219"/>
            <a:ext cx="7169729" cy="311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765" y="4846709"/>
            <a:ext cx="434908" cy="205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047E-932E-D046-B526-ECC9278DC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28625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28625" y="0"/>
            <a:ext cx="1935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948129" y="4609672"/>
            <a:ext cx="856040" cy="442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372034" y="4604425"/>
            <a:ext cx="439572" cy="448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 flipV="1">
            <a:off x="1298416" y="4832851"/>
            <a:ext cx="2936360" cy="13858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933871" y="4832851"/>
            <a:ext cx="2534273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98416" y="274638"/>
            <a:ext cx="71697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35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NPPO </a:t>
            </a:r>
            <a:r>
              <a:rPr lang="en-US" b="1" dirty="0" smtClean="0"/>
              <a:t>Operations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Module </a:t>
            </a:r>
            <a:r>
              <a:rPr lang="en-US" b="1" dirty="0" smtClean="0"/>
              <a:t>4 </a:t>
            </a:r>
          </a:p>
          <a:p>
            <a:r>
              <a:rPr lang="en-US" dirty="0"/>
              <a:t>Operationalizing Export Certification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Regionalization </a:t>
            </a:r>
            <a:r>
              <a:rPr lang="en-US" dirty="0" err="1"/>
              <a:t>Programmes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888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Actions required for a certification </a:t>
            </a:r>
            <a:r>
              <a:rPr lang="en-US" b="1" dirty="0" smtClean="0">
                <a:solidFill>
                  <a:schemeClr val="accent3"/>
                </a:solidFill>
              </a:rPr>
              <a:t>system</a:t>
            </a:r>
          </a:p>
          <a:p>
            <a:r>
              <a:rPr lang="en-US" dirty="0" smtClean="0"/>
              <a:t>Identify</a:t>
            </a:r>
            <a:r>
              <a:rPr lang="en-US" dirty="0"/>
              <a:t>, approve and establish legally binding relationships with third party service providers.</a:t>
            </a:r>
          </a:p>
          <a:p>
            <a:r>
              <a:rPr lang="en-US" dirty="0" smtClean="0"/>
              <a:t>Make </a:t>
            </a:r>
            <a:r>
              <a:rPr lang="en-US" dirty="0"/>
              <a:t>customs and handlers aware of their roles in maintaining the </a:t>
            </a:r>
            <a:r>
              <a:rPr lang="en-US" dirty="0" err="1"/>
              <a:t>phytosanitary</a:t>
            </a:r>
            <a:r>
              <a:rPr lang="en-US" dirty="0"/>
              <a:t> integrity and security of consignments in the exporting country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357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Information on </a:t>
            </a:r>
            <a:r>
              <a:rPr lang="en-US" b="1" dirty="0" err="1">
                <a:solidFill>
                  <a:schemeClr val="accent3"/>
                </a:solidFill>
              </a:rPr>
              <a:t>phytosanitary</a:t>
            </a:r>
            <a:r>
              <a:rPr lang="en-US" b="1" dirty="0">
                <a:solidFill>
                  <a:schemeClr val="accent3"/>
                </a:solidFill>
              </a:rPr>
              <a:t> import </a:t>
            </a:r>
            <a:r>
              <a:rPr lang="en-US" b="1" dirty="0" smtClean="0">
                <a:solidFill>
                  <a:schemeClr val="accent3"/>
                </a:solidFill>
              </a:rPr>
              <a:t>requirements</a:t>
            </a:r>
          </a:p>
          <a:p>
            <a:r>
              <a:rPr lang="en-US" dirty="0" smtClean="0"/>
              <a:t>Check </a:t>
            </a:r>
            <a:r>
              <a:rPr lang="en-US" dirty="0" err="1"/>
              <a:t>phytosanitary</a:t>
            </a:r>
            <a:r>
              <a:rPr lang="en-US" dirty="0"/>
              <a:t> import requirements on export documentation to verify that they are valid and current.</a:t>
            </a:r>
          </a:p>
          <a:p>
            <a:r>
              <a:rPr lang="en-US" dirty="0" smtClean="0"/>
              <a:t>All </a:t>
            </a:r>
            <a:r>
              <a:rPr lang="en-US" dirty="0"/>
              <a:t>personnel involved in certification should have adequate technical information on regulated pests in the importing countries.</a:t>
            </a:r>
          </a:p>
          <a:p>
            <a:r>
              <a:rPr lang="en-US" dirty="0" smtClean="0"/>
              <a:t>Control </a:t>
            </a:r>
            <a:r>
              <a:rPr lang="en-US" dirty="0"/>
              <a:t>over the certification process and who issues certificates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678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Information on </a:t>
            </a:r>
            <a:r>
              <a:rPr lang="en-US" b="1" dirty="0" err="1">
                <a:solidFill>
                  <a:schemeClr val="accent3"/>
                </a:solidFill>
              </a:rPr>
              <a:t>phytosanitary</a:t>
            </a:r>
            <a:r>
              <a:rPr lang="en-US" b="1" dirty="0">
                <a:solidFill>
                  <a:schemeClr val="accent3"/>
                </a:solidFill>
              </a:rPr>
              <a:t> import </a:t>
            </a:r>
            <a:r>
              <a:rPr lang="en-US" b="1" dirty="0" smtClean="0">
                <a:solidFill>
                  <a:schemeClr val="accent3"/>
                </a:solidFill>
              </a:rPr>
              <a:t>requirements</a:t>
            </a:r>
          </a:p>
          <a:p>
            <a:r>
              <a:rPr lang="en-US" dirty="0" smtClean="0"/>
              <a:t>Documented </a:t>
            </a:r>
            <a:r>
              <a:rPr lang="en-US" dirty="0"/>
              <a:t>procedures are in place for </a:t>
            </a:r>
            <a:r>
              <a:rPr lang="en-US" dirty="0" err="1"/>
              <a:t>phytosanitary</a:t>
            </a:r>
            <a:r>
              <a:rPr lang="en-US" dirty="0"/>
              <a:t> certification.</a:t>
            </a:r>
          </a:p>
          <a:p>
            <a:r>
              <a:rPr lang="en-US" dirty="0" smtClean="0"/>
              <a:t>Adequate </a:t>
            </a:r>
            <a:r>
              <a:rPr lang="en-US" dirty="0"/>
              <a:t>equipment, materials and facilities are available to carry out sampling, inspection, testing, treatment and other </a:t>
            </a:r>
            <a:r>
              <a:rPr lang="en-US" dirty="0" err="1"/>
              <a:t>phytosanitary</a:t>
            </a:r>
            <a:r>
              <a:rPr lang="en-US" dirty="0"/>
              <a:t> certification procedures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3046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Documentation</a:t>
            </a:r>
          </a:p>
          <a:p>
            <a:r>
              <a:rPr lang="en-US" dirty="0"/>
              <a:t>A system for recording the relevant procedures and maintaining records to:</a:t>
            </a:r>
          </a:p>
          <a:p>
            <a:pPr lvl="1"/>
            <a:r>
              <a:rPr lang="en-US" dirty="0"/>
              <a:t>Trace </a:t>
            </a:r>
            <a:r>
              <a:rPr lang="en-US" dirty="0" err="1"/>
              <a:t>phytosanitary</a:t>
            </a:r>
            <a:r>
              <a:rPr lang="en-US" dirty="0"/>
              <a:t> certificates and the related consignments and their parts</a:t>
            </a:r>
          </a:p>
          <a:p>
            <a:pPr lvl="1"/>
            <a:r>
              <a:rPr lang="en-US" dirty="0"/>
              <a:t>Verify compliance with the </a:t>
            </a:r>
            <a:r>
              <a:rPr lang="en-US" dirty="0" err="1"/>
              <a:t>phytosanitary</a:t>
            </a:r>
            <a:r>
              <a:rPr lang="en-US" dirty="0"/>
              <a:t> import </a:t>
            </a:r>
            <a:r>
              <a:rPr lang="en-US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9000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Documentation </a:t>
            </a:r>
            <a:endParaRPr lang="en-US" b="1" dirty="0">
              <a:solidFill>
                <a:schemeClr val="accent3"/>
              </a:solidFill>
            </a:endParaRPr>
          </a:p>
          <a:p>
            <a:r>
              <a:rPr lang="en-US" dirty="0"/>
              <a:t>Procedures and guidelines are needed for specific activities including:</a:t>
            </a:r>
          </a:p>
          <a:p>
            <a:pPr lvl="1"/>
            <a:r>
              <a:rPr lang="en-US" dirty="0" smtClean="0"/>
              <a:t>Inspection</a:t>
            </a:r>
            <a:r>
              <a:rPr lang="en-US" dirty="0"/>
              <a:t>, sampling, testing, treatment and verification of the identity and integrity of consignments</a:t>
            </a:r>
          </a:p>
          <a:p>
            <a:pPr lvl="1"/>
            <a:r>
              <a:rPr lang="en-US" dirty="0" smtClean="0"/>
              <a:t>Maintaining </a:t>
            </a:r>
            <a:r>
              <a:rPr lang="en-US" dirty="0"/>
              <a:t>security over official seals and marks</a:t>
            </a:r>
          </a:p>
          <a:p>
            <a:pPr lvl="1"/>
            <a:r>
              <a:rPr lang="en-US" dirty="0" smtClean="0"/>
              <a:t>Ensuring </a:t>
            </a:r>
            <a:r>
              <a:rPr lang="en-US" dirty="0"/>
              <a:t>trace-back of consignments, including their identification and </a:t>
            </a:r>
            <a:r>
              <a:rPr lang="en-US" dirty="0" err="1"/>
              <a:t>phytosanitary</a:t>
            </a:r>
            <a:r>
              <a:rPr lang="en-US" dirty="0"/>
              <a:t> security (as appropriate) through all stages of production, handling and transport prior to </a:t>
            </a:r>
            <a:r>
              <a:rPr lang="en-US" dirty="0" smtClean="0"/>
              <a:t>export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831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Documentation</a:t>
            </a:r>
            <a:endParaRPr lang="en-US" dirty="0" smtClean="0"/>
          </a:p>
          <a:p>
            <a:r>
              <a:rPr lang="en-US" dirty="0"/>
              <a:t>Procedures and guidelines are needed for specific activities including:</a:t>
            </a:r>
          </a:p>
          <a:p>
            <a:pPr lvl="1"/>
            <a:r>
              <a:rPr lang="en-US" dirty="0"/>
              <a:t>Investigating notifications of non-compliance</a:t>
            </a:r>
          </a:p>
          <a:p>
            <a:pPr lvl="1"/>
            <a:r>
              <a:rPr lang="en-US" dirty="0"/>
              <a:t>Investigating invalid or fraudulent </a:t>
            </a:r>
            <a:r>
              <a:rPr lang="en-US" dirty="0" err="1"/>
              <a:t>phytosanitary</a:t>
            </a:r>
            <a:r>
              <a:rPr lang="en-US" dirty="0"/>
              <a:t> </a:t>
            </a:r>
            <a:r>
              <a:rPr lang="en-US" dirty="0" smtClean="0"/>
              <a:t>certificates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0595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Record-</a:t>
            </a:r>
            <a:r>
              <a:rPr lang="en-US" b="1" dirty="0" smtClean="0">
                <a:solidFill>
                  <a:schemeClr val="accent3"/>
                </a:solidFill>
              </a:rPr>
              <a:t>keeping</a:t>
            </a:r>
          </a:p>
          <a:p>
            <a:r>
              <a:rPr lang="en-US" dirty="0"/>
              <a:t>For each consignment requiring </a:t>
            </a:r>
            <a:r>
              <a:rPr lang="en-US" dirty="0" err="1"/>
              <a:t>phytosanitary</a:t>
            </a:r>
            <a:r>
              <a:rPr lang="en-US" dirty="0"/>
              <a:t> certificates:</a:t>
            </a:r>
          </a:p>
          <a:p>
            <a:pPr lvl="1"/>
            <a:r>
              <a:rPr lang="en-US" dirty="0"/>
              <a:t>Inspection, testing, treatment and verification are carried out.</a:t>
            </a:r>
          </a:p>
          <a:p>
            <a:pPr lvl="1"/>
            <a:r>
              <a:rPr lang="en-US" dirty="0"/>
              <a:t>Samples are taken.</a:t>
            </a:r>
          </a:p>
          <a:p>
            <a:pPr lvl="1"/>
            <a:r>
              <a:rPr lang="en-US" dirty="0"/>
              <a:t>Names of the personnel who undertook these tasks are recorded.</a:t>
            </a:r>
          </a:p>
          <a:p>
            <a:pPr lvl="1"/>
            <a:r>
              <a:rPr lang="en-US" dirty="0"/>
              <a:t>The date of the inspection is recorded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0426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Record-</a:t>
            </a:r>
            <a:r>
              <a:rPr lang="en-US" b="1" dirty="0" smtClean="0">
                <a:solidFill>
                  <a:schemeClr val="accent3"/>
                </a:solidFill>
              </a:rPr>
              <a:t>keeping</a:t>
            </a:r>
          </a:p>
          <a:p>
            <a:r>
              <a:rPr lang="en-US" dirty="0"/>
              <a:t>All results are recorded.</a:t>
            </a:r>
          </a:p>
          <a:p>
            <a:r>
              <a:rPr lang="en-US" dirty="0"/>
              <a:t>Information is recorded in non-compliant consignments for which </a:t>
            </a:r>
            <a:r>
              <a:rPr lang="en-US" dirty="0" err="1"/>
              <a:t>phytosanitary</a:t>
            </a:r>
            <a:r>
              <a:rPr lang="en-US" dirty="0"/>
              <a:t> certificates were not issued.</a:t>
            </a:r>
          </a:p>
          <a:p>
            <a:r>
              <a:rPr lang="en-US" dirty="0"/>
              <a:t>Copies of </a:t>
            </a:r>
            <a:r>
              <a:rPr lang="en-US" dirty="0" err="1"/>
              <a:t>phytosanitary</a:t>
            </a:r>
            <a:r>
              <a:rPr lang="en-US" dirty="0"/>
              <a:t> certificates are kept for validation and trace-back for at least one year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656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Communication</a:t>
            </a:r>
          </a:p>
          <a:p>
            <a:pPr lvl="0"/>
            <a:r>
              <a:rPr lang="en-US" dirty="0"/>
              <a:t>Pest status, import requirements of importing countries and operational procedures are communicated to all relevant stakeholders.</a:t>
            </a:r>
          </a:p>
          <a:p>
            <a:pPr lvl="0"/>
            <a:r>
              <a:rPr lang="en-US" dirty="0"/>
              <a:t>When necessary, official communication will take place between contact points or alternative designated </a:t>
            </a:r>
            <a:r>
              <a:rPr lang="en-US" dirty="0" smtClean="0"/>
              <a:t>contacts.</a:t>
            </a:r>
          </a:p>
          <a:p>
            <a:pPr lvl="0"/>
            <a:r>
              <a:rPr lang="en-US" dirty="0"/>
              <a:t>The NPPO of the importing country is informed as soon as possible of a consignment that may not have complied with </a:t>
            </a:r>
            <a:r>
              <a:rPr lang="en-US" dirty="0" err="1"/>
              <a:t>phytosanitary</a:t>
            </a:r>
            <a:r>
              <a:rPr lang="en-US" dirty="0"/>
              <a:t> requirements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43549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4.1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Does your NPPO have the necessary, legal, administrative, operational     and     technical     elements     in     place                     for an effective export certification system</a:t>
            </a:r>
            <a:r>
              <a:rPr lang="en-US" i="1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Identify the areas in your export certification system where improvements can be made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22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Module </a:t>
            </a:r>
            <a:r>
              <a:rPr lang="en-US" b="1" dirty="0" smtClean="0"/>
              <a:t>4</a:t>
            </a:r>
            <a:r>
              <a:rPr lang="en-US" b="1" dirty="0"/>
              <a:t>	</a:t>
            </a:r>
            <a:br>
              <a:rPr lang="en-US" b="1" dirty="0"/>
            </a:br>
            <a:r>
              <a:rPr lang="en-US" dirty="0"/>
              <a:t>What will I learn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The obligations of the NPPO regarding the core activities of export certification and regionalization </a:t>
            </a:r>
            <a:r>
              <a:rPr lang="en-US" b="1" dirty="0" err="1">
                <a:solidFill>
                  <a:schemeClr val="accent3"/>
                </a:solidFill>
              </a:rPr>
              <a:t>programmes</a:t>
            </a:r>
            <a:r>
              <a:rPr lang="en-US" b="1" dirty="0">
                <a:solidFill>
                  <a:schemeClr val="accent3"/>
                </a:solidFill>
              </a:rPr>
              <a:t>, including:</a:t>
            </a:r>
          </a:p>
          <a:p>
            <a:r>
              <a:rPr lang="en-US" dirty="0" smtClean="0"/>
              <a:t>Legal </a:t>
            </a:r>
            <a:r>
              <a:rPr lang="en-US" dirty="0"/>
              <a:t>authority</a:t>
            </a:r>
          </a:p>
          <a:p>
            <a:r>
              <a:rPr lang="en-US" dirty="0" smtClean="0"/>
              <a:t>Administrative </a:t>
            </a:r>
            <a:r>
              <a:rPr lang="en-US" dirty="0"/>
              <a:t>and operational responsibilities</a:t>
            </a:r>
          </a:p>
          <a:p>
            <a:r>
              <a:rPr lang="en-US" dirty="0" smtClean="0"/>
              <a:t>Resources </a:t>
            </a:r>
            <a:r>
              <a:rPr lang="en-US" dirty="0"/>
              <a:t>and infrastructure</a:t>
            </a:r>
          </a:p>
          <a:p>
            <a:r>
              <a:rPr lang="en-US" dirty="0" smtClean="0"/>
              <a:t>Document </a:t>
            </a:r>
            <a:r>
              <a:rPr lang="en-US" dirty="0"/>
              <a:t>and record-keeping</a:t>
            </a:r>
          </a:p>
          <a:p>
            <a:r>
              <a:rPr lang="en-US" dirty="0" smtClean="0"/>
              <a:t>Communication</a:t>
            </a:r>
            <a:endParaRPr lang="en-US" dirty="0"/>
          </a:p>
          <a:p>
            <a:r>
              <a:rPr lang="en-US" dirty="0" smtClean="0"/>
              <a:t>Establishment </a:t>
            </a:r>
            <a:r>
              <a:rPr lang="en-US" dirty="0"/>
              <a:t>of PFAs and </a:t>
            </a:r>
            <a:r>
              <a:rPr lang="en-US" dirty="0" smtClean="0"/>
              <a:t>ALPPs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815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3"/>
                </a:solidFill>
              </a:rPr>
              <a:t>The </a:t>
            </a:r>
            <a:r>
              <a:rPr lang="en-US" b="1" i="1" dirty="0">
                <a:solidFill>
                  <a:schemeClr val="accent3"/>
                </a:solidFill>
              </a:rPr>
              <a:t>status of regulated pests in an area can be changed through the combined result of a number of measures, creating opportunities for a country to negotiate market access</a:t>
            </a:r>
            <a:r>
              <a:rPr lang="en-US" b="1" i="1" dirty="0" smtClean="0">
                <a:solidFill>
                  <a:schemeClr val="accent3"/>
                </a:solidFill>
              </a:rPr>
              <a:t>.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8232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3"/>
                </a:solidFill>
              </a:rPr>
              <a:t>Regionalization measures include:</a:t>
            </a:r>
          </a:p>
          <a:p>
            <a:r>
              <a:rPr lang="en-US" dirty="0"/>
              <a:t>Establishment, maintenance and surveillance of pest free areas (PFAs), pest free production sites (PFPS) and pest free places of production (PFPP)</a:t>
            </a:r>
          </a:p>
          <a:p>
            <a:r>
              <a:rPr lang="en-US" dirty="0"/>
              <a:t>Pest eradication</a:t>
            </a:r>
          </a:p>
          <a:p>
            <a:r>
              <a:rPr lang="en-US" dirty="0"/>
              <a:t>Establishment of areas of low pest prevalence (ALPP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15161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</a:t>
            </a:r>
            <a:r>
              <a:rPr lang="en-US" dirty="0" smtClean="0"/>
              <a:t>: Important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Financial </a:t>
            </a:r>
            <a:r>
              <a:rPr lang="en-US" b="1" dirty="0" smtClean="0">
                <a:solidFill>
                  <a:schemeClr val="accent3"/>
                </a:solidFill>
              </a:rPr>
              <a:t>feasibility</a:t>
            </a:r>
          </a:p>
          <a:p>
            <a:r>
              <a:rPr lang="en-US" dirty="0"/>
              <a:t>Undertake a cost-benefit analysis to assess the cost of systems and activities:</a:t>
            </a:r>
          </a:p>
          <a:p>
            <a:pPr lvl="1"/>
            <a:r>
              <a:rPr lang="en-US" dirty="0"/>
              <a:t>Establishing pest freedom</a:t>
            </a:r>
          </a:p>
          <a:p>
            <a:pPr lvl="1"/>
            <a:r>
              <a:rPr lang="en-US" dirty="0"/>
              <a:t>Maintaining pest freedom</a:t>
            </a:r>
          </a:p>
          <a:p>
            <a:pPr lvl="1"/>
            <a:r>
              <a:rPr lang="en-US" dirty="0"/>
              <a:t>Managing the maintenance of product identity and </a:t>
            </a:r>
            <a:r>
              <a:rPr lang="en-US" dirty="0" err="1"/>
              <a:t>phytosanitary</a:t>
            </a:r>
            <a:r>
              <a:rPr lang="en-US" dirty="0"/>
              <a:t> security of the </a:t>
            </a:r>
            <a:r>
              <a:rPr lang="en-US" dirty="0" smtClean="0"/>
              <a:t>consignment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74272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Regionalization: Important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Technical </a:t>
            </a:r>
            <a:r>
              <a:rPr lang="en-US" b="1" dirty="0" smtClean="0">
                <a:solidFill>
                  <a:schemeClr val="accent3"/>
                </a:solidFill>
              </a:rPr>
              <a:t>feasibility</a:t>
            </a:r>
          </a:p>
          <a:p>
            <a:r>
              <a:rPr lang="en-US" dirty="0"/>
              <a:t>Type of pest to be regulated</a:t>
            </a:r>
          </a:p>
          <a:p>
            <a:r>
              <a:rPr lang="en-US" dirty="0"/>
              <a:t>Type of crops</a:t>
            </a:r>
          </a:p>
          <a:p>
            <a:r>
              <a:rPr lang="en-US" dirty="0"/>
              <a:t>Cropping pattern, host plants and the spread of pests in the targeted area</a:t>
            </a:r>
          </a:p>
          <a:p>
            <a:r>
              <a:rPr lang="en-US" dirty="0"/>
              <a:t>Possible physical and other barriers that may affect the establishment of pest free </a:t>
            </a:r>
            <a:r>
              <a:rPr lang="en-US" dirty="0" smtClean="0"/>
              <a:t>status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978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Regionalization: Important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Technical </a:t>
            </a:r>
            <a:r>
              <a:rPr lang="en-US" b="1" dirty="0" smtClean="0">
                <a:solidFill>
                  <a:schemeClr val="accent3"/>
                </a:solidFill>
              </a:rPr>
              <a:t>feasibility</a:t>
            </a:r>
          </a:p>
          <a:p>
            <a:pPr lvl="0"/>
            <a:r>
              <a:rPr lang="en-US" dirty="0" smtClean="0"/>
              <a:t>Measures </a:t>
            </a:r>
            <a:r>
              <a:rPr lang="en-US" dirty="0"/>
              <a:t>to establish and maintain pest </a:t>
            </a:r>
            <a:r>
              <a:rPr lang="en-US" dirty="0" smtClean="0"/>
              <a:t>freedom</a:t>
            </a:r>
          </a:p>
          <a:p>
            <a:pPr lvl="0"/>
            <a:r>
              <a:rPr lang="en-US" dirty="0" smtClean="0"/>
              <a:t>Legal </a:t>
            </a:r>
            <a:r>
              <a:rPr lang="en-US" dirty="0"/>
              <a:t>and administrative requirements for establishing and maintaining pest </a:t>
            </a:r>
            <a:r>
              <a:rPr lang="en-US" dirty="0" smtClean="0"/>
              <a:t>freedom</a:t>
            </a:r>
            <a:endParaRPr lang="en-US" dirty="0"/>
          </a:p>
          <a:p>
            <a:pPr lvl="0"/>
            <a:r>
              <a:rPr lang="en-US" dirty="0" smtClean="0"/>
              <a:t>Availability </a:t>
            </a:r>
            <a:r>
              <a:rPr lang="en-US" dirty="0"/>
              <a:t>of inputs to carry out the PFA </a:t>
            </a:r>
            <a:r>
              <a:rPr lang="en-US" dirty="0" err="1"/>
              <a:t>programme</a:t>
            </a:r>
            <a:r>
              <a:rPr lang="en-US" dirty="0"/>
              <a:t> and reliability of </a:t>
            </a:r>
            <a:r>
              <a:rPr lang="en-US" dirty="0" smtClean="0"/>
              <a:t>supply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0710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Regionalization: Important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Environmental impact </a:t>
            </a:r>
            <a:r>
              <a:rPr lang="en-US" b="1" dirty="0" smtClean="0">
                <a:solidFill>
                  <a:schemeClr val="accent3"/>
                </a:solidFill>
              </a:rPr>
              <a:t>assessment</a:t>
            </a:r>
          </a:p>
          <a:p>
            <a:r>
              <a:rPr lang="en-US" dirty="0"/>
              <a:t>Determines the potential environmental effects of a PFA or an ALPP with regard to:</a:t>
            </a:r>
          </a:p>
          <a:p>
            <a:pPr lvl="1"/>
            <a:r>
              <a:rPr lang="en-US" dirty="0"/>
              <a:t>The physical environment</a:t>
            </a:r>
          </a:p>
          <a:p>
            <a:pPr lvl="1"/>
            <a:r>
              <a:rPr lang="en-US" dirty="0"/>
              <a:t>Natural enemies and other species</a:t>
            </a:r>
          </a:p>
          <a:p>
            <a:pPr lvl="1"/>
            <a:r>
              <a:rPr lang="en-US" dirty="0"/>
              <a:t>Removal of host species and their </a:t>
            </a:r>
            <a:r>
              <a:rPr lang="en-US" dirty="0" smtClean="0"/>
              <a:t>impact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11001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Regionalization: Establishing a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PFA or ALPP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To establish a PFA or ALPP, the NPPO:</a:t>
            </a:r>
          </a:p>
          <a:p>
            <a:pPr lvl="0"/>
            <a:r>
              <a:rPr lang="en-US" dirty="0" smtClean="0"/>
              <a:t>Identifies </a:t>
            </a:r>
            <a:r>
              <a:rPr lang="en-US" dirty="0"/>
              <a:t>the crops to be protected</a:t>
            </a:r>
          </a:p>
          <a:p>
            <a:r>
              <a:rPr lang="en-US" dirty="0" smtClean="0"/>
              <a:t>Determines </a:t>
            </a:r>
            <a:r>
              <a:rPr lang="en-US" dirty="0"/>
              <a:t>the pest(s) to be regulated</a:t>
            </a:r>
          </a:p>
          <a:p>
            <a:r>
              <a:rPr lang="en-US" dirty="0" smtClean="0"/>
              <a:t>Determines </a:t>
            </a:r>
            <a:r>
              <a:rPr lang="en-US" dirty="0"/>
              <a:t>the area to be regulated</a:t>
            </a:r>
          </a:p>
          <a:p>
            <a:r>
              <a:rPr lang="en-US" dirty="0" smtClean="0"/>
              <a:t>Identifies </a:t>
            </a:r>
            <a:r>
              <a:rPr lang="en-US" dirty="0"/>
              <a:t>the stakeholders that will be affected by regulating the pest(s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98948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Regionalization: Establishing a </a:t>
            </a:r>
            <a:br>
              <a:rPr lang="en-US" dirty="0"/>
            </a:br>
            <a:r>
              <a:rPr lang="en-US" dirty="0"/>
              <a:t>PFA or ALPP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To establish a PFA or ALPP, the NPPO:</a:t>
            </a:r>
          </a:p>
          <a:p>
            <a:r>
              <a:rPr lang="en-US" dirty="0" smtClean="0"/>
              <a:t>Determines </a:t>
            </a:r>
            <a:r>
              <a:rPr lang="en-US" dirty="0"/>
              <a:t>a sustainable funding mechanism</a:t>
            </a:r>
          </a:p>
          <a:p>
            <a:r>
              <a:rPr lang="en-US" dirty="0" smtClean="0"/>
              <a:t>Determines </a:t>
            </a:r>
            <a:r>
              <a:rPr lang="en-US" dirty="0"/>
              <a:t>the technical requirements of the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 smtClean="0"/>
              <a:t>Procures </a:t>
            </a:r>
            <a:r>
              <a:rPr lang="en-US" dirty="0"/>
              <a:t>the necessary equipment and supplies</a:t>
            </a:r>
          </a:p>
          <a:p>
            <a:r>
              <a:rPr lang="en-US" dirty="0" smtClean="0"/>
              <a:t>Considers </a:t>
            </a:r>
            <a:r>
              <a:rPr lang="en-US" dirty="0"/>
              <a:t>the logistics of the operation 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62567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Regionalization: Establishing a </a:t>
            </a:r>
            <a:br>
              <a:rPr lang="en-US" dirty="0"/>
            </a:br>
            <a:r>
              <a:rPr lang="en-US" dirty="0"/>
              <a:t>PFA or ALPP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To establish a PFA or ALPP, the NPPO: </a:t>
            </a:r>
          </a:p>
          <a:p>
            <a:pPr lvl="0"/>
            <a:r>
              <a:rPr lang="en-US" dirty="0"/>
              <a:t>Establishes an implementation plan</a:t>
            </a:r>
          </a:p>
          <a:p>
            <a:pPr lvl="0"/>
            <a:r>
              <a:rPr lang="en-US" dirty="0"/>
              <a:t>Ensures necessary legislation is in place to support all regulatory aspects of the </a:t>
            </a:r>
            <a:r>
              <a:rPr lang="en-US" dirty="0" err="1"/>
              <a:t>programme</a:t>
            </a:r>
            <a:endParaRPr lang="en-US" dirty="0"/>
          </a:p>
          <a:p>
            <a:pPr lvl="0"/>
            <a:r>
              <a:rPr lang="en-US" dirty="0"/>
              <a:t>Provides a robust documentation system to support the declaration and recognition of the PFA or ALPP once </a:t>
            </a:r>
            <a:r>
              <a:rPr lang="en-US" dirty="0" smtClean="0"/>
              <a:t>established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14708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Regionalization: Establishing a </a:t>
            </a:r>
            <a:br>
              <a:rPr lang="en-US" dirty="0"/>
            </a:br>
            <a:r>
              <a:rPr lang="en-US" dirty="0"/>
              <a:t>PFA or ALPP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On establishment of the </a:t>
            </a:r>
            <a:r>
              <a:rPr lang="en-US" b="1" dirty="0" err="1">
                <a:solidFill>
                  <a:schemeClr val="accent3"/>
                </a:solidFill>
              </a:rPr>
              <a:t>programme</a:t>
            </a:r>
            <a:r>
              <a:rPr lang="en-US" b="1" dirty="0">
                <a:solidFill>
                  <a:schemeClr val="accent3"/>
                </a:solidFill>
              </a:rPr>
              <a:t>, the NPPO:</a:t>
            </a:r>
          </a:p>
          <a:p>
            <a:r>
              <a:rPr lang="en-US" dirty="0"/>
              <a:t>Designates a point of contact for the recognition process</a:t>
            </a:r>
          </a:p>
          <a:p>
            <a:r>
              <a:rPr lang="en-US" dirty="0"/>
              <a:t>Requests recognition  by the importing country of the PFA or ALPP</a:t>
            </a:r>
          </a:p>
          <a:p>
            <a:r>
              <a:rPr lang="en-US" dirty="0"/>
              <a:t>Provides appropriate information to the importing country in support of  the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Provides additional information if necessary for recognition</a:t>
            </a:r>
          </a:p>
          <a:p>
            <a:r>
              <a:rPr lang="en-US" dirty="0"/>
              <a:t>Helps organize on-site verification visits, if	requested by the importing country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9769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3"/>
                </a:solidFill>
              </a:rPr>
              <a:t>IPPC Article V.1 states each contracting party shall make arrangements for </a:t>
            </a:r>
            <a:r>
              <a:rPr lang="en-US" b="1" i="1" dirty="0" err="1">
                <a:solidFill>
                  <a:schemeClr val="accent3"/>
                </a:solidFill>
              </a:rPr>
              <a:t>phytosanitary</a:t>
            </a:r>
            <a:r>
              <a:rPr lang="en-US" b="1" i="1" dirty="0">
                <a:solidFill>
                  <a:schemeClr val="accent3"/>
                </a:solidFill>
              </a:rPr>
              <a:t> certification, with the objective of ensuring that exported plants, plant products and other regulated articles and consignments thereof are in conformity with the certifying statement in the model </a:t>
            </a:r>
            <a:r>
              <a:rPr lang="en-US" b="1" i="1" dirty="0" err="1">
                <a:solidFill>
                  <a:schemeClr val="accent3"/>
                </a:solidFill>
              </a:rPr>
              <a:t>phytosanitary</a:t>
            </a:r>
            <a:r>
              <a:rPr lang="en-US" b="1" i="1" dirty="0">
                <a:solidFill>
                  <a:schemeClr val="accent3"/>
                </a:solidFill>
              </a:rPr>
              <a:t> certificate of the IPPC</a:t>
            </a:r>
            <a:r>
              <a:rPr lang="en-US" b="1" i="1" dirty="0" smtClean="0">
                <a:solidFill>
                  <a:schemeClr val="accent3"/>
                </a:solidFill>
              </a:rPr>
              <a:t>.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58914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Regionalization: Establishing a </a:t>
            </a:r>
            <a:br>
              <a:rPr lang="en-US" dirty="0"/>
            </a:br>
            <a:r>
              <a:rPr lang="en-US" dirty="0"/>
              <a:t>PFA or ALPP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Maintenance</a:t>
            </a:r>
          </a:p>
          <a:p>
            <a:pPr lvl="0"/>
            <a:r>
              <a:rPr lang="en-US" dirty="0"/>
              <a:t>Establish a </a:t>
            </a:r>
            <a:r>
              <a:rPr lang="en-US" dirty="0" err="1"/>
              <a:t>programme</a:t>
            </a:r>
            <a:r>
              <a:rPr lang="en-US" dirty="0"/>
              <a:t> to maintain or suppress pest freedom.</a:t>
            </a:r>
          </a:p>
          <a:p>
            <a:pPr lvl="0"/>
            <a:r>
              <a:rPr lang="en-US" dirty="0"/>
              <a:t>Develop a protocol to respond rapidly and decisively to any re-introduction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Record </a:t>
            </a:r>
            <a:r>
              <a:rPr lang="en-US" b="1" dirty="0" smtClean="0">
                <a:solidFill>
                  <a:schemeClr val="accent3"/>
                </a:solidFill>
              </a:rPr>
              <a:t>keeping</a:t>
            </a:r>
          </a:p>
          <a:p>
            <a:pPr lvl="0"/>
            <a:r>
              <a:rPr lang="en-US" dirty="0"/>
              <a:t>All actions undertaken in support of a PFA, PFPP, PFPS or ALPP </a:t>
            </a:r>
            <a:r>
              <a:rPr lang="en-US" dirty="0" err="1"/>
              <a:t>programme</a:t>
            </a:r>
            <a:r>
              <a:rPr lang="en-US" dirty="0"/>
              <a:t> should be well documented for review and audit purposes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37193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Regionalization: Establishing a </a:t>
            </a:r>
            <a:br>
              <a:rPr lang="en-US" dirty="0"/>
            </a:br>
            <a:r>
              <a:rPr lang="en-US" dirty="0"/>
              <a:t>PFA or ALPP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Review and </a:t>
            </a:r>
            <a:r>
              <a:rPr lang="en-US" b="1" dirty="0" smtClean="0">
                <a:solidFill>
                  <a:schemeClr val="accent3"/>
                </a:solidFill>
              </a:rPr>
              <a:t>audit</a:t>
            </a:r>
          </a:p>
          <a:p>
            <a:pPr lvl="0"/>
            <a:r>
              <a:rPr lang="en-US" dirty="0"/>
              <a:t>Have a system in place for performing internal audits or performance reviews of the </a:t>
            </a:r>
            <a:r>
              <a:rPr lang="en-US" dirty="0" err="1"/>
              <a:t>programme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90965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4.2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What crops and pests are likely candidates for a PFA/PFPP/PFPS/ALPP </a:t>
            </a:r>
            <a:r>
              <a:rPr lang="en-US" i="1" dirty="0" err="1"/>
              <a:t>programme</a:t>
            </a:r>
            <a:r>
              <a:rPr lang="en-US" i="1" dirty="0"/>
              <a:t> in your country</a:t>
            </a:r>
            <a:r>
              <a:rPr lang="en-US" i="1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Describe the steps you would take to establish such a </a:t>
            </a:r>
            <a:r>
              <a:rPr lang="en-US" i="1" dirty="0" err="1"/>
              <a:t>programme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9736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Certifying Statement (ISPM 12, 2015):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3"/>
                </a:solidFill>
              </a:rPr>
              <a:t>This is to certify that the plants, plant products or other regulated articles described herein have been inspected and/or tested according to appropriate official procedures and are considered to be free from the quarantine pests specified by the importing contracting party and to conform with the current </a:t>
            </a:r>
            <a:r>
              <a:rPr lang="en-US" b="1" i="1" dirty="0" err="1">
                <a:solidFill>
                  <a:schemeClr val="accent3"/>
                </a:solidFill>
              </a:rPr>
              <a:t>phytosanitary</a:t>
            </a:r>
            <a:r>
              <a:rPr lang="en-US" b="1" i="1" dirty="0">
                <a:solidFill>
                  <a:schemeClr val="accent3"/>
                </a:solidFill>
              </a:rPr>
              <a:t> requirements of the importing contracting party, including those for regulated non-quarantine pests</a:t>
            </a:r>
            <a:r>
              <a:rPr lang="en-US" b="1" i="1" dirty="0" smtClean="0">
                <a:solidFill>
                  <a:schemeClr val="accent3"/>
                </a:solidFill>
              </a:rPr>
              <a:t>.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3340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The system includes several </a:t>
            </a:r>
            <a:r>
              <a:rPr lang="en-US" b="1" dirty="0" smtClean="0">
                <a:solidFill>
                  <a:schemeClr val="accent3"/>
                </a:solidFill>
              </a:rPr>
              <a:t>components</a:t>
            </a:r>
          </a:p>
          <a:p>
            <a:r>
              <a:rPr lang="en-US" dirty="0" smtClean="0"/>
              <a:t>Legal </a:t>
            </a:r>
            <a:r>
              <a:rPr lang="en-US" dirty="0"/>
              <a:t>authority</a:t>
            </a:r>
          </a:p>
          <a:p>
            <a:r>
              <a:rPr lang="en-US" dirty="0" smtClean="0"/>
              <a:t>Administrative </a:t>
            </a:r>
            <a:r>
              <a:rPr lang="en-US" dirty="0"/>
              <a:t>and operational responsibilities</a:t>
            </a:r>
          </a:p>
          <a:p>
            <a:r>
              <a:rPr lang="en-US" dirty="0" smtClean="0"/>
              <a:t>Information </a:t>
            </a:r>
            <a:r>
              <a:rPr lang="en-US" dirty="0"/>
              <a:t>on </a:t>
            </a:r>
            <a:r>
              <a:rPr lang="en-US" dirty="0" err="1"/>
              <a:t>phytosanitary</a:t>
            </a:r>
            <a:r>
              <a:rPr lang="en-US" dirty="0"/>
              <a:t> import requirements</a:t>
            </a:r>
          </a:p>
          <a:p>
            <a:pPr lvl="0"/>
            <a:r>
              <a:rPr lang="en-US" dirty="0"/>
              <a:t>Resources and infrastructure</a:t>
            </a:r>
          </a:p>
          <a:p>
            <a:r>
              <a:rPr lang="en-US" dirty="0" smtClean="0"/>
              <a:t>Documentation </a:t>
            </a:r>
            <a:r>
              <a:rPr lang="en-US" dirty="0"/>
              <a:t>and record keeping</a:t>
            </a:r>
          </a:p>
          <a:p>
            <a:r>
              <a:rPr lang="en-US" dirty="0" smtClean="0"/>
              <a:t>Communication</a:t>
            </a:r>
            <a:endParaRPr lang="en-US" dirty="0"/>
          </a:p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539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Legal </a:t>
            </a:r>
            <a:r>
              <a:rPr lang="en-US" b="1" dirty="0" smtClean="0">
                <a:solidFill>
                  <a:schemeClr val="accent3"/>
                </a:solidFill>
              </a:rPr>
              <a:t>authority</a:t>
            </a:r>
          </a:p>
          <a:p>
            <a:r>
              <a:rPr lang="en-US" dirty="0" err="1" smtClean="0"/>
              <a:t>Phytosanitary</a:t>
            </a:r>
            <a:r>
              <a:rPr lang="en-US" dirty="0" smtClean="0"/>
              <a:t> </a:t>
            </a:r>
            <a:r>
              <a:rPr lang="en-US" dirty="0"/>
              <a:t>legislation clearly provide this authority.</a:t>
            </a:r>
          </a:p>
          <a:p>
            <a:r>
              <a:rPr lang="en-US" dirty="0" smtClean="0"/>
              <a:t>No </a:t>
            </a:r>
            <a:r>
              <a:rPr lang="en-US" dirty="0"/>
              <a:t>other authority is responsible for export certification.</a:t>
            </a:r>
          </a:p>
          <a:p>
            <a:r>
              <a:rPr lang="en-US" dirty="0" smtClean="0"/>
              <a:t>Responsibilities </a:t>
            </a:r>
            <a:r>
              <a:rPr lang="en-US" dirty="0"/>
              <a:t>are as indicated in Article IV .2 (a) of the IPPC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945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Administrative and operational </a:t>
            </a:r>
            <a:r>
              <a:rPr lang="en-US" b="1" dirty="0" smtClean="0">
                <a:solidFill>
                  <a:schemeClr val="accent3"/>
                </a:solidFill>
              </a:rPr>
              <a:t>responsibilities</a:t>
            </a:r>
          </a:p>
          <a:p>
            <a:r>
              <a:rPr lang="en-US" dirty="0" smtClean="0"/>
              <a:t>Non-governmental </a:t>
            </a:r>
            <a:r>
              <a:rPr lang="en-US" dirty="0"/>
              <a:t>personnel may be authorized by the NPPO to perform specified certification functions, with the exception of issuing </a:t>
            </a:r>
            <a:r>
              <a:rPr lang="en-US" dirty="0" err="1"/>
              <a:t>phytosanitary</a:t>
            </a:r>
            <a:r>
              <a:rPr lang="en-US" dirty="0"/>
              <a:t> certificates.</a:t>
            </a:r>
          </a:p>
          <a:p>
            <a:r>
              <a:rPr lang="en-US" dirty="0" smtClean="0"/>
              <a:t>Such </a:t>
            </a:r>
            <a:r>
              <a:rPr lang="en-US" dirty="0"/>
              <a:t>personnel should be qualified and skilled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2358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Administrative and operational </a:t>
            </a:r>
            <a:r>
              <a:rPr lang="en-US" b="1" dirty="0" smtClean="0">
                <a:solidFill>
                  <a:schemeClr val="accent3"/>
                </a:solidFill>
              </a:rPr>
              <a:t>responsibilities</a:t>
            </a:r>
          </a:p>
          <a:p>
            <a:r>
              <a:rPr lang="en-US" dirty="0" smtClean="0"/>
              <a:t>Identify </a:t>
            </a:r>
            <a:r>
              <a:rPr lang="en-US" dirty="0"/>
              <a:t>and register users (producers, exporters and re- exporters).</a:t>
            </a:r>
          </a:p>
          <a:p>
            <a:r>
              <a:rPr lang="en-US" dirty="0" smtClean="0"/>
              <a:t>Establish </a:t>
            </a:r>
            <a:r>
              <a:rPr lang="en-US" dirty="0"/>
              <a:t>a close working relationship with users.</a:t>
            </a:r>
          </a:p>
          <a:p>
            <a:r>
              <a:rPr lang="en-US" dirty="0" smtClean="0"/>
              <a:t>Put </a:t>
            </a:r>
            <a:r>
              <a:rPr lang="en-US" dirty="0"/>
              <a:t>into place a management system that ensures that all legislative and administrative requirements for </a:t>
            </a:r>
            <a:r>
              <a:rPr lang="en-US" dirty="0" err="1"/>
              <a:t>phytosanitary</a:t>
            </a:r>
            <a:r>
              <a:rPr lang="en-US" dirty="0"/>
              <a:t> certification are satisfied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656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 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Requirements for a certification </a:t>
            </a:r>
            <a:r>
              <a:rPr lang="en-US" sz="2400" b="1" dirty="0" smtClean="0">
                <a:solidFill>
                  <a:schemeClr val="accent3"/>
                </a:solidFill>
              </a:rPr>
              <a:t>system</a:t>
            </a:r>
          </a:p>
          <a:p>
            <a:r>
              <a:rPr lang="en-US" dirty="0"/>
              <a:t>A person or office is responsible for the system.</a:t>
            </a:r>
          </a:p>
          <a:p>
            <a:r>
              <a:rPr lang="en-US" dirty="0"/>
              <a:t>Duties and communication channels of all personnel involved are clear.</a:t>
            </a:r>
          </a:p>
          <a:p>
            <a:r>
              <a:rPr lang="en-US" dirty="0"/>
              <a:t>Sufficient personnel with appropriate qualifications, skills and resources are available.</a:t>
            </a:r>
          </a:p>
          <a:p>
            <a:r>
              <a:rPr lang="en-US" dirty="0"/>
              <a:t>Adequate and sustained training is provided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6335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217F"/>
      </a:accent1>
      <a:accent2>
        <a:srgbClr val="CFC2D9"/>
      </a:accent2>
      <a:accent3>
        <a:srgbClr val="006E31"/>
      </a:accent3>
      <a:accent4>
        <a:srgbClr val="FF66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1297</Words>
  <Application>Microsoft Office PowerPoint</Application>
  <PresentationFormat>On-screen Show (16:9)</PresentationFormat>
  <Paragraphs>162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NPPO Operations </vt:lpstr>
      <vt:lpstr>Module 4  What will I learn?</vt:lpstr>
      <vt:lpstr>Export Certification</vt:lpstr>
      <vt:lpstr>Export Certification</vt:lpstr>
      <vt:lpstr>Export Certification</vt:lpstr>
      <vt:lpstr>Export Certification</vt:lpstr>
      <vt:lpstr>Export Certification</vt:lpstr>
      <vt:lpstr>Export Certification</vt:lpstr>
      <vt:lpstr>Export Certification</vt:lpstr>
      <vt:lpstr>Export Certification</vt:lpstr>
      <vt:lpstr>Export Certification</vt:lpstr>
      <vt:lpstr>Export Certification</vt:lpstr>
      <vt:lpstr>Export Certification</vt:lpstr>
      <vt:lpstr>Export Certification</vt:lpstr>
      <vt:lpstr>Export Certification</vt:lpstr>
      <vt:lpstr>Export Certification</vt:lpstr>
      <vt:lpstr>Export Certification</vt:lpstr>
      <vt:lpstr>Export Certification</vt:lpstr>
      <vt:lpstr>Exercise 4.1</vt:lpstr>
      <vt:lpstr>Regionalization</vt:lpstr>
      <vt:lpstr>Regionalization</vt:lpstr>
      <vt:lpstr>Regionalization: Important considerations</vt:lpstr>
      <vt:lpstr>Regionalization: Important considerations</vt:lpstr>
      <vt:lpstr>Regionalization: Important considerations</vt:lpstr>
      <vt:lpstr>Regionalization: Important considerations</vt:lpstr>
      <vt:lpstr>Regionalization: Establishing a  PFA or ALPP</vt:lpstr>
      <vt:lpstr>Regionalization: Establishing a  PFA or ALPP</vt:lpstr>
      <vt:lpstr>Regionalization: Establishing a  PFA or ALPP</vt:lpstr>
      <vt:lpstr>Regionalization: Establishing a  PFA or ALPP</vt:lpstr>
      <vt:lpstr>Regionalization: Establishing a  PFA or ALPP</vt:lpstr>
      <vt:lpstr>Regionalization: Establishing a  PFA or ALPP</vt:lpstr>
      <vt:lpstr>Exercise 4.2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Philpot</dc:creator>
  <cp:lastModifiedBy>Leanne Stewart (AGDI)</cp:lastModifiedBy>
  <cp:revision>57</cp:revision>
  <dcterms:created xsi:type="dcterms:W3CDTF">2015-12-01T15:19:53Z</dcterms:created>
  <dcterms:modified xsi:type="dcterms:W3CDTF">2015-12-08T08:04:08Z</dcterms:modified>
</cp:coreProperties>
</file>