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/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nne Stewart (AGDI)" initials="L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7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7" d="100"/>
          <a:sy n="127" d="100"/>
        </p:scale>
        <p:origin x="3016" y="20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08T09:06:48.105" idx="1">
    <p:pos x="1320" y="2496"/>
    <p:text>Please use abbreviations appropriately.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08T09:08:16.138" idx="2">
    <p:pos x="5136" y="2184"/>
    <p:text>Please change to:
...with adequate information regarding...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08T09:08:46.158" idx="3">
    <p:pos x="4680" y="2022"/>
    <p:text>Add bracket to close.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08T09:11:35.527" idx="4">
    <p:pos x="5244" y="1122"/>
    <p:text>abbreviation use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F8E99-B454-B548-A324-6AB8EBF83957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58E2D-82E9-4B40-B463-526FA93C5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3568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58E2D-82E9-4B40-B463-526FA93C53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1405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772" y="906511"/>
            <a:ext cx="7167016" cy="100611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772" y="2180022"/>
            <a:ext cx="7167016" cy="1367224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92772" y="1975064"/>
            <a:ext cx="716701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660178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mc="http://schemas.openxmlformats.org/markup-compatibility/2006" xmlns:mv="urn:schemas-microsoft-com:mac:vml" xmlns:p15="http://schemas.microsoft.com/office/powerpoint/2012/main" xmlns="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307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04410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2818" y="273844"/>
            <a:ext cx="5126557" cy="435887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7978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3050" indent="-273050" defTabSz="901800">
              <a:spcAft>
                <a:spcPts val="600"/>
              </a:spcAft>
              <a:tabLst>
                <a:tab pos="719138" algn="l"/>
              </a:tabLst>
              <a:defRPr/>
            </a:lvl1pPr>
            <a:lvl2pPr marL="577850" indent="-234950">
              <a:spcAft>
                <a:spcPts val="600"/>
              </a:spcAft>
              <a:tabLst/>
              <a:defRPr/>
            </a:lvl2pPr>
            <a:lvl3pPr marL="892175" indent="-206375">
              <a:spcAft>
                <a:spcPts val="600"/>
              </a:spcAft>
              <a:tabLst/>
              <a:defRPr/>
            </a:lvl3pPr>
            <a:lvl4pPr marL="1244600" indent="-215900">
              <a:spcAft>
                <a:spcPts val="600"/>
              </a:spcAft>
              <a:tabLst/>
              <a:defRPr/>
            </a:lvl4pPr>
            <a:lvl5pPr marL="1558925" indent="-187325">
              <a:spcAft>
                <a:spcPts val="600"/>
              </a:spcAft>
              <a:tabLst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2538008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mc="http://schemas.openxmlformats.org/markup-compatibility/2006" xmlns:mv="urn:schemas-microsoft-com:mac:vml" xmlns:p15="http://schemas.microsoft.com/office/powerpoint/2012/main" xmlns="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18760"/>
            <a:ext cx="7164388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778554"/>
            <a:ext cx="716438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7454223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mc="http://schemas.openxmlformats.org/markup-compatibility/2006" xmlns:mv="urn:schemas-microsoft-com:mac:vml" xmlns:p15="http://schemas.microsoft.com/office/powerpoint/2012/main" xmlns="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69219"/>
            <a:ext cx="3518854" cy="313804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8554" y="1369219"/>
            <a:ext cx="3539590" cy="313804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4980328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mc="http://schemas.openxmlformats.org/markup-compatibility/2006" xmlns:mv="urn:schemas-microsoft-com:mac:vml" xmlns:p15="http://schemas.microsoft.com/office/powerpoint/2012/main" xmlns="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844"/>
            <a:ext cx="7164388" cy="99417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260872"/>
            <a:ext cx="351027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1878807"/>
            <a:ext cx="3510278" cy="265273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6647" y="1260872"/>
            <a:ext cx="352314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6647" y="1878807"/>
            <a:ext cx="3523142" cy="265273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9438574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mc="http://schemas.openxmlformats.org/markup-compatibility/2006" xmlns:mv="urn:schemas-microsoft-com:mac:vml" xmlns:p15="http://schemas.microsoft.com/office/powerpoint/2012/main" xmlns="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19998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0306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261539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163" y="740569"/>
            <a:ext cx="4240625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543050"/>
            <a:ext cx="2615391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1591305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mc="http://schemas.openxmlformats.org/markup-compatibility/2006" xmlns:mv="urn:schemas-microsoft-com:mac:vml" xmlns:p15="http://schemas.microsoft.com/office/powerpoint/2012/main" xmlns="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2639667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43439" y="740569"/>
            <a:ext cx="4216349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543050"/>
            <a:ext cx="263966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04018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mc="http://schemas.openxmlformats.org/markup-compatibility/2006" xmlns:mv="urn:schemas-microsoft-com:mac:vml" xmlns:p15="http://schemas.microsoft.com/office/powerpoint/2012/main" xmlns="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16" y="1369219"/>
            <a:ext cx="7169729" cy="311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765" y="4846709"/>
            <a:ext cx="434908" cy="205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047E-932E-D046-B526-ECC9278DC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428625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28625" y="0"/>
            <a:ext cx="19354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948129" y="4609672"/>
            <a:ext cx="856040" cy="442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372034" y="4604425"/>
            <a:ext cx="439572" cy="4480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 flipV="1">
            <a:off x="1298416" y="4832851"/>
            <a:ext cx="2936360" cy="13858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933871" y="4832851"/>
            <a:ext cx="2534273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98416" y="274638"/>
            <a:ext cx="71697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358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NPPO </a:t>
            </a:r>
            <a:r>
              <a:rPr lang="en-US" b="1" dirty="0" smtClean="0"/>
              <a:t>Operations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Module </a:t>
            </a:r>
            <a:r>
              <a:rPr lang="en-US" b="1" dirty="0" smtClean="0"/>
              <a:t>5 </a:t>
            </a:r>
          </a:p>
          <a:p>
            <a:r>
              <a:rPr lang="en-US" dirty="0"/>
              <a:t>Liaison and Managing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Relationships </a:t>
            </a:r>
            <a:r>
              <a:rPr lang="en-US" dirty="0"/>
              <a:t>with Stakeholders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888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Stakeholder engagement with producers, importers, </a:t>
            </a:r>
            <a:r>
              <a:rPr lang="en-US" b="1" dirty="0" smtClean="0">
                <a:solidFill>
                  <a:schemeClr val="accent3"/>
                </a:solidFill>
              </a:rPr>
              <a:t/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exporters </a:t>
            </a:r>
            <a:r>
              <a:rPr lang="en-US" b="1" dirty="0">
                <a:solidFill>
                  <a:schemeClr val="accent3"/>
                </a:solidFill>
              </a:rPr>
              <a:t>and </a:t>
            </a:r>
            <a:r>
              <a:rPr lang="en-US" b="1" dirty="0" smtClean="0">
                <a:solidFill>
                  <a:schemeClr val="accent3"/>
                </a:solidFill>
              </a:rPr>
              <a:t>consumers</a:t>
            </a:r>
          </a:p>
          <a:p>
            <a:r>
              <a:rPr lang="en-US" dirty="0" smtClean="0"/>
              <a:t>Convene </a:t>
            </a:r>
            <a:r>
              <a:rPr lang="en-US" dirty="0"/>
              <a:t>meetings or seminars to educate these groups about regulations, procedures or decisions that affect them.</a:t>
            </a:r>
          </a:p>
          <a:p>
            <a:r>
              <a:rPr lang="en-US" dirty="0" smtClean="0"/>
              <a:t>Identify </a:t>
            </a:r>
            <a:r>
              <a:rPr lang="en-US" dirty="0"/>
              <a:t>the role of each group in promoting </a:t>
            </a:r>
            <a:r>
              <a:rPr lang="en-US" dirty="0" err="1"/>
              <a:t>phytosanitary</a:t>
            </a:r>
            <a:r>
              <a:rPr lang="en-US" dirty="0"/>
              <a:t> activities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2751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The role of </a:t>
            </a:r>
            <a:r>
              <a:rPr lang="en-US" b="1" dirty="0" smtClean="0">
                <a:solidFill>
                  <a:schemeClr val="accent3"/>
                </a:solidFill>
              </a:rPr>
              <a:t>producers</a:t>
            </a:r>
          </a:p>
          <a:p>
            <a:r>
              <a:rPr lang="en-US" dirty="0" smtClean="0"/>
              <a:t>Comply </a:t>
            </a:r>
            <a:r>
              <a:rPr lang="en-US" dirty="0"/>
              <a:t>with </a:t>
            </a:r>
            <a:r>
              <a:rPr lang="en-US" dirty="0" err="1"/>
              <a:t>phytosanitary</a:t>
            </a:r>
            <a:r>
              <a:rPr lang="en-US" dirty="0"/>
              <a:t> </a:t>
            </a:r>
            <a:r>
              <a:rPr lang="en-US" dirty="0" smtClean="0"/>
              <a:t>regulations.</a:t>
            </a:r>
          </a:p>
          <a:p>
            <a:r>
              <a:rPr lang="en-US" dirty="0" smtClean="0"/>
              <a:t>Undertake </a:t>
            </a:r>
            <a:r>
              <a:rPr lang="en-US" dirty="0"/>
              <a:t>pest surveillance, where </a:t>
            </a:r>
            <a:r>
              <a:rPr lang="en-US" dirty="0" smtClean="0"/>
              <a:t>appropriate.</a:t>
            </a:r>
          </a:p>
          <a:p>
            <a:r>
              <a:rPr lang="en-US" dirty="0" smtClean="0"/>
              <a:t>Record </a:t>
            </a:r>
            <a:r>
              <a:rPr lang="en-US" dirty="0"/>
              <a:t>and promptly report the detection of new </a:t>
            </a:r>
            <a:r>
              <a:rPr lang="en-US" dirty="0" smtClean="0"/>
              <a:t>pests.</a:t>
            </a:r>
          </a:p>
          <a:p>
            <a:r>
              <a:rPr lang="en-US" dirty="0" smtClean="0"/>
              <a:t>Improve </a:t>
            </a:r>
            <a:r>
              <a:rPr lang="en-US" dirty="0"/>
              <a:t>their knowledge of pests associated with crops or </a:t>
            </a:r>
            <a:r>
              <a:rPr lang="en-US" dirty="0" smtClean="0"/>
              <a:t>plants.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89409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The role of </a:t>
            </a:r>
            <a:r>
              <a:rPr lang="en-US" b="1" dirty="0" smtClean="0">
                <a:solidFill>
                  <a:schemeClr val="accent3"/>
                </a:solidFill>
              </a:rPr>
              <a:t>exporters</a:t>
            </a:r>
          </a:p>
          <a:p>
            <a:r>
              <a:rPr lang="en-US" dirty="0" smtClean="0"/>
              <a:t>Cooperate </a:t>
            </a:r>
            <a:r>
              <a:rPr lang="en-US" dirty="0"/>
              <a:t>with the NPPO in </a:t>
            </a:r>
            <a:r>
              <a:rPr lang="en-US" dirty="0" err="1"/>
              <a:t>phytosanitary</a:t>
            </a:r>
            <a:r>
              <a:rPr lang="en-US" dirty="0"/>
              <a:t> certification </a:t>
            </a:r>
            <a:r>
              <a:rPr lang="en-US" dirty="0" smtClean="0"/>
              <a:t>processes.</a:t>
            </a:r>
          </a:p>
          <a:p>
            <a:r>
              <a:rPr lang="en-US" dirty="0" smtClean="0"/>
              <a:t>Ensure </a:t>
            </a:r>
            <a:r>
              <a:rPr lang="en-US" dirty="0"/>
              <a:t>the NPPO has all current </a:t>
            </a:r>
            <a:r>
              <a:rPr lang="en-US" dirty="0" err="1"/>
              <a:t>phytosanitary</a:t>
            </a:r>
            <a:r>
              <a:rPr lang="en-US" dirty="0"/>
              <a:t> import </a:t>
            </a:r>
            <a:r>
              <a:rPr lang="en-US" dirty="0" smtClean="0"/>
              <a:t>requirements.</a:t>
            </a:r>
          </a:p>
          <a:p>
            <a:r>
              <a:rPr lang="en-US" dirty="0" smtClean="0"/>
              <a:t>Maintain </a:t>
            </a:r>
            <a:r>
              <a:rPr lang="en-US" dirty="0" err="1"/>
              <a:t>phytosanitary</a:t>
            </a:r>
            <a:r>
              <a:rPr lang="en-US" dirty="0"/>
              <a:t> security of </a:t>
            </a:r>
            <a:r>
              <a:rPr lang="en-US" dirty="0" smtClean="0"/>
              <a:t>consignments.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3376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The role of </a:t>
            </a:r>
            <a:r>
              <a:rPr lang="en-US" b="1" dirty="0" smtClean="0">
                <a:solidFill>
                  <a:schemeClr val="accent3"/>
                </a:solidFill>
              </a:rPr>
              <a:t>exporters </a:t>
            </a:r>
            <a:endParaRPr lang="en-US" b="1" dirty="0">
              <a:solidFill>
                <a:schemeClr val="accent3"/>
              </a:solidFill>
            </a:endParaRPr>
          </a:p>
          <a:p>
            <a:r>
              <a:rPr lang="en-US" dirty="0" smtClean="0"/>
              <a:t>Promptly </a:t>
            </a:r>
            <a:r>
              <a:rPr lang="en-US" dirty="0"/>
              <a:t>report pests or problems associated with a </a:t>
            </a:r>
            <a:r>
              <a:rPr lang="en-US" dirty="0" smtClean="0"/>
              <a:t>consignment.</a:t>
            </a:r>
          </a:p>
          <a:p>
            <a:r>
              <a:rPr lang="en-US" dirty="0" smtClean="0"/>
              <a:t>Comply with </a:t>
            </a:r>
            <a:r>
              <a:rPr lang="en-US" dirty="0" err="1" smtClean="0"/>
              <a:t>phytosanitary</a:t>
            </a:r>
            <a:r>
              <a:rPr lang="en-US" dirty="0" smtClean="0"/>
              <a:t> </a:t>
            </a:r>
            <a:r>
              <a:rPr lang="en-US" dirty="0"/>
              <a:t>import </a:t>
            </a:r>
            <a:r>
              <a:rPr lang="en-US" dirty="0" smtClean="0"/>
              <a:t>requirements.</a:t>
            </a:r>
          </a:p>
          <a:p>
            <a:r>
              <a:rPr lang="en-US" dirty="0" smtClean="0"/>
              <a:t>Improve </a:t>
            </a:r>
            <a:r>
              <a:rPr lang="en-US" dirty="0"/>
              <a:t>their knowledge of pests associated with </a:t>
            </a:r>
            <a:r>
              <a:rPr lang="en-US" dirty="0" smtClean="0"/>
              <a:t>commodities.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89023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The role of </a:t>
            </a:r>
            <a:r>
              <a:rPr lang="en-US" b="1" dirty="0" smtClean="0">
                <a:solidFill>
                  <a:schemeClr val="accent3"/>
                </a:solidFill>
              </a:rPr>
              <a:t>importers</a:t>
            </a:r>
          </a:p>
          <a:p>
            <a:r>
              <a:rPr lang="en-US" dirty="0" smtClean="0"/>
              <a:t>Cooperate </a:t>
            </a:r>
            <a:r>
              <a:rPr lang="en-US" dirty="0"/>
              <a:t>with the NPPO during import </a:t>
            </a:r>
            <a:r>
              <a:rPr lang="en-US" dirty="0" smtClean="0"/>
              <a:t>verification.</a:t>
            </a:r>
          </a:p>
          <a:p>
            <a:r>
              <a:rPr lang="en-US" dirty="0" smtClean="0"/>
              <a:t>Comply </a:t>
            </a:r>
            <a:r>
              <a:rPr lang="en-US" dirty="0"/>
              <a:t>with </a:t>
            </a:r>
            <a:r>
              <a:rPr lang="en-US" dirty="0" err="1"/>
              <a:t>phytosanitary</a:t>
            </a:r>
            <a:r>
              <a:rPr lang="en-US" dirty="0"/>
              <a:t> import </a:t>
            </a:r>
            <a:r>
              <a:rPr lang="en-US" dirty="0" smtClean="0"/>
              <a:t>requirements.</a:t>
            </a:r>
          </a:p>
          <a:p>
            <a:r>
              <a:rPr lang="en-US" dirty="0" smtClean="0"/>
              <a:t>Safely </a:t>
            </a:r>
            <a:r>
              <a:rPr lang="en-US" dirty="0"/>
              <a:t>confine infested commodities and associated pests, even after release by the </a:t>
            </a:r>
            <a:r>
              <a:rPr lang="en-US" dirty="0" smtClean="0"/>
              <a:t>inspector.</a:t>
            </a:r>
          </a:p>
          <a:p>
            <a:r>
              <a:rPr lang="en-US" dirty="0" smtClean="0"/>
              <a:t>Promptly </a:t>
            </a:r>
            <a:r>
              <a:rPr lang="en-US" dirty="0"/>
              <a:t>report infested commodities or regulated pests to the </a:t>
            </a:r>
            <a:r>
              <a:rPr lang="en-US" dirty="0" smtClean="0"/>
              <a:t>NPPO.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3619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The role of institutions (e.g. universities or research </a:t>
            </a:r>
            <a:r>
              <a:rPr lang="en-US" b="1" dirty="0" err="1">
                <a:solidFill>
                  <a:schemeClr val="accent3"/>
                </a:solidFill>
              </a:rPr>
              <a:t>centres</a:t>
            </a:r>
            <a:r>
              <a:rPr lang="en-US" b="1" dirty="0" smtClean="0">
                <a:solidFill>
                  <a:schemeClr val="accent3"/>
                </a:solidFill>
              </a:rPr>
              <a:t>)</a:t>
            </a:r>
          </a:p>
          <a:p>
            <a:r>
              <a:rPr lang="en-US" dirty="0" smtClean="0"/>
              <a:t>Provide </a:t>
            </a:r>
            <a:r>
              <a:rPr lang="en-US" dirty="0"/>
              <a:t>access to subject </a:t>
            </a:r>
            <a:r>
              <a:rPr lang="en-US" dirty="0" smtClean="0"/>
              <a:t>specialists.</a:t>
            </a:r>
          </a:p>
          <a:p>
            <a:r>
              <a:rPr lang="en-US" dirty="0" smtClean="0"/>
              <a:t>Conduct </a:t>
            </a:r>
            <a:r>
              <a:rPr lang="en-US" dirty="0"/>
              <a:t>research on </a:t>
            </a:r>
            <a:r>
              <a:rPr lang="en-US" dirty="0" err="1"/>
              <a:t>phytosanitary</a:t>
            </a:r>
            <a:r>
              <a:rPr lang="en-US" dirty="0"/>
              <a:t> </a:t>
            </a:r>
            <a:r>
              <a:rPr lang="en-US" dirty="0" smtClean="0"/>
              <a:t>issues.</a:t>
            </a:r>
          </a:p>
          <a:p>
            <a:r>
              <a:rPr lang="en-US" dirty="0" smtClean="0"/>
              <a:t>Include </a:t>
            </a:r>
            <a:r>
              <a:rPr lang="en-US" dirty="0" err="1"/>
              <a:t>phytosanitary</a:t>
            </a:r>
            <a:r>
              <a:rPr lang="en-US" dirty="0"/>
              <a:t> modules in degree </a:t>
            </a:r>
            <a:r>
              <a:rPr lang="en-US" dirty="0" err="1"/>
              <a:t>programmes</a:t>
            </a:r>
            <a:r>
              <a:rPr lang="en-US" dirty="0"/>
              <a:t>, where appropriate, with training and support from NPPO </a:t>
            </a:r>
            <a:r>
              <a:rPr lang="en-US" dirty="0" smtClean="0"/>
              <a:t>staff.</a:t>
            </a:r>
          </a:p>
          <a:p>
            <a:r>
              <a:rPr lang="en-US" dirty="0" smtClean="0"/>
              <a:t>Train </a:t>
            </a:r>
            <a:r>
              <a:rPr lang="en-US" dirty="0"/>
              <a:t>NPPO staff in relevant university </a:t>
            </a:r>
            <a:r>
              <a:rPr lang="en-US" dirty="0" smtClean="0"/>
              <a:t>courses. 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6151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The role of institutions (e.g</a:t>
            </a:r>
            <a:r>
              <a:rPr lang="en-US" b="1" dirty="0" smtClean="0">
                <a:solidFill>
                  <a:schemeClr val="accent3"/>
                </a:solidFill>
              </a:rPr>
              <a:t>. </a:t>
            </a:r>
            <a:r>
              <a:rPr lang="en-US" b="1" dirty="0">
                <a:solidFill>
                  <a:schemeClr val="accent3"/>
                </a:solidFill>
              </a:rPr>
              <a:t>universities or research </a:t>
            </a:r>
            <a:r>
              <a:rPr lang="en-US" b="1" dirty="0" err="1">
                <a:solidFill>
                  <a:schemeClr val="accent3"/>
                </a:solidFill>
              </a:rPr>
              <a:t>centres</a:t>
            </a:r>
            <a:r>
              <a:rPr lang="en-US" b="1" dirty="0" smtClean="0">
                <a:solidFill>
                  <a:schemeClr val="accent3"/>
                </a:solidFill>
              </a:rPr>
              <a:t>) </a:t>
            </a:r>
            <a:endParaRPr lang="en-US" b="1" dirty="0">
              <a:solidFill>
                <a:schemeClr val="accent3"/>
              </a:solidFill>
            </a:endParaRPr>
          </a:p>
          <a:p>
            <a:r>
              <a:rPr lang="en-US" dirty="0" smtClean="0"/>
              <a:t>Conduct </a:t>
            </a:r>
            <a:r>
              <a:rPr lang="en-US" dirty="0"/>
              <a:t>joint research </a:t>
            </a:r>
            <a:r>
              <a:rPr lang="en-US" dirty="0" err="1"/>
              <a:t>programmes</a:t>
            </a:r>
            <a:r>
              <a:rPr lang="en-US" dirty="0"/>
              <a:t> with NPPO with shared </a:t>
            </a:r>
            <a:r>
              <a:rPr lang="en-US" dirty="0" smtClean="0"/>
              <a:t>costs.</a:t>
            </a:r>
          </a:p>
          <a:p>
            <a:r>
              <a:rPr lang="en-US" dirty="0" smtClean="0"/>
              <a:t>Develop </a:t>
            </a:r>
            <a:r>
              <a:rPr lang="en-US" dirty="0"/>
              <a:t>pest datasheets for surveillance and other </a:t>
            </a:r>
            <a:r>
              <a:rPr lang="en-US" dirty="0" smtClean="0"/>
              <a:t>purposes.</a:t>
            </a:r>
          </a:p>
          <a:p>
            <a:r>
              <a:rPr lang="en-US" dirty="0" smtClean="0"/>
              <a:t>Provide </a:t>
            </a:r>
            <a:r>
              <a:rPr lang="en-US" dirty="0"/>
              <a:t>inputs to discussions on draft standards and </a:t>
            </a:r>
            <a:r>
              <a:rPr lang="en-US" dirty="0" smtClean="0"/>
              <a:t>guidelines.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0226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The role of third party service </a:t>
            </a:r>
            <a:r>
              <a:rPr lang="en-US" b="1" dirty="0" smtClean="0">
                <a:solidFill>
                  <a:schemeClr val="accent3"/>
                </a:solidFill>
              </a:rPr>
              <a:t>providers</a:t>
            </a:r>
          </a:p>
          <a:p>
            <a:r>
              <a:rPr lang="en-US" dirty="0" smtClean="0"/>
              <a:t>The </a:t>
            </a:r>
            <a:r>
              <a:rPr lang="en-US" dirty="0"/>
              <a:t>NPPO may wish or need to use additional service providers for inspection, </a:t>
            </a:r>
            <a:r>
              <a:rPr lang="en-US" dirty="0" err="1"/>
              <a:t>phytosanitary</a:t>
            </a:r>
            <a:r>
              <a:rPr lang="en-US" dirty="0"/>
              <a:t> certification, verification or treatment, among others.</a:t>
            </a:r>
          </a:p>
          <a:p>
            <a:r>
              <a:rPr lang="en-US" dirty="0" smtClean="0"/>
              <a:t>Such </a:t>
            </a:r>
            <a:r>
              <a:rPr lang="en-US" dirty="0"/>
              <a:t>companies or agencies can be authorized to undertake </a:t>
            </a:r>
            <a:r>
              <a:rPr lang="en-US" dirty="0" err="1"/>
              <a:t>phytosanitary</a:t>
            </a:r>
            <a:r>
              <a:rPr lang="en-US" dirty="0"/>
              <a:t> actions on behalf of the NPPO.</a:t>
            </a:r>
          </a:p>
          <a:p>
            <a:pPr lvl="0"/>
            <a:r>
              <a:rPr lang="en-US" dirty="0"/>
              <a:t>Third party providers should be legal entities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4611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Procedures for authorizing third party service </a:t>
            </a:r>
            <a:r>
              <a:rPr lang="en-US" b="1" dirty="0" smtClean="0">
                <a:solidFill>
                  <a:schemeClr val="accent3"/>
                </a:solidFill>
              </a:rPr>
              <a:t>providers</a:t>
            </a:r>
          </a:p>
          <a:p>
            <a:r>
              <a:rPr lang="en-US" dirty="0" smtClean="0"/>
              <a:t>Identify </a:t>
            </a:r>
            <a:r>
              <a:rPr lang="en-US" dirty="0"/>
              <a:t>the services needed.</a:t>
            </a:r>
          </a:p>
          <a:p>
            <a:r>
              <a:rPr lang="en-US" dirty="0" smtClean="0"/>
              <a:t>Establish </a:t>
            </a:r>
            <a:r>
              <a:rPr lang="en-US" dirty="0"/>
              <a:t>preliminary discussions on how the NPPO might access and use these services.</a:t>
            </a:r>
          </a:p>
          <a:p>
            <a:r>
              <a:rPr lang="en-US" dirty="0" smtClean="0"/>
              <a:t>Prepare </a:t>
            </a:r>
            <a:r>
              <a:rPr lang="en-US" dirty="0"/>
              <a:t>appropriate agreements, contracts or memoranda of understanding, preferably formally, to ensure accountability and timely response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18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Procedures for authorizing third party service </a:t>
            </a:r>
            <a:r>
              <a:rPr lang="en-US" b="1" dirty="0" smtClean="0">
                <a:solidFill>
                  <a:schemeClr val="accent3"/>
                </a:solidFill>
              </a:rPr>
              <a:t>providers</a:t>
            </a:r>
          </a:p>
          <a:p>
            <a:r>
              <a:rPr lang="en-US" dirty="0" smtClean="0"/>
              <a:t>Provide </a:t>
            </a:r>
            <a:r>
              <a:rPr lang="en-US" dirty="0"/>
              <a:t>necessary training on related ISPMs, protocols, SOPs, manuals or guidelines as appropriate to ensure that the service provided complies with NPPO requirements.</a:t>
            </a:r>
          </a:p>
          <a:p>
            <a:r>
              <a:rPr lang="en-US" dirty="0" smtClean="0"/>
              <a:t>Establish </a:t>
            </a:r>
            <a:r>
              <a:rPr lang="en-US" dirty="0"/>
              <a:t>agreed review procedures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0559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Module </a:t>
            </a:r>
            <a:r>
              <a:rPr lang="en-US" b="1" dirty="0" smtClean="0"/>
              <a:t>5</a:t>
            </a:r>
            <a:r>
              <a:rPr lang="en-US" b="1" dirty="0"/>
              <a:t>	</a:t>
            </a:r>
            <a:br>
              <a:rPr lang="en-US" b="1" dirty="0"/>
            </a:br>
            <a:r>
              <a:rPr lang="en-US" dirty="0"/>
              <a:t>What will I learn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The </a:t>
            </a:r>
            <a:r>
              <a:rPr lang="en-US" dirty="0">
                <a:solidFill>
                  <a:schemeClr val="accent3"/>
                </a:solidFill>
              </a:rPr>
              <a:t>importance of liaison, stakeholder relations and information and communication technology in effectively managing </a:t>
            </a:r>
            <a:r>
              <a:rPr lang="en-US" dirty="0" err="1">
                <a:solidFill>
                  <a:schemeClr val="accent3"/>
                </a:solidFill>
              </a:rPr>
              <a:t>phytosanitary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programmes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 smtClean="0"/>
              <a:t>Actions </a:t>
            </a:r>
            <a:r>
              <a:rPr lang="en-US" dirty="0"/>
              <a:t>that contribute to successful management</a:t>
            </a:r>
          </a:p>
          <a:p>
            <a:r>
              <a:rPr lang="en-US" dirty="0" smtClean="0"/>
              <a:t>Stakeholder </a:t>
            </a:r>
            <a:r>
              <a:rPr lang="en-US" dirty="0"/>
              <a:t>groups</a:t>
            </a:r>
          </a:p>
          <a:p>
            <a:r>
              <a:rPr lang="en-US" dirty="0" smtClean="0"/>
              <a:t>Procedures </a:t>
            </a:r>
            <a:r>
              <a:rPr lang="en-US" dirty="0"/>
              <a:t>for NPPO operations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815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The role of committees and </a:t>
            </a:r>
            <a:r>
              <a:rPr lang="en-US" b="1" dirty="0" smtClean="0">
                <a:solidFill>
                  <a:schemeClr val="accent3"/>
                </a:solidFill>
              </a:rPr>
              <a:t>boards</a:t>
            </a:r>
          </a:p>
          <a:p>
            <a:r>
              <a:rPr lang="en-US" smtClean="0"/>
              <a:t>They may </a:t>
            </a:r>
            <a:r>
              <a:rPr lang="en-US" dirty="0"/>
              <a:t>be established and used to play advisory, management or coordinating roles, depending on the needs of the NPPO.</a:t>
            </a:r>
          </a:p>
          <a:p>
            <a:r>
              <a:rPr lang="en-US" dirty="0" smtClean="0"/>
              <a:t>Autonomous/semi-autonomous </a:t>
            </a:r>
            <a:r>
              <a:rPr lang="en-US" dirty="0"/>
              <a:t>NPPOs may have a management board, which serves to chart the direction and priorities of the NPPO over a specific period of time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79221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How would you engage and enlist the support of consumers in NPPO operations?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What third party service provider agreements does your NPPO use, if </a:t>
            </a:r>
            <a:r>
              <a:rPr lang="en-US" i="1" dirty="0" smtClean="0"/>
              <a:t>any?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What are the steps involved in authorizing a third party service provider for your NPPO?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4411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and managing relationships </a:t>
            </a:r>
            <a:br>
              <a:rPr lang="en-US" dirty="0" smtClean="0"/>
            </a:br>
            <a:r>
              <a:rPr lang="en-US" dirty="0" smtClean="0"/>
              <a:t>with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Actions </a:t>
            </a:r>
            <a:r>
              <a:rPr lang="en-US" b="1" dirty="0">
                <a:solidFill>
                  <a:schemeClr val="accent3"/>
                </a:solidFill>
              </a:rPr>
              <a:t>that contribute to successful </a:t>
            </a:r>
            <a:r>
              <a:rPr lang="en-US" b="1" dirty="0" smtClean="0">
                <a:solidFill>
                  <a:schemeClr val="accent3"/>
                </a:solidFill>
              </a:rPr>
              <a:t>management</a:t>
            </a:r>
          </a:p>
          <a:p>
            <a:pPr lvl="0"/>
            <a:r>
              <a:rPr lang="en-US" dirty="0"/>
              <a:t>Designate an office with dedicated person or persons responsible for liaising with international and regional organizations.</a:t>
            </a:r>
          </a:p>
          <a:p>
            <a:pPr lvl="0"/>
            <a:r>
              <a:rPr lang="en-US" dirty="0"/>
              <a:t>The IPPC requires that an </a:t>
            </a:r>
            <a:r>
              <a:rPr lang="en-US" i="1" dirty="0" smtClean="0"/>
              <a:t>official </a:t>
            </a:r>
            <a:r>
              <a:rPr lang="en-US" i="1" dirty="0"/>
              <a:t>contact point </a:t>
            </a:r>
            <a:r>
              <a:rPr lang="en-US" dirty="0"/>
              <a:t>be appointed by each contracting party</a:t>
            </a:r>
            <a:r>
              <a:rPr lang="en-US" i="1" dirty="0"/>
              <a:t>.</a:t>
            </a:r>
            <a:endParaRPr lang="en-US" dirty="0"/>
          </a:p>
          <a:p>
            <a:pPr lvl="0"/>
            <a:r>
              <a:rPr lang="en-US" dirty="0"/>
              <a:t>Such a person may perform additional functions e.g., as an </a:t>
            </a:r>
            <a:r>
              <a:rPr lang="en-US" i="1" dirty="0"/>
              <a:t>SPS Enquiry point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9890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Actions that contribute to successful </a:t>
            </a:r>
            <a:r>
              <a:rPr lang="en-US" b="1" dirty="0" smtClean="0">
                <a:solidFill>
                  <a:schemeClr val="accent3"/>
                </a:solidFill>
              </a:rPr>
              <a:t>management </a:t>
            </a:r>
            <a:endParaRPr lang="en-US" b="1" dirty="0">
              <a:solidFill>
                <a:schemeClr val="accent3"/>
              </a:solidFill>
            </a:endParaRPr>
          </a:p>
          <a:p>
            <a:r>
              <a:rPr lang="en-US" dirty="0" smtClean="0"/>
              <a:t>Provide </a:t>
            </a:r>
            <a:r>
              <a:rPr lang="en-US" dirty="0"/>
              <a:t>effective communications mechanisms so that the official contact point can receive information, requests and notifications and respond in a timely manner.</a:t>
            </a:r>
          </a:p>
          <a:p>
            <a:r>
              <a:rPr lang="en-US" dirty="0" smtClean="0"/>
              <a:t>Ensure </a:t>
            </a:r>
            <a:r>
              <a:rPr lang="en-US" dirty="0"/>
              <a:t>that proper records are kept of all correspondence.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9307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Actions that contribute to successful </a:t>
            </a:r>
            <a:r>
              <a:rPr lang="en-US" b="1" dirty="0" smtClean="0">
                <a:solidFill>
                  <a:schemeClr val="accent3"/>
                </a:solidFill>
              </a:rPr>
              <a:t>management</a:t>
            </a:r>
          </a:p>
          <a:p>
            <a:r>
              <a:rPr lang="en-US" dirty="0" smtClean="0"/>
              <a:t>Information </a:t>
            </a:r>
            <a:r>
              <a:rPr lang="en-US" dirty="0"/>
              <a:t>received by the official contact point should be acted upon promptly</a:t>
            </a:r>
            <a:r>
              <a:rPr lang="en-US" dirty="0" smtClean="0"/>
              <a:t> by:</a:t>
            </a:r>
            <a:endParaRPr lang="en-US" dirty="0"/>
          </a:p>
          <a:p>
            <a:pPr lvl="1"/>
            <a:r>
              <a:rPr lang="en-US" dirty="0" smtClean="0"/>
              <a:t>Ensuring </a:t>
            </a:r>
            <a:r>
              <a:rPr lang="en-US" dirty="0"/>
              <a:t>that it is passed on to the appropriate division, department or </a:t>
            </a:r>
            <a:r>
              <a:rPr lang="en-US" dirty="0" smtClean="0"/>
              <a:t>persons </a:t>
            </a:r>
            <a:endParaRPr lang="en-US" dirty="0"/>
          </a:p>
          <a:p>
            <a:pPr lvl="1"/>
            <a:r>
              <a:rPr lang="en-US" dirty="0" smtClean="0"/>
              <a:t>Following </a:t>
            </a:r>
            <a:r>
              <a:rPr lang="en-US" dirty="0"/>
              <a:t>up with the concerned division, departments or persons to ensure a timely </a:t>
            </a:r>
            <a:r>
              <a:rPr lang="en-US" dirty="0" smtClean="0"/>
              <a:t>response 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4654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Stakeholder engagement with border </a:t>
            </a:r>
            <a:r>
              <a:rPr lang="en-US" b="1" dirty="0" smtClean="0">
                <a:solidFill>
                  <a:schemeClr val="accent3"/>
                </a:solidFill>
              </a:rPr>
              <a:t>agencies</a:t>
            </a:r>
          </a:p>
          <a:p>
            <a:r>
              <a:rPr lang="en-US" dirty="0" smtClean="0"/>
              <a:t>Examine </a:t>
            </a:r>
            <a:r>
              <a:rPr lang="en-US" dirty="0"/>
              <a:t>the mandates or legal frameworks of border agencies to clearly understand their roles.</a:t>
            </a:r>
          </a:p>
          <a:p>
            <a:r>
              <a:rPr lang="en-US" dirty="0" smtClean="0"/>
              <a:t>Determine </a:t>
            </a:r>
            <a:r>
              <a:rPr lang="en-US" dirty="0"/>
              <a:t>how they can assist the NPPO in its operations.</a:t>
            </a:r>
          </a:p>
          <a:p>
            <a:r>
              <a:rPr lang="en-US" dirty="0" smtClean="0"/>
              <a:t>Convene </a:t>
            </a:r>
            <a:r>
              <a:rPr lang="en-US" dirty="0"/>
              <a:t>or participate in meetings with border agencies.</a:t>
            </a:r>
          </a:p>
          <a:p>
            <a:r>
              <a:rPr lang="en-US" dirty="0" smtClean="0"/>
              <a:t>Provide </a:t>
            </a:r>
            <a:r>
              <a:rPr lang="en-US" dirty="0"/>
              <a:t>them with adequate information to them regarding the legal mandate, </a:t>
            </a:r>
            <a:r>
              <a:rPr lang="en-US" dirty="0" err="1"/>
              <a:t>phytosanitary</a:t>
            </a:r>
            <a:r>
              <a:rPr lang="en-US" dirty="0"/>
              <a:t> regulations and responsibilities of the NPPO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358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Stakeholder engagement with border </a:t>
            </a:r>
            <a:r>
              <a:rPr lang="en-US" b="1" dirty="0" smtClean="0">
                <a:solidFill>
                  <a:schemeClr val="accent3"/>
                </a:solidFill>
              </a:rPr>
              <a:t>agencies</a:t>
            </a:r>
          </a:p>
          <a:p>
            <a:r>
              <a:rPr lang="en-US" dirty="0" smtClean="0"/>
              <a:t>Make </a:t>
            </a:r>
            <a:r>
              <a:rPr lang="en-US" dirty="0"/>
              <a:t>available to them any updates on </a:t>
            </a:r>
            <a:r>
              <a:rPr lang="en-US" dirty="0" err="1"/>
              <a:t>phytosanitary</a:t>
            </a:r>
            <a:r>
              <a:rPr lang="en-US" dirty="0"/>
              <a:t> regulations, emergencies and imminent </a:t>
            </a:r>
            <a:r>
              <a:rPr lang="en-US" dirty="0" err="1"/>
              <a:t>phytosanitary</a:t>
            </a:r>
            <a:r>
              <a:rPr lang="en-US" dirty="0"/>
              <a:t> threats to facilitate collaborative action. </a:t>
            </a:r>
          </a:p>
          <a:p>
            <a:r>
              <a:rPr lang="en-US" dirty="0" smtClean="0"/>
              <a:t>Identify </a:t>
            </a:r>
            <a:r>
              <a:rPr lang="en-US" dirty="0"/>
              <a:t>specific issues to be addressed (e.g., re: office space or location, information display boards, enforcement.</a:t>
            </a:r>
          </a:p>
          <a:p>
            <a:r>
              <a:rPr lang="en-US" dirty="0" smtClean="0"/>
              <a:t>Determine </a:t>
            </a:r>
            <a:r>
              <a:rPr lang="en-US" dirty="0"/>
              <a:t>and develop, where necessary, protocols or procedures to be followed in specific circumstances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8154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Stakeholder engagement with relevant ministries </a:t>
            </a:r>
            <a:r>
              <a:rPr lang="en-US" b="1" dirty="0" smtClean="0">
                <a:solidFill>
                  <a:schemeClr val="accent3"/>
                </a:solidFill>
              </a:rPr>
              <a:t/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and </a:t>
            </a:r>
            <a:r>
              <a:rPr lang="en-US" b="1" dirty="0">
                <a:solidFill>
                  <a:schemeClr val="accent3"/>
                </a:solidFill>
              </a:rPr>
              <a:t>government </a:t>
            </a:r>
            <a:r>
              <a:rPr lang="en-US" b="1" dirty="0" smtClean="0">
                <a:solidFill>
                  <a:schemeClr val="accent3"/>
                </a:solidFill>
              </a:rPr>
              <a:t>agencies</a:t>
            </a:r>
          </a:p>
          <a:p>
            <a:r>
              <a:rPr lang="en-US" dirty="0" smtClean="0"/>
              <a:t>Request </a:t>
            </a:r>
            <a:r>
              <a:rPr lang="en-US" dirty="0"/>
              <a:t>regular communications with counterparts in the concerned ministries or </a:t>
            </a:r>
            <a:r>
              <a:rPr lang="en-US" dirty="0" smtClean="0"/>
              <a:t>agencies. </a:t>
            </a:r>
            <a:endParaRPr lang="en-US" dirty="0"/>
          </a:p>
          <a:p>
            <a:r>
              <a:rPr lang="en-US" dirty="0" smtClean="0"/>
              <a:t>Request </a:t>
            </a:r>
            <a:r>
              <a:rPr lang="en-US" dirty="0"/>
              <a:t>a formal contact person in the concerned ministry or agency.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1523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and managing relationships </a:t>
            </a:r>
            <a:br>
              <a:rPr lang="en-US" dirty="0"/>
            </a:br>
            <a:r>
              <a:rPr lang="en-US" dirty="0"/>
              <a:t>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Stakeholder engagement with relevant ministries </a:t>
            </a:r>
            <a:r>
              <a:rPr lang="en-US" b="1" dirty="0" smtClean="0">
                <a:solidFill>
                  <a:schemeClr val="accent3"/>
                </a:solidFill>
              </a:rPr>
              <a:t/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and </a:t>
            </a:r>
            <a:r>
              <a:rPr lang="en-US" b="1" dirty="0">
                <a:solidFill>
                  <a:schemeClr val="accent3"/>
                </a:solidFill>
              </a:rPr>
              <a:t>government </a:t>
            </a:r>
            <a:r>
              <a:rPr lang="en-US" b="1" dirty="0" smtClean="0">
                <a:solidFill>
                  <a:schemeClr val="accent3"/>
                </a:solidFill>
              </a:rPr>
              <a:t>agencies</a:t>
            </a:r>
          </a:p>
          <a:p>
            <a:r>
              <a:rPr lang="en-US" dirty="0" smtClean="0"/>
              <a:t>Establish </a:t>
            </a:r>
            <a:r>
              <a:rPr lang="en-US" dirty="0"/>
              <a:t>instruments, procedures or protocols where necessary for effective cooperation between or among the concerned agencies.</a:t>
            </a:r>
          </a:p>
          <a:p>
            <a:r>
              <a:rPr lang="en-US" dirty="0" smtClean="0"/>
              <a:t>Provide </a:t>
            </a:r>
            <a:r>
              <a:rPr lang="en-US" dirty="0"/>
              <a:t>periodic updates and reports to strengthen and sustain cooperation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5269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C217F"/>
      </a:accent1>
      <a:accent2>
        <a:srgbClr val="CFC2D9"/>
      </a:accent2>
      <a:accent3>
        <a:srgbClr val="006E31"/>
      </a:accent3>
      <a:accent4>
        <a:srgbClr val="FF66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866</Words>
  <Application>Microsoft Office PowerPoint</Application>
  <PresentationFormat>On-screen Show (16:9)</PresentationFormat>
  <Paragraphs>101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NPPO Operations </vt:lpstr>
      <vt:lpstr>Module 5  What will I learn?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Liaison and managing relationships  with stakeholders</vt:lpstr>
      <vt:lpstr>Exercise 5.1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Philpot</dc:creator>
  <cp:lastModifiedBy>Leanne Stewart (AGDI)</cp:lastModifiedBy>
  <cp:revision>62</cp:revision>
  <dcterms:created xsi:type="dcterms:W3CDTF">2015-12-01T16:31:44Z</dcterms:created>
  <dcterms:modified xsi:type="dcterms:W3CDTF">2015-12-08T08:12:24Z</dcterms:modified>
</cp:coreProperties>
</file>