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ext>
    <p:ext uri="{2D200454-40CA-4A62-9FC3-DE9A4176ACB9}">
      <p15:notesGuideLst xmlns="" xmlns:p15="http://schemas.microsoft.com/office/powerpoint/2012/main" xmlns:mv="urn:schemas-microsoft-com:mac:vml" xmlns:mc="http://schemas.openxmlformats.org/markup-compatibility/200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ne Stewart (AGDI)"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60"/>
  </p:normalViewPr>
  <p:slideViewPr>
    <p:cSldViewPr snapToGrid="0" snapToObjects="1">
      <p:cViewPr>
        <p:scale>
          <a:sx n="100" d="100"/>
          <a:sy n="100" d="100"/>
        </p:scale>
        <p:origin x="-294" y="-79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27" d="100"/>
          <a:sy n="127" d="100"/>
        </p:scale>
        <p:origin x="30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08T09:18:08.545" idx="1">
    <p:pos x="4248" y="1122"/>
    <p:text>Is username one word or two?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F8E99-B454-B548-A324-6AB8EBF83957}" type="datetimeFigureOut">
              <a:rPr lang="en-US" smtClean="0"/>
              <a:pPr/>
              <a:t>12/8/2015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 xmlns:p14="http://schemas.microsoft.com/office/powerpoint/2010/main" xmlns:mv="urn:schemas-microsoft-com:mac:vml" xmlns:mc="http://schemas.openxmlformats.org/markup-compatibility/2006" val="201405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266601789"/>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125380081"/>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374542238"/>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449803287"/>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494385747"/>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815913050"/>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3040186"/>
      </p:ext>
    </p:extLst>
  </p:cSld>
  <p:clrMapOvr>
    <a:masterClrMapping/>
  </p:clrMapOvr>
  <p:timing>
    <p:tnLst>
      <p:par>
        <p:cTn id="1" dur="indefinite" restart="never" nodeType="tmRoot"/>
      </p:par>
    </p:tnLst>
  </p:timing>
  <p:extLst>
    <p:ext uri="{DCECCB84-F9BA-43D5-87BE-67443E8EF086}">
      <p15:sldGuideLst xmlns="" xmlns:p15="http://schemas.microsoft.com/office/powerpoint/2012/main" xmlns:mv="urn:schemas-microsoft-com:mac:vml" xmlns:mc="http://schemas.openxmlformats.org/markup-compatibility/2006">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948129" y="4609672"/>
            <a:ext cx="856040" cy="442779"/>
          </a:xfrm>
          <a:prstGeom prst="rect">
            <a:avLst/>
          </a:prstGeom>
        </p:spPr>
      </p:pic>
      <p:pic>
        <p:nvPicPr>
          <p:cNvPr id="12" name="Picture 11"/>
          <p:cNvPicPr>
            <a:picLocks noChangeAspect="1"/>
          </p:cNvPicPr>
          <p:nvPr userDrawn="1"/>
        </p:nvPicPr>
        <p:blipFill>
          <a:blip r:embed="rId15"/>
          <a:stretch>
            <a:fillRect/>
          </a:stretch>
        </p:blipFill>
        <p:spPr>
          <a:xfrm>
            <a:off x="4372034" y="4604425"/>
            <a:ext cx="439572" cy="448025"/>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933871" y="4832851"/>
            <a:ext cx="253427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spTree>
    <p:extLst>
      <p:ext uri="{BB962C8B-B14F-4D97-AF65-F5344CB8AC3E}">
        <p14:creationId xmlns="" xmlns:p14="http://schemas.microsoft.com/office/powerpoint/2010/main" xmlns:mv="urn:schemas-microsoft-com:mac:vml" xmlns:mc="http://schemas.openxmlformats.org/markup-compatibility/2006"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NPPO </a:t>
            </a:r>
            <a:r>
              <a:rPr lang="en-US" b="1" dirty="0" smtClean="0"/>
              <a:t>Operations</a:t>
            </a:r>
            <a:r>
              <a:rPr lang="en-US" dirty="0" smtClean="0"/>
              <a:t> </a:t>
            </a:r>
            <a:endParaRPr lang="en-US" dirty="0"/>
          </a:p>
        </p:txBody>
      </p:sp>
      <p:sp>
        <p:nvSpPr>
          <p:cNvPr id="3" name="Subtitle 2"/>
          <p:cNvSpPr>
            <a:spLocks noGrp="1"/>
          </p:cNvSpPr>
          <p:nvPr>
            <p:ph type="subTitle" idx="1"/>
          </p:nvPr>
        </p:nvSpPr>
        <p:spPr/>
        <p:txBody>
          <a:bodyPr>
            <a:normAutofit/>
          </a:bodyPr>
          <a:lstStyle/>
          <a:p>
            <a:r>
              <a:rPr lang="en-US" b="1" dirty="0"/>
              <a:t>Module </a:t>
            </a:r>
            <a:r>
              <a:rPr lang="en-US" b="1" dirty="0" smtClean="0"/>
              <a:t>6 </a:t>
            </a:r>
          </a:p>
          <a:p>
            <a:r>
              <a:rPr lang="en-US" dirty="0" smtClean="0"/>
              <a:t>Information</a:t>
            </a:r>
            <a:r>
              <a:rPr lang="en-US" dirty="0"/>
              <a:t> Sharing </a:t>
            </a:r>
            <a:r>
              <a:rPr lang="en-US" dirty="0" smtClean="0"/>
              <a:t>and</a:t>
            </a:r>
            <a:r>
              <a:rPr lang="en-US" dirty="0"/>
              <a:t> Communication</a:t>
            </a:r>
            <a:r>
              <a:rPr lang="en-US" dirty="0" smtClean="0"/>
              <a:t>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Security of </a:t>
            </a:r>
            <a:r>
              <a:rPr lang="en-US" b="1" dirty="0" smtClean="0">
                <a:solidFill>
                  <a:schemeClr val="accent3"/>
                </a:solidFill>
              </a:rPr>
              <a:t>information</a:t>
            </a:r>
          </a:p>
          <a:p>
            <a:pPr lvl="0"/>
            <a:r>
              <a:rPr lang="en-US" dirty="0"/>
              <a:t>Provide selective access (requiring user names and passwords) for external users to </a:t>
            </a:r>
            <a:r>
              <a:rPr lang="en-US" dirty="0" err="1"/>
              <a:t>phytosanitary</a:t>
            </a:r>
            <a:r>
              <a:rPr lang="en-US" dirty="0"/>
              <a:t> portals of the NPPO to ensure that activity can be logged.</a:t>
            </a:r>
          </a:p>
          <a:p>
            <a:pPr lvl="0"/>
            <a:r>
              <a:rPr lang="en-US" dirty="0"/>
              <a:t>Ensure security and confidentiality of incoming and outgoing data on email</a:t>
            </a:r>
            <a:r>
              <a:rPr lang="en-US"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2794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6.1</a:t>
            </a:r>
            <a:endParaRPr lang="en-US" dirty="0"/>
          </a:p>
        </p:txBody>
      </p:sp>
      <p:sp>
        <p:nvSpPr>
          <p:cNvPr id="3" name="Content Placeholder 2"/>
          <p:cNvSpPr>
            <a:spLocks noGrp="1"/>
          </p:cNvSpPr>
          <p:nvPr>
            <p:ph idx="1"/>
          </p:nvPr>
        </p:nvSpPr>
        <p:spPr/>
        <p:txBody>
          <a:bodyPr/>
          <a:lstStyle/>
          <a:p>
            <a:pPr marL="0" indent="0">
              <a:buNone/>
            </a:pPr>
            <a:r>
              <a:rPr lang="en-US" i="1" dirty="0"/>
              <a:t>Does your NPPO have an information and communication technology system in place?</a:t>
            </a:r>
            <a:endParaRPr lang="en-US" dirty="0"/>
          </a:p>
          <a:p>
            <a:pPr marL="0" indent="0">
              <a:buNone/>
            </a:pPr>
            <a:r>
              <a:rPr lang="en-US" i="1" dirty="0"/>
              <a:t>Identify possible weaknesses that your NPPO may have in this area.</a:t>
            </a:r>
            <a:endParaRPr lang="en-US" dirty="0"/>
          </a:p>
          <a:p>
            <a:pPr marL="0" indent="0">
              <a:buNone/>
            </a:pPr>
            <a:r>
              <a:rPr lang="en-US" i="1" dirty="0"/>
              <a:t>What improvements, if any, would you recommend</a:t>
            </a:r>
            <a:r>
              <a:rPr lang="en-US" i="1"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95193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Module </a:t>
            </a:r>
            <a:r>
              <a:rPr lang="en-US" b="1" dirty="0" smtClean="0"/>
              <a:t>6</a:t>
            </a:r>
            <a:r>
              <a:rPr lang="en-US" b="1" dirty="0"/>
              <a:t>	</a:t>
            </a:r>
            <a:br>
              <a:rPr lang="en-US" b="1" dirty="0"/>
            </a:br>
            <a:r>
              <a:rPr lang="en-US" dirty="0"/>
              <a:t>What will I learn</a:t>
            </a:r>
            <a:r>
              <a:rPr lang="en-US" dirty="0" smtClean="0"/>
              <a:t>?</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solidFill>
                  <a:schemeClr val="accent3"/>
                </a:solidFill>
              </a:rPr>
              <a:t>The systems and resources required to support internal and external NPPO communications and the security of this information</a:t>
            </a:r>
          </a:p>
          <a:p>
            <a:r>
              <a:rPr lang="en-US" dirty="0" smtClean="0"/>
              <a:t>Internal </a:t>
            </a:r>
            <a:r>
              <a:rPr lang="en-US" dirty="0"/>
              <a:t>communication</a:t>
            </a:r>
          </a:p>
          <a:p>
            <a:r>
              <a:rPr lang="en-US" dirty="0" smtClean="0"/>
              <a:t>External </a:t>
            </a:r>
            <a:r>
              <a:rPr lang="en-US" dirty="0"/>
              <a:t>communication</a:t>
            </a:r>
          </a:p>
          <a:p>
            <a:r>
              <a:rPr lang="en-US" dirty="0" smtClean="0"/>
              <a:t>Security </a:t>
            </a:r>
            <a:r>
              <a:rPr lang="en-US" dirty="0"/>
              <a:t>of information </a:t>
            </a:r>
          </a:p>
        </p:txBody>
      </p:sp>
    </p:spTree>
    <p:extLst>
      <p:ext uri="{BB962C8B-B14F-4D97-AF65-F5344CB8AC3E}">
        <p14:creationId xmlns="" xmlns:p14="http://schemas.microsoft.com/office/powerpoint/2010/main" xmlns:mv="urn:schemas-microsoft-com:mac:vml" xmlns:mc="http://schemas.openxmlformats.org/markup-compatibility/2006" val="58151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endParaRPr lang="en-US" b="1" dirty="0" smtClean="0">
              <a:solidFill>
                <a:schemeClr val="accent3"/>
              </a:solidFill>
            </a:endParaRPr>
          </a:p>
          <a:p>
            <a:pPr marL="0" indent="0">
              <a:buNone/>
            </a:pPr>
            <a:r>
              <a:rPr lang="en-US" b="1" dirty="0" smtClean="0">
                <a:solidFill>
                  <a:schemeClr val="accent3"/>
                </a:solidFill>
              </a:rPr>
              <a:t>NPPOs </a:t>
            </a:r>
            <a:r>
              <a:rPr lang="en-US" b="1" dirty="0">
                <a:solidFill>
                  <a:schemeClr val="accent3"/>
                </a:solidFill>
              </a:rPr>
              <a:t>collect and process large amounts of information and therefore need to invest in information and communication technology (ICT) systems that have the capacity to expand, are compatible with those of their stakeholders and are interoperable and secure</a:t>
            </a:r>
            <a:r>
              <a:rPr lang="en-US" b="1" dirty="0" smtClean="0">
                <a:solidFill>
                  <a:schemeClr val="accent3"/>
                </a:solidFill>
              </a:rPr>
              <a:t>.</a:t>
            </a:r>
            <a:endParaRPr lang="en-US" b="1" dirty="0">
              <a:solidFill>
                <a:schemeClr val="accent3"/>
              </a:solidFill>
            </a:endParaRPr>
          </a:p>
        </p:txBody>
      </p:sp>
    </p:spTree>
    <p:extLst>
      <p:ext uri="{BB962C8B-B14F-4D97-AF65-F5344CB8AC3E}">
        <p14:creationId xmlns="" xmlns:p14="http://schemas.microsoft.com/office/powerpoint/2010/main" xmlns:mv="urn:schemas-microsoft-com:mac:vml" xmlns:mc="http://schemas.openxmlformats.org/markup-compatibility/2006" val="160878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NPPOs may use a range of internal ICTs to support their core technical </a:t>
            </a:r>
            <a:r>
              <a:rPr lang="en-US" b="1" dirty="0" smtClean="0">
                <a:solidFill>
                  <a:schemeClr val="accent3"/>
                </a:solidFill>
              </a:rPr>
              <a:t>functions</a:t>
            </a:r>
          </a:p>
          <a:p>
            <a:r>
              <a:rPr lang="en-US" dirty="0" smtClean="0"/>
              <a:t>Mobile </a:t>
            </a:r>
            <a:r>
              <a:rPr lang="en-US" dirty="0"/>
              <a:t>phones</a:t>
            </a:r>
          </a:p>
          <a:p>
            <a:r>
              <a:rPr lang="en-US" dirty="0" smtClean="0"/>
              <a:t>Voice </a:t>
            </a:r>
            <a:r>
              <a:rPr lang="en-US" dirty="0"/>
              <a:t>over internet technologies (e.g. Skype)</a:t>
            </a:r>
          </a:p>
          <a:p>
            <a:r>
              <a:rPr lang="en-US" dirty="0" smtClean="0"/>
              <a:t>Video </a:t>
            </a:r>
            <a:r>
              <a:rPr lang="en-US" dirty="0"/>
              <a:t>conferencing </a:t>
            </a:r>
          </a:p>
          <a:p>
            <a:r>
              <a:rPr lang="en-US" dirty="0" smtClean="0"/>
              <a:t>Document scanning</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94037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NPPO regional officers should have easy access to:</a:t>
            </a:r>
          </a:p>
          <a:p>
            <a:r>
              <a:rPr lang="en-US" dirty="0" smtClean="0"/>
              <a:t>Radio </a:t>
            </a:r>
            <a:r>
              <a:rPr lang="en-US" dirty="0"/>
              <a:t>(for remote communications)</a:t>
            </a:r>
          </a:p>
          <a:p>
            <a:r>
              <a:rPr lang="en-US" dirty="0" smtClean="0"/>
              <a:t>Computers and internet </a:t>
            </a:r>
            <a:r>
              <a:rPr lang="en-US" dirty="0"/>
              <a:t>services</a:t>
            </a:r>
          </a:p>
          <a:p>
            <a:r>
              <a:rPr lang="en-US" dirty="0" smtClean="0"/>
              <a:t>Landlines</a:t>
            </a:r>
            <a:r>
              <a:rPr lang="en-US" dirty="0"/>
              <a:t>, mobile or radio-based telephone facilities</a:t>
            </a:r>
          </a:p>
          <a:p>
            <a:r>
              <a:rPr lang="en-US" dirty="0" smtClean="0"/>
              <a:t>Reliable </a:t>
            </a:r>
            <a:r>
              <a:rPr lang="en-US" dirty="0"/>
              <a:t>means for capturing, storing and retrieving </a:t>
            </a:r>
            <a:r>
              <a:rPr lang="en-US" dirty="0" smtClean="0"/>
              <a:t>information</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03609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Field officers and officers stationed at points of entry should have easy access to:</a:t>
            </a:r>
          </a:p>
          <a:p>
            <a:r>
              <a:rPr lang="en-US" dirty="0" smtClean="0"/>
              <a:t>Robust internet / intranet </a:t>
            </a:r>
            <a:r>
              <a:rPr lang="en-US" dirty="0"/>
              <a:t>services:</a:t>
            </a:r>
          </a:p>
          <a:p>
            <a:pPr lvl="1"/>
            <a:r>
              <a:rPr lang="en-US" dirty="0" smtClean="0"/>
              <a:t>To </a:t>
            </a:r>
            <a:r>
              <a:rPr lang="en-US" dirty="0"/>
              <a:t>access central </a:t>
            </a:r>
            <a:r>
              <a:rPr lang="en-US" dirty="0" err="1"/>
              <a:t>phytosanitary</a:t>
            </a:r>
            <a:r>
              <a:rPr lang="en-US" dirty="0"/>
              <a:t> information systems</a:t>
            </a:r>
          </a:p>
          <a:p>
            <a:pPr lvl="1"/>
            <a:r>
              <a:rPr lang="en-US" dirty="0" smtClean="0"/>
              <a:t>To </a:t>
            </a:r>
            <a:r>
              <a:rPr lang="en-US" dirty="0"/>
              <a:t>register pest interceptions</a:t>
            </a:r>
          </a:p>
          <a:p>
            <a:pPr lvl="1"/>
            <a:r>
              <a:rPr lang="en-US" dirty="0" smtClean="0"/>
              <a:t>To </a:t>
            </a:r>
            <a:r>
              <a:rPr lang="en-US" dirty="0"/>
              <a:t>log cases of </a:t>
            </a:r>
            <a:r>
              <a:rPr lang="en-US" dirty="0" smtClean="0"/>
              <a:t>non-compliance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41815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normAutofit/>
          </a:bodyPr>
          <a:lstStyle/>
          <a:p>
            <a:pPr marL="0" indent="0">
              <a:buNone/>
            </a:pPr>
            <a:r>
              <a:rPr lang="en-US" b="1" dirty="0">
                <a:solidFill>
                  <a:schemeClr val="accent3"/>
                </a:solidFill>
              </a:rPr>
              <a:t>Field officers and officers stationed at points of entry should have easy access to:</a:t>
            </a:r>
          </a:p>
          <a:p>
            <a:r>
              <a:rPr lang="en-US" dirty="0" smtClean="0"/>
              <a:t>A </a:t>
            </a:r>
            <a:r>
              <a:rPr lang="en-US" dirty="0"/>
              <a:t>national data repository for:</a:t>
            </a:r>
          </a:p>
          <a:p>
            <a:pPr lvl="1"/>
            <a:r>
              <a:rPr lang="en-US" dirty="0" smtClean="0"/>
              <a:t>Pest </a:t>
            </a:r>
            <a:r>
              <a:rPr lang="en-US" dirty="0"/>
              <a:t>information</a:t>
            </a:r>
          </a:p>
          <a:p>
            <a:pPr lvl="1"/>
            <a:r>
              <a:rPr lang="en-US" dirty="0" smtClean="0"/>
              <a:t>Surveillance </a:t>
            </a:r>
            <a:r>
              <a:rPr lang="en-US" dirty="0"/>
              <a:t>data</a:t>
            </a:r>
          </a:p>
          <a:p>
            <a:pPr lvl="1"/>
            <a:r>
              <a:rPr lang="en-US" dirty="0" smtClean="0"/>
              <a:t>PRA </a:t>
            </a:r>
            <a:r>
              <a:rPr lang="en-US" dirty="0"/>
              <a:t>information</a:t>
            </a:r>
          </a:p>
          <a:p>
            <a:pPr lvl="1"/>
            <a:r>
              <a:rPr lang="en-US" dirty="0" smtClean="0"/>
              <a:t>Audit </a:t>
            </a:r>
            <a:r>
              <a:rPr lang="en-US" dirty="0"/>
              <a:t>results and verifications performed on third</a:t>
            </a:r>
            <a:r>
              <a:rPr lang="en-US" dirty="0" smtClean="0"/>
              <a:t>-party </a:t>
            </a:r>
            <a:r>
              <a:rPr lang="en-US" dirty="0"/>
              <a:t>service </a:t>
            </a:r>
            <a:r>
              <a:rPr lang="en-US" dirty="0" smtClean="0"/>
              <a:t>providers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25225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External </a:t>
            </a:r>
            <a:r>
              <a:rPr lang="en-US" b="1" dirty="0" smtClean="0">
                <a:solidFill>
                  <a:schemeClr val="accent3"/>
                </a:solidFill>
              </a:rPr>
              <a:t>communications</a:t>
            </a:r>
          </a:p>
          <a:p>
            <a:pPr lvl="0"/>
            <a:r>
              <a:rPr lang="en-US" dirty="0"/>
              <a:t>Web-based portals (for communication with external stakeholders)</a:t>
            </a:r>
          </a:p>
          <a:p>
            <a:pPr lvl="0"/>
            <a:r>
              <a:rPr lang="en-US" dirty="0"/>
              <a:t>Websites and public access databases</a:t>
            </a:r>
          </a:p>
          <a:p>
            <a:pPr lvl="0"/>
            <a:r>
              <a:rPr lang="en-US" dirty="0"/>
              <a:t>Computer hardware, such as servers</a:t>
            </a:r>
          </a:p>
          <a:p>
            <a:pPr lvl="0"/>
            <a:r>
              <a:rPr lang="en-US" dirty="0"/>
              <a:t>Symposiums / seminars, outreach material (e.g. booklets, fact sheets, leaflets, newsletters</a:t>
            </a:r>
            <a:r>
              <a:rPr lang="en-US"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594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sharing and communication</a:t>
            </a:r>
          </a:p>
        </p:txBody>
      </p:sp>
      <p:sp>
        <p:nvSpPr>
          <p:cNvPr id="3" name="Content Placeholder 2"/>
          <p:cNvSpPr>
            <a:spLocks noGrp="1"/>
          </p:cNvSpPr>
          <p:nvPr>
            <p:ph idx="1"/>
          </p:nvPr>
        </p:nvSpPr>
        <p:spPr/>
        <p:txBody>
          <a:bodyPr/>
          <a:lstStyle/>
          <a:p>
            <a:pPr marL="0" indent="0">
              <a:buNone/>
            </a:pPr>
            <a:r>
              <a:rPr lang="en-US" b="1" dirty="0">
                <a:solidFill>
                  <a:schemeClr val="accent3"/>
                </a:solidFill>
              </a:rPr>
              <a:t>Security of </a:t>
            </a:r>
            <a:r>
              <a:rPr lang="en-US" b="1" dirty="0" smtClean="0">
                <a:solidFill>
                  <a:schemeClr val="accent3"/>
                </a:solidFill>
              </a:rPr>
              <a:t>information</a:t>
            </a:r>
          </a:p>
          <a:p>
            <a:pPr lvl="0"/>
            <a:r>
              <a:rPr lang="en-US" dirty="0"/>
              <a:t>Ensure that all confidential data is protected.</a:t>
            </a:r>
          </a:p>
          <a:p>
            <a:pPr lvl="0"/>
            <a:r>
              <a:rPr lang="en-US" dirty="0"/>
              <a:t>Permit NPPO officers to have appropriate access to restricted information.</a:t>
            </a:r>
          </a:p>
          <a:p>
            <a:pPr lvl="0"/>
            <a:r>
              <a:rPr lang="en-US" dirty="0"/>
              <a:t>Design facilities to house computers and related networking equipment to prevent theft and damage from moisture, sunlight and dust</a:t>
            </a:r>
            <a:r>
              <a:rPr lang="en-US" dirty="0" smtClean="0"/>
              <a: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89217551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381</Words>
  <Application>Microsoft Office PowerPoint</Application>
  <PresentationFormat>On-screen Show (16:9)</PresentationFormat>
  <Paragraphs>56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NPPO Operations </vt:lpstr>
      <vt:lpstr>Module 6  What will I learn?</vt:lpstr>
      <vt:lpstr>Information sharing and communication</vt:lpstr>
      <vt:lpstr>Information sharing and communication</vt:lpstr>
      <vt:lpstr>Information sharing and communication</vt:lpstr>
      <vt:lpstr>Information sharing and communication</vt:lpstr>
      <vt:lpstr>Information sharing and communication</vt:lpstr>
      <vt:lpstr>Information sharing and communication</vt:lpstr>
      <vt:lpstr>Information sharing and communication</vt:lpstr>
      <vt:lpstr>Information sharing and communication</vt:lpstr>
      <vt:lpstr>Exercise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Leanne Stewart (AGDI)</cp:lastModifiedBy>
  <cp:revision>62</cp:revision>
  <dcterms:created xsi:type="dcterms:W3CDTF">2015-12-01T16:19:35Z</dcterms:created>
  <dcterms:modified xsi:type="dcterms:W3CDTF">2015-12-08T08:18:39Z</dcterms:modified>
</cp:coreProperties>
</file>