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E829B8-722D-48FC-BA6F-71B5B1F955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FB6189D-29B0-4EE3-82B8-B65EDADD3980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800600"/>
            <a:ext cx="7010400" cy="2057400"/>
          </a:xfrm>
        </p:spPr>
        <p:txBody>
          <a:bodyPr>
            <a:normAutofit fontScale="90000"/>
          </a:bodyPr>
          <a:lstStyle/>
          <a:p>
            <a:pPr>
              <a:spcBef>
                <a:spcPts val="865"/>
              </a:spcBef>
              <a:spcAft>
                <a:spcPts val="120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INTER-AFRICAN PHYTOSANITARY COUNCIL (IAPSC) ACTIVITIES </a:t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 </a:t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6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Dr. Jean Gérard MEZUI </a:t>
            </a:r>
            <a:r>
              <a:rPr lang="en-US" sz="3600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M’ELLA</a:t>
            </a:r>
            <a:r>
              <a:rPr lang="en-US" sz="36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Director -IAPSC</a:t>
            </a:r>
            <a:r>
              <a:rPr lang="en-US" sz="3600" dirty="0">
                <a:latin typeface="Times New Roman"/>
                <a:ea typeface="Times New Roman"/>
              </a:rPr>
              <a:t/>
            </a:r>
            <a:br>
              <a:rPr lang="en-US" sz="3600" dirty="0">
                <a:latin typeface="Times New Roman"/>
                <a:ea typeface="Times New Roman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04800"/>
            <a:ext cx="7772400" cy="2133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27</a:t>
            </a:r>
            <a:r>
              <a:rPr lang="en-US" sz="3200" b="1" baseline="300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TH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TECHNICAL 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CONSULTATION 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MEETING of 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RPPOS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en-US" sz="3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2-6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November, 2015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Tennessee-USA</a:t>
            </a:r>
          </a:p>
          <a:p>
            <a:endParaRPr lang="en-US" sz="3200" b="1" dirty="0" smtClean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endParaRPr lang="en-US" sz="32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endParaRPr lang="en-US" sz="3200" dirty="0"/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34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981200"/>
            <a:ext cx="784860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Assembly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Steering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Directorate-AU-IAPSC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sections: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Phytopathology</a:t>
            </a:r>
          </a:p>
          <a:p>
            <a:pPr>
              <a:buNone/>
            </a:pP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-Entomology </a:t>
            </a:r>
          </a:p>
          <a:p>
            <a:pPr>
              <a:buNone/>
            </a:pP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-Administration and Finance </a:t>
            </a:r>
          </a:p>
          <a:p>
            <a:pPr>
              <a:buNone/>
            </a:pP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Documentation </a:t>
            </a:r>
          </a:p>
          <a:p>
            <a:endParaRPr lang="en-US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38328"/>
            <a:ext cx="7848600" cy="133807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IAPSC CURRENT STRUCTURE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85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8382000" cy="51815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 of its roles as described in article IX of the IPPC Convention IAPSC does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Facilitation and support in the process of elaboration of harmonized policies, standards procedures and guidelines;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facilitation and articulation of common African positions on aspects of phytosanitary matters in international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of technical leadership and advisory services to member states;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sensitization and advocacy on issues relevant for continental plant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endParaRPr lang="en-US" sz="2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collection, management and exchange of information on pests</a:t>
            </a:r>
            <a:endParaRPr lang="en-US" sz="2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38328"/>
            <a:ext cx="7620000" cy="1033272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Roles of IAPSC to achieve desired 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results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90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371600"/>
            <a:ext cx="7848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NPPOs should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ownership of the strategy implementation process and should create awareness on plant health issues at government level;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AU-IAPSC strategic plan at national policies as part of the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priorities;</a:t>
            </a: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committed to cooperate with IAPSC in the process of strategy implementation;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activities , roles and functions in accordance with the AU-IAPSC strategy.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338328"/>
            <a:ext cx="7467600" cy="110947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Roles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of  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NPPOs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780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31B6FD"/>
              </a:buCl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IAPSC`s activities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 to be funded in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buClr>
                <a:srgbClr val="31B6FD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Technical preparatory meeting for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CPM10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session;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31B6FD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Participation of IAPSC to the CPM10 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WTO-SPS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meeting and 27</a:t>
            </a:r>
            <a:r>
              <a:rPr lang="en-US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Technical consultation meeting among  RPPOs;</a:t>
            </a:r>
          </a:p>
          <a:p>
            <a:pPr lvl="0">
              <a:buClr>
                <a:srgbClr val="31B6FD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Workshop with RECs and member states on safe use of chemical pesticides on agriculture;</a:t>
            </a:r>
          </a:p>
          <a:p>
            <a:pPr lvl="0">
              <a:buClr>
                <a:srgbClr val="31B6FD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Workshop with RECs and member states to strengthen their knowledge  and facilitate  the implementation of Early Detection and Rapid Response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Workshop on strengthening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invasive Alien plants, risk assessment and management;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Continental member states consultation workshop on 2015 draft ISPMs of IPPC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338328"/>
            <a:ext cx="7391400" cy="110947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Review 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of  IAPSC` activities for 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</a:t>
            </a:r>
            <a:r>
              <a:rPr lang="en-US" sz="22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2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98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1" y="1219200"/>
            <a:ext cx="8305800" cy="5638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above mentioned approved activities only a few were funded and  effectively implemented. They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preparatory technical meeting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CPM10 was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 in Addis Ababa, Ethiopia  on February 26-28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IAPSC took part to the CPM10 meeting on March 16-20,2015 and will participated to the 27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Technical Consultation meeting among RPPOs in the USA;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IAPSC held its 9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Steering Committee and 26</a:t>
            </a:r>
            <a:r>
              <a:rPr lang="en-US" baseline="30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General Assembly on June 1-5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Workshop on safe use  chemical pesticides on Agriculture is scheduled to take place in December 2015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Beside the activities on program budget,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IAPSC is involved in the Australia Africa Plant Biosecurity Partnership</a:t>
            </a:r>
            <a:endParaRPr lang="en-US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38328"/>
            <a:ext cx="7620000" cy="103327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IAPSC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` activities for 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b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cont.'s</a:t>
            </a:r>
            <a:endParaRPr lang="en-US" dirty="0"/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17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2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8271933" cy="5334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338328"/>
            <a:ext cx="6781800" cy="118567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Emerging/re-emerging pests in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Africa</a:t>
            </a:r>
            <a:endParaRPr lang="en-US" dirty="0"/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66800" y="1890117"/>
            <a:ext cx="7924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/re-emerging Pests in Africa include: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 flies (</a:t>
            </a:r>
            <a:r>
              <a:rPr lang="en-US" sz="2800" i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Bactrocera</a:t>
            </a:r>
            <a:r>
              <a:rPr lang="en-US" sz="2800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invadens</a:t>
            </a:r>
            <a:r>
              <a:rPr lang="en-US" sz="28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Cassava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mosaic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Cassava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brown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streak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Banana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bacterial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wilt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Banana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wilt ( Banana panama disease)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Banana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bunchy top disease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Leaf miner (</a:t>
            </a:r>
            <a:r>
              <a:rPr lang="en-US" sz="2800" i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Tuta</a:t>
            </a:r>
            <a:r>
              <a:rPr lang="en-US" sz="2800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endParaRPr lang="en-US" sz="28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Maize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Lethal Necrosis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42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8119533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IAPSC has suffered   a considerable drop in the released of its program budget for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endorsement of its strategic plan 2014-2023 by 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of Ministers of Agriculture, Livestock and Environment in October 2015 will encourage member states to take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  of the strategy and include it their respective agricultural National Investment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also unfortunate that IAPSC was unable to organize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usual,  the IPPC workshop to review the 2015 draft ISPMs and specifications; due to the lack of funds.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338328"/>
            <a:ext cx="7239000" cy="118567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CONCLUSION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41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8234" y="2179637"/>
            <a:ext cx="8125766" cy="4678363"/>
          </a:xfrm>
        </p:spPr>
        <p:txBody>
          <a:bodyPr>
            <a:normAutofit/>
          </a:bodyPr>
          <a:lstStyle/>
          <a:p>
            <a:pPr marL="342900" lvl="0" indent="-342900" algn="ctr">
              <a:buClrTx/>
              <a:buSzTx/>
              <a:buNone/>
            </a:pPr>
            <a:endParaRPr lang="en-US" sz="4000" b="1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buClrTx/>
              <a:buSzTx/>
              <a:buNone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Thank </a:t>
            </a:r>
            <a:r>
              <a:rPr lang="en-US" sz="4000" b="1" dirty="0">
                <a:solidFill>
                  <a:prstClr val="black"/>
                </a:solidFill>
                <a:latin typeface="Calibri"/>
              </a:rPr>
              <a:t>you for </a:t>
            </a: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your </a:t>
            </a:r>
            <a:r>
              <a:rPr lang="en-US" sz="4000" b="1" dirty="0">
                <a:solidFill>
                  <a:prstClr val="black"/>
                </a:solidFill>
                <a:latin typeface="Calibri"/>
              </a:rPr>
              <a:t>k</a:t>
            </a: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ind </a:t>
            </a: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attention</a:t>
            </a:r>
            <a:endParaRPr lang="en-US" sz="4000" b="1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338328"/>
            <a:ext cx="7086600" cy="10332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400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676400"/>
            <a:ext cx="7924800" cy="5181600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IAPSC`s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and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focus areas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 stakeholders of IAPSC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IAPSC  current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Roles of IAPSC to achieve desired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3200" b="1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oles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NPPOs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IAPSC’s activities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2015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Emerging/re-emerging pests in Africa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10668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06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8233" y="1143000"/>
            <a:ext cx="8125768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IAPSC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</a:t>
            </a: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Protection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</a:t>
            </a: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International Plant Protection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 (IPPC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 charge of Africa (54 countries).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also a Specialized </a:t>
            </a: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the Department of Rural Economy and Agriculture (DREA) of the African Union Commission (AUC) in charge of plant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protection.</a:t>
            </a:r>
            <a:endParaRPr lang="en-US" sz="2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 </a:t>
            </a: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plays an important role in the cooperative endeavor to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implement,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continental level, the </a:t>
            </a: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IPPC`s functions and promote good agricultural and pesticides management 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practices.</a:t>
            </a:r>
            <a:endParaRPr lang="en-US" sz="2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promotes the increase of agricultural production and market access.</a:t>
            </a:r>
            <a:endParaRPr lang="en-US" sz="26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338328"/>
            <a:ext cx="6781800" cy="88087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INTRODUCTION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48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06" y="1828800"/>
            <a:ext cx="9049194" cy="4724400"/>
          </a:xfrm>
        </p:spPr>
        <p:txBody>
          <a:bodyPr>
            <a:noAutofit/>
          </a:bodyPr>
          <a:lstStyle/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VISION: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Robust plant health systems and reduced pest risks contribute to better livelihoods, enhanced trade and biodiversity preservation in Africa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Mission: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develop, promote and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 plant health systems among continental, regional and national actors for increased agricultural production and market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Goal: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Continental plant health management systems improved by 2023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6519" y="228600"/>
            <a:ext cx="8130281" cy="15240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VISION , MISSIONS AND </a:t>
            </a:r>
            <a:r>
              <a:rPr lang="en-US" sz="3200" b="1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GOAL </a:t>
            </a:r>
            <a:br>
              <a:rPr lang="en-US" sz="3200" b="1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(STRATEGIC PLAN 2014-2023)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818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1" y="2133600"/>
            <a:ext cx="8271933" cy="418253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Outcome: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ISPMs effectively implemented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 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NPPOs structures amended;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 ISPMS implemented and coordinated;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 African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countries' contribution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standards setting improved;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National plant quarantine services operational according to standards.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338328"/>
            <a:ext cx="7543800" cy="118567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IMPACT FOCUS </a:t>
            </a:r>
            <a:r>
              <a:rPr lang="en-US" sz="3600" b="1" dirty="0" smtClean="0">
                <a:solidFill>
                  <a:schemeClr val="tx1"/>
                </a:solidFill>
              </a:rPr>
              <a:t>AREA 1:  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 Enhanced compliance with International Phytosanitary</a:t>
            </a:r>
            <a:r>
              <a:rPr lang="en-US" sz="3600" b="1" dirty="0">
                <a:solidFill>
                  <a:prstClr val="black"/>
                </a:solidFill>
              </a:rPr>
              <a:t> Standards</a:t>
            </a:r>
            <a:r>
              <a:rPr lang="en-US" sz="3600" b="1" dirty="0" smtClean="0">
                <a:solidFill>
                  <a:schemeClr val="tx1"/>
                </a:solidFill>
              </a:rPr>
              <a:t> and regulations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7" y="6121872"/>
            <a:ext cx="743394" cy="73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75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8233" y="2209800"/>
            <a:ext cx="8125767" cy="46482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Outcome: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impacts and risks of pandemic and exotic invasive plant pest on livelihoods and biodiversity in Africa mitigated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Outputs: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Enabling continental environment for effective management of pests and pesticides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</a:t>
            </a:r>
            <a:endParaRPr lang="en-US" sz="26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functional trans boundary pest early warning and rapid response systems established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effective continental plant health information system established and in use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38328"/>
            <a:ext cx="7924800" cy="1719072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FOCUS 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2:  </a:t>
            </a: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Mitigation of impacts and risks of pandemic and exotic invasive plant pest species on livelihoods and biodiversity in Africa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99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905000"/>
            <a:ext cx="8077200" cy="4724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Outcome: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Adequate plant health personnel at all levels in  the position to  effectively perform better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certified master trainers( male and female) in place at the local, national and regional levels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 training curricula and facilities improved and upgraded.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18233" y="304800"/>
            <a:ext cx="7820967" cy="1295400"/>
          </a:xfrm>
        </p:spPr>
        <p:txBody>
          <a:bodyPr>
            <a:normAutofit fontScale="90000"/>
          </a:bodyPr>
          <a:lstStyle/>
          <a:p>
            <a:r>
              <a:rPr lang="en-US" sz="2900" b="1" dirty="0" smtClean="0">
                <a:solidFill>
                  <a:prstClr val="black"/>
                </a:solidFill>
              </a:rPr>
              <a:t>I</a:t>
            </a:r>
            <a:br>
              <a:rPr lang="en-US" sz="2900" b="1" dirty="0" smtClean="0">
                <a:solidFill>
                  <a:prstClr val="black"/>
                </a:solidFill>
              </a:rPr>
            </a:br>
            <a:r>
              <a:rPr lang="en-US" sz="2900" b="1" dirty="0">
                <a:solidFill>
                  <a:prstClr val="black"/>
                </a:solidFill>
              </a:rPr>
              <a:t/>
            </a:r>
            <a:br>
              <a:rPr lang="en-US" sz="2900" b="1" dirty="0">
                <a:solidFill>
                  <a:prstClr val="black"/>
                </a:solidFill>
              </a:rPr>
            </a:b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3:   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romotion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human capacity 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en-US" sz="2900" b="1" dirty="0">
                <a:solidFill>
                  <a:prstClr val="black"/>
                </a:solidFill>
              </a:rPr>
              <a:t/>
            </a:r>
            <a:br>
              <a:rPr lang="en-US" sz="2900" b="1" dirty="0">
                <a:solidFill>
                  <a:prstClr val="black"/>
                </a:solidFill>
              </a:rPr>
            </a:br>
            <a:r>
              <a:rPr lang="en-US" sz="2900" b="1" dirty="0" smtClean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239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438401"/>
            <a:ext cx="8077200" cy="441960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Outcome: </a:t>
            </a:r>
            <a:r>
              <a:rPr lang="en-US" sz="3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support and financial investments in the plant health sector increased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Outputs: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 Effective communication strategies established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 efficient resource mobilization mechanism in place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 functional partnerships among plant protection stakeholders established.</a:t>
            </a:r>
            <a:endParaRPr lang="en-US" sz="3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364236"/>
            <a:ext cx="7543800" cy="1845564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MPACT </a:t>
            </a: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4: 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Sensitization of policy and decision makers of the contribution of improved and strengthened plant pest management to the economy in Africa.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315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828800"/>
            <a:ext cx="8077200" cy="48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54 member states and their National Plant Protection Organizations ( NPPOs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Regional Economic Communities  ( RECs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Plant Protection Convention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Agriculture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(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IITA, CABI,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WTO/STDF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NGOs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Agro-industries and trade institutions,  farmers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organizations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Agricultural 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 of learning … etc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prstClr val="black"/>
                </a:solidFill>
                <a:latin typeface="Calibri"/>
              </a:rPr>
              <a:t>KEY STAKEHOLDERS OF IAPSC</a:t>
            </a:r>
            <a:endParaRPr lang="en-US" dirty="0"/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06" y="5943600"/>
            <a:ext cx="92342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37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611</TotalTime>
  <Words>1054</Words>
  <Application>Microsoft Office PowerPoint</Application>
  <PresentationFormat>Affichage à l'écran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Vagues</vt:lpstr>
      <vt:lpstr>                    INTER-AFRICAN PHYTOSANITARY COUNCIL (IAPSC) ACTIVITIES     Dr. Jean Gérard MEZUI M’ELLA  Director -IAPSC  </vt:lpstr>
      <vt:lpstr>OUTLINE</vt:lpstr>
      <vt:lpstr>INTRODUCTION</vt:lpstr>
      <vt:lpstr> VISION , MISSIONS AND GOAL  (STRATEGIC PLAN 2014-2023) </vt:lpstr>
      <vt:lpstr>IMPACT FOCUS AREA 1:    Enhanced compliance with International Phytosanitary Standards and regulations</vt:lpstr>
      <vt:lpstr>IMPACT FOCUS AREA 2:    Mitigation of impacts and risks of pandemic and exotic invasive plant pest species on livelihoods and biodiversity in Africa</vt:lpstr>
      <vt:lpstr>I  IMPACT FOCUS AREA 3:   Promotion of human capacity development  </vt:lpstr>
      <vt:lpstr>IMPACT FOCUS AREA 4:    Sensitization of policy and decision makers of the contribution of improved and strengthened plant pest management to the economy in Africa.</vt:lpstr>
      <vt:lpstr>KEY STAKEHOLDERS OF IAPSC</vt:lpstr>
      <vt:lpstr>IAPSC CURRENT STRUCTURE</vt:lpstr>
      <vt:lpstr>Roles of IAPSC to achieve desired results</vt:lpstr>
      <vt:lpstr>Roles of  NPPOs</vt:lpstr>
      <vt:lpstr> Review of  IAPSC` activities for 2015 </vt:lpstr>
      <vt:lpstr>IAPSC` activities for 2015 cont.'s</vt:lpstr>
      <vt:lpstr>Emerging/re-emerging pests in Africa</vt:lpstr>
      <vt:lpstr>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INTER-AFRICAN PHYTOSANITARY COUNCIL (IAPSC) ACTIVITIES   by:</dc:title>
  <dc:creator>user</dc:creator>
  <cp:lastModifiedBy>user</cp:lastModifiedBy>
  <cp:revision>70</cp:revision>
  <dcterms:created xsi:type="dcterms:W3CDTF">2015-10-19T11:03:19Z</dcterms:created>
  <dcterms:modified xsi:type="dcterms:W3CDTF">2015-10-22T10:58:55Z</dcterms:modified>
</cp:coreProperties>
</file>