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39" r:id="rId2"/>
    <p:sldId id="335" r:id="rId3"/>
    <p:sldId id="321" r:id="rId4"/>
    <p:sldId id="333" r:id="rId5"/>
    <p:sldId id="334" r:id="rId6"/>
    <p:sldId id="325" r:id="rId7"/>
    <p:sldId id="323" r:id="rId8"/>
    <p:sldId id="298" r:id="rId9"/>
    <p:sldId id="304" r:id="rId10"/>
    <p:sldId id="305" r:id="rId11"/>
    <p:sldId id="306" r:id="rId12"/>
    <p:sldId id="315" r:id="rId13"/>
    <p:sldId id="317" r:id="rId14"/>
    <p:sldId id="318" r:id="rId15"/>
    <p:sldId id="328" r:id="rId16"/>
    <p:sldId id="329" r:id="rId17"/>
    <p:sldId id="327" r:id="rId18"/>
    <p:sldId id="330" r:id="rId19"/>
    <p:sldId id="331" r:id="rId20"/>
    <p:sldId id="338" r:id="rId21"/>
    <p:sldId id="332" r:id="rId22"/>
    <p:sldId id="337" r:id="rId23"/>
    <p:sldId id="307" r:id="rId24"/>
    <p:sldId id="340" r:id="rId25"/>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00FF"/>
    <a:srgbClr val="0D6115"/>
    <a:srgbClr val="149420"/>
    <a:srgbClr val="34884E"/>
    <a:srgbClr val="3C863A"/>
    <a:srgbClr val="429240"/>
    <a:srgbClr val="E937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8864" autoAdjust="0"/>
  </p:normalViewPr>
  <p:slideViewPr>
    <p:cSldViewPr>
      <p:cViewPr>
        <p:scale>
          <a:sx n="100" d="100"/>
          <a:sy n="100" d="100"/>
        </p:scale>
        <p:origin x="-294" y="-3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954"/>
    </p:cViewPr>
  </p:sorterViewPr>
  <p:notesViewPr>
    <p:cSldViewPr>
      <p:cViewPr>
        <p:scale>
          <a:sx n="100" d="100"/>
          <a:sy n="100" d="100"/>
        </p:scale>
        <p:origin x="-1650" y="75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atin typeface="Arial" charset="0"/>
              </a:defRPr>
            </a:lvl1pPr>
          </a:lstStyle>
          <a:p>
            <a:pPr>
              <a:defRPr/>
            </a:pPr>
            <a:fld id="{78BF98D4-8973-4FC5-A0CB-933BB56BAF6D}" type="datetimeFigureOut">
              <a:rPr lang="en-US"/>
              <a:pPr>
                <a:defRPr/>
              </a:pPr>
              <a:t>10/30/2015</a:t>
            </a:fld>
            <a:endParaRPr lang="en-US"/>
          </a:p>
        </p:txBody>
      </p:sp>
      <p:sp>
        <p:nvSpPr>
          <p:cNvPr id="4" name="Footer Placeholder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a:defRPr sz="1200">
                <a:latin typeface="Arial" charset="0"/>
              </a:defRPr>
            </a:lvl1pPr>
          </a:lstStyle>
          <a:p>
            <a:pPr>
              <a:defRPr/>
            </a:pPr>
            <a:fld id="{61E6D45B-CB96-414F-91AC-0861D8E4BF45}" type="slidenum">
              <a:rPr lang="en-US"/>
              <a:pPr>
                <a:defRPr/>
              </a:pPr>
              <a:t>‹#›</a:t>
            </a:fld>
            <a:endParaRPr lang="en-US"/>
          </a:p>
        </p:txBody>
      </p:sp>
    </p:spTree>
    <p:extLst>
      <p:ext uri="{BB962C8B-B14F-4D97-AF65-F5344CB8AC3E}">
        <p14:creationId xmlns:p14="http://schemas.microsoft.com/office/powerpoint/2010/main" xmlns="" val="3234845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atin typeface="Arial" charset="0"/>
              </a:defRPr>
            </a:lvl1pPr>
          </a:lstStyle>
          <a:p>
            <a:pPr>
              <a:defRPr/>
            </a:pPr>
            <a:fld id="{8232ED00-365A-403A-A321-41647FD2D664}" type="datetimeFigureOut">
              <a:rPr lang="en-US"/>
              <a:pPr>
                <a:defRPr/>
              </a:pPr>
              <a:t>10/30/2015</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atin typeface="Arial" charset="0"/>
              </a:defRPr>
            </a:lvl1pPr>
          </a:lstStyle>
          <a:p>
            <a:pPr>
              <a:defRPr/>
            </a:pPr>
            <a:fld id="{52825E8E-2E3F-4860-AE00-5E649B3501C2}" type="slidenum">
              <a:rPr lang="en-US"/>
              <a:pPr>
                <a:defRPr/>
              </a:pPr>
              <a:t>‹#›</a:t>
            </a:fld>
            <a:endParaRPr lang="en-US"/>
          </a:p>
        </p:txBody>
      </p:sp>
    </p:spTree>
    <p:extLst>
      <p:ext uri="{BB962C8B-B14F-4D97-AF65-F5344CB8AC3E}">
        <p14:creationId xmlns:p14="http://schemas.microsoft.com/office/powerpoint/2010/main" xmlns="" val="369484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be presenting information on the following five topics.  </a:t>
            </a:r>
            <a:endParaRPr lang="en-GB" dirty="0"/>
          </a:p>
        </p:txBody>
      </p:sp>
      <p:sp>
        <p:nvSpPr>
          <p:cNvPr id="4" name="Slide Number Placeholder 3"/>
          <p:cNvSpPr>
            <a:spLocks noGrp="1"/>
          </p:cNvSpPr>
          <p:nvPr>
            <p:ph type="sldNum" sz="quarter" idx="10"/>
          </p:nvPr>
        </p:nvSpPr>
        <p:spPr/>
        <p:txBody>
          <a:bodyPr/>
          <a:lstStyle/>
          <a:p>
            <a:pPr>
              <a:defRPr/>
            </a:pPr>
            <a:fld id="{52825E8E-2E3F-4860-AE00-5E649B3501C2}" type="slidenum">
              <a:rPr lang="en-US" smtClean="0"/>
              <a:pPr>
                <a:defRPr/>
              </a:pPr>
              <a:t>2</a:t>
            </a:fld>
            <a:endParaRPr lang="en-US"/>
          </a:p>
        </p:txBody>
      </p:sp>
    </p:spTree>
    <p:extLst>
      <p:ext uri="{BB962C8B-B14F-4D97-AF65-F5344CB8AC3E}">
        <p14:creationId xmlns:p14="http://schemas.microsoft.com/office/powerpoint/2010/main" xmlns="" val="2133276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In</a:t>
            </a:r>
            <a:r>
              <a:rPr lang="nl-NL" baseline="0" dirty="0" smtClean="0"/>
              <a:t> addition</a:t>
            </a:r>
            <a:r>
              <a:rPr lang="nl-NL" dirty="0" smtClean="0"/>
              <a:t> to the national system, an exchange mechanism is needed. This could be direct delivery to the mail box of the receiver or delivery to PO boxes in the post office. This is a more central delivery. In both cases the receiver will collect the ePhyto from either the post office or the PO box.</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This slides summarizes the minimum functionalities that the national part of the ePhyto system has to have.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Although the national system is called a national system, it can either be really national in the country alone</a:t>
            </a:r>
            <a:r>
              <a:rPr lang="nl-NL" baseline="0" dirty="0" smtClean="0"/>
              <a:t> </a:t>
            </a:r>
            <a:r>
              <a:rPr lang="nl-NL" dirty="0" smtClean="0"/>
              <a:t>or even in the NPPO of the country.  It could also be a generic system made available for these national functionalities. In the latter case it can be a web-based system that is available to NPPOs via the internet but is not necessarily based in the country of the NPPO.</a:t>
            </a:r>
          </a:p>
          <a:p>
            <a:r>
              <a:rPr lang="nl-NL" dirty="0" smtClean="0"/>
              <a:t>It is more ‘national’ in the sense that it fulfills the functionalities of the NPPO rather than being in a specific country.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nl-NL" smtClean="0"/>
              <a:t>The transmission or exchange mechanism can either be directly from NPPO to NPPO without an intermediate post office (compare the mail box analogy) or it can be via a hub, a post office with PO boxes (compare the PO box analogy).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This diagram illustrates the point-to-point exchange of ePhytos directly from NPPO to NPPO.   This is the current situation and it requires many connections with many encryption keys.  Each of these keys needs to be negotiated</a:t>
            </a:r>
            <a:r>
              <a:rPr lang="nl-NL" baseline="0" dirty="0" smtClean="0"/>
              <a:t> individually and each has its own unique characteristics.  It also is expensive to do this work country by country.  </a:t>
            </a:r>
            <a:endParaRPr lang="nl-NL"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This diagram illustrates the hub exchange of ePhytos whereby all NPPOs connect to the hub and not directly. Then there will be connections with the hub from every NPPO with a single key.  The ePhyto steering group has agreed that this is the optimum way to ensure that ePhyto</a:t>
            </a:r>
            <a:r>
              <a:rPr lang="nl-NL" baseline="0" dirty="0" smtClean="0"/>
              <a:t> exchange is available to all contracting parties of the IPPC.  </a:t>
            </a:r>
            <a:endParaRPr lang="nl-NL" dirty="0" smtClean="0"/>
          </a:p>
          <a:p>
            <a:endParaRPr lang="nl-NL"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ePhyto has many benefits as described in one of the first slides. These benefits are strengthened by using the hub. Furthermore the use of a hub can accelerate the harmonisation and reduce costs.</a:t>
            </a:r>
          </a:p>
          <a:p>
            <a:r>
              <a:rPr lang="nl-NL" dirty="0" smtClean="0"/>
              <a:t>Full benefits can only be achieved if not only the exchange is harmonized via the hub but also the contents of ePhytos (then the hub will have to open the ePhytos, (the envelope).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It is good to stress that the use of the hub is voluntary, no country is obliged to use the hub. The use of ePhytos is voluntary.</a:t>
            </a:r>
          </a:p>
          <a:p>
            <a:r>
              <a:rPr lang="nl-NL" dirty="0" smtClean="0"/>
              <a:t>Security and confidentiality is important for a hub system. As was decided in CPM the hub will not open the ePhyto and will thus not be able to read the content.</a:t>
            </a:r>
          </a:p>
          <a:p>
            <a:r>
              <a:rPr lang="nl-NL" dirty="0" smtClean="0"/>
              <a:t>The hub on its own is not enough to start using ePhyto, it is only a mechanism for transmission of ePhytos from one country to another. A system to produce and receive ePhytos ( a national system) is also needed.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Current developments are aimed at making available a national system and a transmission mechanism, both of which are needed to start ePhyto.</a:t>
            </a:r>
          </a:p>
          <a:p>
            <a:r>
              <a:rPr lang="nl-NL" dirty="0" smtClean="0"/>
              <a:t>A generic national system will be developed under the STDF project. This will most likely be a web-based system. </a:t>
            </a:r>
          </a:p>
          <a:p>
            <a:r>
              <a:rPr lang="nl-NL" dirty="0" smtClean="0"/>
              <a:t>A global hub will also be developed under the STDF project with a pilot of 8-10 countries starting by early 2016.  </a:t>
            </a:r>
          </a:p>
          <a:p>
            <a:r>
              <a:rPr lang="nl-NL" dirty="0" smtClean="0"/>
              <a:t>Irrespective of exchange via the hub or directly between NPPOs (point-to-point) a protocol should be developed to harmonize the communication between NPPOs in the whole exchange of ePhytos.</a:t>
            </a:r>
          </a:p>
          <a:p>
            <a:r>
              <a:rPr lang="nl-NL" dirty="0" smtClean="0"/>
              <a:t>The contents of ePhytos should also be further harmonized, viz. the terms used in certificates, such as botanic names, means of transport. Also the mapping (the exact place in an ePhyto where the elements of a phytosanitary certificate as described in ISPM 12).</a:t>
            </a:r>
          </a:p>
          <a:p>
            <a:r>
              <a:rPr lang="nl-NL" dirty="0" smtClean="0"/>
              <a:t>Awareness raising is also an important element.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arrangements are still being developed.  The intention is for the ePhyto hub,</a:t>
            </a:r>
            <a:r>
              <a:rPr lang="en-US" baseline="0" dirty="0" smtClean="0"/>
              <a:t> as well as the generic, web-based national system developed under the STDF project to be freely available to developing countries.  Additional technical work is ongoing and a specific technical subgroup has been moving forward in this area.  And again, it cannot be stressed enough the importance of raising awareness about the potential the ePhyto hub has for trade facilitation.  </a:t>
            </a:r>
            <a:endParaRPr lang="en-GB" dirty="0"/>
          </a:p>
        </p:txBody>
      </p:sp>
      <p:sp>
        <p:nvSpPr>
          <p:cNvPr id="4" name="Slide Number Placeholder 3"/>
          <p:cNvSpPr>
            <a:spLocks noGrp="1"/>
          </p:cNvSpPr>
          <p:nvPr>
            <p:ph type="sldNum" sz="quarter" idx="10"/>
          </p:nvPr>
        </p:nvSpPr>
        <p:spPr/>
        <p:txBody>
          <a:bodyPr/>
          <a:lstStyle/>
          <a:p>
            <a:pPr>
              <a:defRPr/>
            </a:pPr>
            <a:fld id="{52825E8E-2E3F-4860-AE00-5E649B3501C2}" type="slidenum">
              <a:rPr lang="en-US" smtClean="0"/>
              <a:pPr>
                <a:defRPr/>
              </a:pPr>
              <a:t>20</a:t>
            </a:fld>
            <a:endParaRPr lang="en-US"/>
          </a:p>
        </p:txBody>
      </p:sp>
    </p:spTree>
    <p:extLst>
      <p:ext uri="{BB962C8B-B14F-4D97-AF65-F5344CB8AC3E}">
        <p14:creationId xmlns:p14="http://schemas.microsoft.com/office/powerpoint/2010/main" xmlns="" val="151449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r>
              <a:rPr lang="nl-NL" smtClean="0"/>
              <a:t>An introductory slide on what ePhyto is and what it is NOT.</a:t>
            </a:r>
          </a:p>
          <a:p>
            <a:r>
              <a:rPr lang="nl-NL" smtClean="0"/>
              <a:t>It is important that an ePhyto, an electronic phytosanitary certificate, is following Appendix 1 of ISPM 12 and that the message is in XML and  transmitted securely between NPPOs.</a:t>
            </a:r>
          </a:p>
          <a:p>
            <a:r>
              <a:rPr lang="nl-NL" smtClean="0"/>
              <a:t>An ePhyto is equivalent to a paper certificate and it is the NPPO of the importing country that has to express its willingness to accept ePhytos, it cannot be imposed by the NPPO of the exporting country.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The STDF project proposal was approved on October 14, and work on the generic system and the hub can now begin in earnest.  </a:t>
            </a:r>
          </a:p>
          <a:p>
            <a:r>
              <a:rPr lang="nl-NL" dirty="0" smtClean="0"/>
              <a:t>From</a:t>
            </a:r>
            <a:r>
              <a:rPr lang="nl-NL" baseline="0" dirty="0" smtClean="0"/>
              <a:t> </a:t>
            </a:r>
            <a:r>
              <a:rPr lang="nl-NL" dirty="0" smtClean="0"/>
              <a:t>November 9-13 the 2nd IPPC Global Symposium on ePhyto  will take</a:t>
            </a:r>
            <a:r>
              <a:rPr lang="nl-NL" baseline="0" dirty="0" smtClean="0"/>
              <a:t> place </a:t>
            </a:r>
            <a:r>
              <a:rPr lang="nl-NL" dirty="0" smtClean="0"/>
              <a:t>in the Republic of Korea.</a:t>
            </a:r>
          </a:p>
          <a:p>
            <a:r>
              <a:rPr lang="nl-NL" dirty="0" smtClean="0"/>
              <a:t>The IPPC hopes to collect sufficient funds (US$278 thousand) by the end of the year to meet the STDF conditions and start the development of the hub and pilot it with a small number of countries (8-10</a:t>
            </a:r>
            <a:r>
              <a:rPr lang="nl-NL" baseline="0" dirty="0" smtClean="0"/>
              <a:t> countries to start and countries decided by the CPM Bureau)</a:t>
            </a:r>
            <a:r>
              <a:rPr lang="nl-NL" dirty="0" smtClean="0"/>
              <a:t>.</a:t>
            </a:r>
          </a:p>
          <a:p>
            <a:r>
              <a:rPr lang="nl-NL" dirty="0" smtClean="0"/>
              <a:t>In 2016 the hub and the generic system can then be tested.</a:t>
            </a:r>
          </a:p>
          <a:p>
            <a:endParaRPr lang="nl-NL"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APPPC has been very active</a:t>
            </a:r>
            <a:r>
              <a:rPr lang="en-US" baseline="0" dirty="0" smtClean="0"/>
              <a:t> in promoting ePhyto in its region, and developed and conducted a survey on national readiness among its members.  A similar survey is being prepared for all IPPC contracting parties.  It is intended that the results of this survey will assist in selecting the countries to take part in the hub pilot project.  The IPPC encourages all RPPOs to consider establishing a regional ePhyto working group in order to better understand regional challenges to establishing a global ePhyto system.  </a:t>
            </a:r>
            <a:endParaRPr lang="en-GB" dirty="0"/>
          </a:p>
        </p:txBody>
      </p:sp>
      <p:sp>
        <p:nvSpPr>
          <p:cNvPr id="4" name="Slide Number Placeholder 3"/>
          <p:cNvSpPr>
            <a:spLocks noGrp="1"/>
          </p:cNvSpPr>
          <p:nvPr>
            <p:ph type="sldNum" sz="quarter" idx="10"/>
          </p:nvPr>
        </p:nvSpPr>
        <p:spPr/>
        <p:txBody>
          <a:bodyPr/>
          <a:lstStyle/>
          <a:p>
            <a:pPr>
              <a:defRPr/>
            </a:pPr>
            <a:fld id="{52825E8E-2E3F-4860-AE00-5E649B3501C2}" type="slidenum">
              <a:rPr lang="en-US" smtClean="0"/>
              <a:pPr>
                <a:defRPr/>
              </a:pPr>
              <a:t>22</a:t>
            </a:fld>
            <a:endParaRPr lang="en-US"/>
          </a:p>
        </p:txBody>
      </p:sp>
    </p:spTree>
    <p:extLst>
      <p:ext uri="{BB962C8B-B14F-4D97-AF65-F5344CB8AC3E}">
        <p14:creationId xmlns:p14="http://schemas.microsoft.com/office/powerpoint/2010/main" xmlns="" val="372425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An finally, for those that would like further information, links on the IPPC website provide further information.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eCert is a widely used term and could refer to any electronic certification in any work area. It is good to note the difference between eCert as general term and ePhyto as specific term used in IPPC.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919163" y="752475"/>
            <a:ext cx="4953000" cy="3714750"/>
          </a:xfrm>
          <a:solidFill>
            <a:srgbClr val="FFFFFF"/>
          </a:solidFill>
          <a:ln>
            <a:solidFill>
              <a:srgbClr val="000000"/>
            </a:solidFill>
            <a:miter lim="800000"/>
          </a:ln>
        </p:spPr>
      </p:sp>
      <p:sp>
        <p:nvSpPr>
          <p:cNvPr id="48131" name="Rectangle 2"/>
          <p:cNvSpPr>
            <a:spLocks noGrp="1" noChangeArrowheads="1"/>
          </p:cNvSpPr>
          <p:nvPr>
            <p:ph type="body" idx="1"/>
          </p:nvPr>
        </p:nvSpPr>
        <p:spPr>
          <a:xfrm>
            <a:off x="679127" y="4705471"/>
            <a:ext cx="5433013" cy="4455523"/>
          </a:xfrm>
          <a:noFill/>
          <a:ln/>
        </p:spPr>
        <p:txBody>
          <a:bodyPr wrap="none" anchor="ctr"/>
          <a:lstStyle/>
          <a:p>
            <a:r>
              <a:rPr lang="es-ES" altLang="en-US" dirty="0" err="1" smtClean="0">
                <a:latin typeface="Times New Roman" pitchFamily="18" charset="0"/>
              </a:rPr>
              <a:t>This</a:t>
            </a:r>
            <a:r>
              <a:rPr lang="es-ES" altLang="en-US" dirty="0" smtClean="0">
                <a:latin typeface="Times New Roman" pitchFamily="18" charset="0"/>
              </a:rPr>
              <a:t> </a:t>
            </a:r>
            <a:r>
              <a:rPr lang="es-ES" altLang="en-US" dirty="0" err="1" smtClean="0">
                <a:latin typeface="Times New Roman" pitchFamily="18" charset="0"/>
              </a:rPr>
              <a:t>is</a:t>
            </a:r>
            <a:r>
              <a:rPr lang="es-ES" altLang="en-US" dirty="0" smtClean="0">
                <a:latin typeface="Times New Roman" pitchFamily="18" charset="0"/>
              </a:rPr>
              <a:t> </a:t>
            </a:r>
            <a:r>
              <a:rPr lang="es-ES" altLang="en-US" dirty="0" err="1" smtClean="0">
                <a:latin typeface="Times New Roman" pitchFamily="18" charset="0"/>
              </a:rPr>
              <a:t>what</a:t>
            </a:r>
            <a:r>
              <a:rPr lang="es-ES" altLang="en-US" dirty="0" smtClean="0">
                <a:latin typeface="Times New Roman" pitchFamily="18" charset="0"/>
              </a:rPr>
              <a:t> the </a:t>
            </a:r>
            <a:r>
              <a:rPr lang="es-ES" altLang="en-US" dirty="0" err="1" smtClean="0">
                <a:latin typeface="Times New Roman" pitchFamily="18" charset="0"/>
              </a:rPr>
              <a:t>lack</a:t>
            </a:r>
            <a:r>
              <a:rPr lang="es-ES" altLang="en-US" dirty="0" smtClean="0">
                <a:latin typeface="Times New Roman" pitchFamily="18" charset="0"/>
              </a:rPr>
              <a:t> of </a:t>
            </a:r>
            <a:r>
              <a:rPr lang="es-ES" altLang="en-US" dirty="0" err="1" smtClean="0">
                <a:latin typeface="Times New Roman" pitchFamily="18" charset="0"/>
              </a:rPr>
              <a:t>standardization</a:t>
            </a:r>
            <a:r>
              <a:rPr lang="es-ES" altLang="en-US" dirty="0" smtClean="0">
                <a:latin typeface="Times New Roman" pitchFamily="18" charset="0"/>
              </a:rPr>
              <a:t> looks </a:t>
            </a:r>
            <a:r>
              <a:rPr lang="es-ES" altLang="en-US" dirty="0" err="1" smtClean="0">
                <a:latin typeface="Times New Roman" pitchFamily="18" charset="0"/>
              </a:rPr>
              <a:t>like</a:t>
            </a:r>
            <a:r>
              <a:rPr lang="es-ES" altLang="en-US" dirty="0" smtClean="0">
                <a:latin typeface="Times New Roman" pitchFamily="18" charset="0"/>
              </a:rPr>
              <a:t>.  </a:t>
            </a:r>
            <a:r>
              <a:rPr lang="es-ES" altLang="en-US" dirty="0" err="1" smtClean="0">
                <a:latin typeface="Times New Roman" pitchFamily="18" charset="0"/>
              </a:rPr>
              <a:t>This</a:t>
            </a:r>
            <a:r>
              <a:rPr lang="es-ES" altLang="en-US" dirty="0" smtClean="0">
                <a:latin typeface="Times New Roman" pitchFamily="18" charset="0"/>
              </a:rPr>
              <a:t> </a:t>
            </a:r>
            <a:r>
              <a:rPr lang="es-ES" altLang="en-US" dirty="0" err="1" smtClean="0">
                <a:latin typeface="Times New Roman" pitchFamily="18" charset="0"/>
              </a:rPr>
              <a:t>frame</a:t>
            </a:r>
            <a:r>
              <a:rPr lang="es-ES" altLang="en-US" dirty="0" smtClean="0">
                <a:latin typeface="Times New Roman" pitchFamily="18" charset="0"/>
              </a:rPr>
              <a:t> </a:t>
            </a:r>
            <a:r>
              <a:rPr lang="es-ES" altLang="en-US" dirty="0" err="1" smtClean="0">
                <a:latin typeface="Times New Roman" pitchFamily="18" charset="0"/>
              </a:rPr>
              <a:t>does</a:t>
            </a:r>
            <a:r>
              <a:rPr lang="es-ES" altLang="en-US" dirty="0" smtClean="0">
                <a:latin typeface="Times New Roman" pitchFamily="18" charset="0"/>
              </a:rPr>
              <a:t> </a:t>
            </a:r>
            <a:r>
              <a:rPr lang="es-ES" altLang="en-US" dirty="0" err="1" smtClean="0">
                <a:latin typeface="Times New Roman" pitchFamily="18" charset="0"/>
              </a:rPr>
              <a:t>not</a:t>
            </a:r>
            <a:r>
              <a:rPr lang="es-ES" altLang="en-US" dirty="0" smtClean="0">
                <a:latin typeface="Times New Roman" pitchFamily="18" charset="0"/>
              </a:rPr>
              <a:t> </a:t>
            </a:r>
            <a:r>
              <a:rPr lang="es-ES" altLang="en-US" dirty="0" err="1" smtClean="0">
                <a:latin typeface="Times New Roman" pitchFamily="18" charset="0"/>
              </a:rPr>
              <a:t>even</a:t>
            </a:r>
            <a:r>
              <a:rPr lang="es-ES" altLang="en-US" baseline="0" dirty="0" smtClean="0">
                <a:latin typeface="Times New Roman" pitchFamily="18" charset="0"/>
              </a:rPr>
              <a:t> </a:t>
            </a:r>
            <a:r>
              <a:rPr lang="es-ES" altLang="en-US" baseline="0" dirty="0" err="1" smtClean="0">
                <a:latin typeface="Times New Roman" pitchFamily="18" charset="0"/>
              </a:rPr>
              <a:t>include</a:t>
            </a:r>
            <a:r>
              <a:rPr lang="es-ES" altLang="en-US" baseline="0" dirty="0" smtClean="0">
                <a:latin typeface="Times New Roman" pitchFamily="18" charset="0"/>
              </a:rPr>
              <a:t> </a:t>
            </a:r>
            <a:r>
              <a:rPr lang="es-ES" altLang="en-US" baseline="0" dirty="0" err="1" smtClean="0">
                <a:latin typeface="Times New Roman" pitchFamily="18" charset="0"/>
              </a:rPr>
              <a:t>all</a:t>
            </a:r>
            <a:r>
              <a:rPr lang="es-ES" altLang="en-US" baseline="0" dirty="0" smtClean="0">
                <a:latin typeface="Times New Roman" pitchFamily="18" charset="0"/>
              </a:rPr>
              <a:t> of the </a:t>
            </a:r>
            <a:r>
              <a:rPr lang="es-ES" altLang="en-US" baseline="0" dirty="0" err="1" smtClean="0">
                <a:latin typeface="Times New Roman" pitchFamily="18" charset="0"/>
              </a:rPr>
              <a:t>possibilities</a:t>
            </a:r>
            <a:r>
              <a:rPr lang="es-ES" altLang="en-US" baseline="0" dirty="0" smtClean="0">
                <a:latin typeface="Times New Roman" pitchFamily="18" charset="0"/>
              </a:rPr>
              <a:t>, </a:t>
            </a:r>
            <a:r>
              <a:rPr lang="es-ES" altLang="en-US" baseline="0" dirty="0" err="1" smtClean="0">
                <a:latin typeface="Times New Roman" pitchFamily="18" charset="0"/>
              </a:rPr>
              <a:t>but</a:t>
            </a:r>
            <a:r>
              <a:rPr lang="es-ES" altLang="en-US" baseline="0" dirty="0" smtClean="0">
                <a:latin typeface="Times New Roman" pitchFamily="18" charset="0"/>
              </a:rPr>
              <a:t> </a:t>
            </a:r>
            <a:r>
              <a:rPr lang="es-ES" altLang="en-US" baseline="0" dirty="0" err="1" smtClean="0">
                <a:latin typeface="Times New Roman" pitchFamily="18" charset="0"/>
              </a:rPr>
              <a:t>it</a:t>
            </a:r>
            <a:r>
              <a:rPr lang="es-ES" altLang="en-US" baseline="0" dirty="0" smtClean="0">
                <a:latin typeface="Times New Roman" pitchFamily="18" charset="0"/>
              </a:rPr>
              <a:t> </a:t>
            </a:r>
            <a:r>
              <a:rPr lang="es-ES" altLang="en-US" baseline="0" dirty="0" err="1" smtClean="0">
                <a:latin typeface="Times New Roman" pitchFamily="18" charset="0"/>
              </a:rPr>
              <a:t>does</a:t>
            </a:r>
            <a:r>
              <a:rPr lang="es-ES" altLang="en-US" baseline="0" dirty="0" smtClean="0">
                <a:latin typeface="Times New Roman" pitchFamily="18" charset="0"/>
              </a:rPr>
              <a:t> show </a:t>
            </a:r>
            <a:r>
              <a:rPr lang="es-ES" altLang="en-US" dirty="0" err="1" smtClean="0">
                <a:latin typeface="Times New Roman" pitchFamily="18" charset="0"/>
              </a:rPr>
              <a:t>why</a:t>
            </a:r>
            <a:r>
              <a:rPr lang="es-ES" altLang="en-US" dirty="0" smtClean="0">
                <a:latin typeface="Times New Roman" pitchFamily="18" charset="0"/>
              </a:rPr>
              <a:t> </a:t>
            </a:r>
            <a:r>
              <a:rPr lang="es-ES" altLang="en-US" dirty="0" err="1" smtClean="0">
                <a:latin typeface="Times New Roman" pitchFamily="18" charset="0"/>
              </a:rPr>
              <a:t>we</a:t>
            </a:r>
            <a:r>
              <a:rPr lang="es-ES" altLang="en-US" dirty="0" smtClean="0">
                <a:latin typeface="Times New Roman" pitchFamily="18" charset="0"/>
              </a:rPr>
              <a:t> </a:t>
            </a:r>
            <a:r>
              <a:rPr lang="es-ES" altLang="en-US" dirty="0" err="1" smtClean="0">
                <a:latin typeface="Times New Roman" pitchFamily="18" charset="0"/>
              </a:rPr>
              <a:t>need</a:t>
            </a:r>
            <a:r>
              <a:rPr lang="es-ES" altLang="en-US" dirty="0" smtClean="0">
                <a:latin typeface="Times New Roman" pitchFamily="18" charset="0"/>
              </a:rPr>
              <a:t> to </a:t>
            </a:r>
            <a:r>
              <a:rPr lang="es-ES" altLang="en-US" dirty="0" err="1" smtClean="0">
                <a:latin typeface="Times New Roman" pitchFamily="18" charset="0"/>
              </a:rPr>
              <a:t>harmonize</a:t>
            </a:r>
            <a:r>
              <a:rPr lang="es-ES" altLang="en-US" dirty="0" smtClean="0">
                <a:latin typeface="Times New Roman" pitchFamily="18"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ePhyto has  a number of benefits, which includes more security because it is exchanged directly between NPPOs and not via trade. Moreover, data can be reused and there will be possible linkage with the ‘single window’ initiative.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ePhyto was discussed during the meeting of CPM in 2015 and the decisions are summarized here to put it in the context of the work of the IPPC and to show that these developments get full support from contracting parties.</a:t>
            </a:r>
          </a:p>
          <a:p>
            <a:r>
              <a:rPr lang="nl-NL" dirty="0" smtClean="0"/>
              <a:t>The STDF (Standards and Trade Development Facility of the WTO) project is mentioned here. A proposal was submitted to STDF and approved on October 13, 2015. In this project the IPPC would like to set up a global hub and a generic system (is explained later in this presentation) and pilot it in 8</a:t>
            </a:r>
            <a:r>
              <a:rPr lang="nl-NL" baseline="0" dirty="0" smtClean="0"/>
              <a:t> to 10 countries at all levels of development</a:t>
            </a:r>
            <a:r>
              <a:rPr lang="nl-NL" dirty="0"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This part of the presentation will go deeper into the most critical technical components, without really getting into IT. These elements will be explained in the following slides.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nl-NL" dirty="0" smtClean="0"/>
              <a:t>The basic functionalities of an ePhyto system will be explained by using the analogue of sending and delivering a written letter by surface mail. </a:t>
            </a:r>
          </a:p>
          <a:p>
            <a:pPr marL="228600" indent="-228600">
              <a:buFontTx/>
              <a:buAutoNum type="arabicPeriod"/>
            </a:pPr>
            <a:r>
              <a:rPr lang="nl-NL" dirty="0" smtClean="0"/>
              <a:t>A letter is written</a:t>
            </a:r>
          </a:p>
          <a:p>
            <a:pPr marL="228600" indent="-228600">
              <a:buFontTx/>
              <a:buAutoNum type="arabicPeriod"/>
            </a:pPr>
            <a:r>
              <a:rPr lang="nl-NL" dirty="0" smtClean="0"/>
              <a:t>It is put in an envelope</a:t>
            </a:r>
          </a:p>
          <a:p>
            <a:pPr marL="228600" indent="-228600">
              <a:buFontTx/>
              <a:buAutoNum type="arabicPeriod"/>
            </a:pPr>
            <a:r>
              <a:rPr lang="nl-NL" dirty="0" smtClean="0"/>
              <a:t>The letter is posted in a post box</a:t>
            </a:r>
          </a:p>
          <a:p>
            <a:pPr marL="228600" indent="-228600">
              <a:buFontTx/>
              <a:buAutoNum type="arabicPeriod"/>
            </a:pPr>
            <a:r>
              <a:rPr lang="nl-NL" dirty="0" smtClean="0"/>
              <a:t>The mail service collects the letters from the post box</a:t>
            </a:r>
          </a:p>
          <a:p>
            <a:pPr marL="228600" indent="-228600">
              <a:buFontTx/>
              <a:buAutoNum type="arabicPeriod"/>
            </a:pPr>
            <a:r>
              <a:rPr lang="nl-NL" dirty="0" smtClean="0"/>
              <a:t>The letters are delivered either in a P.O.box or in a mail box</a:t>
            </a:r>
          </a:p>
          <a:p>
            <a:pPr marL="228600" indent="-228600">
              <a:buFontTx/>
              <a:buAutoNum type="arabicPeriod"/>
            </a:pPr>
            <a:r>
              <a:rPr lang="nl-NL" dirty="0" smtClean="0"/>
              <a:t>The envelope is taken from the P.O. box or from the mail box by the receiver</a:t>
            </a:r>
          </a:p>
          <a:p>
            <a:pPr marL="228600" indent="-228600">
              <a:buFontTx/>
              <a:buAutoNum type="arabicPeriod"/>
            </a:pPr>
            <a:r>
              <a:rPr lang="nl-NL" dirty="0" smtClean="0"/>
              <a:t>The receiver opens the letter and reads it</a:t>
            </a:r>
          </a:p>
          <a:p>
            <a:pPr marL="228600" indent="-228600">
              <a:buFontTx/>
              <a:buAutoNum type="arabicPeriod"/>
            </a:pPr>
            <a:r>
              <a:rPr lang="nl-NL" dirty="0" smtClean="0"/>
              <a:t>The receiver can file the letter for later reference</a:t>
            </a:r>
          </a:p>
          <a:p>
            <a:pPr marL="228600" indent="-228600"/>
            <a:r>
              <a:rPr lang="nl-NL" dirty="0" smtClean="0"/>
              <a:t>The processes of ePhyto are organized in a very similar way, see 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nl-NL" dirty="0" smtClean="0"/>
              <a:t>For ePhyto the national system would</a:t>
            </a:r>
            <a:r>
              <a:rPr lang="nl-NL" baseline="0" dirty="0" smtClean="0"/>
              <a:t> be</a:t>
            </a:r>
            <a:r>
              <a:rPr lang="nl-NL" dirty="0" smtClean="0"/>
              <a:t> the comparable parts in the red boxes.</a:t>
            </a:r>
          </a:p>
          <a:p>
            <a:r>
              <a:rPr lang="nl-NL" dirty="0" smtClean="0"/>
              <a:t>The ePhyto national system has the following functionalities:</a:t>
            </a:r>
          </a:p>
          <a:p>
            <a:pPr>
              <a:buFontTx/>
              <a:buChar char="-"/>
            </a:pPr>
            <a:r>
              <a:rPr lang="nl-NL" dirty="0" smtClean="0"/>
              <a:t> Production of the ePhyto by the sender (NPPO of exporting country) which consist of producing the ePhyto, putting it in an envelope and dispatching it</a:t>
            </a:r>
          </a:p>
          <a:p>
            <a:pPr>
              <a:buFontTx/>
              <a:buChar char="-"/>
            </a:pPr>
            <a:r>
              <a:rPr lang="nl-NL" dirty="0" smtClean="0"/>
              <a:t> Receipt of the ePhyto by the receiver (NPPO of the importing country) which consists of getting it from the mail box or the PO box, opening the envelope, reading the ePhyto and filing it.</a:t>
            </a:r>
          </a:p>
          <a:p>
            <a:r>
              <a:rPr lang="nl-NL" dirty="0" smtClean="0"/>
              <a:t>This all together is what we call the national system, but this is not sufficient, it does not contain the ‘post office’ functionalities, viz. The collecting and delivering of the message. [see next slide for this part]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2500" t="25000" r="13126" b="69531"/>
          <a:stretch>
            <a:fillRect/>
          </a:stretch>
        </p:blipFill>
        <p:spPr bwMode="auto">
          <a:xfrm>
            <a:off x="0" y="0"/>
            <a:ext cx="9144000" cy="538163"/>
          </a:xfrm>
          <a:prstGeom prst="rect">
            <a:avLst/>
          </a:prstGeom>
          <a:noFill/>
          <a:ln w="9525">
            <a:noFill/>
            <a:miter lim="800000"/>
            <a:headEnd/>
            <a:tailEnd/>
          </a:ln>
        </p:spPr>
      </p:pic>
      <p:sp>
        <p:nvSpPr>
          <p:cNvPr id="2" name="Title 1"/>
          <p:cNvSpPr>
            <a:spLocks noGrp="1"/>
          </p:cNvSpPr>
          <p:nvPr>
            <p:ph type="ctrTitle"/>
          </p:nvPr>
        </p:nvSpPr>
        <p:spPr>
          <a:xfrm>
            <a:off x="685800" y="1524001"/>
            <a:ext cx="7772400" cy="1143000"/>
          </a:xfrm>
        </p:spPr>
        <p:txBody>
          <a:bodyPr/>
          <a:lstStyle>
            <a:lvl1pPr>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1752600"/>
          </a:xfrm>
        </p:spPr>
        <p:txBody>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2500" t="25000" r="13126" b="69531"/>
          <a:stretch>
            <a:fillRect/>
          </a:stretch>
        </p:blipFill>
        <p:spPr bwMode="auto">
          <a:xfrm>
            <a:off x="0" y="0"/>
            <a:ext cx="9144000" cy="538163"/>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6" name="Picture 4"/>
          <p:cNvPicPr>
            <a:picLocks noChangeAspect="1" noChangeArrowheads="1"/>
          </p:cNvPicPr>
          <p:nvPr userDrawn="1"/>
        </p:nvPicPr>
        <p:blipFill>
          <a:blip r:embed="rId4" cstate="print">
            <a:grayscl/>
          </a:blip>
          <a:srcRect l="19923" t="14473" r="74814" b="78906"/>
          <a:stretch>
            <a:fillRect/>
          </a:stretch>
        </p:blipFill>
        <p:spPr bwMode="auto">
          <a:xfrm>
            <a:off x="8305800" y="6172200"/>
            <a:ext cx="533400" cy="536575"/>
          </a:xfrm>
          <a:prstGeom prst="rect">
            <a:avLst/>
          </a:prstGeom>
          <a:noFill/>
          <a:ln w="9525">
            <a:noFill/>
            <a:miter lim="800000"/>
            <a:headEnd/>
            <a:tailEnd/>
          </a:ln>
        </p:spPr>
      </p:pic>
      <p:sp>
        <p:nvSpPr>
          <p:cNvPr id="2" name="Title 1"/>
          <p:cNvSpPr>
            <a:spLocks noGrp="1"/>
          </p:cNvSpPr>
          <p:nvPr>
            <p:ph type="title"/>
          </p:nvPr>
        </p:nvSpPr>
        <p:spPr>
          <a:xfrm>
            <a:off x="457200" y="533400"/>
            <a:ext cx="8229600" cy="914400"/>
          </a:xfrm>
        </p:spPr>
        <p:txBody>
          <a:bodyPr>
            <a:normAutofit/>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lvl1pPr>
              <a:buNone/>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8"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charset="0"/>
              </a:defRPr>
            </a:lvl1pPr>
          </a:lstStyle>
          <a:p>
            <a:pPr>
              <a:defRPr/>
            </a:pPr>
            <a:fld id="{9B622590-1951-4E22-82AE-6E19BA7086C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1"/>
            <a:ext cx="7772400" cy="1600200"/>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295400"/>
            <a:ext cx="7772400" cy="1500187"/>
          </a:xfr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25FDFDCF-FA87-4155-8C23-BEF9E789CA73}" type="datetimeFigureOut">
              <a:rPr lang="en-US"/>
              <a:pPr>
                <a:defRPr/>
              </a:pPr>
              <a:t>10/30/2015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0E2C2177-4F8D-494C-88E2-535802F47A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47800"/>
            <a:ext cx="4038600" cy="4678363"/>
          </a:xfrm>
        </p:spPr>
        <p:txBody>
          <a:bodyPr/>
          <a:lstStyle>
            <a:lvl1pPr>
              <a:buNone/>
              <a:defRPr sz="2800" b="1"/>
            </a:lvl1pPr>
            <a:lvl2pPr>
              <a:defRPr sz="2400" b="1"/>
            </a:lvl2pPr>
            <a:lvl3pPr>
              <a:defRPr sz="2000" b="1"/>
            </a:lvl3pPr>
            <a:lvl4pPr>
              <a:defRPr sz="1800" b="1"/>
            </a:lvl4pPr>
            <a:lvl5pPr>
              <a:defRPr sz="1800" b="1"/>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678363"/>
          </a:xfrm>
        </p:spPr>
        <p:txBody>
          <a:bodyPr/>
          <a:lstStyle>
            <a:lvl1pPr>
              <a:buNone/>
              <a:defRPr sz="2800" b="1"/>
            </a:lvl1pPr>
            <a:lvl2pPr>
              <a:defRPr sz="2400" b="1"/>
            </a:lvl2pPr>
            <a:lvl3pPr>
              <a:defRPr sz="2000" b="1"/>
            </a:lvl3pPr>
            <a:lvl4pPr>
              <a:defRPr sz="1800" b="1"/>
            </a:lvl4pPr>
            <a:lvl5pPr>
              <a:defRPr sz="1800" b="1"/>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charset="0"/>
              </a:defRPr>
            </a:lvl1pPr>
          </a:lstStyle>
          <a:p>
            <a:pPr>
              <a:defRPr/>
            </a:pPr>
            <a:fld id="{4F3AD15A-7947-46C7-A76C-084157A43B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lvl1pPr>
              <a:defRPr b="1"/>
            </a:lvl1pPr>
          </a:lstStyle>
          <a:p>
            <a:r>
              <a:rPr lang="en-US" smtClean="0"/>
              <a:t>Click to edit Master title style</a:t>
            </a:r>
            <a:endParaRPr lang="en-US" dirty="0"/>
          </a:p>
        </p:txBody>
      </p:sp>
      <p:sp>
        <p:nvSpPr>
          <p:cNvPr id="4" name="Content Placeholder 3"/>
          <p:cNvSpPr>
            <a:spLocks noGrp="1"/>
          </p:cNvSpPr>
          <p:nvPr>
            <p:ph sz="half" idx="2"/>
          </p:nvPr>
        </p:nvSpPr>
        <p:spPr>
          <a:xfrm>
            <a:off x="457200" y="1600200"/>
            <a:ext cx="4040188" cy="4525963"/>
          </a:xfrm>
        </p:spPr>
        <p:txBody>
          <a:bodyPr/>
          <a:lstStyle>
            <a:lvl1pPr>
              <a:buNone/>
              <a:defRPr sz="2400" b="1"/>
            </a:lvl1pPr>
            <a:lvl2pPr>
              <a:defRPr sz="2000" b="1"/>
            </a:lvl2pPr>
            <a:lvl3pPr>
              <a:defRPr sz="1800" b="1"/>
            </a:lvl3pPr>
            <a:lvl4pPr>
              <a:defRPr sz="1600" b="1"/>
            </a:lvl4pPr>
            <a:lvl5pPr>
              <a:defRPr sz="1600" b="1"/>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1600200"/>
            <a:ext cx="4041775" cy="4525963"/>
          </a:xfrm>
        </p:spPr>
        <p:txBody>
          <a:bodyPr/>
          <a:lstStyle>
            <a:lvl1pPr>
              <a:buNone/>
              <a:defRPr sz="2400" b="1"/>
            </a:lvl1pPr>
            <a:lvl2pPr>
              <a:defRPr sz="2000" b="1"/>
            </a:lvl2pPr>
            <a:lvl3pPr>
              <a:defRPr sz="1800" b="1"/>
            </a:lvl3pPr>
            <a:lvl4pPr>
              <a:defRPr sz="1600" b="1"/>
            </a:lvl4pPr>
            <a:lvl5pPr>
              <a:defRPr sz="1600" b="1"/>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charset="0"/>
              </a:defRPr>
            </a:lvl1pPr>
          </a:lstStyle>
          <a:p>
            <a:pPr>
              <a:defRPr/>
            </a:pPr>
            <a:fld id="{98E1130A-FBCE-4AEC-A523-053A47E2BE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charset="0"/>
              </a:defRPr>
            </a:lvl1pPr>
          </a:lstStyle>
          <a:p>
            <a:pPr>
              <a:defRPr/>
            </a:pPr>
            <a:fld id="{BD0A9AD5-B506-40A1-AB06-F6224CBD19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15E80FFA-BB64-470E-8A27-C1FB1E1AA82E}" type="datetimeFigureOut">
              <a:rPr lang="en-US"/>
              <a:pPr>
                <a:defRPr/>
              </a:pPr>
              <a:t>10/30/2015</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A60C19B0-7562-4BDC-990B-4F3E6154AA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33400"/>
            <a:ext cx="511175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A1CDF5C2-8A93-45D4-9694-C5E7D771589F}" type="datetimeFigureOut">
              <a:rPr lang="en-US"/>
              <a:pPr>
                <a:defRPr/>
              </a:pPr>
              <a:t>10/30/2015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31F92377-9EA0-4FAF-B4BA-896C6440F5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charset="0"/>
              </a:defRPr>
            </a:lvl1pPr>
          </a:lstStyle>
          <a:p>
            <a:pPr>
              <a:defRPr/>
            </a:pPr>
            <a:fld id="{09F6F495-8B19-4578-A872-80894269DB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812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2"/>
          <p:cNvPicPr>
            <a:picLocks noChangeAspect="1" noChangeArrowheads="1"/>
          </p:cNvPicPr>
          <p:nvPr/>
        </p:nvPicPr>
        <p:blipFill>
          <a:blip r:embed="rId11" cstate="print"/>
          <a:srcRect l="12500" t="25000" r="13126" b="69531"/>
          <a:stretch>
            <a:fillRect/>
          </a:stretch>
        </p:blipFill>
        <p:spPr bwMode="auto">
          <a:xfrm>
            <a:off x="0" y="0"/>
            <a:ext cx="9144000" cy="538163"/>
          </a:xfrm>
          <a:prstGeom prst="rect">
            <a:avLst/>
          </a:prstGeom>
          <a:noFill/>
          <a:ln w="9525">
            <a:noFill/>
            <a:miter lim="800000"/>
            <a:headEnd/>
            <a:tailEnd/>
          </a:ln>
        </p:spPr>
      </p:pic>
      <p:pic>
        <p:nvPicPr>
          <p:cNvPr id="1029" name="Picture 3"/>
          <p:cNvPicPr>
            <a:picLocks noChangeAspect="1" noChangeArrowheads="1"/>
          </p:cNvPicPr>
          <p:nvPr/>
        </p:nvPicPr>
        <p:blipFill>
          <a:blip r:embed="rId12"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1030" name="Picture 4"/>
          <p:cNvPicPr>
            <a:picLocks noChangeAspect="1" noChangeArrowheads="1"/>
          </p:cNvPicPr>
          <p:nvPr/>
        </p:nvPicPr>
        <p:blipFill>
          <a:blip r:embed="rId13" cstate="print">
            <a:grayscl/>
          </a:blip>
          <a:srcRect l="19923" t="14473" r="74814" b="78906"/>
          <a:stretch>
            <a:fillRect/>
          </a:stretch>
        </p:blipFill>
        <p:spPr bwMode="auto">
          <a:xfrm>
            <a:off x="8305800" y="6172200"/>
            <a:ext cx="533400"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ppc.int/en/ephyt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ephyto.ippc.in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52400" y="838200"/>
            <a:ext cx="8839200" cy="838200"/>
          </a:xfrm>
        </p:spPr>
        <p:txBody>
          <a:bodyPr/>
          <a:lstStyle/>
          <a:p>
            <a:pPr eaLnBrk="1" hangingPunct="1">
              <a:spcBef>
                <a:spcPts val="12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3200" dirty="0" smtClean="0">
                <a:solidFill>
                  <a:srgbClr val="0D6115"/>
                </a:solidFill>
                <a:effectLst>
                  <a:outerShdw blurRad="38100" dist="38100" dir="2700000" algn="tl">
                    <a:srgbClr val="C0C0C0"/>
                  </a:outerShdw>
                </a:effectLst>
              </a:rPr>
              <a:t/>
            </a:r>
            <a:br>
              <a:rPr lang="en-GB" altLang="en-US" sz="3200" dirty="0" smtClean="0">
                <a:solidFill>
                  <a:srgbClr val="0D6115"/>
                </a:solidFill>
                <a:effectLst>
                  <a:outerShdw blurRad="38100" dist="38100" dir="2700000" algn="tl">
                    <a:srgbClr val="C0C0C0"/>
                  </a:outerShdw>
                </a:effectLst>
              </a:rPr>
            </a:br>
            <a:r>
              <a:rPr lang="en-GB" altLang="en-US" sz="3200" dirty="0" smtClean="0">
                <a:solidFill>
                  <a:srgbClr val="0D6115"/>
                </a:solidFill>
                <a:effectLst>
                  <a:outerShdw blurRad="38100" dist="38100" dir="2700000" algn="tl">
                    <a:srgbClr val="C0C0C0"/>
                  </a:outerShdw>
                </a:effectLst>
              </a:rPr>
              <a:t>The International Plant Protection Convention</a:t>
            </a:r>
            <a:br>
              <a:rPr lang="en-GB" altLang="en-US" sz="3200" dirty="0" smtClean="0">
                <a:solidFill>
                  <a:srgbClr val="0D6115"/>
                </a:solidFill>
                <a:effectLst>
                  <a:outerShdw blurRad="38100" dist="38100" dir="2700000" algn="tl">
                    <a:srgbClr val="C0C0C0"/>
                  </a:outerShdw>
                </a:effectLst>
              </a:rPr>
            </a:br>
            <a:endParaRPr lang="en-GB" altLang="en-US" sz="3200" dirty="0" smtClean="0">
              <a:solidFill>
                <a:srgbClr val="0D6115"/>
              </a:solidFill>
              <a:effectLst>
                <a:outerShdw blurRad="38100" dist="38100" dir="2700000" algn="tl">
                  <a:srgbClr val="C0C0C0"/>
                </a:outerShdw>
              </a:effectLst>
            </a:endParaRPr>
          </a:p>
        </p:txBody>
      </p:sp>
      <p:sp>
        <p:nvSpPr>
          <p:cNvPr id="26627" name="Content Placeholder 2"/>
          <p:cNvSpPr>
            <a:spLocks noGrp="1"/>
          </p:cNvSpPr>
          <p:nvPr>
            <p:ph type="subTitle" idx="1"/>
          </p:nvPr>
        </p:nvSpPr>
        <p:spPr>
          <a:xfrm>
            <a:off x="685800" y="5029200"/>
            <a:ext cx="7848600" cy="609600"/>
          </a:xfrm>
        </p:spPr>
        <p:txBody>
          <a:bodyPr/>
          <a:lstStyle/>
          <a:p>
            <a:pPr eaLnBrk="1" hangingPunct="1">
              <a:lnSpc>
                <a:spcPct val="110000"/>
              </a:lnSpc>
              <a:defRPr/>
            </a:pPr>
            <a:r>
              <a:rPr lang="en-US" sz="3500" dirty="0">
                <a:solidFill>
                  <a:srgbClr val="002060"/>
                </a:solidFill>
                <a:effectLst>
                  <a:outerShdw blurRad="38100" dist="38100" dir="2700000" algn="tl">
                    <a:srgbClr val="C0C0C0"/>
                  </a:outerShdw>
                </a:effectLst>
                <a:latin typeface="+mj-lt"/>
                <a:ea typeface="+mj-ea"/>
                <a:cs typeface="+mj-cs"/>
              </a:rPr>
              <a:t>IPPC Secretariat, November 2015</a:t>
            </a:r>
          </a:p>
        </p:txBody>
      </p:sp>
      <p:sp>
        <p:nvSpPr>
          <p:cNvPr id="4" name="Title 1"/>
          <p:cNvSpPr txBox="1">
            <a:spLocks/>
          </p:cNvSpPr>
          <p:nvPr/>
        </p:nvSpPr>
        <p:spPr bwMode="auto">
          <a:xfrm>
            <a:off x="228600" y="1905000"/>
            <a:ext cx="8610600" cy="1600200"/>
          </a:xfrm>
          <a:prstGeom prst="rect">
            <a:avLst/>
          </a:prstGeom>
          <a:noFill/>
          <a:ln w="9525">
            <a:noFill/>
            <a:miter lim="800000"/>
            <a:headEnd/>
            <a:tailEnd/>
          </a:ln>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gn="ctr" eaLnBrk="1" hangingPunct="1">
              <a:lnSpc>
                <a:spcPct val="120000"/>
              </a:lnSpc>
              <a:defRPr/>
            </a:pPr>
            <a:r>
              <a:rPr lang="en-NZ" altLang="zh-CN" sz="4800" b="1" dirty="0" smtClean="0">
                <a:solidFill>
                  <a:srgbClr val="FF0000"/>
                </a:solidFill>
                <a:effectLst>
                  <a:outerShdw blurRad="38100" dist="38100" dir="2700000" algn="tl">
                    <a:srgbClr val="000000">
                      <a:alpha val="43137"/>
                    </a:srgbClr>
                  </a:outerShdw>
                </a:effectLst>
              </a:rPr>
              <a:t>Electronic </a:t>
            </a:r>
            <a:r>
              <a:rPr lang="en-NZ" altLang="zh-CN" sz="4800" b="1" dirty="0" err="1" smtClean="0">
                <a:solidFill>
                  <a:srgbClr val="FF0000"/>
                </a:solidFill>
                <a:effectLst>
                  <a:outerShdw blurRad="38100" dist="38100" dir="2700000" algn="tl">
                    <a:srgbClr val="000000">
                      <a:alpha val="43137"/>
                    </a:srgbClr>
                  </a:outerShdw>
                </a:effectLst>
              </a:rPr>
              <a:t>Phytosanitary</a:t>
            </a:r>
            <a:r>
              <a:rPr lang="en-NZ" altLang="zh-CN" sz="4800" b="1" dirty="0" smtClean="0">
                <a:solidFill>
                  <a:srgbClr val="FF0000"/>
                </a:solidFill>
                <a:effectLst>
                  <a:outerShdw blurRad="38100" dist="38100" dir="2700000" algn="tl">
                    <a:srgbClr val="000000">
                      <a:alpha val="43137"/>
                    </a:srgbClr>
                  </a:outerShdw>
                </a:effectLst>
              </a:rPr>
              <a:t> Certification, </a:t>
            </a:r>
            <a:r>
              <a:rPr lang="en-NZ" altLang="zh-CN" sz="4800" b="1" dirty="0" err="1" smtClean="0">
                <a:solidFill>
                  <a:srgbClr val="FF0000"/>
                </a:solidFill>
                <a:effectLst>
                  <a:outerShdw blurRad="38100" dist="38100" dir="2700000" algn="tl">
                    <a:srgbClr val="000000">
                      <a:alpha val="43137"/>
                    </a:srgbClr>
                  </a:outerShdw>
                </a:effectLst>
              </a:rPr>
              <a:t>ePhyto</a:t>
            </a:r>
            <a:endParaRPr lang="en-GB" alt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cstate="print"/>
          <a:srcRect/>
          <a:stretch>
            <a:fillRect/>
          </a:stretch>
        </p:blipFill>
        <p:spPr bwMode="auto">
          <a:xfrm>
            <a:off x="36512" y="2205038"/>
            <a:ext cx="9144000" cy="2760662"/>
          </a:xfrm>
          <a:prstGeom prst="rect">
            <a:avLst/>
          </a:prstGeom>
          <a:solidFill>
            <a:srgbClr val="FF0000"/>
          </a:solidFill>
          <a:ln w="9525">
            <a:noFill/>
            <a:miter lim="800000"/>
            <a:headEnd/>
            <a:tailEnd/>
          </a:ln>
        </p:spPr>
      </p:pic>
      <p:sp>
        <p:nvSpPr>
          <p:cNvPr id="27651" name="Rectangle 4"/>
          <p:cNvSpPr>
            <a:spLocks noChangeArrowheads="1"/>
          </p:cNvSpPr>
          <p:nvPr/>
        </p:nvSpPr>
        <p:spPr bwMode="auto">
          <a:xfrm>
            <a:off x="35496" y="2492375"/>
            <a:ext cx="2555875" cy="2376488"/>
          </a:xfrm>
          <a:prstGeom prst="rect">
            <a:avLst/>
          </a:prstGeom>
          <a:noFill/>
          <a:ln w="28575">
            <a:solidFill>
              <a:srgbClr val="FF0000"/>
            </a:solidFill>
            <a:miter lim="800000"/>
            <a:headEnd/>
            <a:tailEnd/>
          </a:ln>
        </p:spPr>
        <p:txBody>
          <a:bodyPr wrap="none" anchor="ctr"/>
          <a:lstStyle/>
          <a:p>
            <a:endParaRPr lang="nl-NL"/>
          </a:p>
        </p:txBody>
      </p:sp>
      <p:sp>
        <p:nvSpPr>
          <p:cNvPr id="27652" name="Rectangle 5"/>
          <p:cNvSpPr>
            <a:spLocks noChangeArrowheads="1"/>
          </p:cNvSpPr>
          <p:nvPr/>
        </p:nvSpPr>
        <p:spPr bwMode="auto">
          <a:xfrm>
            <a:off x="6156325" y="2420938"/>
            <a:ext cx="2987675" cy="2376487"/>
          </a:xfrm>
          <a:prstGeom prst="rect">
            <a:avLst/>
          </a:prstGeom>
          <a:noFill/>
          <a:ln w="28575">
            <a:solidFill>
              <a:srgbClr val="FF0000"/>
            </a:solidFill>
            <a:miter lim="800000"/>
            <a:headEnd/>
            <a:tailEnd/>
          </a:ln>
        </p:spPr>
        <p:txBody>
          <a:bodyPr wrap="none" anchor="ctr"/>
          <a:lstStyle/>
          <a:p>
            <a:endParaRPr lang="nl-NL"/>
          </a:p>
        </p:txBody>
      </p:sp>
      <p:sp>
        <p:nvSpPr>
          <p:cNvPr id="27653" name="Text Box 6"/>
          <p:cNvSpPr txBox="1">
            <a:spLocks noChangeArrowheads="1"/>
          </p:cNvSpPr>
          <p:nvPr/>
        </p:nvSpPr>
        <p:spPr bwMode="auto">
          <a:xfrm>
            <a:off x="0" y="5085184"/>
            <a:ext cx="2771799" cy="369332"/>
          </a:xfrm>
          <a:prstGeom prst="rect">
            <a:avLst/>
          </a:prstGeom>
          <a:noFill/>
          <a:ln w="9525">
            <a:noFill/>
            <a:miter lim="800000"/>
            <a:headEnd/>
            <a:tailEnd/>
          </a:ln>
        </p:spPr>
        <p:txBody>
          <a:bodyPr wrap="square">
            <a:spAutoFit/>
          </a:bodyPr>
          <a:lstStyle/>
          <a:p>
            <a:pPr>
              <a:spcBef>
                <a:spcPct val="50000"/>
              </a:spcBef>
            </a:pPr>
            <a:r>
              <a:rPr lang="nl-NL" b="1" dirty="0">
                <a:solidFill>
                  <a:schemeClr val="hlink"/>
                </a:solidFill>
                <a:effectLst>
                  <a:outerShdw blurRad="38100" dist="38100" dir="2700000" algn="tl">
                    <a:srgbClr val="000000">
                      <a:alpha val="43137"/>
                    </a:srgbClr>
                  </a:outerShdw>
                </a:effectLst>
              </a:rPr>
              <a:t>Production of message</a:t>
            </a:r>
          </a:p>
        </p:txBody>
      </p:sp>
      <p:sp>
        <p:nvSpPr>
          <p:cNvPr id="27654" name="Text Box 7"/>
          <p:cNvSpPr txBox="1">
            <a:spLocks noChangeArrowheads="1"/>
          </p:cNvSpPr>
          <p:nvPr/>
        </p:nvSpPr>
        <p:spPr bwMode="auto">
          <a:xfrm>
            <a:off x="6444208" y="5013176"/>
            <a:ext cx="2520280" cy="366863"/>
          </a:xfrm>
          <a:prstGeom prst="rect">
            <a:avLst/>
          </a:prstGeom>
          <a:noFill/>
          <a:ln w="9525">
            <a:noFill/>
            <a:miter lim="800000"/>
            <a:headEnd/>
            <a:tailEnd/>
          </a:ln>
        </p:spPr>
        <p:txBody>
          <a:bodyPr wrap="square">
            <a:spAutoFit/>
          </a:bodyPr>
          <a:lstStyle/>
          <a:p>
            <a:pPr>
              <a:spcBef>
                <a:spcPct val="50000"/>
              </a:spcBef>
            </a:pPr>
            <a:r>
              <a:rPr lang="nl-NL" b="1" dirty="0">
                <a:solidFill>
                  <a:schemeClr val="hlink"/>
                </a:solidFill>
                <a:effectLst>
                  <a:outerShdw blurRad="38100" dist="38100" dir="2700000" algn="tl">
                    <a:srgbClr val="000000">
                      <a:alpha val="43137"/>
                    </a:srgbClr>
                  </a:outerShdw>
                </a:effectLst>
              </a:rPr>
              <a:t>Receipt of message</a:t>
            </a:r>
          </a:p>
        </p:txBody>
      </p:sp>
      <p:sp>
        <p:nvSpPr>
          <p:cNvPr id="27655" name="Text Box 8"/>
          <p:cNvSpPr txBox="1">
            <a:spLocks noChangeArrowheads="1"/>
          </p:cNvSpPr>
          <p:nvPr/>
        </p:nvSpPr>
        <p:spPr bwMode="auto">
          <a:xfrm>
            <a:off x="3348038" y="5013325"/>
            <a:ext cx="2303462" cy="1633538"/>
          </a:xfrm>
          <a:prstGeom prst="rect">
            <a:avLst/>
          </a:prstGeom>
          <a:noFill/>
          <a:ln w="9525">
            <a:noFill/>
            <a:miter lim="800000"/>
            <a:headEnd/>
            <a:tailEnd/>
          </a:ln>
        </p:spPr>
        <p:txBody>
          <a:bodyPr>
            <a:spAutoFit/>
          </a:bodyPr>
          <a:lstStyle/>
          <a:p>
            <a:pPr>
              <a:spcBef>
                <a:spcPct val="50000"/>
              </a:spcBef>
            </a:pPr>
            <a:r>
              <a:rPr lang="nl-NL" sz="2000" b="1" dirty="0">
                <a:solidFill>
                  <a:srgbClr val="FF0000"/>
                </a:solidFill>
                <a:effectLst>
                  <a:outerShdw blurRad="38100" dist="38100" dir="2700000" algn="tl">
                    <a:srgbClr val="000000">
                      <a:alpha val="43137"/>
                    </a:srgbClr>
                  </a:outerShdw>
                </a:effectLst>
              </a:rPr>
              <a:t>National system</a:t>
            </a:r>
          </a:p>
          <a:p>
            <a:pPr>
              <a:spcBef>
                <a:spcPct val="50000"/>
              </a:spcBef>
            </a:pPr>
            <a:r>
              <a:rPr lang="nl-NL" b="1" dirty="0">
                <a:solidFill>
                  <a:schemeClr val="hlink"/>
                </a:solidFill>
                <a:effectLst>
                  <a:outerShdw blurRad="38100" dist="38100" dir="2700000" algn="tl">
                    <a:srgbClr val="000000">
                      <a:alpha val="43137"/>
                    </a:srgbClr>
                  </a:outerShdw>
                </a:effectLst>
              </a:rPr>
              <a:t>For production, dispatch, receipt, reading and storage of ePhytos</a:t>
            </a:r>
          </a:p>
        </p:txBody>
      </p:sp>
      <p:sp>
        <p:nvSpPr>
          <p:cNvPr id="27656" name="Line 9"/>
          <p:cNvSpPr>
            <a:spLocks noChangeShapeType="1"/>
          </p:cNvSpPr>
          <p:nvPr/>
        </p:nvSpPr>
        <p:spPr bwMode="auto">
          <a:xfrm>
            <a:off x="2555875" y="5373688"/>
            <a:ext cx="647700" cy="287337"/>
          </a:xfrm>
          <a:prstGeom prst="line">
            <a:avLst/>
          </a:prstGeom>
          <a:noFill/>
          <a:ln w="9525">
            <a:solidFill>
              <a:schemeClr val="bg1"/>
            </a:solidFill>
            <a:round/>
            <a:headEnd/>
            <a:tailEnd/>
          </a:ln>
        </p:spPr>
        <p:txBody>
          <a:bodyPr/>
          <a:lstStyle/>
          <a:p>
            <a:endParaRPr lang="nl-NL"/>
          </a:p>
        </p:txBody>
      </p:sp>
      <p:sp>
        <p:nvSpPr>
          <p:cNvPr id="27657" name="Line 10"/>
          <p:cNvSpPr>
            <a:spLocks noChangeShapeType="1"/>
          </p:cNvSpPr>
          <p:nvPr/>
        </p:nvSpPr>
        <p:spPr bwMode="auto">
          <a:xfrm flipV="1">
            <a:off x="5435600" y="5373688"/>
            <a:ext cx="1008063" cy="360362"/>
          </a:xfrm>
          <a:prstGeom prst="line">
            <a:avLst/>
          </a:prstGeom>
          <a:noFill/>
          <a:ln w="9525">
            <a:solidFill>
              <a:schemeClr val="bg1"/>
            </a:solidFill>
            <a:round/>
            <a:headEnd/>
            <a:tailEnd/>
          </a:ln>
        </p:spPr>
        <p:txBody>
          <a:bodyPr/>
          <a:lstStyle/>
          <a:p>
            <a:endParaRPr lang="nl-NL"/>
          </a:p>
        </p:txBody>
      </p:sp>
      <p:sp>
        <p:nvSpPr>
          <p:cNvPr id="11" name="Title 1"/>
          <p:cNvSpPr>
            <a:spLocks noGrp="1"/>
          </p:cNvSpPr>
          <p:nvPr>
            <p:ph type="title" idx="4294967295"/>
          </p:nvPr>
        </p:nvSpPr>
        <p:spPr>
          <a:xfrm>
            <a:off x="446856" y="714400"/>
            <a:ext cx="8229600" cy="914400"/>
          </a:xfrm>
        </p:spPr>
        <p:txBody>
          <a:bodyPr/>
          <a:lstStyle/>
          <a:p>
            <a:pPr eaLnBrk="1" hangingPunct="1"/>
            <a:r>
              <a:rPr lang="en-US" sz="6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Basic Functionality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0" y="1916832"/>
            <a:ext cx="9144000" cy="2760662"/>
          </a:xfrm>
          <a:prstGeom prst="rect">
            <a:avLst/>
          </a:prstGeom>
          <a:solidFill>
            <a:srgbClr val="FF0000"/>
          </a:solidFill>
          <a:ln w="9525">
            <a:noFill/>
            <a:miter lim="800000"/>
            <a:headEnd/>
            <a:tailEnd/>
          </a:ln>
        </p:spPr>
      </p:pic>
      <p:sp>
        <p:nvSpPr>
          <p:cNvPr id="29699" name="Rectangle 4"/>
          <p:cNvSpPr>
            <a:spLocks noChangeArrowheads="1"/>
          </p:cNvSpPr>
          <p:nvPr/>
        </p:nvSpPr>
        <p:spPr bwMode="auto">
          <a:xfrm>
            <a:off x="2771775" y="1916832"/>
            <a:ext cx="3384550" cy="2736850"/>
          </a:xfrm>
          <a:prstGeom prst="rect">
            <a:avLst/>
          </a:prstGeom>
          <a:noFill/>
          <a:ln w="28575">
            <a:solidFill>
              <a:srgbClr val="FF0000"/>
            </a:solidFill>
            <a:miter lim="800000"/>
            <a:headEnd/>
            <a:tailEnd/>
          </a:ln>
        </p:spPr>
        <p:txBody>
          <a:bodyPr wrap="none" anchor="ctr"/>
          <a:lstStyle/>
          <a:p>
            <a:endParaRPr lang="nl-NL"/>
          </a:p>
        </p:txBody>
      </p:sp>
      <p:sp>
        <p:nvSpPr>
          <p:cNvPr id="29700" name="Text Box 6"/>
          <p:cNvSpPr txBox="1">
            <a:spLocks noChangeArrowheads="1"/>
          </p:cNvSpPr>
          <p:nvPr/>
        </p:nvSpPr>
        <p:spPr bwMode="auto">
          <a:xfrm>
            <a:off x="2771800" y="4869160"/>
            <a:ext cx="3527425" cy="1466850"/>
          </a:xfrm>
          <a:prstGeom prst="rect">
            <a:avLst/>
          </a:prstGeom>
          <a:noFill/>
          <a:ln w="9525">
            <a:noFill/>
            <a:miter lim="800000"/>
            <a:headEnd/>
            <a:tailEnd/>
          </a:ln>
        </p:spPr>
        <p:txBody>
          <a:bodyPr>
            <a:spAutoFit/>
          </a:bodyPr>
          <a:lstStyle/>
          <a:p>
            <a:pPr>
              <a:spcBef>
                <a:spcPct val="50000"/>
              </a:spcBef>
            </a:pPr>
            <a:r>
              <a:rPr lang="nl-NL" b="1" dirty="0">
                <a:solidFill>
                  <a:srgbClr val="FF0000"/>
                </a:solidFill>
                <a:effectLst>
                  <a:outerShdw blurRad="38100" dist="38100" dir="2700000" algn="tl">
                    <a:srgbClr val="000000">
                      <a:alpha val="43137"/>
                    </a:srgbClr>
                  </a:outerShdw>
                </a:effectLst>
              </a:rPr>
              <a:t>Exchange mechanism</a:t>
            </a:r>
          </a:p>
          <a:p>
            <a:pPr>
              <a:spcBef>
                <a:spcPct val="50000"/>
              </a:spcBef>
            </a:pPr>
            <a:r>
              <a:rPr lang="nl-NL" b="1" dirty="0">
                <a:solidFill>
                  <a:schemeClr val="hlink"/>
                </a:solidFill>
                <a:effectLst>
                  <a:outerShdw blurRad="38100" dist="38100" dir="2700000" algn="tl">
                    <a:srgbClr val="000000">
                      <a:alpha val="43137"/>
                    </a:srgbClr>
                  </a:outerShdw>
                </a:effectLst>
              </a:rPr>
              <a:t>Transmission of message</a:t>
            </a:r>
          </a:p>
          <a:p>
            <a:pPr>
              <a:spcBef>
                <a:spcPct val="50000"/>
              </a:spcBef>
            </a:pPr>
            <a:r>
              <a:rPr lang="nl-NL" b="1" dirty="0">
                <a:solidFill>
                  <a:schemeClr val="hlink"/>
                </a:solidFill>
                <a:effectLst>
                  <a:outerShdw blurRad="38100" dist="38100" dir="2700000" algn="tl">
                    <a:srgbClr val="000000">
                      <a:alpha val="43137"/>
                    </a:srgbClr>
                  </a:outerShdw>
                </a:effectLst>
              </a:rPr>
              <a:t>Either directly between NPPOs or via a central Hub</a:t>
            </a:r>
          </a:p>
        </p:txBody>
      </p:sp>
      <p:sp>
        <p:nvSpPr>
          <p:cNvPr id="6" name="Title 1"/>
          <p:cNvSpPr>
            <a:spLocks noGrp="1"/>
          </p:cNvSpPr>
          <p:nvPr>
            <p:ph type="title" idx="4294967295"/>
          </p:nvPr>
        </p:nvSpPr>
        <p:spPr>
          <a:xfrm>
            <a:off x="446856" y="714400"/>
            <a:ext cx="8229600" cy="914400"/>
          </a:xfrm>
        </p:spPr>
        <p:txBody>
          <a:bodyPr/>
          <a:lstStyle/>
          <a:p>
            <a:pPr eaLnBrk="1" hangingPunct="1"/>
            <a:r>
              <a:rPr lang="en-US" sz="6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Basic Functionality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323850" y="620688"/>
            <a:ext cx="8229600" cy="914400"/>
          </a:xfrm>
        </p:spPr>
        <p:txBody>
          <a:bodyPr/>
          <a:lstStyle/>
          <a:p>
            <a:pPr eaLnBrk="1" hangingPunct="1"/>
            <a:r>
              <a:rPr lang="en-NZ" sz="6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National system</a:t>
            </a:r>
          </a:p>
        </p:txBody>
      </p:sp>
      <p:sp>
        <p:nvSpPr>
          <p:cNvPr id="31746" name="Content Placeholder 2"/>
          <p:cNvSpPr>
            <a:spLocks noGrp="1"/>
          </p:cNvSpPr>
          <p:nvPr>
            <p:ph idx="4294967295"/>
          </p:nvPr>
        </p:nvSpPr>
        <p:spPr>
          <a:xfrm>
            <a:off x="971549" y="1596156"/>
            <a:ext cx="7128843" cy="4785172"/>
          </a:xfrm>
        </p:spPr>
        <p:txBody>
          <a:bodyPr/>
          <a:lstStyle/>
          <a:p>
            <a:r>
              <a:rPr lang="en-AU" sz="2500" dirty="0" smtClean="0">
                <a:solidFill>
                  <a:schemeClr val="hlink"/>
                </a:solidFill>
                <a:effectLst>
                  <a:outerShdw blurRad="38100" dist="38100" dir="2700000" algn="tl">
                    <a:srgbClr val="000000">
                      <a:alpha val="43137"/>
                    </a:srgbClr>
                  </a:outerShdw>
                </a:effectLst>
              </a:rPr>
              <a:t>Data entry for export certification</a:t>
            </a:r>
          </a:p>
          <a:p>
            <a:r>
              <a:rPr lang="en-AU" sz="2500" dirty="0" smtClean="0">
                <a:solidFill>
                  <a:schemeClr val="hlink"/>
                </a:solidFill>
                <a:effectLst>
                  <a:outerShdw blurRad="38100" dist="38100" dir="2700000" algn="tl">
                    <a:srgbClr val="000000">
                      <a:alpha val="43137"/>
                    </a:srgbClr>
                  </a:outerShdw>
                </a:effectLst>
              </a:rPr>
              <a:t>Production of an </a:t>
            </a:r>
            <a:r>
              <a:rPr lang="en-AU" sz="2500" dirty="0" err="1" smtClean="0">
                <a:solidFill>
                  <a:schemeClr val="hlink"/>
                </a:solidFill>
                <a:effectLst>
                  <a:outerShdw blurRad="38100" dist="38100" dir="2700000" algn="tl">
                    <a:srgbClr val="000000">
                      <a:alpha val="43137"/>
                    </a:srgbClr>
                  </a:outerShdw>
                </a:effectLst>
              </a:rPr>
              <a:t>ePhyto</a:t>
            </a:r>
            <a:r>
              <a:rPr lang="en-AU" sz="2500" dirty="0" smtClean="0">
                <a:solidFill>
                  <a:schemeClr val="hlink"/>
                </a:solidFill>
                <a:effectLst>
                  <a:outerShdw blurRad="38100" dist="38100" dir="2700000" algn="tl">
                    <a:srgbClr val="000000">
                      <a:alpha val="43137"/>
                    </a:srgbClr>
                  </a:outerShdw>
                </a:effectLst>
              </a:rPr>
              <a:t> with these data</a:t>
            </a:r>
          </a:p>
          <a:p>
            <a:r>
              <a:rPr lang="en-AU" sz="2500" dirty="0" smtClean="0">
                <a:solidFill>
                  <a:schemeClr val="hlink"/>
                </a:solidFill>
                <a:effectLst>
                  <a:outerShdw blurRad="38100" dist="38100" dir="2700000" algn="tl">
                    <a:srgbClr val="000000">
                      <a:alpha val="43137"/>
                    </a:srgbClr>
                  </a:outerShdw>
                </a:effectLst>
              </a:rPr>
              <a:t>Issuance/authorization of the </a:t>
            </a:r>
            <a:r>
              <a:rPr lang="en-AU" sz="2500" dirty="0" err="1" smtClean="0">
                <a:solidFill>
                  <a:schemeClr val="hlink"/>
                </a:solidFill>
                <a:effectLst>
                  <a:outerShdw blurRad="38100" dist="38100" dir="2700000" algn="tl">
                    <a:srgbClr val="000000">
                      <a:alpha val="43137"/>
                    </a:srgbClr>
                  </a:outerShdw>
                </a:effectLst>
              </a:rPr>
              <a:t>ePhyto</a:t>
            </a:r>
            <a:endParaRPr lang="en-AU" sz="2500" dirty="0" smtClean="0">
              <a:solidFill>
                <a:schemeClr val="hlink"/>
              </a:solidFill>
              <a:effectLst>
                <a:outerShdw blurRad="38100" dist="38100" dir="2700000" algn="tl">
                  <a:srgbClr val="000000">
                    <a:alpha val="43137"/>
                  </a:srgbClr>
                </a:outerShdw>
              </a:effectLst>
            </a:endParaRPr>
          </a:p>
          <a:p>
            <a:r>
              <a:rPr lang="en-AU" sz="2500" dirty="0" smtClean="0">
                <a:solidFill>
                  <a:schemeClr val="hlink"/>
                </a:solidFill>
                <a:effectLst>
                  <a:outerShdw blurRad="38100" dist="38100" dir="2700000" algn="tl">
                    <a:srgbClr val="000000">
                      <a:alpha val="43137"/>
                    </a:srgbClr>
                  </a:outerShdw>
                </a:effectLst>
              </a:rPr>
              <a:t>Sending of the </a:t>
            </a:r>
            <a:r>
              <a:rPr lang="en-AU" sz="2500" dirty="0" err="1" smtClean="0">
                <a:solidFill>
                  <a:schemeClr val="hlink"/>
                </a:solidFill>
                <a:effectLst>
                  <a:outerShdw blurRad="38100" dist="38100" dir="2700000" algn="tl">
                    <a:srgbClr val="000000">
                      <a:alpha val="43137"/>
                    </a:srgbClr>
                  </a:outerShdw>
                </a:effectLst>
              </a:rPr>
              <a:t>ePhyto</a:t>
            </a:r>
            <a:r>
              <a:rPr lang="en-AU" sz="2500" dirty="0" smtClean="0">
                <a:solidFill>
                  <a:schemeClr val="hlink"/>
                </a:solidFill>
                <a:effectLst>
                  <a:outerShdw blurRad="38100" dist="38100" dir="2700000" algn="tl">
                    <a:srgbClr val="000000">
                      <a:alpha val="43137"/>
                    </a:srgbClr>
                  </a:outerShdw>
                </a:effectLst>
              </a:rPr>
              <a:t> </a:t>
            </a:r>
          </a:p>
          <a:p>
            <a:r>
              <a:rPr lang="en-AU" sz="2500" dirty="0" smtClean="0">
                <a:solidFill>
                  <a:schemeClr val="hlink"/>
                </a:solidFill>
                <a:effectLst>
                  <a:outerShdw blurRad="38100" dist="38100" dir="2700000" algn="tl">
                    <a:srgbClr val="000000">
                      <a:alpha val="43137"/>
                    </a:srgbClr>
                  </a:outerShdw>
                </a:effectLst>
              </a:rPr>
              <a:t>Printing of the sent certificate data on paper</a:t>
            </a:r>
          </a:p>
          <a:p>
            <a:r>
              <a:rPr lang="en-AU" sz="2500" dirty="0" smtClean="0">
                <a:solidFill>
                  <a:schemeClr val="hlink"/>
                </a:solidFill>
                <a:effectLst>
                  <a:outerShdw blurRad="38100" dist="38100" dir="2700000" algn="tl">
                    <a:srgbClr val="000000">
                      <a:alpha val="43137"/>
                    </a:srgbClr>
                  </a:outerShdw>
                </a:effectLst>
              </a:rPr>
              <a:t>Receipt of </a:t>
            </a:r>
            <a:r>
              <a:rPr lang="en-AU" sz="2500" dirty="0" err="1" smtClean="0">
                <a:solidFill>
                  <a:schemeClr val="hlink"/>
                </a:solidFill>
                <a:effectLst>
                  <a:outerShdw blurRad="38100" dist="38100" dir="2700000" algn="tl">
                    <a:srgbClr val="000000">
                      <a:alpha val="43137"/>
                    </a:srgbClr>
                  </a:outerShdw>
                </a:effectLst>
              </a:rPr>
              <a:t>ePhytos</a:t>
            </a:r>
            <a:r>
              <a:rPr lang="en-AU" sz="2500" dirty="0" smtClean="0">
                <a:solidFill>
                  <a:schemeClr val="hlink"/>
                </a:solidFill>
                <a:effectLst>
                  <a:outerShdw blurRad="38100" dist="38100" dir="2700000" algn="tl">
                    <a:srgbClr val="000000">
                      <a:alpha val="43137"/>
                    </a:srgbClr>
                  </a:outerShdw>
                </a:effectLst>
              </a:rPr>
              <a:t> </a:t>
            </a:r>
          </a:p>
          <a:p>
            <a:r>
              <a:rPr lang="en-AU" sz="2500" dirty="0" smtClean="0">
                <a:solidFill>
                  <a:schemeClr val="hlink"/>
                </a:solidFill>
                <a:effectLst>
                  <a:outerShdw blurRad="38100" dist="38100" dir="2700000" algn="tl">
                    <a:srgbClr val="000000">
                      <a:alpha val="43137"/>
                    </a:srgbClr>
                  </a:outerShdw>
                </a:effectLst>
              </a:rPr>
              <a:t>Checking the authenticity of the </a:t>
            </a:r>
            <a:r>
              <a:rPr lang="en-AU" sz="2500" dirty="0" err="1" smtClean="0">
                <a:solidFill>
                  <a:schemeClr val="hlink"/>
                </a:solidFill>
                <a:effectLst>
                  <a:outerShdw blurRad="38100" dist="38100" dir="2700000" algn="tl">
                    <a:srgbClr val="000000">
                      <a:alpha val="43137"/>
                    </a:srgbClr>
                  </a:outerShdw>
                </a:effectLst>
              </a:rPr>
              <a:t>ePhyto</a:t>
            </a:r>
            <a:r>
              <a:rPr lang="en-AU" sz="2500" dirty="0" smtClean="0">
                <a:solidFill>
                  <a:schemeClr val="hlink"/>
                </a:solidFill>
                <a:effectLst>
                  <a:outerShdw blurRad="38100" dist="38100" dir="2700000" algn="tl">
                    <a:srgbClr val="000000">
                      <a:alpha val="43137"/>
                    </a:srgbClr>
                  </a:outerShdw>
                </a:effectLst>
              </a:rPr>
              <a:t> received</a:t>
            </a:r>
          </a:p>
          <a:p>
            <a:r>
              <a:rPr lang="en-AU" sz="2500" dirty="0" smtClean="0">
                <a:solidFill>
                  <a:schemeClr val="hlink"/>
                </a:solidFill>
                <a:effectLst>
                  <a:outerShdw blurRad="38100" dist="38100" dir="2700000" algn="tl">
                    <a:srgbClr val="000000">
                      <a:alpha val="43137"/>
                    </a:srgbClr>
                  </a:outerShdw>
                </a:effectLst>
              </a:rPr>
              <a:t>Extraction of the data from the </a:t>
            </a:r>
            <a:r>
              <a:rPr lang="en-AU" sz="2500" dirty="0" err="1" smtClean="0">
                <a:solidFill>
                  <a:schemeClr val="hlink"/>
                </a:solidFill>
                <a:effectLst>
                  <a:outerShdw blurRad="38100" dist="38100" dir="2700000" algn="tl">
                    <a:srgbClr val="000000">
                      <a:alpha val="43137"/>
                    </a:srgbClr>
                  </a:outerShdw>
                </a:effectLst>
              </a:rPr>
              <a:t>ePhyto</a:t>
            </a:r>
            <a:endParaRPr lang="en-AU" sz="2500" dirty="0" smtClean="0">
              <a:solidFill>
                <a:schemeClr val="hlink"/>
              </a:solidFill>
              <a:effectLst>
                <a:outerShdw blurRad="38100" dist="38100" dir="2700000" algn="tl">
                  <a:srgbClr val="000000">
                    <a:alpha val="43137"/>
                  </a:srgbClr>
                </a:outerShdw>
              </a:effectLst>
            </a:endParaRPr>
          </a:p>
          <a:p>
            <a:r>
              <a:rPr lang="en-AU" sz="2500" dirty="0" smtClean="0">
                <a:solidFill>
                  <a:schemeClr val="hlink"/>
                </a:solidFill>
                <a:effectLst>
                  <a:outerShdw blurRad="38100" dist="38100" dir="2700000" algn="tl">
                    <a:srgbClr val="000000">
                      <a:alpha val="43137"/>
                    </a:srgbClr>
                  </a:outerShdw>
                </a:effectLst>
              </a:rPr>
              <a:t>Printing of the received certificate data on paper</a:t>
            </a:r>
          </a:p>
          <a:p>
            <a:r>
              <a:rPr lang="en-AU" sz="2500" dirty="0" smtClean="0">
                <a:solidFill>
                  <a:schemeClr val="hlink"/>
                </a:solidFill>
                <a:effectLst>
                  <a:outerShdw blurRad="38100" dist="38100" dir="2700000" algn="tl">
                    <a:srgbClr val="000000">
                      <a:alpha val="43137"/>
                    </a:srgbClr>
                  </a:outerShdw>
                </a:effectLst>
              </a:rPr>
              <a:t>Store the </a:t>
            </a:r>
            <a:r>
              <a:rPr lang="en-AU" sz="2500" dirty="0" err="1" smtClean="0">
                <a:solidFill>
                  <a:schemeClr val="hlink"/>
                </a:solidFill>
                <a:effectLst>
                  <a:outerShdw blurRad="38100" dist="38100" dir="2700000" algn="tl">
                    <a:srgbClr val="000000">
                      <a:alpha val="43137"/>
                    </a:srgbClr>
                  </a:outerShdw>
                </a:effectLst>
              </a:rPr>
              <a:t>ePhytos</a:t>
            </a:r>
            <a:r>
              <a:rPr lang="en-AU" sz="2500" dirty="0" smtClean="0">
                <a:solidFill>
                  <a:schemeClr val="hlink"/>
                </a:solidFill>
                <a:effectLst>
                  <a:outerShdw blurRad="38100" dist="38100" dir="2700000" algn="tl">
                    <a:srgbClr val="000000">
                      <a:alpha val="43137"/>
                    </a:srgbClr>
                  </a:outerShdw>
                </a:effectLst>
              </a:rPr>
              <a:t> for later reference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323850" y="765175"/>
            <a:ext cx="8496622" cy="914400"/>
          </a:xfrm>
        </p:spPr>
        <p:txBody>
          <a:bodyPr/>
          <a:lstStyle/>
          <a:p>
            <a:pPr eaLnBrk="1" hangingPunct="1"/>
            <a:r>
              <a:rPr lang="en-NZ" sz="6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National system</a:t>
            </a:r>
          </a:p>
        </p:txBody>
      </p:sp>
      <p:sp>
        <p:nvSpPr>
          <p:cNvPr id="33794" name="Content Placeholder 2"/>
          <p:cNvSpPr>
            <a:spLocks noGrp="1"/>
          </p:cNvSpPr>
          <p:nvPr>
            <p:ph idx="4294967295"/>
          </p:nvPr>
        </p:nvSpPr>
        <p:spPr>
          <a:xfrm>
            <a:off x="899666" y="1883940"/>
            <a:ext cx="7560766" cy="4065340"/>
          </a:xfrm>
        </p:spPr>
        <p:txBody>
          <a:bodyPr/>
          <a:lstStyle/>
          <a:p>
            <a:pPr>
              <a:lnSpc>
                <a:spcPct val="110000"/>
              </a:lnSpc>
              <a:buFont typeface="Arial" charset="0"/>
              <a:buNone/>
            </a:pPr>
            <a:r>
              <a:rPr lang="en-AU" sz="3500" dirty="0" smtClean="0">
                <a:solidFill>
                  <a:schemeClr val="hlink"/>
                </a:solidFill>
                <a:effectLst>
                  <a:outerShdw blurRad="38100" dist="38100" dir="2700000" algn="tl">
                    <a:srgbClr val="000000">
                      <a:alpha val="43137"/>
                    </a:srgbClr>
                  </a:outerShdw>
                </a:effectLst>
              </a:rPr>
              <a:t>This system can either be:</a:t>
            </a:r>
          </a:p>
          <a:p>
            <a:pPr>
              <a:lnSpc>
                <a:spcPct val="110000"/>
              </a:lnSpc>
              <a:buFontTx/>
              <a:buChar char="-"/>
            </a:pPr>
            <a:r>
              <a:rPr lang="en-AU" sz="3500" dirty="0" smtClean="0">
                <a:solidFill>
                  <a:schemeClr val="hlink"/>
                </a:solidFill>
                <a:effectLst>
                  <a:outerShdw blurRad="38100" dist="38100" dir="2700000" algn="tl">
                    <a:srgbClr val="000000">
                      <a:alpha val="43137"/>
                    </a:srgbClr>
                  </a:outerShdw>
                </a:effectLst>
              </a:rPr>
              <a:t>A truly national system, being part of a larger national system, or</a:t>
            </a:r>
          </a:p>
          <a:p>
            <a:pPr>
              <a:lnSpc>
                <a:spcPct val="110000"/>
              </a:lnSpc>
              <a:buFontTx/>
              <a:buChar char="-"/>
            </a:pPr>
            <a:r>
              <a:rPr lang="en-AU" sz="3500" dirty="0" smtClean="0">
                <a:solidFill>
                  <a:schemeClr val="hlink"/>
                </a:solidFill>
                <a:effectLst>
                  <a:outerShdw blurRad="38100" dist="38100" dir="2700000" algn="tl">
                    <a:srgbClr val="000000">
                      <a:alpha val="43137"/>
                    </a:srgbClr>
                  </a:outerShdw>
                </a:effectLst>
              </a:rPr>
              <a:t>A generic system, made available to those countries that do not have a national system (may be web-based)</a:t>
            </a:r>
          </a:p>
          <a:p>
            <a:pPr>
              <a:lnSpc>
                <a:spcPct val="110000"/>
              </a:lnSpc>
            </a:pPr>
            <a:endParaRPr lang="en-AU" sz="3500" dirty="0" smtClean="0">
              <a:solidFill>
                <a:schemeClr val="hlin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323850" y="692696"/>
            <a:ext cx="8352606" cy="914400"/>
          </a:xfrm>
        </p:spPr>
        <p:txBody>
          <a:bodyPr/>
          <a:lstStyle/>
          <a:p>
            <a:pPr eaLnBrk="1" hangingPunct="1"/>
            <a:r>
              <a:rPr lang="en-NZ" sz="4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Transmission mechanism</a:t>
            </a:r>
          </a:p>
        </p:txBody>
      </p:sp>
      <p:sp>
        <p:nvSpPr>
          <p:cNvPr id="35842" name="Content Placeholder 2"/>
          <p:cNvSpPr>
            <a:spLocks noGrp="1"/>
          </p:cNvSpPr>
          <p:nvPr>
            <p:ph idx="4294967295"/>
          </p:nvPr>
        </p:nvSpPr>
        <p:spPr>
          <a:xfrm>
            <a:off x="755651" y="1772816"/>
            <a:ext cx="7488757" cy="3888432"/>
          </a:xfrm>
        </p:spPr>
        <p:txBody>
          <a:bodyPr/>
          <a:lstStyle/>
          <a:p>
            <a:pPr marL="542925" indent="-542925">
              <a:lnSpc>
                <a:spcPct val="120000"/>
              </a:lnSpc>
              <a:buNone/>
            </a:pPr>
            <a:r>
              <a:rPr lang="en-US" altLang="zh-CN"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AU" altLang="zh-CN" dirty="0" smtClean="0">
                <a:solidFill>
                  <a:schemeClr val="hlink"/>
                </a:solidFill>
                <a:effectLst>
                  <a:outerShdw blurRad="38100" dist="38100" dir="2700000" algn="tl">
                    <a:srgbClr val="000000">
                      <a:alpha val="43137"/>
                    </a:srgbClr>
                  </a:outerShdw>
                </a:effectLst>
              </a:rPr>
              <a:t>Transfer of </a:t>
            </a:r>
            <a:r>
              <a:rPr lang="en-AU" altLang="zh-CN" dirty="0" err="1" smtClean="0">
                <a:solidFill>
                  <a:schemeClr val="hlink"/>
                </a:solidFill>
                <a:effectLst>
                  <a:outerShdw blurRad="38100" dist="38100" dir="2700000" algn="tl">
                    <a:srgbClr val="000000">
                      <a:alpha val="43137"/>
                    </a:srgbClr>
                  </a:outerShdw>
                </a:effectLst>
              </a:rPr>
              <a:t>ePhytos</a:t>
            </a:r>
            <a:r>
              <a:rPr lang="en-AU" altLang="zh-CN" dirty="0" smtClean="0">
                <a:solidFill>
                  <a:schemeClr val="hlink"/>
                </a:solidFill>
                <a:effectLst>
                  <a:outerShdw blurRad="38100" dist="38100" dir="2700000" algn="tl">
                    <a:srgbClr val="000000">
                      <a:alpha val="43137"/>
                    </a:srgbClr>
                  </a:outerShdw>
                </a:effectLst>
              </a:rPr>
              <a:t> from NPPO of exporting country to NPPO of importing country, </a:t>
            </a:r>
          </a:p>
          <a:p>
            <a:pPr marL="542925" indent="-542925">
              <a:lnSpc>
                <a:spcPct val="120000"/>
              </a:lnSpc>
              <a:buNone/>
            </a:pPr>
            <a:r>
              <a:rPr lang="en-US" altLang="zh-CN"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AU" dirty="0" smtClean="0">
                <a:solidFill>
                  <a:schemeClr val="hlink"/>
                </a:solidFill>
                <a:effectLst>
                  <a:outerShdw blurRad="38100" dist="38100" dir="2700000" algn="tl">
                    <a:srgbClr val="000000">
                      <a:alpha val="43137"/>
                    </a:srgbClr>
                  </a:outerShdw>
                </a:effectLst>
              </a:rPr>
              <a:t>This can either be: Direct exchange between systems of two NPPOs (point-to-point), or Exchange via a central hub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747838" y="3548063"/>
            <a:ext cx="5703887" cy="1320800"/>
          </a:xfrm>
        </p:spPr>
        <p:txBody>
          <a:bodyPr>
            <a:normAutofit/>
          </a:bodyPr>
          <a:lstStyle/>
          <a:p>
            <a:pPr marL="0" indent="0" algn="ctr">
              <a:buFont typeface="Arial" charset="0"/>
              <a:buNone/>
              <a:defRPr/>
            </a:pPr>
            <a:endParaRPr lang="fr-FR" altLang="en-US" sz="3400" smtClean="0">
              <a:solidFill>
                <a:srgbClr val="898989"/>
              </a:solidFill>
              <a:effectLst>
                <a:outerShdw blurRad="38100" dist="38100" dir="2700000" algn="tl">
                  <a:srgbClr val="000000">
                    <a:alpha val="43137"/>
                  </a:srgbClr>
                </a:outerShdw>
              </a:effectLst>
            </a:endParaRPr>
          </a:p>
          <a:p>
            <a:pPr marL="0" indent="0" algn="ctr">
              <a:buFont typeface="Arial" charset="0"/>
              <a:buNone/>
              <a:defRPr/>
            </a:pPr>
            <a:endParaRPr lang="en-US" altLang="en-US" sz="3400" smtClean="0">
              <a:solidFill>
                <a:schemeClr val="tx2"/>
              </a:solidFill>
              <a:effectLst>
                <a:outerShdw blurRad="38100" dist="38100" dir="2700000" algn="tl">
                  <a:srgbClr val="000000">
                    <a:alpha val="43137"/>
                  </a:srgbClr>
                </a:outerShdw>
              </a:effectLst>
            </a:endParaRPr>
          </a:p>
        </p:txBody>
      </p:sp>
      <p:sp>
        <p:nvSpPr>
          <p:cNvPr id="37890" name="Title 1"/>
          <p:cNvSpPr txBox="1">
            <a:spLocks/>
          </p:cNvSpPr>
          <p:nvPr/>
        </p:nvSpPr>
        <p:spPr bwMode="auto">
          <a:xfrm>
            <a:off x="445269" y="692696"/>
            <a:ext cx="8231187" cy="873125"/>
          </a:xfrm>
          <a:prstGeom prst="rect">
            <a:avLst/>
          </a:prstGeom>
          <a:noFill/>
          <a:ln w="9525">
            <a:noFill/>
            <a:miter lim="800000"/>
            <a:headEnd/>
            <a:tailEnd/>
          </a:ln>
        </p:spPr>
        <p:txBody>
          <a:bodyPr lIns="91428" tIns="45714" rIns="91428" bIns="45714" anchor="ctr"/>
          <a:lstStyle/>
          <a:p>
            <a:pPr algn="ctr" eaLnBrk="0" hangingPunct="0"/>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Current - eCert via Bilateral </a:t>
            </a: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Agreements</a:t>
            </a:r>
            <a:endParaRPr lang="en-GB" alt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7891" name="Group 9"/>
          <p:cNvGrpSpPr>
            <a:grpSpLocks/>
          </p:cNvGrpSpPr>
          <p:nvPr/>
        </p:nvGrpSpPr>
        <p:grpSpPr bwMode="auto">
          <a:xfrm>
            <a:off x="1331913" y="1989138"/>
            <a:ext cx="6210300" cy="3810000"/>
            <a:chOff x="381000" y="533400"/>
            <a:chExt cx="7696200" cy="5486400"/>
          </a:xfrm>
        </p:grpSpPr>
        <p:grpSp>
          <p:nvGrpSpPr>
            <p:cNvPr id="37892" name="Group 10"/>
            <p:cNvGrpSpPr>
              <a:grpSpLocks/>
            </p:cNvGrpSpPr>
            <p:nvPr/>
          </p:nvGrpSpPr>
          <p:grpSpPr bwMode="auto">
            <a:xfrm>
              <a:off x="5486400" y="1104900"/>
              <a:ext cx="1562100" cy="647700"/>
              <a:chOff x="5486400" y="1104900"/>
              <a:chExt cx="1562100" cy="647700"/>
            </a:xfrm>
          </p:grpSpPr>
          <p:cxnSp>
            <p:nvCxnSpPr>
              <p:cNvPr id="46" name="Straight Arrow Connector 45"/>
              <p:cNvCxnSpPr>
                <a:stCxn id="12" idx="6"/>
                <a:endCxn id="16" idx="0"/>
              </p:cNvCxnSpPr>
              <p:nvPr/>
            </p:nvCxnSpPr>
            <p:spPr>
              <a:xfrm>
                <a:off x="5486224" y="1104900"/>
                <a:ext cx="1562062" cy="646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928" name="Picture 6"/>
              <p:cNvPicPr>
                <a:picLocks noChangeAspect="1" noChangeArrowheads="1"/>
              </p:cNvPicPr>
              <p:nvPr/>
            </p:nvPicPr>
            <p:blipFill>
              <a:blip r:embed="rId3" cstate="print"/>
              <a:srcRect/>
              <a:stretch>
                <a:fillRect/>
              </a:stretch>
            </p:blipFill>
            <p:spPr bwMode="auto">
              <a:xfrm>
                <a:off x="5943600" y="1143000"/>
                <a:ext cx="525780" cy="609600"/>
              </a:xfrm>
              <a:prstGeom prst="rect">
                <a:avLst/>
              </a:prstGeom>
              <a:noFill/>
              <a:ln w="9525">
                <a:noFill/>
                <a:miter lim="800000"/>
                <a:headEnd/>
                <a:tailEnd/>
              </a:ln>
            </p:spPr>
          </p:pic>
        </p:grpSp>
        <p:sp>
          <p:nvSpPr>
            <p:cNvPr id="12" name="Oval 11"/>
            <p:cNvSpPr/>
            <p:nvPr/>
          </p:nvSpPr>
          <p:spPr>
            <a:xfrm>
              <a:off x="3429000" y="533400"/>
              <a:ext cx="2057400" cy="1143000"/>
            </a:xfrm>
            <a:prstGeom prst="ellipse">
              <a:avLst/>
            </a:prstGeom>
            <a:effectLst>
              <a:outerShdw blurRad="50800" dist="38100" dir="5400000" algn="t" rotWithShape="0">
                <a:prstClr val="black">
                  <a:alpha val="40000"/>
                </a:prstClr>
              </a:outerShdw>
              <a:softEdge rad="31750"/>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USA</a:t>
              </a:r>
              <a:endParaRPr lang="en-US" b="1" dirty="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Oval 12"/>
            <p:cNvSpPr/>
            <p:nvPr/>
          </p:nvSpPr>
          <p:spPr>
            <a:xfrm>
              <a:off x="3429000" y="4876800"/>
              <a:ext cx="2057400" cy="1143000"/>
            </a:xfrm>
            <a:prstGeom prst="ellipse">
              <a:avLst/>
            </a:prstGeom>
            <a:effectLst>
              <a:outerShdw blurRad="50800" dist="38100" dir="5400000" algn="t" rotWithShape="0">
                <a:prstClr val="black">
                  <a:alpha val="40000"/>
                </a:prstClr>
              </a:outerShdw>
              <a:softEdge rad="31750"/>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Kenya</a:t>
              </a:r>
              <a:endParaRPr lang="en-US" b="1" dirty="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Oval 13"/>
            <p:cNvSpPr/>
            <p:nvPr/>
          </p:nvSpPr>
          <p:spPr>
            <a:xfrm>
              <a:off x="381000" y="3733800"/>
              <a:ext cx="2057400" cy="1143000"/>
            </a:xfrm>
            <a:prstGeom prst="ellipse">
              <a:avLst/>
            </a:prstGeom>
            <a:effectLst>
              <a:outerShdw blurRad="50800" dist="38100" dir="5400000" algn="t" rotWithShape="0">
                <a:prstClr val="black">
                  <a:alpha val="40000"/>
                </a:prstClr>
              </a:outerShdw>
              <a:softEdge rad="31750"/>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China</a:t>
              </a:r>
              <a:endParaRPr lang="en-US" b="1" dirty="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Oval 14"/>
            <p:cNvSpPr/>
            <p:nvPr/>
          </p:nvSpPr>
          <p:spPr>
            <a:xfrm>
              <a:off x="6019800" y="3733800"/>
              <a:ext cx="2057400" cy="1143000"/>
            </a:xfrm>
            <a:prstGeom prst="ellipse">
              <a:avLst/>
            </a:prstGeom>
            <a:effectLst>
              <a:outerShdw blurRad="50800" dist="38100" dir="5400000" algn="t" rotWithShape="0">
                <a:prstClr val="black">
                  <a:alpha val="40000"/>
                </a:prstClr>
              </a:outerShdw>
              <a:softEdge rad="31750"/>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b="1" dirty="0" smtClean="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p>
            <a:p>
              <a:pPr algn="ctr">
                <a:defRPr/>
              </a:pPr>
              <a:r>
                <a:rPr lang="en-US" sz="1400" b="1" dirty="0" smtClean="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Netherlands</a:t>
              </a:r>
              <a:endParaRPr lang="en-US" sz="1400" b="1" dirty="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Oval 15"/>
            <p:cNvSpPr/>
            <p:nvPr/>
          </p:nvSpPr>
          <p:spPr>
            <a:xfrm>
              <a:off x="6019800" y="1752600"/>
              <a:ext cx="2057400" cy="1143000"/>
            </a:xfrm>
            <a:prstGeom prst="ellipse">
              <a:avLst/>
            </a:prstGeom>
            <a:effectLst>
              <a:outerShdw blurRad="50800" dist="38100" dir="5400000" algn="t" rotWithShape="0">
                <a:prstClr val="black">
                  <a:alpha val="40000"/>
                </a:prstClr>
              </a:outerShdw>
              <a:softEdge rad="31750"/>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Argentina</a:t>
              </a:r>
              <a:endParaRPr lang="en-US" b="1" dirty="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Oval 16"/>
            <p:cNvSpPr/>
            <p:nvPr/>
          </p:nvSpPr>
          <p:spPr>
            <a:xfrm>
              <a:off x="381000" y="1752600"/>
              <a:ext cx="2057400" cy="1143000"/>
            </a:xfrm>
            <a:prstGeom prst="ellipse">
              <a:avLst/>
            </a:prstGeom>
            <a:effectLst>
              <a:outerShdw blurRad="50800" dist="38100" dir="5400000" algn="t" rotWithShape="0">
                <a:prstClr val="black">
                  <a:alpha val="40000"/>
                </a:prstClr>
              </a:outerShdw>
              <a:softEdge rad="31750"/>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Australia</a:t>
              </a:r>
              <a:endParaRPr lang="en-US" b="1" dirty="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7899" name="Group 17"/>
            <p:cNvGrpSpPr>
              <a:grpSpLocks/>
            </p:cNvGrpSpPr>
            <p:nvPr/>
          </p:nvGrpSpPr>
          <p:grpSpPr bwMode="auto">
            <a:xfrm>
              <a:off x="4191000" y="1676400"/>
              <a:ext cx="525780" cy="3200400"/>
              <a:chOff x="5334000" y="800100"/>
              <a:chExt cx="525780" cy="3200400"/>
            </a:xfrm>
          </p:grpSpPr>
          <p:cxnSp>
            <p:nvCxnSpPr>
              <p:cNvPr id="44" name="Straight Arrow Connector 43"/>
              <p:cNvCxnSpPr>
                <a:stCxn id="12" idx="4"/>
                <a:endCxn id="13" idx="0"/>
              </p:cNvCxnSpPr>
              <p:nvPr/>
            </p:nvCxnSpPr>
            <p:spPr>
              <a:xfrm>
                <a:off x="5600310" y="800100"/>
                <a:ext cx="0" cy="3200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926" name="Picture 6"/>
              <p:cNvPicPr>
                <a:picLocks noChangeAspect="1" noChangeArrowheads="1"/>
              </p:cNvPicPr>
              <p:nvPr/>
            </p:nvPicPr>
            <p:blipFill>
              <a:blip r:embed="rId3" cstate="print"/>
              <a:srcRect/>
              <a:stretch>
                <a:fillRect/>
              </a:stretch>
            </p:blipFill>
            <p:spPr bwMode="auto">
              <a:xfrm>
                <a:off x="5334000" y="2400300"/>
                <a:ext cx="525780" cy="609600"/>
              </a:xfrm>
              <a:prstGeom prst="rect">
                <a:avLst/>
              </a:prstGeom>
              <a:noFill/>
              <a:ln w="9525">
                <a:noFill/>
                <a:miter lim="800000"/>
                <a:headEnd/>
                <a:tailEnd/>
              </a:ln>
            </p:spPr>
          </p:pic>
        </p:grpSp>
        <p:grpSp>
          <p:nvGrpSpPr>
            <p:cNvPr id="37900" name="Group 18"/>
            <p:cNvGrpSpPr>
              <a:grpSpLocks/>
            </p:cNvGrpSpPr>
            <p:nvPr/>
          </p:nvGrpSpPr>
          <p:grpSpPr bwMode="auto">
            <a:xfrm>
              <a:off x="2137101" y="2514600"/>
              <a:ext cx="4183998" cy="609600"/>
              <a:chOff x="5261301" y="952500"/>
              <a:chExt cx="4183998" cy="609600"/>
            </a:xfrm>
          </p:grpSpPr>
          <p:cxnSp>
            <p:nvCxnSpPr>
              <p:cNvPr id="42" name="Straight Arrow Connector 41"/>
              <p:cNvCxnSpPr>
                <a:stCxn id="17" idx="5"/>
                <a:endCxn id="16" idx="3"/>
              </p:cNvCxnSpPr>
              <p:nvPr/>
            </p:nvCxnSpPr>
            <p:spPr>
              <a:xfrm>
                <a:off x="5262026" y="1165861"/>
                <a:ext cx="418254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924" name="Picture 6"/>
              <p:cNvPicPr>
                <a:picLocks noChangeAspect="1" noChangeArrowheads="1"/>
              </p:cNvPicPr>
              <p:nvPr/>
            </p:nvPicPr>
            <p:blipFill>
              <a:blip r:embed="rId3" cstate="print"/>
              <a:srcRect/>
              <a:stretch>
                <a:fillRect/>
              </a:stretch>
            </p:blipFill>
            <p:spPr bwMode="auto">
              <a:xfrm>
                <a:off x="6400800" y="952500"/>
                <a:ext cx="525780" cy="609600"/>
              </a:xfrm>
              <a:prstGeom prst="rect">
                <a:avLst/>
              </a:prstGeom>
              <a:noFill/>
              <a:ln w="9525">
                <a:noFill/>
                <a:miter lim="800000"/>
                <a:headEnd/>
                <a:tailEnd/>
              </a:ln>
            </p:spPr>
          </p:pic>
        </p:grpSp>
        <p:grpSp>
          <p:nvGrpSpPr>
            <p:cNvPr id="37901" name="Group 19"/>
            <p:cNvGrpSpPr>
              <a:grpSpLocks/>
            </p:cNvGrpSpPr>
            <p:nvPr/>
          </p:nvGrpSpPr>
          <p:grpSpPr bwMode="auto">
            <a:xfrm>
              <a:off x="6858000" y="2895600"/>
              <a:ext cx="525780" cy="838200"/>
              <a:chOff x="5334000" y="1028700"/>
              <a:chExt cx="525780" cy="838200"/>
            </a:xfrm>
          </p:grpSpPr>
          <p:cxnSp>
            <p:nvCxnSpPr>
              <p:cNvPr id="40" name="Straight Arrow Connector 39"/>
              <p:cNvCxnSpPr>
                <a:stCxn id="16" idx="4"/>
                <a:endCxn id="15" idx="0"/>
              </p:cNvCxnSpPr>
              <p:nvPr/>
            </p:nvCxnSpPr>
            <p:spPr>
              <a:xfrm>
                <a:off x="5526253" y="1027937"/>
                <a:ext cx="0" cy="8389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922" name="Picture 6"/>
              <p:cNvPicPr>
                <a:picLocks noChangeAspect="1" noChangeArrowheads="1"/>
              </p:cNvPicPr>
              <p:nvPr/>
            </p:nvPicPr>
            <p:blipFill>
              <a:blip r:embed="rId3" cstate="print"/>
              <a:srcRect/>
              <a:stretch>
                <a:fillRect/>
              </a:stretch>
            </p:blipFill>
            <p:spPr bwMode="auto">
              <a:xfrm>
                <a:off x="5334000" y="1257300"/>
                <a:ext cx="525780" cy="609600"/>
              </a:xfrm>
              <a:prstGeom prst="rect">
                <a:avLst/>
              </a:prstGeom>
              <a:noFill/>
              <a:ln w="9525">
                <a:noFill/>
                <a:miter lim="800000"/>
                <a:headEnd/>
                <a:tailEnd/>
              </a:ln>
            </p:spPr>
          </p:pic>
        </p:grpSp>
        <p:grpSp>
          <p:nvGrpSpPr>
            <p:cNvPr id="37902" name="Group 20"/>
            <p:cNvGrpSpPr>
              <a:grpSpLocks/>
            </p:cNvGrpSpPr>
            <p:nvPr/>
          </p:nvGrpSpPr>
          <p:grpSpPr bwMode="auto">
            <a:xfrm>
              <a:off x="1828800" y="4876800"/>
              <a:ext cx="1562100" cy="647700"/>
              <a:chOff x="5486400" y="1104900"/>
              <a:chExt cx="1562100" cy="647700"/>
            </a:xfrm>
          </p:grpSpPr>
          <p:cxnSp>
            <p:nvCxnSpPr>
              <p:cNvPr id="38" name="Straight Arrow Connector 37"/>
              <p:cNvCxnSpPr/>
              <p:nvPr/>
            </p:nvCxnSpPr>
            <p:spPr>
              <a:xfrm>
                <a:off x="5486556" y="1104900"/>
                <a:ext cx="1562062" cy="646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920" name="Picture 6"/>
              <p:cNvPicPr>
                <a:picLocks noChangeAspect="1" noChangeArrowheads="1"/>
              </p:cNvPicPr>
              <p:nvPr/>
            </p:nvPicPr>
            <p:blipFill>
              <a:blip r:embed="rId3" cstate="print"/>
              <a:srcRect/>
              <a:stretch>
                <a:fillRect/>
              </a:stretch>
            </p:blipFill>
            <p:spPr bwMode="auto">
              <a:xfrm>
                <a:off x="5943600" y="1143000"/>
                <a:ext cx="525780" cy="609600"/>
              </a:xfrm>
              <a:prstGeom prst="rect">
                <a:avLst/>
              </a:prstGeom>
              <a:noFill/>
              <a:ln w="9525">
                <a:noFill/>
                <a:miter lim="800000"/>
                <a:headEnd/>
                <a:tailEnd/>
              </a:ln>
            </p:spPr>
          </p:pic>
        </p:grpSp>
        <p:grpSp>
          <p:nvGrpSpPr>
            <p:cNvPr id="37903" name="Group 21"/>
            <p:cNvGrpSpPr>
              <a:grpSpLocks/>
            </p:cNvGrpSpPr>
            <p:nvPr/>
          </p:nvGrpSpPr>
          <p:grpSpPr bwMode="auto">
            <a:xfrm>
              <a:off x="1219200" y="2895600"/>
              <a:ext cx="525780" cy="838200"/>
              <a:chOff x="5334000" y="1028700"/>
              <a:chExt cx="525780" cy="838200"/>
            </a:xfrm>
          </p:grpSpPr>
          <p:cxnSp>
            <p:nvCxnSpPr>
              <p:cNvPr id="36" name="Straight Arrow Connector 35"/>
              <p:cNvCxnSpPr/>
              <p:nvPr/>
            </p:nvCxnSpPr>
            <p:spPr>
              <a:xfrm>
                <a:off x="5526682" y="1027937"/>
                <a:ext cx="0" cy="8389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918" name="Picture 6"/>
              <p:cNvPicPr>
                <a:picLocks noChangeAspect="1" noChangeArrowheads="1"/>
              </p:cNvPicPr>
              <p:nvPr/>
            </p:nvPicPr>
            <p:blipFill>
              <a:blip r:embed="rId3" cstate="print"/>
              <a:srcRect/>
              <a:stretch>
                <a:fillRect/>
              </a:stretch>
            </p:blipFill>
            <p:spPr bwMode="auto">
              <a:xfrm>
                <a:off x="5334000" y="1257300"/>
                <a:ext cx="525780" cy="609600"/>
              </a:xfrm>
              <a:prstGeom prst="rect">
                <a:avLst/>
              </a:prstGeom>
              <a:noFill/>
              <a:ln w="9525">
                <a:noFill/>
                <a:miter lim="800000"/>
                <a:headEnd/>
                <a:tailEnd/>
              </a:ln>
            </p:spPr>
          </p:pic>
        </p:grpSp>
        <p:grpSp>
          <p:nvGrpSpPr>
            <p:cNvPr id="37904" name="Group 22"/>
            <p:cNvGrpSpPr>
              <a:grpSpLocks/>
            </p:cNvGrpSpPr>
            <p:nvPr/>
          </p:nvGrpSpPr>
          <p:grpSpPr bwMode="auto">
            <a:xfrm>
              <a:off x="2137101" y="1104900"/>
              <a:ext cx="1291899" cy="815088"/>
              <a:chOff x="6023301" y="1752600"/>
              <a:chExt cx="1291899" cy="815088"/>
            </a:xfrm>
          </p:grpSpPr>
          <p:cxnSp>
            <p:nvCxnSpPr>
              <p:cNvPr id="34" name="Straight Arrow Connector 33"/>
              <p:cNvCxnSpPr>
                <a:stCxn id="17" idx="7"/>
                <a:endCxn id="12" idx="2"/>
              </p:cNvCxnSpPr>
              <p:nvPr/>
            </p:nvCxnSpPr>
            <p:spPr>
              <a:xfrm flipV="1">
                <a:off x="6024026" y="1752600"/>
                <a:ext cx="1290569" cy="8161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916" name="Picture 6"/>
              <p:cNvPicPr>
                <a:picLocks noChangeAspect="1" noChangeArrowheads="1"/>
              </p:cNvPicPr>
              <p:nvPr/>
            </p:nvPicPr>
            <p:blipFill>
              <a:blip r:embed="rId3" cstate="print"/>
              <a:srcRect/>
              <a:stretch>
                <a:fillRect/>
              </a:stretch>
            </p:blipFill>
            <p:spPr bwMode="auto">
              <a:xfrm>
                <a:off x="6477000" y="1943100"/>
                <a:ext cx="525780" cy="609600"/>
              </a:xfrm>
              <a:prstGeom prst="rect">
                <a:avLst/>
              </a:prstGeom>
              <a:noFill/>
              <a:ln w="9525">
                <a:noFill/>
                <a:miter lim="800000"/>
                <a:headEnd/>
                <a:tailEnd/>
              </a:ln>
            </p:spPr>
          </p:pic>
        </p:grpSp>
        <p:grpSp>
          <p:nvGrpSpPr>
            <p:cNvPr id="37905" name="Group 23"/>
            <p:cNvGrpSpPr>
              <a:grpSpLocks/>
            </p:cNvGrpSpPr>
            <p:nvPr/>
          </p:nvGrpSpPr>
          <p:grpSpPr bwMode="auto">
            <a:xfrm>
              <a:off x="2137101" y="1509012"/>
              <a:ext cx="1593198" cy="2392176"/>
              <a:chOff x="5417202" y="1585212"/>
              <a:chExt cx="1593198" cy="2392176"/>
            </a:xfrm>
          </p:grpSpPr>
          <p:cxnSp>
            <p:nvCxnSpPr>
              <p:cNvPr id="32" name="Straight Arrow Connector 31"/>
              <p:cNvCxnSpPr>
                <a:stCxn id="14" idx="7"/>
                <a:endCxn id="12" idx="3"/>
              </p:cNvCxnSpPr>
              <p:nvPr/>
            </p:nvCxnSpPr>
            <p:spPr>
              <a:xfrm flipV="1">
                <a:off x="5417927" y="1585722"/>
                <a:ext cx="1591572" cy="23911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914" name="Picture 6"/>
              <p:cNvPicPr>
                <a:picLocks noChangeAspect="1" noChangeArrowheads="1"/>
              </p:cNvPicPr>
              <p:nvPr/>
            </p:nvPicPr>
            <p:blipFill>
              <a:blip r:embed="rId3" cstate="print"/>
              <a:srcRect/>
              <a:stretch>
                <a:fillRect/>
              </a:stretch>
            </p:blipFill>
            <p:spPr bwMode="auto">
              <a:xfrm>
                <a:off x="5718501" y="2971800"/>
                <a:ext cx="525780" cy="609600"/>
              </a:xfrm>
              <a:prstGeom prst="rect">
                <a:avLst/>
              </a:prstGeom>
              <a:noFill/>
              <a:ln w="9525">
                <a:noFill/>
                <a:miter lim="800000"/>
                <a:headEnd/>
                <a:tailEnd/>
              </a:ln>
            </p:spPr>
          </p:pic>
        </p:grpSp>
        <p:grpSp>
          <p:nvGrpSpPr>
            <p:cNvPr id="37906" name="Group 24"/>
            <p:cNvGrpSpPr>
              <a:grpSpLocks/>
            </p:cNvGrpSpPr>
            <p:nvPr/>
          </p:nvGrpSpPr>
          <p:grpSpPr bwMode="auto">
            <a:xfrm>
              <a:off x="5185101" y="1509012"/>
              <a:ext cx="1135998" cy="2392176"/>
              <a:chOff x="7020903" y="1570224"/>
              <a:chExt cx="1135998" cy="2392176"/>
            </a:xfrm>
          </p:grpSpPr>
          <p:cxnSp>
            <p:nvCxnSpPr>
              <p:cNvPr id="30" name="Straight Arrow Connector 29"/>
              <p:cNvCxnSpPr>
                <a:stCxn id="15" idx="1"/>
                <a:endCxn id="12" idx="5"/>
              </p:cNvCxnSpPr>
              <p:nvPr/>
            </p:nvCxnSpPr>
            <p:spPr>
              <a:xfrm flipH="1" flipV="1">
                <a:off x="7021024" y="1570734"/>
                <a:ext cx="1135149" cy="23911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912" name="Picture 6"/>
              <p:cNvPicPr>
                <a:picLocks noChangeAspect="1" noChangeArrowheads="1"/>
              </p:cNvPicPr>
              <p:nvPr/>
            </p:nvPicPr>
            <p:blipFill>
              <a:blip r:embed="rId3" cstate="print"/>
              <a:srcRect/>
              <a:stretch>
                <a:fillRect/>
              </a:stretch>
            </p:blipFill>
            <p:spPr bwMode="auto">
              <a:xfrm>
                <a:off x="7093602" y="1966212"/>
                <a:ext cx="525780" cy="609600"/>
              </a:xfrm>
              <a:prstGeom prst="rect">
                <a:avLst/>
              </a:prstGeom>
              <a:noFill/>
              <a:ln w="9525">
                <a:noFill/>
                <a:miter lim="800000"/>
                <a:headEnd/>
                <a:tailEnd/>
              </a:ln>
            </p:spPr>
          </p:pic>
        </p:grpSp>
        <p:grpSp>
          <p:nvGrpSpPr>
            <p:cNvPr id="37907" name="Group 25"/>
            <p:cNvGrpSpPr>
              <a:grpSpLocks/>
            </p:cNvGrpSpPr>
            <p:nvPr/>
          </p:nvGrpSpPr>
          <p:grpSpPr bwMode="auto">
            <a:xfrm>
              <a:off x="2438400" y="3962400"/>
              <a:ext cx="3581400" cy="609600"/>
              <a:chOff x="5413701" y="495300"/>
              <a:chExt cx="3581400" cy="609600"/>
            </a:xfrm>
          </p:grpSpPr>
          <p:cxnSp>
            <p:nvCxnSpPr>
              <p:cNvPr id="28" name="Straight Arrow Connector 27"/>
              <p:cNvCxnSpPr>
                <a:stCxn id="14" idx="6"/>
                <a:endCxn id="15" idx="2"/>
              </p:cNvCxnSpPr>
              <p:nvPr/>
            </p:nvCxnSpPr>
            <p:spPr>
              <a:xfrm>
                <a:off x="5414130" y="838200"/>
                <a:ext cx="358054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910" name="Picture 6"/>
              <p:cNvPicPr>
                <a:picLocks noChangeAspect="1" noChangeArrowheads="1"/>
              </p:cNvPicPr>
              <p:nvPr/>
            </p:nvPicPr>
            <p:blipFill>
              <a:blip r:embed="rId3" cstate="print"/>
              <a:srcRect/>
              <a:stretch>
                <a:fillRect/>
              </a:stretch>
            </p:blipFill>
            <p:spPr bwMode="auto">
              <a:xfrm>
                <a:off x="6480501" y="495300"/>
                <a:ext cx="525780" cy="609600"/>
              </a:xfrm>
              <a:prstGeom prst="rect">
                <a:avLst/>
              </a:prstGeom>
              <a:noFill/>
              <a:ln w="9525">
                <a:noFill/>
                <a:miter lim="800000"/>
                <a:headEnd/>
                <a:tailEnd/>
              </a:ln>
            </p:spPr>
          </p:pic>
        </p:grpSp>
        <p:sp>
          <p:nvSpPr>
            <p:cNvPr id="27" name="TextBox 26"/>
            <p:cNvSpPr txBox="1"/>
            <p:nvPr/>
          </p:nvSpPr>
          <p:spPr>
            <a:xfrm>
              <a:off x="609210" y="686561"/>
              <a:ext cx="2120040" cy="531838"/>
            </a:xfrm>
            <a:prstGeom prst="rect">
              <a:avLst/>
            </a:prstGeom>
            <a:noFill/>
          </p:spPr>
          <p:txBody>
            <a:bodyPr wrap="none">
              <a:spAutoFit/>
            </a:bodyPr>
            <a:lstStyle/>
            <a:p>
              <a:pPr>
                <a:defRPr/>
              </a:pPr>
              <a:r>
                <a:rPr lang="en-US" b="1" dirty="0">
                  <a:solidFill>
                    <a:srgbClr val="FF0000"/>
                  </a:solidFill>
                  <a:effectLst>
                    <a:outerShdw blurRad="38100" dist="38100" dir="2700000" algn="tl">
                      <a:srgbClr val="000000">
                        <a:alpha val="43137"/>
                      </a:srgbClr>
                    </a:outerShdw>
                  </a:effectLst>
                </a:rPr>
                <a:t>Many to Many</a:t>
              </a:r>
            </a:p>
          </p:txBody>
        </p:sp>
      </p:grpSp>
      <p:cxnSp>
        <p:nvCxnSpPr>
          <p:cNvPr id="45" name="Straight Arrow Connector 44"/>
          <p:cNvCxnSpPr/>
          <p:nvPr/>
        </p:nvCxnSpPr>
        <p:spPr bwMode="auto">
          <a:xfrm flipV="1">
            <a:off x="5439409" y="4888443"/>
            <a:ext cx="805405" cy="5667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7" name="Picture 6"/>
          <p:cNvPicPr>
            <a:picLocks noChangeAspect="1" noChangeArrowheads="1"/>
          </p:cNvPicPr>
          <p:nvPr/>
        </p:nvPicPr>
        <p:blipFill>
          <a:blip r:embed="rId3" cstate="print"/>
          <a:srcRect/>
          <a:stretch>
            <a:fillRect/>
          </a:stretch>
        </p:blipFill>
        <p:spPr bwMode="auto">
          <a:xfrm>
            <a:off x="5629977" y="4960145"/>
            <a:ext cx="424268" cy="4233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45269" y="692696"/>
            <a:ext cx="8231187" cy="873125"/>
          </a:xfrm>
          <a:prstGeom prst="rect">
            <a:avLst/>
          </a:prstGeom>
          <a:noFill/>
          <a:ln>
            <a:noFill/>
          </a:ln>
          <a:extLst/>
        </p:spPr>
        <p:txBody>
          <a:bodyPr lIns="91428" tIns="45714" rIns="91428" bIns="45714" anchor="ctr"/>
          <a:lstStyle/>
          <a:p>
            <a:pPr algn="ctr">
              <a:buFont typeface="Times New Roman" pitchFamily="16" charset="0"/>
              <a:buNone/>
              <a:defRPr/>
            </a:pPr>
            <a:r>
              <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rPr>
              <a:t>ePhyto via the </a:t>
            </a:r>
            <a:r>
              <a:rPr lang="en-US" sz="4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IPPC HUB</a:t>
            </a:r>
            <a:endPar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9938" name="Group 74"/>
          <p:cNvGrpSpPr>
            <a:grpSpLocks/>
          </p:cNvGrpSpPr>
          <p:nvPr/>
        </p:nvGrpSpPr>
        <p:grpSpPr bwMode="auto">
          <a:xfrm>
            <a:off x="1451576" y="1888095"/>
            <a:ext cx="5194843" cy="4224807"/>
            <a:chOff x="-146670" y="533400"/>
            <a:chExt cx="8268089" cy="5832831"/>
          </a:xfrm>
        </p:grpSpPr>
        <p:sp>
          <p:nvSpPr>
            <p:cNvPr id="76" name="Oval 75"/>
            <p:cNvSpPr/>
            <p:nvPr/>
          </p:nvSpPr>
          <p:spPr>
            <a:xfrm>
              <a:off x="3429000" y="533400"/>
              <a:ext cx="2057400" cy="11430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Kenya</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7" name="Oval 76"/>
            <p:cNvSpPr/>
            <p:nvPr/>
          </p:nvSpPr>
          <p:spPr>
            <a:xfrm>
              <a:off x="3081509" y="4952999"/>
              <a:ext cx="2590799" cy="1413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USA</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8" name="Oval 77"/>
            <p:cNvSpPr/>
            <p:nvPr/>
          </p:nvSpPr>
          <p:spPr>
            <a:xfrm>
              <a:off x="-146670" y="3994212"/>
              <a:ext cx="2680382" cy="1317501"/>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The </a:t>
              </a:r>
              <a:r>
                <a:rPr lang="en-US" sz="1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Netheerlands</a:t>
              </a:r>
              <a:endParaRPr lang="en-US" sz="1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9" name="Oval 78"/>
            <p:cNvSpPr/>
            <p:nvPr/>
          </p:nvSpPr>
          <p:spPr>
            <a:xfrm>
              <a:off x="6064019" y="4305300"/>
              <a:ext cx="2057400" cy="11430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Korea</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0" name="Oval 79"/>
            <p:cNvSpPr/>
            <p:nvPr/>
          </p:nvSpPr>
          <p:spPr>
            <a:xfrm>
              <a:off x="6019800" y="1297202"/>
              <a:ext cx="2057400" cy="11430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China</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1" name="Oval 80"/>
            <p:cNvSpPr/>
            <p:nvPr/>
          </p:nvSpPr>
          <p:spPr>
            <a:xfrm>
              <a:off x="381000" y="1752600"/>
              <a:ext cx="2057400" cy="11430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Australia</a:t>
              </a:r>
              <a:endParaRPr lang="en-US" sz="1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9945" name="Picture 2"/>
            <p:cNvPicPr>
              <a:picLocks noChangeAspect="1" noChangeArrowheads="1"/>
            </p:cNvPicPr>
            <p:nvPr/>
          </p:nvPicPr>
          <p:blipFill>
            <a:blip r:embed="rId3" cstate="print"/>
            <a:srcRect/>
            <a:stretch>
              <a:fillRect/>
            </a:stretch>
          </p:blipFill>
          <p:spPr bwMode="auto">
            <a:xfrm>
              <a:off x="2743200" y="2286000"/>
              <a:ext cx="2771775" cy="2085975"/>
            </a:xfrm>
            <a:prstGeom prst="rect">
              <a:avLst/>
            </a:prstGeom>
            <a:noFill/>
            <a:ln w="9525">
              <a:noFill/>
              <a:miter lim="800000"/>
              <a:headEnd/>
              <a:tailEnd/>
            </a:ln>
          </p:spPr>
        </p:pic>
        <p:grpSp>
          <p:nvGrpSpPr>
            <p:cNvPr id="39946" name="Group 82"/>
            <p:cNvGrpSpPr>
              <a:grpSpLocks/>
            </p:cNvGrpSpPr>
            <p:nvPr/>
          </p:nvGrpSpPr>
          <p:grpSpPr bwMode="auto">
            <a:xfrm>
              <a:off x="4191000" y="1676400"/>
              <a:ext cx="600075" cy="762000"/>
              <a:chOff x="4191000" y="1676400"/>
              <a:chExt cx="600075" cy="762000"/>
            </a:xfrm>
          </p:grpSpPr>
          <p:pic>
            <p:nvPicPr>
              <p:cNvPr id="39963" name="Picture 3"/>
              <p:cNvPicPr>
                <a:picLocks noChangeAspect="1" noChangeArrowheads="1"/>
              </p:cNvPicPr>
              <p:nvPr/>
            </p:nvPicPr>
            <p:blipFill>
              <a:blip r:embed="rId4" cstate="print"/>
              <a:srcRect/>
              <a:stretch>
                <a:fillRect/>
              </a:stretch>
            </p:blipFill>
            <p:spPr bwMode="auto">
              <a:xfrm>
                <a:off x="4191000" y="1905000"/>
                <a:ext cx="600075" cy="466725"/>
              </a:xfrm>
              <a:prstGeom prst="rect">
                <a:avLst/>
              </a:prstGeom>
              <a:noFill/>
              <a:ln w="9525">
                <a:noFill/>
                <a:miter lim="800000"/>
                <a:headEnd/>
                <a:tailEnd/>
              </a:ln>
            </p:spPr>
          </p:pic>
          <p:cxnSp>
            <p:nvCxnSpPr>
              <p:cNvPr id="101" name="Straight Arrow Connector 100"/>
              <p:cNvCxnSpPr>
                <a:stCxn id="76" idx="4"/>
              </p:cNvCxnSpPr>
              <p:nvPr/>
            </p:nvCxnSpPr>
            <p:spPr>
              <a:xfrm flipH="1">
                <a:off x="4416074" y="1677481"/>
                <a:ext cx="37899" cy="7627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9947" name="Group 83"/>
            <p:cNvGrpSpPr>
              <a:grpSpLocks/>
            </p:cNvGrpSpPr>
            <p:nvPr/>
          </p:nvGrpSpPr>
          <p:grpSpPr bwMode="auto">
            <a:xfrm>
              <a:off x="2095500" y="2743200"/>
              <a:ext cx="876300" cy="542925"/>
              <a:chOff x="4457700" y="1676400"/>
              <a:chExt cx="876300" cy="542925"/>
            </a:xfrm>
          </p:grpSpPr>
          <p:pic>
            <p:nvPicPr>
              <p:cNvPr id="39961" name="Picture 3"/>
              <p:cNvPicPr>
                <a:picLocks noChangeAspect="1" noChangeArrowheads="1"/>
              </p:cNvPicPr>
              <p:nvPr/>
            </p:nvPicPr>
            <p:blipFill>
              <a:blip r:embed="rId4" cstate="print"/>
              <a:srcRect/>
              <a:stretch>
                <a:fillRect/>
              </a:stretch>
            </p:blipFill>
            <p:spPr bwMode="auto">
              <a:xfrm>
                <a:off x="4495800" y="1752600"/>
                <a:ext cx="600075" cy="466725"/>
              </a:xfrm>
              <a:prstGeom prst="rect">
                <a:avLst/>
              </a:prstGeom>
              <a:noFill/>
              <a:ln w="9525">
                <a:noFill/>
                <a:miter lim="800000"/>
                <a:headEnd/>
                <a:tailEnd/>
              </a:ln>
            </p:spPr>
          </p:pic>
          <p:cxnSp>
            <p:nvCxnSpPr>
              <p:cNvPr id="99" name="Straight Arrow Connector 98"/>
              <p:cNvCxnSpPr/>
              <p:nvPr/>
            </p:nvCxnSpPr>
            <p:spPr>
              <a:xfrm>
                <a:off x="4458801" y="1675860"/>
                <a:ext cx="874223" cy="3068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9948" name="Group 84"/>
            <p:cNvGrpSpPr>
              <a:grpSpLocks/>
            </p:cNvGrpSpPr>
            <p:nvPr/>
          </p:nvGrpSpPr>
          <p:grpSpPr bwMode="auto">
            <a:xfrm>
              <a:off x="2400300" y="4114800"/>
              <a:ext cx="876300" cy="466725"/>
              <a:chOff x="4457700" y="1295400"/>
              <a:chExt cx="876300" cy="466725"/>
            </a:xfrm>
          </p:grpSpPr>
          <p:pic>
            <p:nvPicPr>
              <p:cNvPr id="39959" name="Picture 3"/>
              <p:cNvPicPr>
                <a:picLocks noChangeAspect="1" noChangeArrowheads="1"/>
              </p:cNvPicPr>
              <p:nvPr/>
            </p:nvPicPr>
            <p:blipFill>
              <a:blip r:embed="rId4" cstate="print"/>
              <a:srcRect/>
              <a:stretch>
                <a:fillRect/>
              </a:stretch>
            </p:blipFill>
            <p:spPr bwMode="auto">
              <a:xfrm>
                <a:off x="4572000" y="1295400"/>
                <a:ext cx="600075" cy="466725"/>
              </a:xfrm>
              <a:prstGeom prst="rect">
                <a:avLst/>
              </a:prstGeom>
              <a:noFill/>
              <a:ln w="9525">
                <a:noFill/>
                <a:miter lim="800000"/>
                <a:headEnd/>
                <a:tailEnd/>
              </a:ln>
            </p:spPr>
          </p:pic>
          <p:cxnSp>
            <p:nvCxnSpPr>
              <p:cNvPr id="97" name="Straight Arrow Connector 96"/>
              <p:cNvCxnSpPr/>
              <p:nvPr/>
            </p:nvCxnSpPr>
            <p:spPr>
              <a:xfrm flipV="1">
                <a:off x="4454673" y="1297471"/>
                <a:ext cx="879276" cy="3791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9949" name="Group 85"/>
            <p:cNvGrpSpPr>
              <a:grpSpLocks/>
            </p:cNvGrpSpPr>
            <p:nvPr/>
          </p:nvGrpSpPr>
          <p:grpSpPr bwMode="auto">
            <a:xfrm>
              <a:off x="4191000" y="4191000"/>
              <a:ext cx="600075" cy="762000"/>
              <a:chOff x="4191000" y="1676400"/>
              <a:chExt cx="600075" cy="762000"/>
            </a:xfrm>
          </p:grpSpPr>
          <p:pic>
            <p:nvPicPr>
              <p:cNvPr id="39957" name="Picture 3"/>
              <p:cNvPicPr>
                <a:picLocks noChangeAspect="1" noChangeArrowheads="1"/>
              </p:cNvPicPr>
              <p:nvPr/>
            </p:nvPicPr>
            <p:blipFill>
              <a:blip r:embed="rId4" cstate="print"/>
              <a:srcRect/>
              <a:stretch>
                <a:fillRect/>
              </a:stretch>
            </p:blipFill>
            <p:spPr bwMode="auto">
              <a:xfrm>
                <a:off x="4191000" y="1905000"/>
                <a:ext cx="600075" cy="466725"/>
              </a:xfrm>
              <a:prstGeom prst="rect">
                <a:avLst/>
              </a:prstGeom>
              <a:noFill/>
              <a:ln w="9525">
                <a:noFill/>
                <a:miter lim="800000"/>
                <a:headEnd/>
                <a:tailEnd/>
              </a:ln>
            </p:spPr>
          </p:pic>
          <p:cxnSp>
            <p:nvCxnSpPr>
              <p:cNvPr id="95" name="Straight Arrow Connector 94"/>
              <p:cNvCxnSpPr/>
              <p:nvPr/>
            </p:nvCxnSpPr>
            <p:spPr>
              <a:xfrm flipH="1">
                <a:off x="4416074" y="1674598"/>
                <a:ext cx="37899" cy="7627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9950" name="Group 86"/>
            <p:cNvGrpSpPr>
              <a:grpSpLocks/>
            </p:cNvGrpSpPr>
            <p:nvPr/>
          </p:nvGrpSpPr>
          <p:grpSpPr bwMode="auto">
            <a:xfrm>
              <a:off x="5333250" y="3657600"/>
              <a:ext cx="879276" cy="535821"/>
              <a:chOff x="4380750" y="1752600"/>
              <a:chExt cx="879276" cy="535821"/>
            </a:xfrm>
          </p:grpSpPr>
          <p:pic>
            <p:nvPicPr>
              <p:cNvPr id="39955" name="Picture 3"/>
              <p:cNvPicPr>
                <a:picLocks noChangeAspect="1" noChangeArrowheads="1"/>
              </p:cNvPicPr>
              <p:nvPr/>
            </p:nvPicPr>
            <p:blipFill>
              <a:blip r:embed="rId4" cstate="print"/>
              <a:srcRect/>
              <a:stretch>
                <a:fillRect/>
              </a:stretch>
            </p:blipFill>
            <p:spPr bwMode="auto">
              <a:xfrm>
                <a:off x="4495800" y="1752600"/>
                <a:ext cx="600075" cy="466725"/>
              </a:xfrm>
              <a:prstGeom prst="rect">
                <a:avLst/>
              </a:prstGeom>
              <a:noFill/>
              <a:ln w="9525">
                <a:noFill/>
                <a:miter lim="800000"/>
                <a:headEnd/>
                <a:tailEnd/>
              </a:ln>
            </p:spPr>
          </p:pic>
          <p:cxnSp>
            <p:nvCxnSpPr>
              <p:cNvPr id="93" name="Straight Arrow Connector 92"/>
              <p:cNvCxnSpPr/>
              <p:nvPr/>
            </p:nvCxnSpPr>
            <p:spPr>
              <a:xfrm>
                <a:off x="4380750" y="1985963"/>
                <a:ext cx="879276" cy="3024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9951" name="Group 87"/>
            <p:cNvGrpSpPr>
              <a:grpSpLocks/>
            </p:cNvGrpSpPr>
            <p:nvPr/>
          </p:nvGrpSpPr>
          <p:grpSpPr bwMode="auto">
            <a:xfrm>
              <a:off x="5385004" y="2361299"/>
              <a:ext cx="838851" cy="696226"/>
              <a:chOff x="4508704" y="1065899"/>
              <a:chExt cx="838851" cy="696226"/>
            </a:xfrm>
          </p:grpSpPr>
          <p:pic>
            <p:nvPicPr>
              <p:cNvPr id="39953" name="Picture 3"/>
              <p:cNvPicPr>
                <a:picLocks noChangeAspect="1" noChangeArrowheads="1"/>
              </p:cNvPicPr>
              <p:nvPr/>
            </p:nvPicPr>
            <p:blipFill>
              <a:blip r:embed="rId4" cstate="print"/>
              <a:srcRect/>
              <a:stretch>
                <a:fillRect/>
              </a:stretch>
            </p:blipFill>
            <p:spPr bwMode="auto">
              <a:xfrm>
                <a:off x="4572000" y="1295400"/>
                <a:ext cx="600075" cy="466725"/>
              </a:xfrm>
              <a:prstGeom prst="rect">
                <a:avLst/>
              </a:prstGeom>
              <a:noFill/>
              <a:ln w="9525">
                <a:noFill/>
                <a:miter lim="800000"/>
                <a:headEnd/>
                <a:tailEnd/>
              </a:ln>
            </p:spPr>
          </p:pic>
          <p:cxnSp>
            <p:nvCxnSpPr>
              <p:cNvPr id="91" name="Straight Arrow Connector 90"/>
              <p:cNvCxnSpPr/>
              <p:nvPr/>
            </p:nvCxnSpPr>
            <p:spPr>
              <a:xfrm flipV="1">
                <a:off x="4508704" y="1065899"/>
                <a:ext cx="838851" cy="3813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608399" y="686821"/>
              <a:ext cx="2498865" cy="510671"/>
            </a:xfrm>
            <a:prstGeom prst="rect">
              <a:avLst/>
            </a:prstGeom>
            <a:noFill/>
          </p:spPr>
          <p:txBody>
            <a:bodyPr wrap="none">
              <a:spAutoFit/>
            </a:bodyPr>
            <a:lstStyle/>
            <a:p>
              <a:pPr>
                <a:defRPr/>
              </a:pPr>
              <a:r>
                <a:rPr lang="en-US" b="1" dirty="0">
                  <a:solidFill>
                    <a:srgbClr val="FF0000"/>
                  </a:solidFill>
                  <a:effectLst>
                    <a:outerShdw blurRad="38100" dist="38100" dir="2700000" algn="tl">
                      <a:srgbClr val="000000">
                        <a:alpha val="43137"/>
                      </a:srgbClr>
                    </a:outerShdw>
                  </a:effectLst>
                </a:rPr>
                <a:t>One to Many</a:t>
              </a:r>
            </a:p>
          </p:txBody>
        </p:sp>
      </p:grpSp>
      <p:sp>
        <p:nvSpPr>
          <p:cNvPr id="30" name="Oval 9"/>
          <p:cNvSpPr/>
          <p:nvPr/>
        </p:nvSpPr>
        <p:spPr>
          <a:xfrm>
            <a:off x="5929313" y="3524733"/>
            <a:ext cx="1428750" cy="785812"/>
          </a:xfrm>
          <a:prstGeom prst="ellipse">
            <a:avLst/>
          </a:prstGeom>
          <a:solidFill>
            <a:srgbClr val="92D050"/>
          </a:solidFill>
          <a:ln>
            <a:solidFill>
              <a:srgbClr val="92D050"/>
            </a:solidFill>
          </a:ln>
        </p:spPr>
        <p:style>
          <a:lnRef idx="1">
            <a:schemeClr val="accent1"/>
          </a:lnRef>
          <a:fillRef idx="2">
            <a:schemeClr val="accent1"/>
          </a:fillRef>
          <a:effectRef idx="1">
            <a:schemeClr val="accent1"/>
          </a:effectRef>
          <a:fontRef idx="minor">
            <a:schemeClr val="dk1"/>
          </a:fontRef>
        </p:style>
        <p:txBody>
          <a:bodyPr anchor="ctr"/>
          <a:lstStyle/>
          <a:p>
            <a:pPr algn="ctr">
              <a:buFont typeface="Times New Roman" pitchFamily="16" charset="0"/>
              <a:buNone/>
              <a:defRPr/>
            </a:pPr>
            <a:r>
              <a:rPr lang="en-US" sz="1600" b="1" dirty="0">
                <a:ln w="18000">
                  <a:noFill/>
                  <a:prstDash val="solid"/>
                  <a:miter lim="800000"/>
                </a:ln>
                <a:solidFill>
                  <a:srgbClr val="FF0000"/>
                </a:solidFill>
                <a:effectLst>
                  <a:outerShdw blurRad="38100" dist="38100" dir="2700000" algn="tl">
                    <a:srgbClr val="000000">
                      <a:alpha val="43137"/>
                    </a:srgbClr>
                  </a:outerShdw>
                </a:effectLst>
              </a:rPr>
              <a:t>Generic system</a:t>
            </a:r>
          </a:p>
        </p:txBody>
      </p:sp>
      <p:pic>
        <p:nvPicPr>
          <p:cNvPr id="31" name="Picture 3"/>
          <p:cNvPicPr>
            <a:picLocks noChangeAspect="1" noChangeArrowheads="1"/>
          </p:cNvPicPr>
          <p:nvPr/>
        </p:nvPicPr>
        <p:blipFill>
          <a:blip r:embed="rId4" cstate="print"/>
          <a:srcRect/>
          <a:stretch>
            <a:fillRect/>
          </a:stretch>
        </p:blipFill>
        <p:spPr bwMode="auto">
          <a:xfrm>
            <a:off x="5335430" y="3798093"/>
            <a:ext cx="571500" cy="404813"/>
          </a:xfrm>
          <a:prstGeom prst="rect">
            <a:avLst/>
          </a:prstGeom>
          <a:noFill/>
          <a:ln w="9525">
            <a:noFill/>
            <a:miter lim="800000"/>
            <a:headEnd/>
            <a:tailEnd/>
          </a:ln>
        </p:spPr>
      </p:pic>
      <p:cxnSp>
        <p:nvCxnSpPr>
          <p:cNvPr id="32" name="Straight Arrow Connector 25"/>
          <p:cNvCxnSpPr/>
          <p:nvPr/>
        </p:nvCxnSpPr>
        <p:spPr bwMode="auto">
          <a:xfrm flipV="1">
            <a:off x="5174511" y="3956049"/>
            <a:ext cx="738188" cy="889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47 Rectángulo redondeado"/>
          <p:cNvSpPr/>
          <p:nvPr/>
        </p:nvSpPr>
        <p:spPr bwMode="auto">
          <a:xfrm>
            <a:off x="7164288" y="2840362"/>
            <a:ext cx="1048743" cy="383341"/>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buFont typeface="Times New Roman" pitchFamily="16" charset="0"/>
              <a:buNone/>
              <a:defRPr/>
            </a:pPr>
            <a:r>
              <a:rPr lang="es-AR" sz="1600" b="1" dirty="0">
                <a:solidFill>
                  <a:srgbClr val="FF0000"/>
                </a:solidFill>
                <a:effectLst>
                  <a:outerShdw blurRad="38100" dist="38100" dir="2700000" algn="tl">
                    <a:srgbClr val="000000">
                      <a:alpha val="43137"/>
                    </a:srgbClr>
                  </a:outerShdw>
                </a:effectLst>
                <a:latin typeface="Candara" pitchFamily="34" charset="0"/>
              </a:rPr>
              <a:t>Uruguay</a:t>
            </a:r>
          </a:p>
        </p:txBody>
      </p:sp>
      <p:sp>
        <p:nvSpPr>
          <p:cNvPr id="34" name="52 Rectángulo redondeado"/>
          <p:cNvSpPr/>
          <p:nvPr/>
        </p:nvSpPr>
        <p:spPr bwMode="auto">
          <a:xfrm>
            <a:off x="7812360" y="3358694"/>
            <a:ext cx="998984" cy="422813"/>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buFont typeface="Times New Roman" pitchFamily="16" charset="0"/>
              <a:buNone/>
              <a:defRPr/>
            </a:pPr>
            <a:r>
              <a:rPr lang="es-AR" sz="1600" b="1" dirty="0">
                <a:solidFill>
                  <a:srgbClr val="FF0000"/>
                </a:solidFill>
                <a:effectLst>
                  <a:outerShdw blurRad="38100" dist="38100" dir="2700000" algn="tl">
                    <a:srgbClr val="000000">
                      <a:alpha val="43137"/>
                    </a:srgbClr>
                  </a:outerShdw>
                </a:effectLst>
                <a:latin typeface="Candara" pitchFamily="34" charset="0"/>
              </a:rPr>
              <a:t>Nepal</a:t>
            </a:r>
          </a:p>
        </p:txBody>
      </p:sp>
      <p:sp>
        <p:nvSpPr>
          <p:cNvPr id="35" name="76 Rectángulo redondeado"/>
          <p:cNvSpPr/>
          <p:nvPr/>
        </p:nvSpPr>
        <p:spPr bwMode="auto">
          <a:xfrm>
            <a:off x="7812360" y="3967280"/>
            <a:ext cx="1031936" cy="44267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buFont typeface="Times New Roman" pitchFamily="16" charset="0"/>
              <a:buNone/>
              <a:defRPr/>
            </a:pPr>
            <a:r>
              <a:rPr lang="es-AR" sz="1600" b="1" dirty="0">
                <a:solidFill>
                  <a:srgbClr val="FF0000"/>
                </a:solidFill>
                <a:effectLst>
                  <a:outerShdw blurRad="38100" dist="38100" dir="2700000" algn="tl">
                    <a:srgbClr val="000000">
                      <a:alpha val="43137"/>
                    </a:srgbClr>
                  </a:outerShdw>
                </a:effectLst>
                <a:latin typeface="Candara" pitchFamily="34" charset="0"/>
              </a:rPr>
              <a:t>Cuba</a:t>
            </a:r>
          </a:p>
        </p:txBody>
      </p:sp>
      <p:sp>
        <p:nvSpPr>
          <p:cNvPr id="36" name="54 Rectángulo redondeado"/>
          <p:cNvSpPr/>
          <p:nvPr/>
        </p:nvSpPr>
        <p:spPr bwMode="auto">
          <a:xfrm>
            <a:off x="7121518" y="4686095"/>
            <a:ext cx="1143000" cy="428625"/>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buFont typeface="Times New Roman" pitchFamily="16" charset="0"/>
              <a:buNone/>
              <a:defRPr/>
            </a:pPr>
            <a:r>
              <a:rPr lang="es-AR" sz="1600" b="1" dirty="0">
                <a:solidFill>
                  <a:srgbClr val="FF0000"/>
                </a:solidFill>
                <a:effectLst>
                  <a:outerShdw blurRad="38100" dist="38100" dir="2700000" algn="tl">
                    <a:srgbClr val="000000">
                      <a:alpha val="43137"/>
                    </a:srgbClr>
                  </a:outerShdw>
                </a:effectLst>
                <a:latin typeface="Candara" pitchFamily="34" charset="0"/>
              </a:rPr>
              <a:t>Ghana</a:t>
            </a:r>
          </a:p>
        </p:txBody>
      </p:sp>
      <p:cxnSp>
        <p:nvCxnSpPr>
          <p:cNvPr id="37" name="Straight Arrow Connector 25"/>
          <p:cNvCxnSpPr>
            <a:endCxn id="34" idx="1"/>
          </p:cNvCxnSpPr>
          <p:nvPr/>
        </p:nvCxnSpPr>
        <p:spPr bwMode="auto">
          <a:xfrm flipV="1">
            <a:off x="7278480" y="3570101"/>
            <a:ext cx="533880" cy="342972"/>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25"/>
          <p:cNvCxnSpPr/>
          <p:nvPr/>
        </p:nvCxnSpPr>
        <p:spPr bwMode="auto">
          <a:xfrm>
            <a:off x="7148513" y="4314825"/>
            <a:ext cx="396907" cy="33400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25"/>
          <p:cNvCxnSpPr>
            <a:endCxn id="35" idx="1"/>
          </p:cNvCxnSpPr>
          <p:nvPr/>
        </p:nvCxnSpPr>
        <p:spPr bwMode="auto">
          <a:xfrm>
            <a:off x="7358063" y="4037014"/>
            <a:ext cx="454297" cy="15160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25"/>
          <p:cNvCxnSpPr/>
          <p:nvPr/>
        </p:nvCxnSpPr>
        <p:spPr bwMode="auto">
          <a:xfrm flipV="1">
            <a:off x="7148513" y="3249613"/>
            <a:ext cx="209552" cy="50800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374848" y="714400"/>
            <a:ext cx="8229600" cy="914400"/>
          </a:xfrm>
        </p:spPr>
        <p:txBody>
          <a:bodyPr/>
          <a:lstStyle/>
          <a:p>
            <a:pPr eaLnBrk="1" hangingPunct="1"/>
            <a:r>
              <a:rPr lang="en-NZ" sz="45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Benefits of exchange via hub</a:t>
            </a:r>
          </a:p>
        </p:txBody>
      </p:sp>
      <p:sp>
        <p:nvSpPr>
          <p:cNvPr id="41986" name="Content Placeholder 2"/>
          <p:cNvSpPr>
            <a:spLocks noGrp="1"/>
          </p:cNvSpPr>
          <p:nvPr>
            <p:ph idx="4294967295"/>
          </p:nvPr>
        </p:nvSpPr>
        <p:spPr>
          <a:xfrm>
            <a:off x="745232" y="1700808"/>
            <a:ext cx="7859216" cy="4281488"/>
          </a:xfrm>
        </p:spPr>
        <p:txBody>
          <a:bodyPr/>
          <a:lstStyle/>
          <a:p>
            <a:pPr>
              <a:lnSpc>
                <a:spcPct val="110000"/>
              </a:lnSpc>
              <a:buFont typeface="Arial" charset="0"/>
              <a:buNone/>
            </a:pPr>
            <a:r>
              <a:rPr lang="en-AU" dirty="0" smtClean="0">
                <a:solidFill>
                  <a:schemeClr val="hlink"/>
                </a:solidFill>
                <a:effectLst>
                  <a:outerShdw blurRad="38100" dist="38100" dir="2700000" algn="tl">
                    <a:srgbClr val="000000">
                      <a:alpha val="43137"/>
                    </a:srgbClr>
                  </a:outerShdw>
                </a:effectLst>
              </a:rPr>
              <a:t>A global ePhyto Hub will: </a:t>
            </a:r>
          </a:p>
          <a:p>
            <a:pPr>
              <a:lnSpc>
                <a:spcPct val="110000"/>
              </a:lnSpc>
            </a:pPr>
            <a:r>
              <a:rPr lang="en-AU" dirty="0" smtClean="0">
                <a:solidFill>
                  <a:schemeClr val="hlink"/>
                </a:solidFill>
                <a:effectLst>
                  <a:outerShdw blurRad="38100" dist="38100" dir="2700000" algn="tl">
                    <a:srgbClr val="000000">
                      <a:alpha val="43137"/>
                    </a:srgbClr>
                  </a:outerShdw>
                </a:effectLst>
              </a:rPr>
              <a:t>Open access to the benefits of ePhyto to developing countries,</a:t>
            </a:r>
          </a:p>
          <a:p>
            <a:pPr>
              <a:lnSpc>
                <a:spcPct val="110000"/>
              </a:lnSpc>
            </a:pPr>
            <a:r>
              <a:rPr lang="en-AU" dirty="0" smtClean="0">
                <a:solidFill>
                  <a:schemeClr val="hlink"/>
                </a:solidFill>
                <a:effectLst>
                  <a:outerShdw blurRad="38100" dist="38100" dir="2700000" algn="tl">
                    <a:srgbClr val="000000">
                      <a:alpha val="43137"/>
                    </a:srgbClr>
                  </a:outerShdw>
                </a:effectLst>
              </a:rPr>
              <a:t>reduce efforts of ongoing and costly bilateral </a:t>
            </a:r>
            <a:r>
              <a:rPr lang="en-AU" dirty="0">
                <a:solidFill>
                  <a:schemeClr val="hlink"/>
                </a:solidFill>
                <a:effectLst>
                  <a:outerShdw blurRad="38100" dist="38100" dir="2700000" algn="tl">
                    <a:srgbClr val="000000">
                      <a:alpha val="43137"/>
                    </a:srgbClr>
                  </a:outerShdw>
                </a:effectLst>
              </a:rPr>
              <a:t>arrangements, </a:t>
            </a:r>
            <a:r>
              <a:rPr lang="en-AU" dirty="0" smtClean="0">
                <a:solidFill>
                  <a:schemeClr val="hlink"/>
                </a:solidFill>
                <a:effectLst>
                  <a:outerShdw blurRad="38100" dist="38100" dir="2700000" algn="tl">
                    <a:srgbClr val="000000">
                      <a:alpha val="43137"/>
                    </a:srgbClr>
                  </a:outerShdw>
                </a:effectLst>
              </a:rPr>
              <a:t>and</a:t>
            </a:r>
          </a:p>
          <a:p>
            <a:pPr>
              <a:lnSpc>
                <a:spcPct val="110000"/>
              </a:lnSpc>
            </a:pPr>
            <a:r>
              <a:rPr lang="en-AU" dirty="0" smtClean="0">
                <a:solidFill>
                  <a:schemeClr val="hlink"/>
                </a:solidFill>
                <a:effectLst>
                  <a:outerShdw blurRad="38100" dist="38100" dir="2700000" algn="tl">
                    <a:srgbClr val="000000">
                      <a:alpha val="43137"/>
                    </a:srgbClr>
                  </a:outerShdw>
                </a:effectLst>
              </a:rPr>
              <a:t>accelerate harmonization in the use of ePhyto</a:t>
            </a:r>
            <a:endParaRPr lang="en-NZ" dirty="0" smtClean="0">
              <a:solidFill>
                <a:schemeClr val="hlink"/>
              </a:solidFill>
              <a:effectLst>
                <a:outerShdw blurRad="38100" dist="38100" dir="2700000" algn="tl">
                  <a:srgbClr val="000000">
                    <a:alpha val="43137"/>
                  </a:srgbClr>
                </a:outerShdw>
              </a:effectLst>
            </a:endParaRPr>
          </a:p>
          <a:p>
            <a:pPr eaLnBrk="1" hangingPunct="1">
              <a:lnSpc>
                <a:spcPct val="110000"/>
              </a:lnSpc>
              <a:buFont typeface="Arial" charset="0"/>
              <a:buNone/>
            </a:pPr>
            <a:endParaRPr lang="en-NZ" dirty="0" smtClean="0">
              <a:solidFill>
                <a:schemeClr val="hlin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457200" y="620688"/>
            <a:ext cx="8229600" cy="914400"/>
          </a:xfrm>
        </p:spPr>
        <p:txBody>
          <a:bodyPr/>
          <a:lstStyle/>
          <a:p>
            <a:r>
              <a:rPr lang="en-US" sz="6000" dirty="0" smtClean="0">
                <a:solidFill>
                  <a:srgbClr val="FF0000"/>
                </a:solidFill>
                <a:latin typeface="Arial" pitchFamily="34" charset="0"/>
                <a:cs typeface="Arial" pitchFamily="34" charset="0"/>
              </a:rPr>
              <a:t>The Hub</a:t>
            </a:r>
            <a:endParaRPr lang="en-GB" sz="6000" dirty="0" smtClean="0">
              <a:solidFill>
                <a:srgbClr val="FF0000"/>
              </a:solidFill>
              <a:latin typeface="Arial" pitchFamily="34" charset="0"/>
              <a:cs typeface="Arial" pitchFamily="34" charset="0"/>
            </a:endParaRPr>
          </a:p>
        </p:txBody>
      </p:sp>
      <p:sp>
        <p:nvSpPr>
          <p:cNvPr id="44034" name="Content Placeholder 2"/>
          <p:cNvSpPr>
            <a:spLocks noGrp="1"/>
          </p:cNvSpPr>
          <p:nvPr>
            <p:ph idx="4294967295"/>
          </p:nvPr>
        </p:nvSpPr>
        <p:spPr>
          <a:xfrm>
            <a:off x="601216" y="1635149"/>
            <a:ext cx="8003232" cy="4602163"/>
          </a:xfrm>
        </p:spPr>
        <p:txBody>
          <a:bodyPr/>
          <a:lstStyle/>
          <a:p>
            <a:pPr marL="457200" indent="-457200">
              <a:lnSpc>
                <a:spcPct val="110000"/>
              </a:lnSpc>
            </a:pPr>
            <a:r>
              <a:rPr lang="en-US" sz="2500" u="sng" dirty="0" smtClean="0">
                <a:solidFill>
                  <a:schemeClr val="hlink"/>
                </a:solidFill>
                <a:effectLst>
                  <a:outerShdw blurRad="38100" dist="38100" dir="2700000" algn="tl">
                    <a:srgbClr val="000000">
                      <a:alpha val="43137"/>
                    </a:srgbClr>
                  </a:outerShdw>
                </a:effectLst>
              </a:rPr>
              <a:t>Use of the hub is Voluntary</a:t>
            </a:r>
            <a:r>
              <a:rPr lang="en-US" sz="2500" dirty="0" smtClean="0">
                <a:solidFill>
                  <a:schemeClr val="hlink"/>
                </a:solidFill>
                <a:effectLst>
                  <a:outerShdw blurRad="38100" dist="38100" dir="2700000" algn="tl">
                    <a:srgbClr val="000000">
                      <a:alpha val="43137"/>
                    </a:srgbClr>
                  </a:outerShdw>
                </a:effectLst>
              </a:rPr>
              <a:t>. Some countries will choose to continue to use paper certificates for a long time.  Some countries may prefer point to point transmission. Start when you are ready</a:t>
            </a:r>
          </a:p>
          <a:p>
            <a:pPr marL="457200" indent="-457200">
              <a:lnSpc>
                <a:spcPct val="110000"/>
              </a:lnSpc>
            </a:pPr>
            <a:r>
              <a:rPr lang="en-US" sz="2500" u="sng" dirty="0" smtClean="0">
                <a:solidFill>
                  <a:schemeClr val="hlink"/>
                </a:solidFill>
                <a:effectLst>
                  <a:outerShdw blurRad="38100" dist="38100" dir="2700000" algn="tl">
                    <a:srgbClr val="000000">
                      <a:alpha val="43137"/>
                    </a:srgbClr>
                  </a:outerShdw>
                </a:effectLst>
              </a:rPr>
              <a:t>Security and confidentiality is paramount</a:t>
            </a:r>
            <a:r>
              <a:rPr lang="en-US" sz="2500" dirty="0" smtClean="0">
                <a:solidFill>
                  <a:schemeClr val="hlink"/>
                </a:solidFill>
                <a:effectLst>
                  <a:outerShdw blurRad="38100" dist="38100" dir="2700000" algn="tl">
                    <a:srgbClr val="000000">
                      <a:alpha val="43137"/>
                    </a:srgbClr>
                  </a:outerShdw>
                </a:effectLst>
              </a:rPr>
              <a:t>.  </a:t>
            </a:r>
            <a:r>
              <a:rPr lang="en-US" sz="2500" dirty="0" err="1" smtClean="0">
                <a:solidFill>
                  <a:schemeClr val="hlink"/>
                </a:solidFill>
                <a:effectLst>
                  <a:outerShdw blurRad="38100" dist="38100" dir="2700000" algn="tl">
                    <a:srgbClr val="000000">
                      <a:alpha val="43137"/>
                    </a:srgbClr>
                  </a:outerShdw>
                </a:effectLst>
              </a:rPr>
              <a:t>ePhytos</a:t>
            </a:r>
            <a:r>
              <a:rPr lang="en-US" sz="2500" dirty="0" smtClean="0">
                <a:solidFill>
                  <a:schemeClr val="hlink"/>
                </a:solidFill>
                <a:effectLst>
                  <a:outerShdw blurRad="38100" dist="38100" dir="2700000" algn="tl">
                    <a:srgbClr val="000000">
                      <a:alpha val="43137"/>
                    </a:srgbClr>
                  </a:outerShdw>
                </a:effectLst>
              </a:rPr>
              <a:t> are encrypted for transmission and not opened by hub.</a:t>
            </a:r>
          </a:p>
          <a:p>
            <a:pPr marL="457200" indent="-457200">
              <a:lnSpc>
                <a:spcPct val="110000"/>
              </a:lnSpc>
            </a:pPr>
            <a:r>
              <a:rPr lang="en-US" sz="2500" dirty="0" smtClean="0">
                <a:solidFill>
                  <a:schemeClr val="hlink"/>
                </a:solidFill>
                <a:effectLst>
                  <a:outerShdw blurRad="38100" dist="38100" dir="2700000" algn="tl">
                    <a:srgbClr val="000000">
                      <a:alpha val="43137"/>
                    </a:srgbClr>
                  </a:outerShdw>
                </a:effectLst>
              </a:rPr>
              <a:t>Costs of maintaining the hub are carried by the users of the hub.</a:t>
            </a:r>
          </a:p>
          <a:p>
            <a:pPr marL="457200" indent="-457200">
              <a:lnSpc>
                <a:spcPct val="110000"/>
              </a:lnSpc>
            </a:pPr>
            <a:r>
              <a:rPr lang="en-US" sz="2500" dirty="0" smtClean="0">
                <a:solidFill>
                  <a:schemeClr val="hlink"/>
                </a:solidFill>
                <a:effectLst>
                  <a:outerShdw blurRad="38100" dist="38100" dir="2700000" algn="tl">
                    <a:srgbClr val="000000">
                      <a:alpha val="43137"/>
                    </a:srgbClr>
                  </a:outerShdw>
                </a:effectLst>
              </a:rPr>
              <a:t>Participating countries will require a National System to exchange </a:t>
            </a:r>
            <a:r>
              <a:rPr lang="en-US" sz="2500" dirty="0" err="1" smtClean="0">
                <a:solidFill>
                  <a:schemeClr val="hlink"/>
                </a:solidFill>
                <a:effectLst>
                  <a:outerShdw blurRad="38100" dist="38100" dir="2700000" algn="tl">
                    <a:srgbClr val="000000">
                      <a:alpha val="43137"/>
                    </a:srgbClr>
                  </a:outerShdw>
                </a:effectLst>
              </a:rPr>
              <a:t>ePhyto</a:t>
            </a:r>
            <a:r>
              <a:rPr lang="en-US" sz="2500" dirty="0" smtClean="0">
                <a:solidFill>
                  <a:schemeClr val="hlink"/>
                </a:solidFill>
                <a:effectLst>
                  <a:outerShdw blurRad="38100" dist="38100" dir="2700000" algn="tl">
                    <a:srgbClr val="000000">
                      <a:alpha val="43137"/>
                    </a:srgbClr>
                  </a:outerShdw>
                </a:effectLst>
              </a:rPr>
              <a:t> data with the Hub.</a:t>
            </a:r>
          </a:p>
          <a:p>
            <a:pPr marL="457200" indent="-457200">
              <a:lnSpc>
                <a:spcPct val="110000"/>
              </a:lnSpc>
            </a:pPr>
            <a:endParaRPr lang="en-GB" sz="25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446856" y="642392"/>
            <a:ext cx="8229600" cy="914400"/>
          </a:xfrm>
        </p:spPr>
        <p:txBody>
          <a:bodyPr/>
          <a:lstStyle/>
          <a:p>
            <a:pPr eaLnBrk="1" hangingPunct="1"/>
            <a:r>
              <a:rPr lang="en-NZ" sz="6000" dirty="0" smtClean="0">
                <a:solidFill>
                  <a:srgbClr val="FF0000"/>
                </a:solidFill>
                <a:effectLst>
                  <a:outerShdw blurRad="38100" dist="38100" dir="2700000" algn="tl">
                    <a:srgbClr val="000000">
                      <a:alpha val="43137"/>
                    </a:srgbClr>
                  </a:outerShdw>
                </a:effectLst>
              </a:rPr>
              <a:t>3.  Current Status</a:t>
            </a:r>
          </a:p>
        </p:txBody>
      </p:sp>
      <p:sp>
        <p:nvSpPr>
          <p:cNvPr id="46082" name="Content Placeholder 2"/>
          <p:cNvSpPr>
            <a:spLocks noGrp="1"/>
          </p:cNvSpPr>
          <p:nvPr>
            <p:ph idx="4294967295"/>
          </p:nvPr>
        </p:nvSpPr>
        <p:spPr>
          <a:xfrm>
            <a:off x="601216" y="1667594"/>
            <a:ext cx="8003232" cy="4425702"/>
          </a:xfrm>
        </p:spPr>
        <p:txBody>
          <a:bodyPr/>
          <a:lstStyle/>
          <a:p>
            <a:pPr eaLnBrk="1" hangingPunct="1">
              <a:lnSpc>
                <a:spcPct val="110000"/>
              </a:lnSpc>
              <a:buFontTx/>
              <a:buChar char="-"/>
            </a:pPr>
            <a:r>
              <a:rPr lang="en-NZ" sz="2800" dirty="0" smtClean="0">
                <a:solidFill>
                  <a:schemeClr val="hlink"/>
                </a:solidFill>
                <a:effectLst>
                  <a:outerShdw blurRad="38100" dist="38100" dir="2700000" algn="tl">
                    <a:srgbClr val="000000">
                      <a:alpha val="43137"/>
                    </a:srgbClr>
                  </a:outerShdw>
                </a:effectLst>
              </a:rPr>
              <a:t>STDF </a:t>
            </a:r>
            <a:r>
              <a:rPr lang="en-NZ" sz="2800" dirty="0">
                <a:solidFill>
                  <a:schemeClr val="hlink"/>
                </a:solidFill>
                <a:effectLst>
                  <a:outerShdw blurRad="38100" dist="38100" dir="2700000" algn="tl">
                    <a:srgbClr val="000000">
                      <a:alpha val="43137"/>
                    </a:srgbClr>
                  </a:outerShdw>
                </a:effectLst>
              </a:rPr>
              <a:t>w</a:t>
            </a:r>
            <a:r>
              <a:rPr lang="en-NZ" sz="2800" dirty="0" smtClean="0">
                <a:solidFill>
                  <a:schemeClr val="hlink"/>
                </a:solidFill>
                <a:effectLst>
                  <a:outerShdw blurRad="38100" dist="38100" dir="2700000" algn="tl">
                    <a:srgbClr val="000000">
                      <a:alpha val="43137"/>
                    </a:srgbClr>
                  </a:outerShdw>
                </a:effectLst>
              </a:rPr>
              <a:t>orking group approves US$1 million for ePhyto project</a:t>
            </a:r>
          </a:p>
          <a:p>
            <a:pPr eaLnBrk="1" hangingPunct="1">
              <a:lnSpc>
                <a:spcPct val="110000"/>
              </a:lnSpc>
              <a:buFontTx/>
              <a:buChar char="-"/>
            </a:pPr>
            <a:r>
              <a:rPr lang="en-NZ" sz="2800" dirty="0" smtClean="0">
                <a:solidFill>
                  <a:schemeClr val="hlink"/>
                </a:solidFill>
                <a:effectLst>
                  <a:outerShdw blurRad="38100" dist="38100" dir="2700000" algn="tl">
                    <a:srgbClr val="000000">
                      <a:alpha val="43137"/>
                    </a:srgbClr>
                  </a:outerShdw>
                </a:effectLst>
              </a:rPr>
              <a:t>US$278 thousand still needed to ensure the STDF money</a:t>
            </a:r>
            <a:endParaRPr lang="en-NZ" sz="2800" dirty="0">
              <a:solidFill>
                <a:schemeClr val="hlink"/>
              </a:solidFill>
              <a:effectLst>
                <a:outerShdw blurRad="38100" dist="38100" dir="2700000" algn="tl">
                  <a:srgbClr val="000000">
                    <a:alpha val="43137"/>
                  </a:srgbClr>
                </a:outerShdw>
              </a:effectLst>
            </a:endParaRPr>
          </a:p>
          <a:p>
            <a:pPr eaLnBrk="1" hangingPunct="1">
              <a:lnSpc>
                <a:spcPct val="110000"/>
              </a:lnSpc>
              <a:buFontTx/>
              <a:buChar char="-"/>
            </a:pPr>
            <a:r>
              <a:rPr lang="en-NZ" sz="2800" dirty="0" smtClean="0">
                <a:solidFill>
                  <a:schemeClr val="hlink"/>
                </a:solidFill>
                <a:effectLst>
                  <a:outerShdw blurRad="38100" dist="38100" dir="2700000" algn="tl">
                    <a:srgbClr val="000000">
                      <a:alpha val="43137"/>
                    </a:srgbClr>
                  </a:outerShdw>
                </a:effectLst>
              </a:rPr>
              <a:t>A generic national system will be developed (STDF project, web-based)</a:t>
            </a:r>
          </a:p>
          <a:p>
            <a:pPr eaLnBrk="1" hangingPunct="1">
              <a:lnSpc>
                <a:spcPct val="110000"/>
              </a:lnSpc>
              <a:buFontTx/>
              <a:buChar char="-"/>
            </a:pPr>
            <a:r>
              <a:rPr lang="en-NZ" sz="2800" dirty="0" smtClean="0">
                <a:solidFill>
                  <a:schemeClr val="hlink"/>
                </a:solidFill>
                <a:effectLst>
                  <a:outerShdw blurRad="38100" dist="38100" dir="2700000" algn="tl">
                    <a:srgbClr val="000000">
                      <a:alpha val="43137"/>
                    </a:srgbClr>
                  </a:outerShdw>
                </a:effectLst>
              </a:rPr>
              <a:t>A hub will be developed (pilot with STDF project)</a:t>
            </a:r>
          </a:p>
          <a:p>
            <a:pPr eaLnBrk="1" hangingPunct="1">
              <a:lnSpc>
                <a:spcPct val="110000"/>
              </a:lnSpc>
              <a:buFontTx/>
              <a:buChar char="-"/>
            </a:pPr>
            <a:r>
              <a:rPr lang="en-NZ" sz="2800" dirty="0" smtClean="0">
                <a:solidFill>
                  <a:schemeClr val="hlink"/>
                </a:solidFill>
                <a:effectLst>
                  <a:outerShdw blurRad="38100" dist="38100" dir="2700000" algn="tl">
                    <a:srgbClr val="000000">
                      <a:alpha val="43137"/>
                    </a:srgbClr>
                  </a:outerShdw>
                </a:effectLst>
              </a:rPr>
              <a:t>Harmonized exchange protocol will be developed</a:t>
            </a:r>
          </a:p>
          <a:p>
            <a:pPr eaLnBrk="1" hangingPunct="1">
              <a:lnSpc>
                <a:spcPct val="110000"/>
              </a:lnSpc>
              <a:buFont typeface="Arial" charset="0"/>
              <a:buNone/>
            </a:pPr>
            <a:endParaRPr lang="en-NZ" sz="28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264" y="1772816"/>
            <a:ext cx="7211144" cy="4032447"/>
          </a:xfrm>
        </p:spPr>
        <p:txBody>
          <a:bodyPr>
            <a:normAutofit/>
          </a:bodyPr>
          <a:lstStyle/>
          <a:p>
            <a:pPr marL="514350" indent="-514350">
              <a:lnSpc>
                <a:spcPct val="110000"/>
              </a:lnSpc>
              <a:buFont typeface="+mj-lt"/>
              <a:buAutoNum type="arabicPeriod"/>
            </a:pPr>
            <a:r>
              <a:rPr lang="en-US" sz="4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Background</a:t>
            </a:r>
          </a:p>
          <a:p>
            <a:pPr marL="514350" indent="-514350">
              <a:lnSpc>
                <a:spcPct val="110000"/>
              </a:lnSpc>
              <a:buFont typeface="+mj-lt"/>
              <a:buAutoNum type="arabicPeriod"/>
            </a:pPr>
            <a:r>
              <a:rPr lang="en-US" sz="4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Critical Tech. Components</a:t>
            </a:r>
          </a:p>
          <a:p>
            <a:pPr marL="514350" indent="-514350">
              <a:lnSpc>
                <a:spcPct val="110000"/>
              </a:lnSpc>
              <a:buFont typeface="+mj-lt"/>
              <a:buAutoNum type="arabicPeriod"/>
            </a:pPr>
            <a:r>
              <a:rPr lang="en-US" sz="4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Current Status</a:t>
            </a:r>
          </a:p>
          <a:p>
            <a:pPr marL="514350" indent="-514350">
              <a:lnSpc>
                <a:spcPct val="110000"/>
              </a:lnSpc>
              <a:buFont typeface="+mj-lt"/>
              <a:buAutoNum type="arabicPeriod"/>
            </a:pPr>
            <a:r>
              <a:rPr lang="en-US" sz="4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Future Developments</a:t>
            </a:r>
          </a:p>
          <a:p>
            <a:pPr marL="514350" indent="-514350">
              <a:lnSpc>
                <a:spcPct val="110000"/>
              </a:lnSpc>
              <a:buFont typeface="+mj-lt"/>
              <a:buAutoNum type="arabicPeriod"/>
            </a:pPr>
            <a:r>
              <a:rPr lang="en-US" sz="4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Role of the RPPOS</a:t>
            </a:r>
            <a:endParaRPr lang="en-GB" sz="4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itle 1"/>
          <p:cNvSpPr txBox="1">
            <a:spLocks/>
          </p:cNvSpPr>
          <p:nvPr/>
        </p:nvSpPr>
        <p:spPr bwMode="auto">
          <a:xfrm>
            <a:off x="152400" y="692696"/>
            <a:ext cx="8839200" cy="990600"/>
          </a:xfrm>
          <a:prstGeom prst="rect">
            <a:avLst/>
          </a:prstGeom>
          <a:noFill/>
          <a:ln w="9525">
            <a:noFill/>
            <a:miter lim="800000"/>
            <a:headEnd/>
            <a:tailEnd/>
          </a:ln>
        </p:spPr>
        <p:txBody>
          <a:bodyPr anchor="ctr"/>
          <a:lstStyle>
            <a:lvl1pPr defTabSz="652463" eaLnBrk="0" hangingPunct="0">
              <a:defRPr>
                <a:solidFill>
                  <a:schemeClr val="tx1"/>
                </a:solidFill>
                <a:latin typeface="Arial" charset="0"/>
              </a:defRPr>
            </a:lvl1pPr>
            <a:lvl2pPr marL="742950" indent="-285750" defTabSz="652463" eaLnBrk="0" hangingPunct="0">
              <a:defRPr>
                <a:solidFill>
                  <a:schemeClr val="tx1"/>
                </a:solidFill>
                <a:latin typeface="Arial" charset="0"/>
              </a:defRPr>
            </a:lvl2pPr>
            <a:lvl3pPr marL="1143000" indent="-228600" defTabSz="652463" eaLnBrk="0" hangingPunct="0">
              <a:defRPr>
                <a:solidFill>
                  <a:schemeClr val="tx1"/>
                </a:solidFill>
                <a:latin typeface="Arial" charset="0"/>
              </a:defRPr>
            </a:lvl3pPr>
            <a:lvl4pPr marL="1600200" indent="-228600" defTabSz="652463" eaLnBrk="0" hangingPunct="0">
              <a:defRPr>
                <a:solidFill>
                  <a:schemeClr val="tx1"/>
                </a:solidFill>
                <a:latin typeface="Arial" charset="0"/>
              </a:defRPr>
            </a:lvl4pPr>
            <a:lvl5pPr marL="2057400" indent="-228600" defTabSz="652463" eaLnBrk="0" hangingPunct="0">
              <a:defRPr>
                <a:solidFill>
                  <a:schemeClr val="tx1"/>
                </a:solidFill>
                <a:latin typeface="Arial" charset="0"/>
              </a:defRPr>
            </a:lvl5pPr>
            <a:lvl6pPr marL="2514600" indent="-228600" defTabSz="652463" eaLnBrk="0" fontAlgn="base" hangingPunct="0">
              <a:spcBef>
                <a:spcPct val="0"/>
              </a:spcBef>
              <a:spcAft>
                <a:spcPct val="0"/>
              </a:spcAft>
              <a:defRPr>
                <a:solidFill>
                  <a:schemeClr val="tx1"/>
                </a:solidFill>
                <a:latin typeface="Arial" charset="0"/>
              </a:defRPr>
            </a:lvl6pPr>
            <a:lvl7pPr marL="2971800" indent="-228600" defTabSz="652463" eaLnBrk="0" fontAlgn="base" hangingPunct="0">
              <a:spcBef>
                <a:spcPct val="0"/>
              </a:spcBef>
              <a:spcAft>
                <a:spcPct val="0"/>
              </a:spcAft>
              <a:defRPr>
                <a:solidFill>
                  <a:schemeClr val="tx1"/>
                </a:solidFill>
                <a:latin typeface="Arial" charset="0"/>
              </a:defRPr>
            </a:lvl7pPr>
            <a:lvl8pPr marL="3429000" indent="-228600" defTabSz="652463" eaLnBrk="0" fontAlgn="base" hangingPunct="0">
              <a:spcBef>
                <a:spcPct val="0"/>
              </a:spcBef>
              <a:spcAft>
                <a:spcPct val="0"/>
              </a:spcAft>
              <a:defRPr>
                <a:solidFill>
                  <a:schemeClr val="tx1"/>
                </a:solidFill>
                <a:latin typeface="Arial" charset="0"/>
              </a:defRPr>
            </a:lvl8pPr>
            <a:lvl9pPr marL="3886200" indent="-228600" defTabSz="652463"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4500" b="1" dirty="0" smtClean="0">
                <a:solidFill>
                  <a:srgbClr val="1F497D"/>
                </a:solidFill>
                <a:effectLst>
                  <a:outerShdw blurRad="38100" dist="38100" dir="2700000" algn="tl">
                    <a:srgbClr val="C0C0C0"/>
                  </a:outerShdw>
                </a:effectLst>
                <a:latin typeface="Arial" pitchFamily="34" charset="0"/>
                <a:cs typeface="Arial" pitchFamily="34" charset="0"/>
              </a:rPr>
              <a:t>Outline of the Presentation</a:t>
            </a:r>
          </a:p>
        </p:txBody>
      </p:sp>
    </p:spTree>
    <p:extLst>
      <p:ext uri="{BB962C8B-B14F-4D97-AF65-F5344CB8AC3E}">
        <p14:creationId xmlns:p14="http://schemas.microsoft.com/office/powerpoint/2010/main" xmlns="" val="1452113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392"/>
            <a:ext cx="8229600" cy="914400"/>
          </a:xfrm>
        </p:spPr>
        <p:txBody>
          <a:bodyPr>
            <a:noAutofit/>
          </a:bodyPr>
          <a:lstStyle/>
          <a:p>
            <a:r>
              <a:rPr lang="en-NZ" sz="5000" dirty="0">
                <a:solidFill>
                  <a:srgbClr val="FF0000"/>
                </a:solidFill>
                <a:effectLst>
                  <a:outerShdw blurRad="38100" dist="38100" dir="2700000" algn="tl">
                    <a:srgbClr val="000000">
                      <a:alpha val="43137"/>
                    </a:srgbClr>
                  </a:outerShdw>
                </a:effectLst>
                <a:latin typeface="Arial" pitchFamily="34" charset="0"/>
                <a:cs typeface="Arial" pitchFamily="34" charset="0"/>
              </a:rPr>
              <a:t>3.  Current </a:t>
            </a:r>
            <a:r>
              <a:rPr lang="en-NZ" sz="5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Status (cont.)</a:t>
            </a:r>
            <a:endParaRPr lang="en-GB" sz="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673224" y="1628800"/>
            <a:ext cx="7859216" cy="4353272"/>
          </a:xfrm>
        </p:spPr>
        <p:txBody>
          <a:bodyPr>
            <a:normAutofit/>
          </a:bodyPr>
          <a:lstStyle/>
          <a:p>
            <a:pPr eaLnBrk="1" hangingPunct="1">
              <a:lnSpc>
                <a:spcPct val="120000"/>
              </a:lnSpc>
              <a:buFontTx/>
              <a:buChar char="-"/>
            </a:pPr>
            <a:r>
              <a:rPr lang="en-NZ" sz="3000" dirty="0" smtClean="0">
                <a:solidFill>
                  <a:schemeClr val="hlink"/>
                </a:solidFill>
                <a:effectLst>
                  <a:outerShdw blurRad="38100" dist="38100" dir="2700000" algn="tl">
                    <a:srgbClr val="000000">
                      <a:alpha val="43137"/>
                    </a:srgbClr>
                  </a:outerShdw>
                </a:effectLst>
              </a:rPr>
              <a:t>Cost </a:t>
            </a:r>
            <a:r>
              <a:rPr lang="en-NZ" sz="3000" dirty="0">
                <a:solidFill>
                  <a:schemeClr val="hlink"/>
                </a:solidFill>
                <a:effectLst>
                  <a:outerShdw blurRad="38100" dist="38100" dir="2700000" algn="tl">
                    <a:srgbClr val="000000">
                      <a:alpha val="43137"/>
                    </a:srgbClr>
                  </a:outerShdw>
                </a:effectLst>
              </a:rPr>
              <a:t>estimate for use of hub/generic </a:t>
            </a:r>
            <a:r>
              <a:rPr lang="en-NZ" sz="3000" dirty="0" smtClean="0">
                <a:solidFill>
                  <a:schemeClr val="hlink"/>
                </a:solidFill>
                <a:effectLst>
                  <a:outerShdw blurRad="38100" dist="38100" dir="2700000" algn="tl">
                    <a:srgbClr val="000000">
                      <a:alpha val="43137"/>
                    </a:srgbClr>
                  </a:outerShdw>
                </a:effectLst>
              </a:rPr>
              <a:t>system needs to be developed</a:t>
            </a:r>
            <a:endParaRPr lang="en-NZ" sz="3000" dirty="0">
              <a:solidFill>
                <a:schemeClr val="hlink"/>
              </a:solidFill>
              <a:effectLst>
                <a:outerShdw blurRad="38100" dist="38100" dir="2700000" algn="tl">
                  <a:srgbClr val="000000">
                    <a:alpha val="43137"/>
                  </a:srgbClr>
                </a:outerShdw>
              </a:effectLst>
            </a:endParaRPr>
          </a:p>
          <a:p>
            <a:pPr eaLnBrk="1" hangingPunct="1">
              <a:lnSpc>
                <a:spcPct val="120000"/>
              </a:lnSpc>
              <a:buFontTx/>
              <a:buChar char="-"/>
            </a:pPr>
            <a:r>
              <a:rPr lang="en-NZ" sz="3000" dirty="0" smtClean="0">
                <a:solidFill>
                  <a:schemeClr val="hlink"/>
                </a:solidFill>
                <a:effectLst>
                  <a:outerShdw blurRad="38100" dist="38100" dir="2700000" algn="tl">
                    <a:srgbClr val="000000">
                      <a:alpha val="43137"/>
                    </a:srgbClr>
                  </a:outerShdw>
                </a:effectLst>
              </a:rPr>
              <a:t>Financial  (payment) system needed to sustain operations</a:t>
            </a:r>
            <a:endParaRPr lang="en-NZ" sz="3000" dirty="0">
              <a:solidFill>
                <a:schemeClr val="hlink"/>
              </a:solidFill>
              <a:effectLst>
                <a:outerShdw blurRad="38100" dist="38100" dir="2700000" algn="tl">
                  <a:srgbClr val="000000">
                    <a:alpha val="43137"/>
                  </a:srgbClr>
                </a:outerShdw>
              </a:effectLst>
            </a:endParaRPr>
          </a:p>
          <a:p>
            <a:pPr eaLnBrk="1" hangingPunct="1">
              <a:lnSpc>
                <a:spcPct val="120000"/>
              </a:lnSpc>
              <a:buFontTx/>
              <a:buChar char="-"/>
            </a:pPr>
            <a:r>
              <a:rPr lang="en-NZ" sz="3000" dirty="0">
                <a:solidFill>
                  <a:schemeClr val="hlink"/>
                </a:solidFill>
                <a:effectLst>
                  <a:outerShdw blurRad="38100" dist="38100" dir="2700000" algn="tl">
                    <a:srgbClr val="000000">
                      <a:alpha val="43137"/>
                    </a:srgbClr>
                  </a:outerShdw>
                </a:effectLst>
              </a:rPr>
              <a:t>More harmonisation of message contents is needed (harmonized terms, codes, mapping)</a:t>
            </a:r>
          </a:p>
          <a:p>
            <a:pPr eaLnBrk="1" hangingPunct="1">
              <a:lnSpc>
                <a:spcPct val="120000"/>
              </a:lnSpc>
              <a:buFontTx/>
              <a:buChar char="-"/>
            </a:pPr>
            <a:r>
              <a:rPr lang="en-NZ" sz="3000" dirty="0">
                <a:solidFill>
                  <a:schemeClr val="hlink"/>
                </a:solidFill>
                <a:effectLst>
                  <a:outerShdw blurRad="38100" dist="38100" dir="2700000" algn="tl">
                    <a:srgbClr val="000000">
                      <a:alpha val="43137"/>
                    </a:srgbClr>
                  </a:outerShdw>
                </a:effectLst>
              </a:rPr>
              <a:t>Awareness raising</a:t>
            </a:r>
          </a:p>
          <a:p>
            <a:pPr>
              <a:lnSpc>
                <a:spcPct val="120000"/>
              </a:lnSpc>
            </a:pPr>
            <a:endParaRPr lang="en-GB"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04780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322833" y="570384"/>
            <a:ext cx="8497639" cy="914400"/>
          </a:xfrm>
        </p:spPr>
        <p:txBody>
          <a:bodyPr/>
          <a:lstStyle/>
          <a:p>
            <a:pPr eaLnBrk="1" hangingPunct="1"/>
            <a:r>
              <a:rPr lang="en-NZ" sz="55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4. Upcoming activities</a:t>
            </a:r>
          </a:p>
        </p:txBody>
      </p:sp>
      <p:sp>
        <p:nvSpPr>
          <p:cNvPr id="48130" name="Content Placeholder 2"/>
          <p:cNvSpPr>
            <a:spLocks noGrp="1"/>
          </p:cNvSpPr>
          <p:nvPr>
            <p:ph idx="4294967295"/>
          </p:nvPr>
        </p:nvSpPr>
        <p:spPr>
          <a:xfrm>
            <a:off x="683568" y="1700213"/>
            <a:ext cx="8147248" cy="4249067"/>
          </a:xfrm>
        </p:spPr>
        <p:txBody>
          <a:bodyPr/>
          <a:lstStyle/>
          <a:p>
            <a:pPr eaLnBrk="1" hangingPunct="1">
              <a:lnSpc>
                <a:spcPct val="120000"/>
              </a:lnSpc>
              <a:buFontTx/>
              <a:buChar char="-"/>
              <a:tabLst>
                <a:tab pos="263525" algn="l"/>
              </a:tabLst>
            </a:pPr>
            <a:r>
              <a:rPr lang="en-NZ" dirty="0" smtClean="0">
                <a:solidFill>
                  <a:schemeClr val="hlink"/>
                </a:solidFill>
                <a:effectLst>
                  <a:outerShdw blurRad="38100" dist="38100" dir="2700000" algn="tl">
                    <a:srgbClr val="000000">
                      <a:alpha val="43137"/>
                    </a:srgbClr>
                  </a:outerShdw>
                </a:effectLst>
              </a:rPr>
              <a:t>Global symposium on ePhyto,  9 – 13 November 2015 in Republic of Korea</a:t>
            </a:r>
          </a:p>
          <a:p>
            <a:pPr eaLnBrk="1" hangingPunct="1">
              <a:lnSpc>
                <a:spcPct val="120000"/>
              </a:lnSpc>
              <a:buFontTx/>
              <a:buChar char="-"/>
            </a:pPr>
            <a:r>
              <a:rPr lang="en-NZ" dirty="0" smtClean="0">
                <a:solidFill>
                  <a:schemeClr val="hlink"/>
                </a:solidFill>
                <a:effectLst>
                  <a:outerShdw blurRad="38100" dist="38100" dir="2700000" algn="tl">
                    <a:srgbClr val="000000">
                      <a:alpha val="43137"/>
                    </a:srgbClr>
                  </a:outerShdw>
                </a:effectLst>
              </a:rPr>
              <a:t>Development of a pilot hub, 2015/2016</a:t>
            </a:r>
          </a:p>
          <a:p>
            <a:pPr eaLnBrk="1" hangingPunct="1">
              <a:lnSpc>
                <a:spcPct val="120000"/>
              </a:lnSpc>
              <a:buFontTx/>
              <a:buChar char="-"/>
            </a:pPr>
            <a:r>
              <a:rPr lang="en-NZ" dirty="0" smtClean="0">
                <a:solidFill>
                  <a:schemeClr val="hlink"/>
                </a:solidFill>
                <a:effectLst>
                  <a:outerShdw blurRad="38100" dist="38100" dir="2700000" algn="tl">
                    <a:srgbClr val="000000">
                      <a:alpha val="43137"/>
                    </a:srgbClr>
                  </a:outerShdw>
                </a:effectLst>
              </a:rPr>
              <a:t>Development of a generic system 2015/2016</a:t>
            </a:r>
          </a:p>
          <a:p>
            <a:pPr eaLnBrk="1" hangingPunct="1">
              <a:lnSpc>
                <a:spcPct val="120000"/>
              </a:lnSpc>
              <a:buFontTx/>
              <a:buChar char="-"/>
            </a:pPr>
            <a:r>
              <a:rPr lang="en-NZ" dirty="0" smtClean="0">
                <a:solidFill>
                  <a:schemeClr val="hlink"/>
                </a:solidFill>
                <a:effectLst>
                  <a:outerShdw blurRad="38100" dist="38100" dir="2700000" algn="tl">
                    <a:srgbClr val="000000">
                      <a:alpha val="43137"/>
                    </a:srgbClr>
                  </a:outerShdw>
                </a:effectLst>
              </a:rPr>
              <a:t>Testing of hub and generic system, 2016</a:t>
            </a:r>
          </a:p>
          <a:p>
            <a:pPr eaLnBrk="1" hangingPunct="1">
              <a:lnSpc>
                <a:spcPct val="120000"/>
              </a:lnSpc>
              <a:buFontTx/>
              <a:buChar char="-"/>
            </a:pPr>
            <a:r>
              <a:rPr lang="en-NZ" dirty="0" smtClean="0">
                <a:solidFill>
                  <a:schemeClr val="hlink"/>
                </a:solidFill>
                <a:effectLst>
                  <a:outerShdw blurRad="38100" dist="38100" dir="2700000" algn="tl">
                    <a:srgbClr val="000000">
                      <a:alpha val="43137"/>
                    </a:srgbClr>
                  </a:outerShdw>
                </a:effectLst>
              </a:rPr>
              <a:t>Update at CPM-11 , April 2016</a:t>
            </a:r>
          </a:p>
          <a:p>
            <a:pPr eaLnBrk="1" hangingPunct="1">
              <a:lnSpc>
                <a:spcPct val="120000"/>
              </a:lnSpc>
              <a:buFontTx/>
              <a:buChar char="-"/>
            </a:pPr>
            <a:endParaRPr lang="en-NZ" dirty="0" smtClean="0">
              <a:solidFill>
                <a:schemeClr val="bg1"/>
              </a:solidFill>
              <a:effectLst>
                <a:outerShdw blurRad="38100" dist="38100" dir="2700000" algn="tl">
                  <a:srgbClr val="000000">
                    <a:alpha val="43137"/>
                  </a:srgbClr>
                </a:outerShdw>
              </a:effectLst>
            </a:endParaRPr>
          </a:p>
          <a:p>
            <a:pPr eaLnBrk="1" hangingPunct="1">
              <a:lnSpc>
                <a:spcPct val="120000"/>
              </a:lnSpc>
              <a:buFont typeface="Arial" charset="0"/>
              <a:buNone/>
            </a:pPr>
            <a:endParaRPr lang="en-NZ"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914400"/>
          </a:xfrm>
        </p:spPr>
        <p:txBody>
          <a:bodyPr>
            <a:noAutofit/>
          </a:bodyPr>
          <a:lstStyle/>
          <a:p>
            <a:r>
              <a:rPr lang="en-US" sz="5500" dirty="0" smtClean="0">
                <a:solidFill>
                  <a:srgbClr val="FF0000"/>
                </a:solidFill>
                <a:effectLst>
                  <a:outerShdw blurRad="38100" dist="38100" dir="2700000" algn="tl">
                    <a:srgbClr val="000000">
                      <a:alpha val="43137"/>
                    </a:srgbClr>
                  </a:outerShdw>
                </a:effectLst>
              </a:rPr>
              <a:t>5. Role of the RPPOs</a:t>
            </a:r>
            <a:endParaRPr lang="en-GB" sz="55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3568" y="1700808"/>
            <a:ext cx="7859216" cy="4137247"/>
          </a:xfrm>
        </p:spPr>
        <p:txBody>
          <a:bodyPr>
            <a:normAutofit lnSpcReduction="10000"/>
          </a:bodyPr>
          <a:lstStyle/>
          <a:p>
            <a:pPr>
              <a:lnSpc>
                <a:spcPct val="120000"/>
              </a:lnSpc>
            </a:pPr>
            <a:r>
              <a:rPr lang="en-US" sz="2800" dirty="0" smtClean="0">
                <a:solidFill>
                  <a:srgbClr val="0000FF"/>
                </a:solidFill>
                <a:effectLst>
                  <a:outerShdw blurRad="38100" dist="38100" dir="2700000" algn="tl">
                    <a:srgbClr val="000000">
                      <a:alpha val="43137"/>
                    </a:srgbClr>
                  </a:outerShdw>
                </a:effectLst>
              </a:rPr>
              <a:t>RPPOs can assist in the development of ePhyto in a number of ways, including:  </a:t>
            </a:r>
          </a:p>
          <a:p>
            <a:pPr marL="457200" indent="-457200">
              <a:lnSpc>
                <a:spcPct val="120000"/>
              </a:lnSpc>
              <a:buFont typeface="Arial" panose="020B0604020202020204" pitchFamily="34" charset="0"/>
              <a:buChar char="•"/>
            </a:pPr>
            <a:r>
              <a:rPr lang="en-US" sz="2800" dirty="0" smtClean="0">
                <a:solidFill>
                  <a:srgbClr val="0000FF"/>
                </a:solidFill>
                <a:effectLst>
                  <a:outerShdw blurRad="38100" dist="38100" dir="2700000" algn="tl">
                    <a:srgbClr val="000000">
                      <a:alpha val="43137"/>
                    </a:srgbClr>
                  </a:outerShdw>
                </a:effectLst>
              </a:rPr>
              <a:t>Supporting awareness raising efforts in their region</a:t>
            </a:r>
          </a:p>
          <a:p>
            <a:pPr marL="457200" indent="-457200">
              <a:lnSpc>
                <a:spcPct val="120000"/>
              </a:lnSpc>
              <a:buFont typeface="Arial" panose="020B0604020202020204" pitchFamily="34" charset="0"/>
              <a:buChar char="•"/>
            </a:pPr>
            <a:r>
              <a:rPr lang="en-US" sz="2800" dirty="0" smtClean="0">
                <a:solidFill>
                  <a:srgbClr val="0000FF"/>
                </a:solidFill>
                <a:effectLst>
                  <a:outerShdw blurRad="38100" dist="38100" dir="2700000" algn="tl">
                    <a:srgbClr val="000000">
                      <a:alpha val="43137"/>
                    </a:srgbClr>
                  </a:outerShdw>
                </a:effectLst>
              </a:rPr>
              <a:t>Establishing regional ePhyto working groups similar to the APPPC working group</a:t>
            </a:r>
          </a:p>
          <a:p>
            <a:pPr marL="457200" indent="-457200">
              <a:lnSpc>
                <a:spcPct val="120000"/>
              </a:lnSpc>
              <a:buFont typeface="Arial" panose="020B0604020202020204" pitchFamily="34" charset="0"/>
              <a:buChar char="•"/>
            </a:pPr>
            <a:r>
              <a:rPr lang="en-US" sz="2800" dirty="0" smtClean="0">
                <a:solidFill>
                  <a:srgbClr val="0000FF"/>
                </a:solidFill>
                <a:effectLst>
                  <a:outerShdw blurRad="38100" dist="38100" dir="2700000" algn="tl">
                    <a:srgbClr val="000000">
                      <a:alpha val="43137"/>
                    </a:srgbClr>
                  </a:outerShdw>
                </a:effectLst>
              </a:rPr>
              <a:t>Establishing and maintaining strong links to the overall IPPC ePhyto effort</a:t>
            </a:r>
            <a:endParaRPr lang="en-GB" sz="280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63742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457200" y="642392"/>
            <a:ext cx="8229600" cy="914400"/>
          </a:xfrm>
        </p:spPr>
        <p:txBody>
          <a:bodyPr/>
          <a:lstStyle/>
          <a:p>
            <a:r>
              <a:rPr lang="en-US" sz="7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Resources</a:t>
            </a:r>
            <a:endParaRPr lang="en-GB" sz="7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0178" name="Content Placeholder 2"/>
          <p:cNvSpPr>
            <a:spLocks noGrp="1"/>
          </p:cNvSpPr>
          <p:nvPr>
            <p:ph idx="4294967295"/>
          </p:nvPr>
        </p:nvSpPr>
        <p:spPr>
          <a:xfrm>
            <a:off x="889248" y="1773238"/>
            <a:ext cx="7643192" cy="4104033"/>
          </a:xfrm>
        </p:spPr>
        <p:txBody>
          <a:bodyPr/>
          <a:lstStyle/>
          <a:p>
            <a:pPr>
              <a:lnSpc>
                <a:spcPct val="130000"/>
              </a:lnSpc>
            </a:pPr>
            <a:r>
              <a:rPr lang="en-US" sz="3500" dirty="0" smtClean="0">
                <a:solidFill>
                  <a:schemeClr val="hlink"/>
                </a:solidFill>
                <a:effectLst>
                  <a:outerShdw blurRad="38100" dist="38100" dir="2700000" algn="tl">
                    <a:srgbClr val="000000">
                      <a:alpha val="43137"/>
                    </a:srgbClr>
                  </a:outerShdw>
                </a:effectLst>
              </a:rPr>
              <a:t>The IPPC </a:t>
            </a:r>
            <a:r>
              <a:rPr lang="en-US" sz="3500" dirty="0" err="1" smtClean="0">
                <a:solidFill>
                  <a:schemeClr val="hlink"/>
                </a:solidFill>
                <a:effectLst>
                  <a:outerShdw blurRad="38100" dist="38100" dir="2700000" algn="tl">
                    <a:srgbClr val="000000">
                      <a:alpha val="43137"/>
                    </a:srgbClr>
                  </a:outerShdw>
                </a:effectLst>
              </a:rPr>
              <a:t>ePhyto</a:t>
            </a:r>
            <a:r>
              <a:rPr lang="en-US" sz="3500" dirty="0" smtClean="0">
                <a:solidFill>
                  <a:schemeClr val="hlink"/>
                </a:solidFill>
                <a:effectLst>
                  <a:outerShdw blurRad="38100" dist="38100" dir="2700000" algn="tl">
                    <a:srgbClr val="000000">
                      <a:alpha val="43137"/>
                    </a:srgbClr>
                  </a:outerShdw>
                </a:effectLst>
              </a:rPr>
              <a:t> page: </a:t>
            </a:r>
          </a:p>
          <a:p>
            <a:pPr>
              <a:lnSpc>
                <a:spcPct val="130000"/>
              </a:lnSpc>
              <a:buNone/>
            </a:pPr>
            <a:r>
              <a:rPr lang="en-US" altLang="zh-CN" sz="3500" dirty="0" smtClean="0">
                <a:solidFill>
                  <a:schemeClr val="hlink"/>
                </a:solidFill>
                <a:effectLst>
                  <a:outerShdw blurRad="38100" dist="38100" dir="2700000" algn="tl">
                    <a:srgbClr val="000000">
                      <a:alpha val="43137"/>
                    </a:srgbClr>
                  </a:outerShdw>
                </a:effectLst>
              </a:rPr>
              <a:t>    </a:t>
            </a:r>
            <a:r>
              <a:rPr lang="en-US" altLang="zh-CN" sz="3500" dirty="0" smtClean="0">
                <a:solidFill>
                  <a:schemeClr val="hlink"/>
                </a:solidFill>
                <a:effectLst>
                  <a:outerShdw blurRad="38100" dist="38100" dir="2700000" algn="tl">
                    <a:srgbClr val="000000">
                      <a:alpha val="43137"/>
                    </a:srgbClr>
                  </a:outerShdw>
                </a:effectLst>
                <a:hlinkClick r:id="rId3"/>
              </a:rPr>
              <a:t>h</a:t>
            </a:r>
            <a:r>
              <a:rPr lang="en-GB" altLang="zh-CN" sz="3500" dirty="0" smtClean="0">
                <a:solidFill>
                  <a:schemeClr val="hlink"/>
                </a:solidFill>
                <a:effectLst>
                  <a:outerShdw blurRad="38100" dist="38100" dir="2700000" algn="tl">
                    <a:srgbClr val="000000">
                      <a:alpha val="43137"/>
                    </a:srgbClr>
                  </a:outerShdw>
                </a:effectLst>
                <a:hlinkClick r:id="rId3"/>
              </a:rPr>
              <a:t>ttps://www.ippc.int/en/ephyto/</a:t>
            </a:r>
            <a:endParaRPr lang="en-US" sz="3500" dirty="0" smtClean="0">
              <a:solidFill>
                <a:schemeClr val="hlink"/>
              </a:solidFill>
              <a:effectLst>
                <a:outerShdw blurRad="38100" dist="38100" dir="2700000" algn="tl">
                  <a:srgbClr val="000000">
                    <a:alpha val="43137"/>
                  </a:srgbClr>
                </a:outerShdw>
              </a:effectLst>
            </a:endParaRPr>
          </a:p>
          <a:p>
            <a:pPr>
              <a:lnSpc>
                <a:spcPct val="130000"/>
              </a:lnSpc>
            </a:pPr>
            <a:r>
              <a:rPr lang="en-US" sz="3500" dirty="0" smtClean="0">
                <a:solidFill>
                  <a:schemeClr val="hlink"/>
                </a:solidFill>
                <a:effectLst>
                  <a:outerShdw blurRad="38100" dist="38100" dir="2700000" algn="tl">
                    <a:srgbClr val="000000">
                      <a:alpha val="43137"/>
                    </a:srgbClr>
                  </a:outerShdw>
                </a:effectLst>
              </a:rPr>
              <a:t>The IPPC </a:t>
            </a:r>
            <a:r>
              <a:rPr lang="en-US" sz="3500" dirty="0" err="1" smtClean="0">
                <a:solidFill>
                  <a:schemeClr val="hlink"/>
                </a:solidFill>
                <a:effectLst>
                  <a:outerShdw blurRad="38100" dist="38100" dir="2700000" algn="tl">
                    <a:srgbClr val="000000">
                      <a:alpha val="43137"/>
                    </a:srgbClr>
                  </a:outerShdw>
                </a:effectLst>
              </a:rPr>
              <a:t>ePhyto</a:t>
            </a:r>
            <a:r>
              <a:rPr lang="en-US" sz="3500" dirty="0" smtClean="0">
                <a:solidFill>
                  <a:schemeClr val="hlink"/>
                </a:solidFill>
                <a:effectLst>
                  <a:outerShdw blurRad="38100" dist="38100" dir="2700000" algn="tl">
                    <a:srgbClr val="000000">
                      <a:alpha val="43137"/>
                    </a:srgbClr>
                  </a:outerShdw>
                </a:effectLst>
              </a:rPr>
              <a:t> technical documents page: </a:t>
            </a:r>
          </a:p>
          <a:p>
            <a:pPr indent="14288">
              <a:lnSpc>
                <a:spcPct val="130000"/>
              </a:lnSpc>
              <a:buNone/>
            </a:pPr>
            <a:r>
              <a:rPr lang="en-GB" altLang="zh-CN" sz="3500" u="sng" dirty="0" smtClean="0">
                <a:solidFill>
                  <a:schemeClr val="hlink"/>
                </a:solidFill>
                <a:effectLst>
                  <a:outerShdw blurRad="38100" dist="38100" dir="2700000" algn="tl">
                    <a:srgbClr val="000000">
                      <a:alpha val="43137"/>
                    </a:srgbClr>
                  </a:outerShdw>
                </a:effectLst>
                <a:hlinkClick r:id="rId4"/>
              </a:rPr>
              <a:t>http://ephyto.ippc.int/</a:t>
            </a:r>
            <a:endParaRPr lang="en-GB" altLang="zh-CN" sz="3500" u="sng" dirty="0" smtClean="0">
              <a:solidFill>
                <a:schemeClr val="hlink"/>
              </a:solidFill>
              <a:effectLst>
                <a:outerShdw blurRad="38100" dist="38100" dir="2700000" algn="tl">
                  <a:srgbClr val="000000">
                    <a:alpha val="43137"/>
                  </a:srgbClr>
                </a:outerShdw>
              </a:effectLst>
            </a:endParaRPr>
          </a:p>
          <a:p>
            <a:pPr>
              <a:lnSpc>
                <a:spcPct val="130000"/>
              </a:lnSpc>
              <a:buNone/>
            </a:pPr>
            <a:endParaRPr lang="en-US" sz="3500" dirty="0" smtClean="0">
              <a:solidFill>
                <a:schemeClr val="hlink"/>
              </a:solidFill>
              <a:effectLst>
                <a:outerShdw blurRad="38100" dist="38100" dir="2700000" algn="tl">
                  <a:srgbClr val="000000">
                    <a:alpha val="43137"/>
                  </a:srgbClr>
                </a:outerShdw>
              </a:effectLst>
            </a:endParaRPr>
          </a:p>
          <a:p>
            <a:pPr>
              <a:lnSpc>
                <a:spcPct val="130000"/>
              </a:lnSpc>
              <a:buNone/>
            </a:pPr>
            <a:r>
              <a:rPr lang="en-US" sz="3500" u="sng" dirty="0" smtClean="0">
                <a:solidFill>
                  <a:schemeClr val="hlink"/>
                </a:solidFill>
                <a:effectLst>
                  <a:outerShdw blurRad="38100" dist="38100" dir="2700000" algn="tl">
                    <a:srgbClr val="000000">
                      <a:alpha val="43137"/>
                    </a:srgbClr>
                  </a:outerShdw>
                </a:effectLst>
                <a:hlinkClick r:id="rId4"/>
              </a:rPr>
              <a:t>    </a:t>
            </a:r>
            <a:endParaRPr lang="en-GB" sz="3500" dirty="0" smtClean="0">
              <a:solidFill>
                <a:schemeClr val="hlin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876800" y="762000"/>
            <a:ext cx="4038600" cy="5181600"/>
          </a:xfrm>
          <a:prstGeom prst="rect">
            <a:avLst/>
          </a:prstGeom>
          <a:noFill/>
          <a:ln w="9525">
            <a:noFill/>
            <a:miter lim="800000"/>
            <a:headEnd/>
            <a:tailEnd/>
          </a:ln>
        </p:spPr>
        <p:txBody>
          <a:bodyPr anchor="ctr"/>
          <a:lstStyle/>
          <a:p>
            <a:pPr>
              <a:lnSpc>
                <a:spcPct val="140000"/>
              </a:lnSpc>
              <a:defRPr/>
            </a:pPr>
            <a:r>
              <a:rPr lang="en-US" altLang="en-US" sz="4500" b="1" i="1" dirty="0">
                <a:solidFill>
                  <a:srgbClr val="0D6115"/>
                </a:solidFill>
                <a:effectLst>
                  <a:outerShdw blurRad="38100" dist="38100" dir="2700000" algn="tl">
                    <a:srgbClr val="C0C0C0"/>
                  </a:outerShdw>
                </a:effectLst>
                <a:latin typeface="Arial" pitchFamily="34" charset="0"/>
                <a:ea typeface="+mj-ea"/>
                <a:cs typeface="Arial" pitchFamily="34" charset="0"/>
              </a:rPr>
              <a:t>THANK YOU FOR YOUR KIND ATTENTION!</a:t>
            </a:r>
            <a:endParaRPr lang="en-GB" altLang="en-US" sz="4500" b="1" i="1" dirty="0">
              <a:solidFill>
                <a:srgbClr val="0D6115"/>
              </a:solidFill>
              <a:effectLst>
                <a:outerShdw blurRad="38100" dist="38100" dir="2700000" algn="tl">
                  <a:srgbClr val="C0C0C0"/>
                </a:outerShdw>
              </a:effectLst>
              <a:latin typeface="Arial" pitchFamily="34" charset="0"/>
              <a:ea typeface="+mj-ea"/>
              <a:cs typeface="Arial" pitchFamily="34" charset="0"/>
            </a:endParaRPr>
          </a:p>
        </p:txBody>
      </p:sp>
      <p:pic>
        <p:nvPicPr>
          <p:cNvPr id="46083" name="Picture 2" descr="photo_1961"/>
          <p:cNvPicPr>
            <a:picLocks noGrp="1" noChangeAspect="1"/>
          </p:cNvPicPr>
          <p:nvPr isPhoto="1"/>
        </p:nvPicPr>
        <p:blipFill>
          <a:blip r:embed="rId2" cstate="print"/>
          <a:srcRect/>
          <a:stretch>
            <a:fillRect/>
          </a:stretch>
        </p:blipFill>
        <p:spPr bwMode="auto">
          <a:xfrm>
            <a:off x="254000" y="1600200"/>
            <a:ext cx="4318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1045740" y="620688"/>
            <a:ext cx="6478588" cy="1020763"/>
          </a:xfrm>
        </p:spPr>
        <p:txBody>
          <a:bodyPr anchor="t"/>
          <a:lstStyle/>
          <a:p>
            <a:pPr eaLnBrk="1" hangingPunct="1"/>
            <a:r>
              <a:rPr lang="en-NZ" altLang="en-US" sz="5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  Background</a:t>
            </a:r>
          </a:p>
        </p:txBody>
      </p:sp>
      <p:sp>
        <p:nvSpPr>
          <p:cNvPr id="15362" name="Content Placeholder 2"/>
          <p:cNvSpPr>
            <a:spLocks noGrp="1"/>
          </p:cNvSpPr>
          <p:nvPr>
            <p:ph idx="4294967295"/>
          </p:nvPr>
        </p:nvSpPr>
        <p:spPr>
          <a:xfrm>
            <a:off x="673224" y="1635149"/>
            <a:ext cx="7787208" cy="4314131"/>
          </a:xfrm>
        </p:spPr>
        <p:txBody>
          <a:bodyPr/>
          <a:lstStyle/>
          <a:p>
            <a:pPr eaLnBrk="1" hangingPunct="1">
              <a:lnSpc>
                <a:spcPct val="110000"/>
              </a:lnSpc>
              <a:buNone/>
            </a:pPr>
            <a:r>
              <a:rPr lang="en-US" altLang="zh-CN"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NZ" altLang="en-US" sz="2600" dirty="0" err="1" smtClean="0">
                <a:solidFill>
                  <a:schemeClr val="hlink"/>
                </a:solidFill>
                <a:effectLst>
                  <a:outerShdw blurRad="38100" dist="38100" dir="2700000" algn="tl">
                    <a:srgbClr val="000000">
                      <a:alpha val="43137"/>
                    </a:srgbClr>
                  </a:outerShdw>
                </a:effectLst>
              </a:rPr>
              <a:t>ePhyto</a:t>
            </a:r>
            <a:r>
              <a:rPr lang="en-NZ" altLang="en-US" sz="2600" dirty="0" smtClean="0">
                <a:solidFill>
                  <a:schemeClr val="hlink"/>
                </a:solidFill>
                <a:effectLst>
                  <a:outerShdw blurRad="38100" dist="38100" dir="2700000" algn="tl">
                    <a:srgbClr val="000000">
                      <a:alpha val="43137"/>
                    </a:srgbClr>
                  </a:outerShdw>
                </a:effectLst>
              </a:rPr>
              <a:t>: Is </a:t>
            </a:r>
            <a:r>
              <a:rPr lang="en-NZ" altLang="en-US" sz="2600" u="sng" dirty="0" smtClean="0">
                <a:solidFill>
                  <a:schemeClr val="hlink"/>
                </a:solidFill>
                <a:effectLst>
                  <a:outerShdw blurRad="38100" dist="38100" dir="2700000" algn="tl">
                    <a:srgbClr val="000000">
                      <a:alpha val="43137"/>
                    </a:srgbClr>
                  </a:outerShdw>
                </a:effectLst>
              </a:rPr>
              <a:t>NOT</a:t>
            </a:r>
            <a:r>
              <a:rPr lang="en-NZ" altLang="en-US" sz="2600" dirty="0" smtClean="0">
                <a:solidFill>
                  <a:schemeClr val="hlink"/>
                </a:solidFill>
                <a:effectLst>
                  <a:outerShdw blurRad="38100" dist="38100" dir="2700000" algn="tl">
                    <a:srgbClr val="000000">
                      <a:alpha val="43137"/>
                    </a:srgbClr>
                  </a:outerShdw>
                </a:effectLst>
              </a:rPr>
              <a:t> a copy of a printed phytosanitary certificate that is emailed</a:t>
            </a:r>
          </a:p>
          <a:p>
            <a:pPr eaLnBrk="1" hangingPunct="1">
              <a:lnSpc>
                <a:spcPct val="110000"/>
              </a:lnSpc>
              <a:buNone/>
            </a:pPr>
            <a:r>
              <a:rPr lang="en-US" altLang="zh-CN"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n-NZ" altLang="en-US" sz="2600" dirty="0" smtClean="0">
                <a:solidFill>
                  <a:schemeClr val="hlink"/>
                </a:solidFill>
                <a:effectLst>
                  <a:outerShdw blurRad="38100" dist="38100" dir="2700000" algn="tl">
                    <a:srgbClr val="000000">
                      <a:alpha val="43137"/>
                    </a:srgbClr>
                  </a:outerShdw>
                </a:effectLst>
              </a:rPr>
              <a:t> </a:t>
            </a:r>
            <a:r>
              <a:rPr lang="en-NZ" altLang="en-US" sz="2600" dirty="0" err="1" smtClean="0">
                <a:solidFill>
                  <a:schemeClr val="hlink"/>
                </a:solidFill>
                <a:effectLst>
                  <a:outerShdw blurRad="38100" dist="38100" dir="2700000" algn="tl">
                    <a:srgbClr val="000000">
                      <a:alpha val="43137"/>
                    </a:srgbClr>
                  </a:outerShdw>
                </a:effectLst>
              </a:rPr>
              <a:t>ePhyto</a:t>
            </a:r>
            <a:r>
              <a:rPr lang="en-NZ" altLang="en-US" sz="2600" dirty="0" smtClean="0">
                <a:solidFill>
                  <a:schemeClr val="hlink"/>
                </a:solidFill>
                <a:effectLst>
                  <a:outerShdw blurRad="38100" dist="38100" dir="2700000" algn="tl">
                    <a:srgbClr val="000000">
                      <a:alpha val="43137"/>
                    </a:srgbClr>
                  </a:outerShdw>
                </a:effectLst>
              </a:rPr>
              <a:t>: Is a secured data set using XML for transmission securely and electronically between NPPO of exporting country and NPPO importing country</a:t>
            </a:r>
          </a:p>
          <a:p>
            <a:pPr eaLnBrk="1" hangingPunct="1">
              <a:lnSpc>
                <a:spcPct val="110000"/>
              </a:lnSpc>
              <a:buNone/>
            </a:pPr>
            <a:r>
              <a:rPr lang="en-US" altLang="zh-CN"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n-NZ" altLang="en-US" sz="2600" dirty="0" smtClean="0">
                <a:solidFill>
                  <a:schemeClr val="hlink"/>
                </a:solidFill>
                <a:effectLst>
                  <a:outerShdw blurRad="38100" dist="38100" dir="2700000" algn="tl">
                    <a:srgbClr val="000000">
                      <a:alpha val="43137"/>
                    </a:srgbClr>
                  </a:outerShdw>
                </a:effectLst>
              </a:rPr>
              <a:t> </a:t>
            </a:r>
            <a:r>
              <a:rPr lang="en-NZ" altLang="en-US" sz="2600" dirty="0" err="1" smtClean="0">
                <a:solidFill>
                  <a:schemeClr val="hlink"/>
                </a:solidFill>
                <a:effectLst>
                  <a:outerShdw blurRad="38100" dist="38100" dir="2700000" algn="tl">
                    <a:srgbClr val="000000">
                      <a:alpha val="43137"/>
                    </a:srgbClr>
                  </a:outerShdw>
                </a:effectLst>
              </a:rPr>
              <a:t>ePhyto</a:t>
            </a:r>
            <a:r>
              <a:rPr lang="en-NZ" altLang="en-US" sz="2600" dirty="0" smtClean="0">
                <a:solidFill>
                  <a:schemeClr val="hlink"/>
                </a:solidFill>
                <a:effectLst>
                  <a:outerShdw blurRad="38100" dist="38100" dir="2700000" algn="tl">
                    <a:srgbClr val="000000">
                      <a:alpha val="43137"/>
                    </a:srgbClr>
                  </a:outerShdw>
                </a:effectLst>
              </a:rPr>
              <a:t>: Is the equivalent of a paper phytosanitary certificate and may be used </a:t>
            </a:r>
            <a:r>
              <a:rPr lang="en-NZ" altLang="en-US" sz="2600" u="sng" dirty="0" smtClean="0">
                <a:solidFill>
                  <a:schemeClr val="hlink"/>
                </a:solidFill>
                <a:effectLst>
                  <a:outerShdw blurRad="38100" dist="38100" dir="2700000" algn="tl">
                    <a:srgbClr val="000000">
                      <a:alpha val="43137"/>
                    </a:srgbClr>
                  </a:outerShdw>
                </a:effectLst>
              </a:rPr>
              <a:t>if accepted </a:t>
            </a:r>
            <a:r>
              <a:rPr lang="en-NZ" altLang="en-US" sz="2600" dirty="0" smtClean="0">
                <a:solidFill>
                  <a:schemeClr val="hlink"/>
                </a:solidFill>
                <a:effectLst>
                  <a:outerShdw blurRad="38100" dist="38100" dir="2700000" algn="tl">
                    <a:srgbClr val="000000">
                      <a:alpha val="43137"/>
                    </a:srgbClr>
                  </a:outerShdw>
                </a:effectLst>
              </a:rPr>
              <a:t>by the NPPO of the importing country</a:t>
            </a:r>
          </a:p>
          <a:p>
            <a:pPr eaLnBrk="1" hangingPunct="1">
              <a:lnSpc>
                <a:spcPct val="110000"/>
              </a:lnSpc>
              <a:buFont typeface="Arial" charset="0"/>
              <a:buNone/>
            </a:pPr>
            <a:endParaRPr lang="en-NZ" altLang="en-US" sz="26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864096" y="680045"/>
            <a:ext cx="7524328" cy="1020763"/>
          </a:xfrm>
        </p:spPr>
        <p:txBody>
          <a:bodyPr anchor="t"/>
          <a:lstStyle/>
          <a:p>
            <a:pPr eaLnBrk="1" hangingPunct="1"/>
            <a:r>
              <a:rPr lang="en-NZ" altLang="en-US" sz="50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eCert</a:t>
            </a:r>
            <a:r>
              <a:rPr lang="en-NZ" altLang="en-US" sz="5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and </a:t>
            </a:r>
            <a:r>
              <a:rPr lang="en-NZ" altLang="en-US" sz="50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ePhyto</a:t>
            </a:r>
            <a:endParaRPr lang="en-NZ" altLang="en-US" sz="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7410" name="Content Placeholder 2"/>
          <p:cNvSpPr>
            <a:spLocks noGrp="1"/>
          </p:cNvSpPr>
          <p:nvPr>
            <p:ph idx="4294967295"/>
          </p:nvPr>
        </p:nvSpPr>
        <p:spPr>
          <a:xfrm>
            <a:off x="601217" y="1596008"/>
            <a:ext cx="8075239" cy="4281264"/>
          </a:xfrm>
        </p:spPr>
        <p:txBody>
          <a:bodyPr/>
          <a:lstStyle/>
          <a:p>
            <a:pPr marL="542925" indent="-542925" eaLnBrk="1" hangingPunct="1">
              <a:lnSpc>
                <a:spcPct val="120000"/>
              </a:lnSpc>
              <a:buNone/>
            </a:pPr>
            <a:r>
              <a:rPr lang="en-US" altLang="zh-CN"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dirty="0" err="1" smtClean="0">
                <a:solidFill>
                  <a:srgbClr val="FF0000"/>
                </a:solidFill>
                <a:effectLst>
                  <a:outerShdw blurRad="38100" dist="38100" dir="2700000" algn="tl">
                    <a:srgbClr val="000000">
                      <a:alpha val="43137"/>
                    </a:srgbClr>
                  </a:outerShdw>
                </a:effectLst>
              </a:rPr>
              <a:t>eCert</a:t>
            </a:r>
            <a:r>
              <a:rPr lang="en-US" altLang="en-US" dirty="0" smtClean="0">
                <a:effectLst>
                  <a:outerShdw blurRad="38100" dist="38100" dir="2700000" algn="tl">
                    <a:srgbClr val="000000">
                      <a:alpha val="43137"/>
                    </a:srgbClr>
                  </a:outerShdw>
                </a:effectLst>
              </a:rPr>
              <a:t> </a:t>
            </a:r>
            <a:r>
              <a:rPr lang="en-US" altLang="en-US" dirty="0" smtClean="0">
                <a:solidFill>
                  <a:schemeClr val="hlink"/>
                </a:solidFill>
                <a:effectLst>
                  <a:outerShdw blurRad="38100" dist="38100" dir="2700000" algn="tl">
                    <a:srgbClr val="000000">
                      <a:alpha val="43137"/>
                    </a:srgbClr>
                  </a:outerShdw>
                </a:effectLst>
              </a:rPr>
              <a:t>is the general term used for electronic certification, and can be veterinary, </a:t>
            </a:r>
            <a:r>
              <a:rPr lang="en-US" altLang="en-US" dirty="0" err="1" smtClean="0">
                <a:solidFill>
                  <a:schemeClr val="hlink"/>
                </a:solidFill>
                <a:effectLst>
                  <a:outerShdw blurRad="38100" dist="38100" dir="2700000" algn="tl">
                    <a:srgbClr val="000000">
                      <a:alpha val="43137"/>
                    </a:srgbClr>
                  </a:outerShdw>
                </a:effectLst>
              </a:rPr>
              <a:t>phytosanitary</a:t>
            </a:r>
            <a:r>
              <a:rPr lang="en-US" altLang="en-US" dirty="0" smtClean="0">
                <a:solidFill>
                  <a:schemeClr val="hlink"/>
                </a:solidFill>
                <a:effectLst>
                  <a:outerShdw blurRad="38100" dist="38100" dir="2700000" algn="tl">
                    <a:srgbClr val="000000">
                      <a:alpha val="43137"/>
                    </a:srgbClr>
                  </a:outerShdw>
                </a:effectLst>
              </a:rPr>
              <a:t>, food safety</a:t>
            </a:r>
          </a:p>
          <a:p>
            <a:pPr eaLnBrk="1" hangingPunct="1">
              <a:lnSpc>
                <a:spcPct val="120000"/>
              </a:lnSpc>
              <a:buNone/>
            </a:pPr>
            <a:r>
              <a:rPr lang="en-US" altLang="zh-CN"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dirty="0" err="1" smtClean="0">
                <a:solidFill>
                  <a:srgbClr val="FF0000"/>
                </a:solidFill>
                <a:effectLst>
                  <a:outerShdw blurRad="38100" dist="38100" dir="2700000" algn="tl">
                    <a:srgbClr val="000000">
                      <a:alpha val="43137"/>
                    </a:srgbClr>
                  </a:outerShdw>
                </a:effectLst>
              </a:rPr>
              <a:t>ePhyto</a:t>
            </a:r>
            <a:r>
              <a:rPr lang="en-US" altLang="en-US" dirty="0" smtClean="0">
                <a:effectLst>
                  <a:outerShdw blurRad="38100" dist="38100" dir="2700000" algn="tl">
                    <a:srgbClr val="000000">
                      <a:alpha val="43137"/>
                    </a:srgbClr>
                  </a:outerShdw>
                </a:effectLst>
              </a:rPr>
              <a:t> </a:t>
            </a:r>
            <a:r>
              <a:rPr lang="en-US" altLang="en-US" dirty="0" smtClean="0">
                <a:solidFill>
                  <a:schemeClr val="hlink"/>
                </a:solidFill>
                <a:effectLst>
                  <a:outerShdw blurRad="38100" dist="38100" dir="2700000" algn="tl">
                    <a:srgbClr val="000000">
                      <a:alpha val="43137"/>
                    </a:srgbClr>
                  </a:outerShdw>
                </a:effectLst>
              </a:rPr>
              <a:t>is a specific term used for electronic </a:t>
            </a:r>
            <a:r>
              <a:rPr lang="en-US" altLang="en-US" dirty="0" err="1" smtClean="0">
                <a:solidFill>
                  <a:schemeClr val="hlink"/>
                </a:solidFill>
                <a:effectLst>
                  <a:outerShdw blurRad="38100" dist="38100" dir="2700000" algn="tl">
                    <a:srgbClr val="000000">
                      <a:alpha val="43137"/>
                    </a:srgbClr>
                  </a:outerShdw>
                </a:effectLst>
              </a:rPr>
              <a:t>phytosanitary</a:t>
            </a:r>
            <a:r>
              <a:rPr lang="en-US" altLang="en-US" dirty="0" smtClean="0">
                <a:solidFill>
                  <a:schemeClr val="hlink"/>
                </a:solidFill>
                <a:effectLst>
                  <a:outerShdw blurRad="38100" dist="38100" dir="2700000" algn="tl">
                    <a:srgbClr val="000000">
                      <a:alpha val="43137"/>
                    </a:srgbClr>
                  </a:outerShdw>
                </a:effectLst>
              </a:rPr>
              <a:t> certification, and follows the </a:t>
            </a:r>
            <a:r>
              <a:rPr lang="en-US" altLang="en-US" dirty="0" err="1" smtClean="0">
                <a:solidFill>
                  <a:schemeClr val="hlink"/>
                </a:solidFill>
                <a:effectLst>
                  <a:outerShdw blurRad="38100" dist="38100" dir="2700000" algn="tl">
                    <a:srgbClr val="000000">
                      <a:alpha val="43137"/>
                    </a:srgbClr>
                  </a:outerShdw>
                </a:effectLst>
              </a:rPr>
              <a:t>harmonisation</a:t>
            </a:r>
            <a:r>
              <a:rPr lang="en-US" altLang="en-US" dirty="0" smtClean="0">
                <a:solidFill>
                  <a:schemeClr val="hlink"/>
                </a:solidFill>
                <a:effectLst>
                  <a:outerShdw blurRad="38100" dist="38100" dir="2700000" algn="tl">
                    <a:srgbClr val="000000">
                      <a:alpha val="43137"/>
                    </a:srgbClr>
                  </a:outerShdw>
                </a:effectLst>
              </a:rPr>
              <a:t> as agreed by the IPPC and described in ISPM 12, Appendix 1</a:t>
            </a:r>
            <a:endParaRPr lang="en-NZ" altLang="en-US" dirty="0" smtClean="0">
              <a:solidFill>
                <a:schemeClr val="hlin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6388" y="1558925"/>
            <a:ext cx="8693150" cy="4381500"/>
          </a:xfrm>
          <a:prstGeom prst="rect">
            <a:avLst/>
          </a:prstGeom>
          <a:noFill/>
          <a:ln w="9525">
            <a:noFill/>
            <a:round/>
            <a:headEnd/>
            <a:tailEnd/>
          </a:ln>
        </p:spPr>
        <p:txBody>
          <a:bodyPr lIns="90000" tIns="45000" rIns="90000" bIns="45000"/>
          <a:lstStyle/>
          <a:p>
            <a:pP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n-US" b="1">
              <a:solidFill>
                <a:srgbClr val="FF0000"/>
              </a:solidFill>
              <a:effectLst>
                <a:outerShdw blurRad="38100" dist="38100" dir="2700000" algn="tl">
                  <a:srgbClr val="000000">
                    <a:alpha val="43137"/>
                  </a:srgbClr>
                </a:outerShdw>
              </a:effectLst>
              <a:latin typeface="Candara" pitchFamily="34" charset="0"/>
            </a:endParaRPr>
          </a:p>
        </p:txBody>
      </p:sp>
      <p:sp>
        <p:nvSpPr>
          <p:cNvPr id="20483" name="Text Box 2"/>
          <p:cNvSpPr txBox="1">
            <a:spLocks noChangeArrowheads="1"/>
          </p:cNvSpPr>
          <p:nvPr/>
        </p:nvSpPr>
        <p:spPr bwMode="auto">
          <a:xfrm>
            <a:off x="271338" y="692696"/>
            <a:ext cx="8693150" cy="936104"/>
          </a:xfrm>
          <a:prstGeom prst="rect">
            <a:avLst/>
          </a:prstGeom>
          <a:noFill/>
          <a:ln w="9525">
            <a:noFill/>
            <a:round/>
            <a:headEnd/>
            <a:tailEnd/>
          </a:ln>
        </p:spPr>
        <p:txBody>
          <a:bodyPr lIns="90000" tIns="45000" rIns="90000" bIns="45000"/>
          <a:lstStyle/>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5000" b="1" dirty="0">
                <a:solidFill>
                  <a:srgbClr val="FF0000"/>
                </a:solidFill>
                <a:effectLst>
                  <a:outerShdw blurRad="38100" dist="38100" dir="2700000" algn="tl">
                    <a:srgbClr val="000000">
                      <a:alpha val="43137"/>
                    </a:srgbClr>
                  </a:outerShdw>
                </a:effectLst>
                <a:latin typeface="Arial" pitchFamily="34" charset="0"/>
                <a:cs typeface="Arial" pitchFamily="34" charset="0"/>
              </a:rPr>
              <a:t>Lack of standardization</a:t>
            </a:r>
            <a:endParaRPr lang="es-AR" altLang="en-US" sz="5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n-US" sz="5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n-US" sz="5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0487" name="Picture 18"/>
          <p:cNvPicPr>
            <a:picLocks noChangeAspect="1" noChangeArrowheads="1"/>
          </p:cNvPicPr>
          <p:nvPr/>
        </p:nvPicPr>
        <p:blipFill>
          <a:blip r:embed="rId3" cstate="print"/>
          <a:srcRect/>
          <a:stretch>
            <a:fillRect/>
          </a:stretch>
        </p:blipFill>
        <p:spPr bwMode="auto">
          <a:xfrm>
            <a:off x="519014" y="2071247"/>
            <a:ext cx="1354655" cy="1395214"/>
          </a:xfrm>
          <a:prstGeom prst="rect">
            <a:avLst/>
          </a:prstGeom>
          <a:noFill/>
          <a:ln w="9525">
            <a:noFill/>
            <a:miter lim="800000"/>
            <a:headEnd/>
            <a:tailEnd/>
          </a:ln>
        </p:spPr>
      </p:pic>
      <p:pic>
        <p:nvPicPr>
          <p:cNvPr id="20488" name="Picture 19"/>
          <p:cNvPicPr>
            <a:picLocks noChangeAspect="1" noChangeArrowheads="1"/>
          </p:cNvPicPr>
          <p:nvPr/>
        </p:nvPicPr>
        <p:blipFill>
          <a:blip r:embed="rId4" cstate="print"/>
          <a:srcRect/>
          <a:stretch>
            <a:fillRect/>
          </a:stretch>
        </p:blipFill>
        <p:spPr bwMode="auto">
          <a:xfrm>
            <a:off x="544318" y="3497065"/>
            <a:ext cx="1352919" cy="1650731"/>
          </a:xfrm>
          <a:prstGeom prst="rect">
            <a:avLst/>
          </a:prstGeom>
          <a:noFill/>
          <a:ln w="9525">
            <a:noFill/>
            <a:miter lim="800000"/>
            <a:headEnd/>
            <a:tailEnd/>
          </a:ln>
        </p:spPr>
      </p:pic>
      <p:pic>
        <p:nvPicPr>
          <p:cNvPr id="20490" name="Picture 21"/>
          <p:cNvPicPr>
            <a:picLocks noChangeAspect="1" noChangeArrowheads="1"/>
          </p:cNvPicPr>
          <p:nvPr/>
        </p:nvPicPr>
        <p:blipFill>
          <a:blip r:embed="rId5" cstate="print"/>
          <a:srcRect/>
          <a:stretch>
            <a:fillRect/>
          </a:stretch>
        </p:blipFill>
        <p:spPr bwMode="auto">
          <a:xfrm>
            <a:off x="2282157" y="2285554"/>
            <a:ext cx="1241251" cy="1287798"/>
          </a:xfrm>
          <a:prstGeom prst="rect">
            <a:avLst/>
          </a:prstGeom>
          <a:noFill/>
          <a:ln w="9525">
            <a:noFill/>
            <a:miter lim="800000"/>
            <a:headEnd/>
            <a:tailEnd/>
          </a:ln>
        </p:spPr>
      </p:pic>
      <p:pic>
        <p:nvPicPr>
          <p:cNvPr id="20491" name="Picture 22"/>
          <p:cNvPicPr>
            <a:picLocks noChangeAspect="1" noChangeArrowheads="1"/>
          </p:cNvPicPr>
          <p:nvPr/>
        </p:nvPicPr>
        <p:blipFill>
          <a:blip r:embed="rId6" cstate="print"/>
          <a:srcRect/>
          <a:stretch>
            <a:fillRect/>
          </a:stretch>
        </p:blipFill>
        <p:spPr bwMode="auto">
          <a:xfrm>
            <a:off x="3848166" y="3644453"/>
            <a:ext cx="1477145" cy="1512739"/>
          </a:xfrm>
          <a:prstGeom prst="rect">
            <a:avLst/>
          </a:prstGeom>
          <a:noFill/>
          <a:ln w="9525">
            <a:noFill/>
            <a:miter lim="800000"/>
            <a:headEnd/>
            <a:tailEnd/>
          </a:ln>
        </p:spPr>
      </p:pic>
      <p:pic>
        <p:nvPicPr>
          <p:cNvPr id="20493" name="Picture 24"/>
          <p:cNvPicPr>
            <a:picLocks noChangeAspect="1" noChangeArrowheads="1"/>
          </p:cNvPicPr>
          <p:nvPr/>
        </p:nvPicPr>
        <p:blipFill>
          <a:blip r:embed="rId7" cstate="print"/>
          <a:srcRect/>
          <a:stretch>
            <a:fillRect/>
          </a:stretch>
        </p:blipFill>
        <p:spPr bwMode="auto">
          <a:xfrm>
            <a:off x="3884045" y="1899790"/>
            <a:ext cx="1581150" cy="1552575"/>
          </a:xfrm>
          <a:prstGeom prst="rect">
            <a:avLst/>
          </a:prstGeom>
          <a:noFill/>
          <a:ln w="9525">
            <a:noFill/>
            <a:miter lim="800000"/>
            <a:headEnd/>
            <a:tailEnd/>
          </a:ln>
        </p:spPr>
      </p:pic>
      <p:pic>
        <p:nvPicPr>
          <p:cNvPr id="20494" name="Picture 25"/>
          <p:cNvPicPr>
            <a:picLocks noChangeAspect="1" noChangeArrowheads="1"/>
          </p:cNvPicPr>
          <p:nvPr/>
        </p:nvPicPr>
        <p:blipFill>
          <a:blip r:embed="rId8" cstate="print"/>
          <a:srcRect/>
          <a:stretch>
            <a:fillRect/>
          </a:stretch>
        </p:blipFill>
        <p:spPr bwMode="auto">
          <a:xfrm>
            <a:off x="2280339" y="3878851"/>
            <a:ext cx="1241251" cy="1103334"/>
          </a:xfrm>
          <a:prstGeom prst="rect">
            <a:avLst/>
          </a:prstGeom>
          <a:noFill/>
          <a:ln w="9525">
            <a:noFill/>
            <a:miter lim="800000"/>
            <a:headEnd/>
            <a:tailEnd/>
          </a:ln>
        </p:spPr>
      </p:pic>
      <p:pic>
        <p:nvPicPr>
          <p:cNvPr id="20495" name="Picture 26"/>
          <p:cNvPicPr>
            <a:picLocks noChangeAspect="1" noChangeArrowheads="1"/>
          </p:cNvPicPr>
          <p:nvPr/>
        </p:nvPicPr>
        <p:blipFill>
          <a:blip r:embed="rId9" cstate="print"/>
          <a:srcRect/>
          <a:stretch>
            <a:fillRect/>
          </a:stretch>
        </p:blipFill>
        <p:spPr bwMode="auto">
          <a:xfrm>
            <a:off x="5642249" y="1950030"/>
            <a:ext cx="1130433" cy="1502335"/>
          </a:xfrm>
          <a:prstGeom prst="rect">
            <a:avLst/>
          </a:prstGeom>
          <a:noFill/>
          <a:ln w="9525">
            <a:noFill/>
            <a:miter lim="800000"/>
            <a:headEnd/>
            <a:tailEnd/>
          </a:ln>
        </p:spPr>
      </p:pic>
      <p:pic>
        <p:nvPicPr>
          <p:cNvPr id="20496" name="Picture 27"/>
          <p:cNvPicPr>
            <a:picLocks noChangeAspect="1" noChangeArrowheads="1"/>
          </p:cNvPicPr>
          <p:nvPr/>
        </p:nvPicPr>
        <p:blipFill>
          <a:blip r:embed="rId10" cstate="print"/>
          <a:srcRect/>
          <a:stretch>
            <a:fillRect/>
          </a:stretch>
        </p:blipFill>
        <p:spPr bwMode="auto">
          <a:xfrm>
            <a:off x="5490097" y="3627780"/>
            <a:ext cx="1324263" cy="1529412"/>
          </a:xfrm>
          <a:prstGeom prst="rect">
            <a:avLst/>
          </a:prstGeom>
          <a:noFill/>
          <a:ln w="9525">
            <a:noFill/>
            <a:miter lim="800000"/>
            <a:headEnd/>
            <a:tailEnd/>
          </a:ln>
        </p:spPr>
      </p:pic>
      <p:pic>
        <p:nvPicPr>
          <p:cNvPr id="20497" name="Picture 28"/>
          <p:cNvPicPr>
            <a:picLocks noChangeAspect="1" noChangeArrowheads="1"/>
          </p:cNvPicPr>
          <p:nvPr/>
        </p:nvPicPr>
        <p:blipFill>
          <a:blip r:embed="rId11" cstate="print"/>
          <a:srcRect/>
          <a:stretch>
            <a:fillRect/>
          </a:stretch>
        </p:blipFill>
        <p:spPr bwMode="auto">
          <a:xfrm>
            <a:off x="6865666" y="2550666"/>
            <a:ext cx="1666774" cy="915796"/>
          </a:xfrm>
          <a:prstGeom prst="rect">
            <a:avLst/>
          </a:prstGeom>
          <a:noFill/>
          <a:ln w="9525">
            <a:noFill/>
            <a:miter lim="800000"/>
            <a:headEnd/>
            <a:tailEnd/>
          </a:ln>
        </p:spPr>
      </p:pic>
      <p:pic>
        <p:nvPicPr>
          <p:cNvPr id="20498" name="Picture 29"/>
          <p:cNvPicPr>
            <a:picLocks noChangeAspect="1" noChangeArrowheads="1"/>
          </p:cNvPicPr>
          <p:nvPr/>
        </p:nvPicPr>
        <p:blipFill>
          <a:blip r:embed="rId12" cstate="print"/>
          <a:srcRect/>
          <a:stretch>
            <a:fillRect/>
          </a:stretch>
        </p:blipFill>
        <p:spPr bwMode="auto">
          <a:xfrm>
            <a:off x="7202969" y="3806171"/>
            <a:ext cx="1219655" cy="1248694"/>
          </a:xfrm>
          <a:prstGeom prst="rect">
            <a:avLst/>
          </a:prstGeom>
          <a:noFill/>
          <a:ln w="9525">
            <a:noFill/>
            <a:miter lim="800000"/>
            <a:headEnd/>
            <a:tailEnd/>
          </a:ln>
        </p:spPr>
      </p:pic>
    </p:spTree>
    <p:extLst>
      <p:ext uri="{BB962C8B-B14F-4D97-AF65-F5344CB8AC3E}">
        <p14:creationId xmlns:p14="http://schemas.microsoft.com/office/powerpoint/2010/main" xmlns="" val="31173768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216024" y="752053"/>
            <a:ext cx="8748464" cy="1020763"/>
          </a:xfrm>
        </p:spPr>
        <p:txBody>
          <a:bodyPr anchor="t"/>
          <a:lstStyle/>
          <a:p>
            <a:pPr eaLnBrk="1" hangingPunct="1"/>
            <a:r>
              <a:rPr lang="en-NZ" altLang="en-US" sz="4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Benefits of harmonized ePhyto</a:t>
            </a:r>
          </a:p>
        </p:txBody>
      </p:sp>
      <p:sp>
        <p:nvSpPr>
          <p:cNvPr id="19458" name="Content Placeholder 2"/>
          <p:cNvSpPr>
            <a:spLocks noGrp="1"/>
          </p:cNvSpPr>
          <p:nvPr>
            <p:ph idx="4294967295"/>
          </p:nvPr>
        </p:nvSpPr>
        <p:spPr>
          <a:xfrm>
            <a:off x="590872" y="1628800"/>
            <a:ext cx="8229600" cy="4281116"/>
          </a:xfrm>
        </p:spPr>
        <p:txBody>
          <a:bodyPr/>
          <a:lstStyle/>
          <a:p>
            <a:pPr>
              <a:lnSpc>
                <a:spcPct val="110000"/>
              </a:lnSpc>
              <a:buNone/>
            </a:pPr>
            <a:r>
              <a:rPr lang="en-US" altLang="zh-CN"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n-AU" altLang="zh-CN" sz="2800" dirty="0" smtClean="0">
                <a:solidFill>
                  <a:schemeClr val="hlink"/>
                </a:solidFill>
                <a:effectLst>
                  <a:outerShdw blurRad="38100" dist="38100" dir="2700000" algn="tl">
                    <a:srgbClr val="000000">
                      <a:alpha val="43137"/>
                    </a:srgbClr>
                  </a:outerShdw>
                </a:effectLst>
              </a:rPr>
              <a:t>R</a:t>
            </a:r>
            <a:r>
              <a:rPr lang="en-AU" altLang="en-US" sz="2800" dirty="0" smtClean="0">
                <a:solidFill>
                  <a:schemeClr val="hlink"/>
                </a:solidFill>
                <a:effectLst>
                  <a:outerShdw blurRad="38100" dist="38100" dir="2700000" algn="tl">
                    <a:srgbClr val="000000">
                      <a:alpha val="43137"/>
                    </a:srgbClr>
                  </a:outerShdw>
                </a:effectLst>
              </a:rPr>
              <a:t>educe fraud, data entry and validation functions, costs (printing, shipping, s</a:t>
            </a:r>
            <a:r>
              <a:rPr lang="en-US" altLang="en-US" sz="2800" dirty="0" err="1" smtClean="0">
                <a:solidFill>
                  <a:schemeClr val="hlink"/>
                </a:solidFill>
                <a:effectLst>
                  <a:outerShdw blurRad="38100" dist="38100" dir="2700000" algn="tl">
                    <a:srgbClr val="000000">
                      <a:alpha val="43137"/>
                    </a:srgbClr>
                  </a:outerShdw>
                </a:effectLst>
              </a:rPr>
              <a:t>orting</a:t>
            </a:r>
            <a:r>
              <a:rPr lang="en-US" altLang="en-US" sz="2800" dirty="0" smtClean="0">
                <a:solidFill>
                  <a:schemeClr val="hlink"/>
                </a:solidFill>
                <a:effectLst>
                  <a:outerShdw blurRad="38100" dist="38100" dir="2700000" algn="tl">
                    <a:srgbClr val="000000">
                      <a:alpha val="43137"/>
                    </a:srgbClr>
                  </a:outerShdw>
                </a:effectLst>
              </a:rPr>
              <a:t>, distribution, archiving)</a:t>
            </a:r>
          </a:p>
          <a:p>
            <a:pPr>
              <a:lnSpc>
                <a:spcPct val="110000"/>
              </a:lnSpc>
              <a:buNone/>
            </a:pPr>
            <a:r>
              <a:rPr lang="en-US" altLang="zh-CN"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n-AU" altLang="zh-CN" sz="2800" dirty="0" smtClean="0">
                <a:solidFill>
                  <a:schemeClr val="hlink"/>
                </a:solidFill>
                <a:effectLst>
                  <a:outerShdw blurRad="38100" dist="38100" dir="2700000" algn="tl">
                    <a:srgbClr val="000000">
                      <a:alpha val="43137"/>
                    </a:srgbClr>
                  </a:outerShdw>
                </a:effectLst>
              </a:rPr>
              <a:t>E</a:t>
            </a:r>
            <a:r>
              <a:rPr lang="en-AU" altLang="en-US" sz="2800" dirty="0" smtClean="0">
                <a:solidFill>
                  <a:schemeClr val="hlink"/>
                </a:solidFill>
                <a:effectLst>
                  <a:outerShdw blurRad="38100" dist="38100" dir="2700000" algn="tl">
                    <a:srgbClr val="000000">
                      <a:alpha val="43137"/>
                    </a:srgbClr>
                  </a:outerShdw>
                </a:effectLst>
              </a:rPr>
              <a:t>xpedite communication between NPPOs</a:t>
            </a:r>
          </a:p>
          <a:p>
            <a:pPr>
              <a:lnSpc>
                <a:spcPct val="110000"/>
              </a:lnSpc>
              <a:buNone/>
            </a:pPr>
            <a:r>
              <a:rPr lang="en-US" altLang="zh-CN"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n-AU" altLang="en-US" sz="2800" dirty="0" smtClean="0">
                <a:solidFill>
                  <a:schemeClr val="hlink"/>
                </a:solidFill>
                <a:effectLst>
                  <a:outerShdw blurRad="38100" dist="38100" dir="2700000" algn="tl">
                    <a:srgbClr val="000000">
                      <a:alpha val="43137"/>
                    </a:srgbClr>
                  </a:outerShdw>
                </a:effectLst>
              </a:rPr>
              <a:t>Improve security, and improve planning for inspection </a:t>
            </a:r>
          </a:p>
          <a:p>
            <a:pPr>
              <a:lnSpc>
                <a:spcPct val="110000"/>
              </a:lnSpc>
              <a:buNone/>
            </a:pPr>
            <a:r>
              <a:rPr lang="en-US" altLang="zh-CN"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n-AU" altLang="en-US" sz="2800" dirty="0" smtClean="0">
                <a:solidFill>
                  <a:schemeClr val="hlink"/>
                </a:solidFill>
                <a:effectLst>
                  <a:outerShdw blurRad="38100" dist="38100" dir="2700000" algn="tl">
                    <a:srgbClr val="000000">
                      <a:alpha val="43137"/>
                    </a:srgbClr>
                  </a:outerShdw>
                </a:effectLst>
              </a:rPr>
              <a:t>Decrease in delays for replacement  certificates</a:t>
            </a:r>
          </a:p>
          <a:p>
            <a:pPr>
              <a:lnSpc>
                <a:spcPct val="110000"/>
              </a:lnSpc>
              <a:buNone/>
            </a:pPr>
            <a:r>
              <a:rPr lang="en-US" altLang="zh-CN"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n-AU" altLang="en-US" sz="2800" dirty="0" smtClean="0">
                <a:solidFill>
                  <a:schemeClr val="hlink"/>
                </a:solidFill>
                <a:effectLst>
                  <a:outerShdw blurRad="38100" dist="38100" dir="2700000" algn="tl">
                    <a:srgbClr val="000000">
                      <a:alpha val="43137"/>
                    </a:srgbClr>
                  </a:outerShdw>
                </a:effectLst>
              </a:rPr>
              <a:t>Link into ‘single window’ initiative</a:t>
            </a:r>
          </a:p>
          <a:p>
            <a:pPr>
              <a:lnSpc>
                <a:spcPct val="110000"/>
              </a:lnSpc>
            </a:pPr>
            <a:endParaRPr lang="en-NZ" altLang="en-US" sz="2800" dirty="0" smtClean="0">
              <a:solidFill>
                <a:schemeClr val="hlink"/>
              </a:solidFill>
              <a:effectLst>
                <a:outerShdw blurRad="38100" dist="38100" dir="2700000" algn="tl">
                  <a:srgbClr val="000000">
                    <a:alpha val="43137"/>
                  </a:srgbClr>
                </a:outerShdw>
              </a:effectLst>
            </a:endParaRPr>
          </a:p>
          <a:p>
            <a:pPr eaLnBrk="1" hangingPunct="1">
              <a:lnSpc>
                <a:spcPct val="110000"/>
              </a:lnSpc>
              <a:buFont typeface="Arial" charset="0"/>
              <a:buNone/>
            </a:pPr>
            <a:endParaRPr lang="en-NZ" altLang="en-US" sz="28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67544" y="642392"/>
            <a:ext cx="8229600" cy="914400"/>
          </a:xfrm>
        </p:spPr>
        <p:txBody>
          <a:bodyPr/>
          <a:lstStyle/>
          <a:p>
            <a:pPr eaLnBrk="1" hangingPunct="1"/>
            <a:r>
              <a:rPr lang="en-NZ" sz="5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CPM 10 (2015) decisions</a:t>
            </a:r>
          </a:p>
        </p:txBody>
      </p:sp>
      <p:sp>
        <p:nvSpPr>
          <p:cNvPr id="21506" name="Content Placeholder 2"/>
          <p:cNvSpPr>
            <a:spLocks noGrp="1"/>
          </p:cNvSpPr>
          <p:nvPr>
            <p:ph idx="4294967295"/>
          </p:nvPr>
        </p:nvSpPr>
        <p:spPr>
          <a:xfrm>
            <a:off x="323528" y="1595338"/>
            <a:ext cx="8435975" cy="4425950"/>
          </a:xfrm>
        </p:spPr>
        <p:txBody>
          <a:bodyPr/>
          <a:lstStyle/>
          <a:p>
            <a:pPr eaLnBrk="1" hangingPunct="1">
              <a:buNone/>
            </a:pPr>
            <a:r>
              <a:rPr lang="en-US" altLang="zh-CN" sz="24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NZ" sz="2400" dirty="0" smtClean="0">
                <a:solidFill>
                  <a:schemeClr val="hlink"/>
                </a:solidFill>
                <a:effectLst>
                  <a:outerShdw blurRad="38100" dist="38100" dir="2700000" algn="tl">
                    <a:srgbClr val="000000">
                      <a:alpha val="43137"/>
                    </a:srgbClr>
                  </a:outerShdw>
                </a:effectLst>
              </a:rPr>
              <a:t>CPM expressed full support for:</a:t>
            </a:r>
          </a:p>
          <a:p>
            <a:pPr lvl="1" eaLnBrk="1" hangingPunct="1"/>
            <a:r>
              <a:rPr lang="en-NZ" sz="2400" dirty="0" smtClean="0">
                <a:solidFill>
                  <a:schemeClr val="hlink"/>
                </a:solidFill>
                <a:effectLst>
                  <a:outerShdw blurRad="38100" dist="38100" dir="2700000" algn="tl">
                    <a:srgbClr val="000000">
                      <a:alpha val="43137"/>
                    </a:srgbClr>
                  </a:outerShdw>
                </a:effectLst>
              </a:rPr>
              <a:t>submission of the STDF proposal (hub and generic system)</a:t>
            </a:r>
          </a:p>
          <a:p>
            <a:pPr lvl="1" eaLnBrk="1" hangingPunct="1"/>
            <a:r>
              <a:rPr lang="en-NZ" sz="2400" dirty="0" smtClean="0">
                <a:solidFill>
                  <a:schemeClr val="hlink"/>
                </a:solidFill>
                <a:effectLst>
                  <a:outerShdw blurRad="38100" dist="38100" dir="2700000" algn="tl">
                    <a:srgbClr val="000000">
                      <a:alpha val="43137"/>
                    </a:srgbClr>
                  </a:outerShdw>
                </a:effectLst>
              </a:rPr>
              <a:t>implementation of the STDF project by the IPPC Secretariat</a:t>
            </a:r>
          </a:p>
          <a:p>
            <a:pPr lvl="1" eaLnBrk="1" hangingPunct="1"/>
            <a:r>
              <a:rPr lang="en-NZ" sz="2400" dirty="0" smtClean="0">
                <a:solidFill>
                  <a:schemeClr val="hlink"/>
                </a:solidFill>
                <a:effectLst>
                  <a:outerShdw blurRad="38100" dist="38100" dir="2700000" algn="tl">
                    <a:srgbClr val="000000">
                      <a:alpha val="43137"/>
                    </a:srgbClr>
                  </a:outerShdw>
                </a:effectLst>
              </a:rPr>
              <a:t>development of a hub and a generic system for </a:t>
            </a:r>
            <a:r>
              <a:rPr lang="en-NZ" sz="2400" dirty="0" err="1" smtClean="0">
                <a:solidFill>
                  <a:schemeClr val="hlink"/>
                </a:solidFill>
                <a:effectLst>
                  <a:outerShdw blurRad="38100" dist="38100" dir="2700000" algn="tl">
                    <a:srgbClr val="000000">
                      <a:alpha val="43137"/>
                    </a:srgbClr>
                  </a:outerShdw>
                </a:effectLst>
              </a:rPr>
              <a:t>ePhyto</a:t>
            </a:r>
            <a:r>
              <a:rPr lang="en-NZ" sz="2400" dirty="0" smtClean="0">
                <a:solidFill>
                  <a:schemeClr val="hlink"/>
                </a:solidFill>
                <a:effectLst>
                  <a:outerShdw blurRad="38100" dist="38100" dir="2700000" algn="tl">
                    <a:srgbClr val="000000">
                      <a:alpha val="43137"/>
                    </a:srgbClr>
                  </a:outerShdw>
                </a:effectLst>
              </a:rPr>
              <a:t> </a:t>
            </a:r>
          </a:p>
          <a:p>
            <a:pPr lvl="1" eaLnBrk="1" hangingPunct="1"/>
            <a:r>
              <a:rPr lang="en-NZ" sz="2400" dirty="0" smtClean="0">
                <a:solidFill>
                  <a:schemeClr val="hlink"/>
                </a:solidFill>
                <a:effectLst>
                  <a:outerShdw blurRad="38100" dist="38100" dir="2700000" algn="tl">
                    <a:srgbClr val="000000">
                      <a:alpha val="43137"/>
                    </a:srgbClr>
                  </a:outerShdw>
                </a:effectLst>
              </a:rPr>
              <a:t>continued work of the IPPC </a:t>
            </a:r>
            <a:r>
              <a:rPr lang="en-NZ" sz="2400" dirty="0" err="1" smtClean="0">
                <a:solidFill>
                  <a:schemeClr val="hlink"/>
                </a:solidFill>
                <a:effectLst>
                  <a:outerShdw blurRad="38100" dist="38100" dir="2700000" algn="tl">
                    <a:srgbClr val="000000">
                      <a:alpha val="43137"/>
                    </a:srgbClr>
                  </a:outerShdw>
                </a:effectLst>
              </a:rPr>
              <a:t>ePhyto</a:t>
            </a:r>
            <a:r>
              <a:rPr lang="en-NZ" sz="2400" dirty="0" smtClean="0">
                <a:solidFill>
                  <a:schemeClr val="hlink"/>
                </a:solidFill>
                <a:effectLst>
                  <a:outerShdw blurRad="38100" dist="38100" dir="2700000" algn="tl">
                    <a:srgbClr val="000000">
                      <a:alpha val="43137"/>
                    </a:srgbClr>
                  </a:outerShdw>
                </a:effectLst>
              </a:rPr>
              <a:t> Steering Group (ESG) under oversight of the CPM Bureau</a:t>
            </a:r>
          </a:p>
          <a:p>
            <a:pPr lvl="1" eaLnBrk="1" hangingPunct="1"/>
            <a:r>
              <a:rPr lang="en-NZ" sz="2400" dirty="0" smtClean="0">
                <a:solidFill>
                  <a:schemeClr val="hlink"/>
                </a:solidFill>
                <a:effectLst>
                  <a:outerShdw blurRad="38100" dist="38100" dir="2700000" algn="tl">
                    <a:srgbClr val="000000">
                      <a:alpha val="43137"/>
                    </a:srgbClr>
                  </a:outerShdw>
                </a:effectLst>
              </a:rPr>
              <a:t>participation of the ESG in management of the STDF project</a:t>
            </a:r>
          </a:p>
          <a:p>
            <a:pPr eaLnBrk="1" hangingPunct="1">
              <a:buNone/>
            </a:pPr>
            <a:r>
              <a:rPr lang="en-US" altLang="zh-CN" sz="24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2400" dirty="0" smtClean="0">
                <a:solidFill>
                  <a:schemeClr val="hlink"/>
                </a:solidFill>
                <a:effectLst>
                  <a:outerShdw blurRad="38100" dist="38100" dir="2700000" algn="tl">
                    <a:srgbClr val="000000">
                      <a:alpha val="43137"/>
                    </a:srgbClr>
                  </a:outerShdw>
                </a:effectLst>
              </a:rPr>
              <a:t>CPM </a:t>
            </a:r>
            <a:r>
              <a:rPr lang="en-NZ" sz="2400" dirty="0" smtClean="0">
                <a:solidFill>
                  <a:schemeClr val="hlink"/>
                </a:solidFill>
                <a:effectLst>
                  <a:outerShdw blurRad="38100" dist="38100" dir="2700000" algn="tl">
                    <a:srgbClr val="000000">
                      <a:alpha val="43137"/>
                    </a:srgbClr>
                  </a:outerShdw>
                </a:effectLst>
              </a:rPr>
              <a:t>Requested the CPM Bureau to report back to CPM-11 (2016) on the progress made on </a:t>
            </a:r>
            <a:r>
              <a:rPr lang="en-NZ" sz="2400" dirty="0" err="1" smtClean="0">
                <a:solidFill>
                  <a:schemeClr val="hlink"/>
                </a:solidFill>
                <a:effectLst>
                  <a:outerShdw blurRad="38100" dist="38100" dir="2700000" algn="tl">
                    <a:srgbClr val="000000">
                      <a:alpha val="43137"/>
                    </a:srgbClr>
                  </a:outerShdw>
                </a:effectLst>
              </a:rPr>
              <a:t>ePhyto</a:t>
            </a:r>
            <a:endParaRPr lang="en-NZ" sz="2400" dirty="0" smtClean="0">
              <a:solidFill>
                <a:schemeClr val="hlin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23850" y="642392"/>
            <a:ext cx="8424614" cy="914400"/>
          </a:xfrm>
        </p:spPr>
        <p:txBody>
          <a:bodyPr>
            <a:normAutofit/>
          </a:bodyPr>
          <a:lstStyle/>
          <a:p>
            <a:pPr eaLnBrk="1" hangingPunct="1"/>
            <a:r>
              <a:rPr lang="en-NZ" sz="45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 Critical Tech. Components</a:t>
            </a:r>
          </a:p>
        </p:txBody>
      </p:sp>
      <p:sp>
        <p:nvSpPr>
          <p:cNvPr id="23554" name="Content Placeholder 2"/>
          <p:cNvSpPr>
            <a:spLocks noGrp="1"/>
          </p:cNvSpPr>
          <p:nvPr>
            <p:ph idx="1"/>
          </p:nvPr>
        </p:nvSpPr>
        <p:spPr>
          <a:xfrm>
            <a:off x="590872" y="1700808"/>
            <a:ext cx="8085584" cy="3600450"/>
          </a:xfrm>
        </p:spPr>
        <p:txBody>
          <a:bodyPr>
            <a:noAutofit/>
          </a:bodyPr>
          <a:lstStyle/>
          <a:p>
            <a:pPr marL="457200" indent="-457200" eaLnBrk="1" hangingPunct="1">
              <a:lnSpc>
                <a:spcPct val="150000"/>
              </a:lnSpc>
            </a:pPr>
            <a:r>
              <a:rPr lang="en-US" altLang="zh-CN" sz="4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NZ" sz="4000" dirty="0" smtClean="0">
                <a:solidFill>
                  <a:schemeClr val="hlink"/>
                </a:solidFill>
                <a:effectLst>
                  <a:outerShdw blurRad="38100" dist="38100" dir="2700000" algn="tl">
                    <a:srgbClr val="000000">
                      <a:alpha val="43137"/>
                    </a:srgbClr>
                  </a:outerShdw>
                </a:effectLst>
              </a:rPr>
              <a:t>Availability of ‘national’ system</a:t>
            </a:r>
          </a:p>
          <a:p>
            <a:pPr marL="457200" indent="-457200" eaLnBrk="1" hangingPunct="1">
              <a:lnSpc>
                <a:spcPct val="150000"/>
              </a:lnSpc>
            </a:pPr>
            <a:r>
              <a:rPr lang="en-US" altLang="zh-CN" sz="4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NZ" sz="4000" dirty="0" smtClean="0">
                <a:solidFill>
                  <a:schemeClr val="hlink"/>
                </a:solidFill>
                <a:effectLst>
                  <a:outerShdw blurRad="38100" dist="38100" dir="2700000" algn="tl">
                    <a:srgbClr val="000000">
                      <a:alpha val="43137"/>
                    </a:srgbClr>
                  </a:outerShdw>
                </a:effectLst>
              </a:rPr>
              <a:t>Harmonisation of exchange </a:t>
            </a:r>
          </a:p>
          <a:p>
            <a:pPr marL="457200" indent="-457200" eaLnBrk="1" hangingPunct="1">
              <a:lnSpc>
                <a:spcPct val="150000"/>
              </a:lnSpc>
            </a:pPr>
            <a:r>
              <a:rPr lang="en-US" altLang="zh-CN" sz="4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NZ" sz="4000" dirty="0" smtClean="0">
                <a:solidFill>
                  <a:schemeClr val="hlink"/>
                </a:solidFill>
                <a:effectLst>
                  <a:outerShdw blurRad="38100" dist="38100" dir="2700000" algn="tl">
                    <a:srgbClr val="000000">
                      <a:alpha val="43137"/>
                    </a:srgbClr>
                  </a:outerShdw>
                </a:effectLst>
              </a:rPr>
              <a:t>Efficient Electronic exchange (hub)</a:t>
            </a:r>
          </a:p>
          <a:p>
            <a:pPr marL="457200" indent="-457200" eaLnBrk="1" hangingPunct="1">
              <a:lnSpc>
                <a:spcPct val="150000"/>
              </a:lnSpc>
            </a:pPr>
            <a:endParaRPr lang="en-NZ" sz="4000" dirty="0" smtClean="0">
              <a:solidFill>
                <a:schemeClr val="hlin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cstate="print"/>
          <a:srcRect/>
          <a:stretch>
            <a:fillRect/>
          </a:stretch>
        </p:blipFill>
        <p:spPr bwMode="auto">
          <a:xfrm>
            <a:off x="144016" y="1989014"/>
            <a:ext cx="8820472" cy="3096170"/>
          </a:xfrm>
          <a:prstGeom prst="rect">
            <a:avLst/>
          </a:prstGeom>
          <a:solidFill>
            <a:srgbClr val="FF0000"/>
          </a:solidFill>
          <a:ln w="9525">
            <a:noFill/>
            <a:miter lim="800000"/>
            <a:headEnd/>
            <a:tailEnd/>
          </a:ln>
        </p:spPr>
      </p:pic>
      <p:sp>
        <p:nvSpPr>
          <p:cNvPr id="4" name="Title 1"/>
          <p:cNvSpPr>
            <a:spLocks noGrp="1"/>
          </p:cNvSpPr>
          <p:nvPr>
            <p:ph type="title" idx="4294967295"/>
          </p:nvPr>
        </p:nvSpPr>
        <p:spPr>
          <a:xfrm>
            <a:off x="446856" y="714400"/>
            <a:ext cx="8229600" cy="914400"/>
          </a:xfrm>
        </p:spPr>
        <p:txBody>
          <a:bodyPr/>
          <a:lstStyle/>
          <a:p>
            <a:pPr eaLnBrk="1" hangingPunct="1"/>
            <a:r>
              <a:rPr lang="en-US" sz="6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Basic Functionality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Phy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ePhyto.potx</Template>
  <TotalTime>7772</TotalTime>
  <Words>2469</Words>
  <Application>Microsoft Office PowerPoint</Application>
  <PresentationFormat>On-screen Show (4:3)</PresentationFormat>
  <Paragraphs>178</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ePhyto</vt:lpstr>
      <vt:lpstr> The International Plant Protection Convention </vt:lpstr>
      <vt:lpstr>Slide 2</vt:lpstr>
      <vt:lpstr>1.  Background</vt:lpstr>
      <vt:lpstr>eCert and ePhyto</vt:lpstr>
      <vt:lpstr>Slide 5</vt:lpstr>
      <vt:lpstr>Benefits of harmonized ePhyto</vt:lpstr>
      <vt:lpstr>CPM 10 (2015) decisions</vt:lpstr>
      <vt:lpstr>2. Critical Tech. Components</vt:lpstr>
      <vt:lpstr>Basic Functionality</vt:lpstr>
      <vt:lpstr>Basic Functionality</vt:lpstr>
      <vt:lpstr>Basic Functionality</vt:lpstr>
      <vt:lpstr>National system</vt:lpstr>
      <vt:lpstr>National system</vt:lpstr>
      <vt:lpstr>Transmission mechanism</vt:lpstr>
      <vt:lpstr>Slide 15</vt:lpstr>
      <vt:lpstr>Slide 16</vt:lpstr>
      <vt:lpstr>Benefits of exchange via hub</vt:lpstr>
      <vt:lpstr>The Hub</vt:lpstr>
      <vt:lpstr>3.  Current Status</vt:lpstr>
      <vt:lpstr>3.  Current Status (cont.)</vt:lpstr>
      <vt:lpstr>4. Upcoming activities</vt:lpstr>
      <vt:lpstr>5. Role of the RPPOs</vt:lpstr>
      <vt:lpstr>Resources</vt:lpstr>
      <vt:lpstr>Slide 24</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Phytosanitary Certification</dc:title>
  <dc:creator>dubon</dc:creator>
  <cp:lastModifiedBy>Borka Karbic (AGDI)</cp:lastModifiedBy>
  <cp:revision>44</cp:revision>
  <dcterms:created xsi:type="dcterms:W3CDTF">2012-06-21T11:23:21Z</dcterms:created>
  <dcterms:modified xsi:type="dcterms:W3CDTF">2015-10-30T11:21:36Z</dcterms:modified>
</cp:coreProperties>
</file>