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797675" cy="9928225"/>
  <p:embeddedFontLst>
    <p:embeddedFont>
      <p:font typeface="Tahoma"/>
      <p:regular r:id="rId16"/>
      <p:bold r:id="rId1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E3CCB38-ED3F-4991-9C1F-BA5460D438CA}">
  <a:tblStyle styleId="{4E3CCB38-ED3F-4991-9C1F-BA5460D438C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Tahoma-bold.fntdata"/><Relationship Id="rId16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49687" y="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942975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49687" y="9429750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79450" y="4716462"/>
            <a:ext cx="5438774" cy="44672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915987" y="744537"/>
            <a:ext cx="4965700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79450" y="4716462"/>
            <a:ext cx="5438699" cy="4467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915987" y="744537"/>
            <a:ext cx="4965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79450" y="4716462"/>
            <a:ext cx="5438699" cy="4467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915987" y="744537"/>
            <a:ext cx="4965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79450" y="4716462"/>
            <a:ext cx="5438699" cy="44672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915987" y="744537"/>
            <a:ext cx="49656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98989"/>
              </a:buClr>
              <a:buFont typeface="Arial"/>
              <a:buNone/>
              <a:defRPr b="0" baseline="0" i="0" sz="3200" u="none" cap="none" strike="noStrike">
                <a:solidFill>
                  <a:srgbClr val="898989"/>
                </a:solidFill>
              </a:defRPr>
            </a:lvl1pPr>
            <a:lvl2pPr indent="0" marL="457200" marR="0" rtl="0" algn="l">
              <a:spcBef>
                <a:spcPts val="0"/>
              </a:spcBef>
              <a:buFont typeface="Arial"/>
              <a:buNone/>
              <a:defRPr b="0" baseline="0" i="0" sz="2800" u="none" cap="none" strike="noStrike"/>
            </a:lvl2pPr>
            <a:lvl3pPr indent="0" marL="914400" marR="0" rtl="0" algn="l">
              <a:spcBef>
                <a:spcPts val="0"/>
              </a:spcBef>
              <a:buFont typeface="Arial"/>
              <a:buNone/>
              <a:defRPr b="0" baseline="0" i="0" sz="2400" u="none" cap="none" strike="noStrike"/>
            </a:lvl3pPr>
            <a:lvl4pPr indent="0" marL="13716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4pPr>
            <a:lvl5pPr indent="0" marL="18288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5pPr>
            <a:lvl6pPr indent="0" marL="22860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6pPr>
            <a:lvl7pPr indent="0" marL="27432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7pPr>
            <a:lvl8pPr indent="0" marL="32004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8pPr>
            <a:lvl9pPr indent="0" marL="3657600" marR="0" rtl="0" algn="l">
              <a:spcBef>
                <a:spcPts val="0"/>
              </a:spcBef>
              <a:buFont typeface="Arial"/>
              <a:buNone/>
              <a:defRPr b="0" baseline="0" i="0" sz="2000" u="none" cap="none" strike="noStrike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4" name="Shape 6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5" name="Shape 6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98989"/>
                </a:solidFill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jpg"/><Relationship Id="rId4" Type="http://schemas.openxmlformats.org/officeDocument/2006/relationships/image" Target="../media/image08.jpg"/><Relationship Id="rId9" Type="http://schemas.openxmlformats.org/officeDocument/2006/relationships/image" Target="../media/image06.jpg"/><Relationship Id="rId5" Type="http://schemas.openxmlformats.org/officeDocument/2006/relationships/image" Target="../media/image02.jpg"/><Relationship Id="rId6" Type="http://schemas.openxmlformats.org/officeDocument/2006/relationships/image" Target="../media/image04.jpg"/><Relationship Id="rId7" Type="http://schemas.openxmlformats.org/officeDocument/2006/relationships/image" Target="../media/image07.jpg"/><Relationship Id="rId8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4067175" y="2349500"/>
            <a:ext cx="48259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COSAVE Activities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3779837" y="6453187"/>
            <a:ext cx="5256211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Verdana"/>
              <a:buNone/>
            </a:pPr>
            <a:r>
              <a:rPr b="1" baseline="0" i="0" lang="en-US" sz="1200" u="none" cap="none" strike="noStrike">
                <a:solidFill>
                  <a:srgbClr val="92D050"/>
                </a:solidFill>
                <a:latin typeface="Verdana"/>
                <a:ea typeface="Verdana"/>
                <a:cs typeface="Verdana"/>
                <a:sym typeface="Verdana"/>
              </a:rPr>
              <a:t>27º Technical Consultation among RPPO, November 2015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3300412" y="2997200"/>
            <a:ext cx="60960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Marco Alencar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Technical Secretary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395287" y="3286125"/>
            <a:ext cx="8229600" cy="11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Thank</a:t>
            </a:r>
            <a:r>
              <a:rPr lang="en-US" sz="4800">
                <a:latin typeface="Verdana"/>
                <a:ea typeface="Verdana"/>
                <a:cs typeface="Verdana"/>
                <a:sym typeface="Verdana"/>
              </a:rPr>
              <a:t> you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2428875" y="4161585"/>
            <a:ext cx="4248000" cy="14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baseline="0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Marco Alencar 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1" baseline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cosave@cosave.org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323062" y="1844537"/>
            <a:ext cx="8459648" cy="792299"/>
            <a:chOff x="395287" y="4652962"/>
            <a:chExt cx="8459648" cy="792299"/>
          </a:xfrm>
        </p:grpSpPr>
        <p:pic>
          <p:nvPicPr>
            <p:cNvPr id="155" name="Shape 15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666035" y="4652962"/>
              <a:ext cx="1188899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56" name="Shape 15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480175" y="4652962"/>
              <a:ext cx="1188899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57" name="Shape 15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59375" y="4652962"/>
              <a:ext cx="1320899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58" name="Shape 15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959225" y="4652962"/>
              <a:ext cx="1188899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59" name="Shape 15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827335" y="4652962"/>
              <a:ext cx="1131899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60" name="Shape 160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395287" y="4652962"/>
              <a:ext cx="1231800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  <p:pic>
          <p:nvPicPr>
            <p:cNvPr id="161" name="Shape 16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654175" y="4652962"/>
              <a:ext cx="1161900" cy="792299"/>
            </a:xfrm>
            <a:prstGeom prst="rect">
              <a:avLst/>
            </a:prstGeom>
            <a:noFill/>
            <a:ln cap="rnd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pic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2351086" y="333375"/>
            <a:ext cx="3387725" cy="461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1" lang="en-US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Statistics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40550" y="1430737"/>
            <a:ext cx="82629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Tr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ademap.org (2014):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800">
              <a:solidFill>
                <a:srgbClr val="002B5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Shape 92"/>
          <p:cNvGraphicFramePr/>
          <p:nvPr/>
        </p:nvGraphicFramePr>
        <p:xfrm>
          <a:off x="-7150" y="210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{4E3CCB38-ED3F-4991-9C1F-BA5460D438CA}</a:tableStyleId>
              </a:tblPr>
              <a:tblGrid>
                <a:gridCol w="6628925"/>
                <a:gridCol w="2574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-US" sz="2400">
                          <a:solidFill>
                            <a:srgbClr val="002B5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HS Code </a:t>
                      </a:r>
                      <a:r>
                        <a:rPr b="1" lang="en-US" sz="2400">
                          <a:solidFill>
                            <a:srgbClr val="002B5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lang="en-US" sz="2400">
                          <a:solidFill>
                            <a:srgbClr val="002B54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Exports (in value)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Oil seed, oleagic fruits, grain, seed, fruit, etc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</a:p>
                  </a:txBody>
                  <a:tcPr marT="91425" marB="91425" marR="91425" marL="91425"/>
                </a:tc>
              </a:tr>
              <a:tr h="5486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 Residues, wastes of food industry, animal fodder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</a:p>
                  </a:txBody>
                  <a:tcPr marT="91425" marB="91425" marR="91425" marL="91425"/>
                </a:tc>
              </a:tr>
              <a:tr h="548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 Meat and edible meat offal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</a:p>
                  </a:txBody>
                  <a:tcPr marT="91425" marB="91425" marR="91425" marL="91425"/>
                </a:tc>
              </a:tr>
              <a:tr h="597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 Edible fruit, nuts, peel of citrus fruit, melons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10%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195250" y="5262575"/>
            <a:ext cx="87105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6% of the cultivated land of the World (CIA Factbook)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468312" y="331787"/>
            <a:ext cx="2949575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 Plan 2015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07950" y="1370012"/>
            <a:ext cx="9036050" cy="476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65125" lvl="0" marL="631825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Verdana"/>
              <a:buNone/>
            </a:pPr>
            <a:r>
              <a:rPr b="1" baseline="0" i="0" lang="en-US" sz="2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COSAVE 2015 Work Plan</a:t>
            </a:r>
            <a:r>
              <a:rPr b="0" baseline="0" i="0" lang="en-US" sz="2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baseline="0" i="0" lang="en-US" sz="32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includes</a:t>
            </a:r>
            <a:r>
              <a:rPr b="0" baseline="0" i="0" lang="en-US" sz="2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indent="-365125" lvl="0" marL="631825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4D4D4D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of action plans for pests and cooperation projects</a:t>
            </a: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Strengthen organization operations</a:t>
            </a: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for strategic issues for the region</a:t>
            </a:r>
          </a:p>
          <a:p>
            <a:pPr indent="-4064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relationship with researchers organisms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107950" y="6446837"/>
            <a:ext cx="1693862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2015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0" y="404812"/>
            <a:ext cx="74517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Groups of COSAVE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23850" y="1436687"/>
            <a:ext cx="8640762" cy="484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Verdana"/>
              <a:buNone/>
            </a:pPr>
            <a:r>
              <a:rPr b="1" baseline="0" i="0" lang="en-US" sz="24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Quarantine </a:t>
            </a:r>
            <a:r>
              <a:rPr b="0" baseline="0" i="0" lang="en-US" sz="24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Harmonization of phytosanitary requirements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Emerging pests on the region or the world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of main regulated pest list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Verdana"/>
              <a:buNone/>
            </a:pPr>
            <a:r>
              <a:rPr b="1" baseline="0" i="0" lang="en-US" sz="24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rPr>
              <a:t>Surveillance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 of HLB regional plan 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 of surveillance for 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Helicoverpa armigera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Psa,  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Drosophila suzukii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Surveillance program and control of </a:t>
            </a:r>
            <a:r>
              <a:rPr b="0" baseline="0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Lobesia botrana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406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 for ISPM 6 revision.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07950" y="6518275"/>
            <a:ext cx="1693862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2015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0" y="404812"/>
            <a:ext cx="74517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 of COSAVE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23850" y="1412875"/>
            <a:ext cx="8640762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107950" y="6518275"/>
            <a:ext cx="1693862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11900" y="879462"/>
            <a:ext cx="8920200" cy="317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Forestry phytosanitary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PRA for emerging pest of phytosanitary concern for forests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Maintenance of list of present and regulated pests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Indicate emerging pests for risk analysis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Evaluation of systems of surveillance and outbreaks alerts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Contingency plans for </a:t>
            </a: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Lymantria dispar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and for </a:t>
            </a: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Monochamus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spp.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of regional plan for </a:t>
            </a:r>
            <a:r>
              <a:rPr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Thaumastocoris peregrinus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0" y="782625"/>
            <a:ext cx="9144000" cy="28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CPM 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and development of position papers for CPM/IPPC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ISPM drafts under country consultation 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up of topics prioritized by CPM such as national reporting obligations, capacity development, IRSS, etc.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Sampling, inspection and certification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Assess import requirements for products on trade inside and outside region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Evaluate actions for e-phyto implementation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Operational procedures for plant products transfer from barge to ships.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3000"/>
          </a:p>
        </p:txBody>
      </p:sp>
      <p:sp>
        <p:nvSpPr>
          <p:cNvPr id="121" name="Shape 121"/>
          <p:cNvSpPr txBox="1"/>
          <p:nvPr/>
        </p:nvSpPr>
        <p:spPr>
          <a:xfrm>
            <a:off x="0" y="404812"/>
            <a:ext cx="74517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 of COSAVE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23850" y="1412875"/>
            <a:ext cx="8640762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107950" y="6518275"/>
            <a:ext cx="1693862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0" y="404812"/>
            <a:ext cx="7451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 of COSAVE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23850" y="1412875"/>
            <a:ext cx="8640900" cy="42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107950" y="6518275"/>
            <a:ext cx="1693799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0" y="782625"/>
            <a:ext cx="8964599" cy="28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Plant protection products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Evaluation of </a:t>
            </a:r>
            <a:r>
              <a:rPr i="1" lang="en-US" sz="2800">
                <a:latin typeface="Calibri"/>
                <a:ea typeface="Calibri"/>
                <a:cs typeface="Calibri"/>
                <a:sym typeface="Calibri"/>
              </a:rPr>
              <a:t>Codex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MRL adoption by countries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Biological Control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List for Biological Control Organisms - BCO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Compile national legislation ruling BCO and register for biological plant protection product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Electronic certification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Assess pilot plan for electronic certification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Evaluate feasibility of the development of a platform to allow reading of e-PC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0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0" y="404812"/>
            <a:ext cx="7451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 of COSAVE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23850" y="1412875"/>
            <a:ext cx="8640900" cy="42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107950" y="6518275"/>
            <a:ext cx="1693799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07950" y="1581350"/>
            <a:ext cx="9036000" cy="28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  propagation material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 for PRA of RNQP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Establish national lists for RNPQ in citrus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Regional Program for HLB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Evaluation of activities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-US" sz="2800">
                <a:latin typeface="Calibri"/>
                <a:ea typeface="Calibri"/>
                <a:cs typeface="Calibri"/>
                <a:sym typeface="Calibri"/>
              </a:rPr>
              <a:t>Regional Program for Boll Weevil 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Evaluation of national programs  for control of boll weevil </a:t>
            </a:r>
          </a:p>
          <a:p>
            <a:pPr indent="-4064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Elaboration of a project for financing institutions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0" y="404812"/>
            <a:ext cx="7451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baseline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Principal Issues for Technical Group of COSAVE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23850" y="1412875"/>
            <a:ext cx="8640900" cy="42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107950" y="6518275"/>
            <a:ext cx="1693799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November </a:t>
            </a:r>
            <a:r>
              <a:rPr lang="en-US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-12" y="782625"/>
            <a:ext cx="8640900" cy="28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approval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Regional strengthen of implementation of phytosanitary measures and market access.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goals: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Strengthen phytosanitary measures implementation capacity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Improvement of phytosanitary status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Trade facilitation of agricultural commodities and market access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IICA support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SAVE - Powerpoin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