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863" r:id="rId3"/>
    <p:sldMasterId id="2147483870" r:id="rId4"/>
    <p:sldMasterId id="2147483874" r:id="rId5"/>
  </p:sldMasterIdLst>
  <p:notesMasterIdLst>
    <p:notesMasterId r:id="rId42"/>
  </p:notesMasterIdLst>
  <p:handoutMasterIdLst>
    <p:handoutMasterId r:id="rId43"/>
  </p:handoutMasterIdLst>
  <p:sldIdLst>
    <p:sldId id="256" r:id="rId6"/>
    <p:sldId id="258" r:id="rId7"/>
    <p:sldId id="263" r:id="rId8"/>
    <p:sldId id="272" r:id="rId9"/>
    <p:sldId id="271" r:id="rId10"/>
    <p:sldId id="273" r:id="rId11"/>
    <p:sldId id="281" r:id="rId12"/>
    <p:sldId id="370" r:id="rId13"/>
    <p:sldId id="275" r:id="rId14"/>
    <p:sldId id="372" r:id="rId15"/>
    <p:sldId id="306" r:id="rId16"/>
    <p:sldId id="307" r:id="rId17"/>
    <p:sldId id="308" r:id="rId18"/>
    <p:sldId id="365" r:id="rId19"/>
    <p:sldId id="366" r:id="rId20"/>
    <p:sldId id="367" r:id="rId21"/>
    <p:sldId id="327" r:id="rId22"/>
    <p:sldId id="329" r:id="rId23"/>
    <p:sldId id="330" r:id="rId24"/>
    <p:sldId id="333" r:id="rId25"/>
    <p:sldId id="331" r:id="rId26"/>
    <p:sldId id="332" r:id="rId27"/>
    <p:sldId id="368" r:id="rId28"/>
    <p:sldId id="337" r:id="rId29"/>
    <p:sldId id="302" r:id="rId30"/>
    <p:sldId id="343" r:id="rId31"/>
    <p:sldId id="291" r:id="rId32"/>
    <p:sldId id="369" r:id="rId33"/>
    <p:sldId id="284" r:id="rId34"/>
    <p:sldId id="283" r:id="rId35"/>
    <p:sldId id="340" r:id="rId36"/>
    <p:sldId id="276" r:id="rId37"/>
    <p:sldId id="373" r:id="rId38"/>
    <p:sldId id="288" r:id="rId39"/>
    <p:sldId id="289" r:id="rId40"/>
    <p:sldId id="304" r:id="rId41"/>
  </p:sldIdLst>
  <p:sldSz cx="9144000" cy="6858000" type="screen4x3"/>
  <p:notesSz cx="6805613" cy="99441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3399"/>
    <a:srgbClr val="66FF66"/>
    <a:srgbClr val="FFFFCC"/>
    <a:srgbClr val="DDDDDD"/>
    <a:srgbClr val="FF0066"/>
    <a:srgbClr val="FFFF99"/>
    <a:srgbClr val="F2800E"/>
    <a:srgbClr val="CDDA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 showGuides="1"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82" y="-84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302" cy="496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790" y="0"/>
            <a:ext cx="2949302" cy="496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81C9B044-D521-43E7-9471-8A9FFA7AF7F0}" type="datetimeFigureOut">
              <a:rPr lang="fr-FR"/>
              <a:pPr>
                <a:defRPr/>
              </a:pPr>
              <a:t>04/11/2015</a:t>
            </a:fld>
            <a:endParaRPr lang="fr-FR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893"/>
            <a:ext cx="2949302" cy="496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790" y="9445893"/>
            <a:ext cx="2949302" cy="496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F4DD4658-AF7F-4710-B738-A9BD589C83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825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790" y="0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8" y="4722946"/>
            <a:ext cx="5445099" cy="447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893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790" y="9445893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E31B060-0351-454C-8860-43884243536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722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7987" indent="-2761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4595" indent="-22091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6433" indent="-22091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8271" indent="-22091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0109" indent="-220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1948" indent="-220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3786" indent="-220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5624" indent="-220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40AD98-EADD-4DF6-A4F1-559A019FD463}" type="slidenum">
              <a:rPr lang="fr-FR" smtClean="0"/>
              <a:pPr eaLnBrk="1" hangingPunct="1"/>
              <a:t>1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1B060-0351-454C-8860-438842435369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80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Integration</a:t>
            </a:r>
            <a:r>
              <a:rPr lang="en-GB" baseline="0" dirty="0" smtClean="0"/>
              <a:t> of all of EPPO’s information on pests into a single online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7987" indent="-2761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4595" indent="-22091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6433" indent="-22091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8271" indent="-22091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0109" indent="-220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1948" indent="-220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3786" indent="-220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5624" indent="-220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40AD98-EADD-4DF6-A4F1-559A019FD463}" type="slidenum">
              <a:rPr lang="fr-FR" smtClean="0"/>
              <a:pPr eaLnBrk="1" hangingPunct="1"/>
              <a:t>36</a:t>
            </a:fld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04B9-1171-4263-83D0-1CE2E6ADE3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405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04B9-1171-4263-83D0-1CE2E6ADE3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28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B380-72EC-4C30-8455-EF8E6F7114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75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36AF-2719-47E5-9122-C5A3E3FD56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206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60448" cy="1084982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0765-1B30-4C49-9F40-A8B9D3A9A8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49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82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C5B0-C197-4B0C-9DE5-1B42DF5C1C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473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 hasCustomPrompt="1"/>
          </p:nvPr>
        </p:nvSpPr>
        <p:spPr>
          <a:xfrm>
            <a:off x="755576" y="1844824"/>
            <a:ext cx="7702624" cy="25922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800" b="1" kern="1200" cap="none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755576" y="4653136"/>
            <a:ext cx="7704856" cy="1371600"/>
          </a:xfrm>
        </p:spPr>
        <p:txBody>
          <a:bodyPr/>
          <a:lstStyle>
            <a:lvl1pPr marL="0" indent="0" algn="l">
              <a:buNone/>
              <a:defRPr lang="fr-FR" sz="3200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72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96944" cy="12289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cap="none" baseline="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68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Connecteur droit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5638800" cy="575158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04F7-9F69-4C4A-8BA8-54A2A3400D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205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04B9-1171-4263-83D0-1CE2E6ADE3CA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925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B380-72EC-4C30-8455-EF8E6F7114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238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B380-72EC-4C30-8455-EF8E6F7114F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02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36AF-2719-47E5-9122-C5A3E3FD56BD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40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60448" cy="1084982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0765-1B30-4C49-9F40-A8B9D3A9A8B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53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432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C5B0-C197-4B0C-9DE5-1B42DF5C1C07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52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04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/>
          <a:p>
            <a:fld id="{92DFDE05-64DA-4268-A83A-A8E4BC809CF8}" type="datetimeFigureOut">
              <a:rPr lang="en-GB" smtClean="0">
                <a:solidFill>
                  <a:prstClr val="black"/>
                </a:solidFill>
              </a:rPr>
              <a:pPr/>
              <a:t>04/11/2015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/>
          <a:p>
            <a:fld id="{7F43EBE2-1216-490B-9DE6-27B7D9535F4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7" name="Picture 4" descr="Image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1230313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8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84EAE9-DBD6-4C93-B0CD-72930201B3BC}" type="datetimeFigureOut">
              <a:rPr lang="en-GB" smtClean="0">
                <a:solidFill>
                  <a:prstClr val="black"/>
                </a:solidFill>
              </a:rPr>
              <a:pPr/>
              <a:t>04/11/2015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881C6D-E1C5-4D19-BC84-D7FC46EE193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17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363538" y="1811408"/>
            <a:ext cx="8172450" cy="4351907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shpBeeldmerk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387350" y="6362700"/>
            <a:ext cx="712788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58139F8-D4DF-434A-8FB6-4E66B5D5CCD9}" type="slidenum">
              <a:rPr lang="nl-NL" altLang="en-US">
                <a:solidFill>
                  <a:prstClr val="black"/>
                </a:solidFill>
              </a:rPr>
              <a:pPr/>
              <a:t>‹#›</a:t>
            </a:fld>
            <a:endParaRPr lang="nl-NL" altLang="en-US">
              <a:solidFill>
                <a:prstClr val="black"/>
              </a:solidFill>
            </a:endParaRP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5"/>
          </p:nvPr>
        </p:nvSpPr>
        <p:spPr>
          <a:xfrm>
            <a:off x="4602163" y="6619875"/>
            <a:ext cx="4157662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6"/>
          </p:nvPr>
        </p:nvSpPr>
        <p:spPr>
          <a:xfrm>
            <a:off x="4597400" y="6386513"/>
            <a:ext cx="4165600" cy="206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9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36AF-2719-47E5-9122-C5A3E3FD56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88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60448" cy="1084982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0765-1B30-4C49-9F40-A8B9D3A9A8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93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18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C5B0-C197-4B0C-9DE5-1B42DF5C1C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25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 hasCustomPrompt="1"/>
          </p:nvPr>
        </p:nvSpPr>
        <p:spPr>
          <a:xfrm>
            <a:off x="755576" y="1844824"/>
            <a:ext cx="7702624" cy="25922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800" b="1" kern="1200" cap="none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755576" y="4653136"/>
            <a:ext cx="7704856" cy="1371600"/>
          </a:xfrm>
        </p:spPr>
        <p:txBody>
          <a:bodyPr/>
          <a:lstStyle>
            <a:lvl1pPr marL="0" indent="0" algn="l">
              <a:buNone/>
              <a:defRPr lang="fr-FR" sz="3200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58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96944" cy="12289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cap="none" baseline="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Connecteur droit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5638800" cy="575158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04F7-9F69-4C4A-8BA8-54A2A3400D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586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US" dirty="0" smtClean="0"/>
          </a:p>
        </p:txBody>
      </p:sp>
      <p:sp>
        <p:nvSpPr>
          <p:cNvPr id="103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579711"/>
            <a:ext cx="807524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26288" y="-6350"/>
            <a:ext cx="25558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4" y="4941168"/>
            <a:ext cx="1691680" cy="16916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1" r:id="rId2"/>
    <p:sldLayoutId id="2147483852" r:id="rId3"/>
    <p:sldLayoutId id="2147483853" r:id="rId4"/>
    <p:sldLayoutId id="2147483854" r:id="rId5"/>
    <p:sldLayoutId id="2147483856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92D050"/>
        </a:buClr>
        <a:buSzPct val="15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5" name="Espace réservé de la date 1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0A5AEA-A185-4DFE-927E-3A6ABFBA51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27" name="Espace réservé du pied de page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7384"/>
            <a:ext cx="92011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941168"/>
            <a:ext cx="1691680" cy="16916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1" r:id="rId2"/>
    <p:sldLayoutId id="2147483862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US" dirty="0" smtClean="0"/>
          </a:p>
        </p:txBody>
      </p:sp>
      <p:sp>
        <p:nvSpPr>
          <p:cNvPr id="103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579711"/>
            <a:ext cx="807524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26288" y="-6350"/>
            <a:ext cx="25558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54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92D050"/>
        </a:buClr>
        <a:buSzPct val="15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5" name="Espace réservé de la date 1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0A5AEA-A185-4DFE-927E-3A6ABFBA51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27" name="Espace réservé du pied de page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7384"/>
            <a:ext cx="92011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5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US" dirty="0" smtClean="0"/>
          </a:p>
        </p:txBody>
      </p:sp>
      <p:sp>
        <p:nvSpPr>
          <p:cNvPr id="103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579711"/>
            <a:ext cx="807524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26288" y="-6350"/>
            <a:ext cx="25558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33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92D050"/>
        </a:buClr>
        <a:buSzPct val="15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tmp"/><Relationship Id="rId18" Type="http://schemas.openxmlformats.org/officeDocument/2006/relationships/image" Target="../media/image50.jpeg"/><Relationship Id="rId26" Type="http://schemas.openxmlformats.org/officeDocument/2006/relationships/image" Target="../media/image58.jpeg"/><Relationship Id="rId3" Type="http://schemas.openxmlformats.org/officeDocument/2006/relationships/image" Target="../media/image35.jpeg"/><Relationship Id="rId21" Type="http://schemas.openxmlformats.org/officeDocument/2006/relationships/image" Target="../media/image53.jpeg"/><Relationship Id="rId7" Type="http://schemas.openxmlformats.org/officeDocument/2006/relationships/image" Target="../media/image39.tmp"/><Relationship Id="rId12" Type="http://schemas.openxmlformats.org/officeDocument/2006/relationships/image" Target="../media/image44.jpeg"/><Relationship Id="rId17" Type="http://schemas.openxmlformats.org/officeDocument/2006/relationships/image" Target="../media/image49.tmp"/><Relationship Id="rId25" Type="http://schemas.openxmlformats.org/officeDocument/2006/relationships/image" Target="../media/image57.jpeg"/><Relationship Id="rId2" Type="http://schemas.openxmlformats.org/officeDocument/2006/relationships/image" Target="../media/image34.jpeg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29" Type="http://schemas.openxmlformats.org/officeDocument/2006/relationships/image" Target="../media/image6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24" Type="http://schemas.openxmlformats.org/officeDocument/2006/relationships/image" Target="../media/image56.tmp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23" Type="http://schemas.openxmlformats.org/officeDocument/2006/relationships/image" Target="../media/image55.jpeg"/><Relationship Id="rId28" Type="http://schemas.openxmlformats.org/officeDocument/2006/relationships/image" Target="../media/image60.tmp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31" Type="http://schemas.openxmlformats.org/officeDocument/2006/relationships/image" Target="../media/image63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Relationship Id="rId22" Type="http://schemas.openxmlformats.org/officeDocument/2006/relationships/image" Target="../media/image54.jpeg"/><Relationship Id="rId27" Type="http://schemas.openxmlformats.org/officeDocument/2006/relationships/image" Target="../media/image59.tmp"/><Relationship Id="rId30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814280"/>
            <a:ext cx="8661945" cy="261472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fr-FR" sz="3200" dirty="0">
                <a:effectLst/>
              </a:rPr>
              <a:t>The </a:t>
            </a:r>
            <a:r>
              <a:rPr lang="fr-FR" sz="3200" dirty="0" err="1">
                <a:effectLst/>
              </a:rPr>
              <a:t>European</a:t>
            </a:r>
            <a:r>
              <a:rPr lang="fr-FR" sz="3200" dirty="0">
                <a:effectLst/>
              </a:rPr>
              <a:t> and </a:t>
            </a:r>
            <a:r>
              <a:rPr lang="fr-FR" sz="3200" dirty="0" err="1">
                <a:effectLst/>
              </a:rPr>
              <a:t>Mediterranean</a:t>
            </a:r>
            <a:r>
              <a:rPr lang="fr-FR" sz="3200" dirty="0">
                <a:effectLst/>
              </a:rPr>
              <a:t> Plant Protection </a:t>
            </a:r>
            <a:r>
              <a:rPr lang="fr-FR" sz="3200" dirty="0" err="1">
                <a:effectLst/>
              </a:rPr>
              <a:t>Organization</a:t>
            </a:r>
            <a:r>
              <a:rPr lang="fr-FR" sz="3200" dirty="0">
                <a:effectLst/>
              </a:rPr>
              <a:t>   </a:t>
            </a:r>
            <a:br>
              <a:rPr lang="fr-FR" sz="3200" dirty="0">
                <a:effectLst/>
              </a:rPr>
            </a:br>
            <a:r>
              <a:rPr lang="fr-FR" sz="3200" dirty="0">
                <a:effectLst/>
              </a:rPr>
              <a:t>Organisation Européenne et </a:t>
            </a:r>
            <a:r>
              <a:rPr lang="fr-FR" sz="3200" dirty="0" err="1">
                <a:effectLst/>
              </a:rPr>
              <a:t>Mediterranéenne</a:t>
            </a:r>
            <a:r>
              <a:rPr lang="fr-FR" sz="3200" dirty="0">
                <a:effectLst/>
              </a:rPr>
              <a:t> pour la Protection des Plantes</a:t>
            </a:r>
            <a:br>
              <a:rPr lang="fr-FR" sz="3200" dirty="0">
                <a:effectLst/>
              </a:rPr>
            </a:br>
            <a:r>
              <a:rPr lang="fr-FR" sz="3200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FR" sz="3200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3400" dirty="0" smtClean="0">
                <a:effectLst/>
              </a:rPr>
              <a:t>2015 Update</a:t>
            </a:r>
            <a:r>
              <a:rPr lang="fr-FR" sz="3400" cap="none" dirty="0" smtClean="0">
                <a:effectLst/>
              </a:rPr>
              <a:t/>
            </a:r>
            <a:br>
              <a:rPr lang="fr-FR" sz="3400" cap="none" dirty="0" smtClean="0">
                <a:effectLst/>
              </a:rPr>
            </a:br>
            <a:r>
              <a:rPr lang="fr-FR" sz="3200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FR" sz="3200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3200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FR" sz="3200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fr-FR" sz="3200" cap="non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Sous-titre 4"/>
          <p:cNvSpPr>
            <a:spLocks noGrp="1"/>
          </p:cNvSpPr>
          <p:nvPr>
            <p:ph type="subTitle" idx="1"/>
          </p:nvPr>
        </p:nvSpPr>
        <p:spPr>
          <a:xfrm>
            <a:off x="755576" y="4653136"/>
            <a:ext cx="7704856" cy="1224136"/>
          </a:xfrm>
        </p:spPr>
        <p:txBody>
          <a:bodyPr/>
          <a:lstStyle/>
          <a:p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Technical Consultation between RPPOs</a:t>
            </a:r>
          </a:p>
          <a:p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Memphis, USA </a:t>
            </a:r>
          </a:p>
          <a:p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1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- 6</a:t>
            </a:r>
            <a:r>
              <a:rPr lang="en-GB" sz="1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November 2015</a:t>
            </a:r>
            <a:endParaRPr lang="en-GB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Martin Ward (Director General) </a:t>
            </a:r>
            <a:r>
              <a:rPr lang="en-GB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GB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hq@eppo.int</a:t>
            </a:r>
            <a:endParaRPr lang="en-GB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22" y="3789040"/>
            <a:ext cx="2543151" cy="268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439550" y="2204864"/>
            <a:ext cx="8002588" cy="1828799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marL="273050" indent="-2730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Pct val="150000"/>
              <a:buFont typeface="Arial" pitchFamily="34" charset="0"/>
              <a:buChar char="•"/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39763" indent="-2730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2pPr>
            <a:lvl3pPr marL="9144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07F93"/>
              </a:buClr>
              <a:buSzPct val="60000"/>
              <a:buFont typeface="Wingdings" pitchFamily="2" charset="2"/>
              <a:buChar char=""/>
              <a:defRPr sz="3400">
                <a:solidFill>
                  <a:schemeClr val="tx2"/>
                </a:solidFill>
                <a:latin typeface="Calibri" pitchFamily="34" charset="0"/>
              </a:defRPr>
            </a:lvl3pPr>
            <a:lvl4pPr marL="118745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EC7D0"/>
              </a:buClr>
              <a:buSzPct val="60000"/>
              <a:buFont typeface="Wingdings" pitchFamily="2" charset="2"/>
              <a:buChar char=""/>
              <a:defRPr sz="3400">
                <a:solidFill>
                  <a:schemeClr val="tx2"/>
                </a:solidFill>
                <a:latin typeface="Calibri" pitchFamily="34" charset="0"/>
              </a:defRPr>
            </a:lvl4pPr>
            <a:lvl5pPr marL="1462088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5pPr>
            <a:lvl6pPr marL="4572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6pPr>
            <a:lvl7pPr marL="9144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7pPr>
            <a:lvl8pPr marL="13716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8pPr>
            <a:lvl9pPr marL="18288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prstClr val="black"/>
                </a:solidFill>
              </a:rPr>
              <a:t>Phytosanitary Regulations</a:t>
            </a:r>
            <a:endParaRPr lang="en-US" sz="36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4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47767" y="845198"/>
            <a:ext cx="9144000" cy="2592288"/>
          </a:xfrm>
        </p:spPr>
        <p:txBody>
          <a:bodyPr>
            <a:noAutofit/>
          </a:bodyPr>
          <a:lstStyle/>
          <a:p>
            <a:pPr algn="ctr"/>
            <a:r>
              <a:rPr lang="fr-FR" sz="3600" dirty="0" err="1" smtClean="0"/>
              <a:t>Working</a:t>
            </a:r>
            <a:r>
              <a:rPr lang="fr-FR" sz="3600" dirty="0" smtClean="0"/>
              <a:t> Party on </a:t>
            </a:r>
            <a:r>
              <a:rPr lang="fr-FR" sz="3600" dirty="0" err="1" smtClean="0"/>
              <a:t>Phytosanitary</a:t>
            </a:r>
            <a:r>
              <a:rPr lang="fr-FR" sz="3600" dirty="0" smtClean="0"/>
              <a:t> </a:t>
            </a:r>
            <a:r>
              <a:rPr lang="fr-FR" sz="3600" dirty="0" err="1" smtClean="0"/>
              <a:t>Regulations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err="1" smtClean="0"/>
              <a:t>Larnaca</a:t>
            </a:r>
            <a:r>
              <a:rPr lang="fr-FR" sz="3600" dirty="0" smtClean="0"/>
              <a:t> 2015-06-16/19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89830"/>
            <a:ext cx="2664296" cy="180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89830"/>
            <a:ext cx="24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fr-FR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fr-FR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26" y="4743990"/>
            <a:ext cx="1691680" cy="16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5589240"/>
            <a:ext cx="8712968" cy="1084982"/>
          </a:xfrm>
        </p:spPr>
        <p:txBody>
          <a:bodyPr/>
          <a:lstStyle/>
          <a:p>
            <a:pPr algn="ctr"/>
            <a:r>
              <a:rPr lang="en-GB" sz="2400" dirty="0"/>
              <a:t>16 participants from 16 EPPO countries and 3 observers from the European Commission, the North American Plant Protection Organization and APHIS/United States Department of Agriculture. </a:t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1" y="50137"/>
            <a:ext cx="7671833" cy="51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8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79512" y="1556792"/>
            <a:ext cx="8640960" cy="2376264"/>
          </a:xfrm>
          <a:prstGeom prst="rect">
            <a:avLst/>
          </a:prstGeom>
          <a:solidFill>
            <a:srgbClr val="99CC00"/>
          </a:solidFill>
        </p:spPr>
        <p:txBody>
          <a:bodyPr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sz="3600" kern="0" dirty="0" smtClean="0">
                <a:solidFill>
                  <a:prstClr val="black"/>
                </a:solidFill>
              </a:rPr>
              <a:t>Submitted for approval to the Council:</a:t>
            </a:r>
            <a:br>
              <a:rPr lang="en-US" sz="3600" kern="0" dirty="0" smtClean="0">
                <a:solidFill>
                  <a:prstClr val="black"/>
                </a:solidFill>
              </a:rPr>
            </a:br>
            <a:r>
              <a:rPr lang="en-US" sz="3600" kern="0" dirty="0" smtClean="0">
                <a:solidFill>
                  <a:prstClr val="black"/>
                </a:solidFill>
              </a:rPr>
              <a:t/>
            </a:r>
            <a:br>
              <a:rPr lang="en-US" sz="3600" kern="0" dirty="0" smtClean="0">
                <a:solidFill>
                  <a:prstClr val="black"/>
                </a:solidFill>
              </a:rPr>
            </a:br>
            <a:r>
              <a:rPr lang="fr-FR" sz="3600" kern="0" dirty="0" err="1" smtClean="0">
                <a:solidFill>
                  <a:prstClr val="black"/>
                </a:solidFill>
              </a:rPr>
              <a:t>Pests</a:t>
            </a:r>
            <a:r>
              <a:rPr lang="fr-FR" sz="3600" kern="0" dirty="0" smtClean="0">
                <a:solidFill>
                  <a:prstClr val="black"/>
                </a:solidFill>
              </a:rPr>
              <a:t> </a:t>
            </a:r>
            <a:r>
              <a:rPr lang="fr-FR" sz="3600" kern="0" dirty="0" err="1" smtClean="0">
                <a:solidFill>
                  <a:prstClr val="black"/>
                </a:solidFill>
              </a:rPr>
              <a:t>recommended</a:t>
            </a:r>
            <a:r>
              <a:rPr lang="fr-FR" sz="3600" kern="0" dirty="0" smtClean="0">
                <a:solidFill>
                  <a:prstClr val="black"/>
                </a:solidFill>
              </a:rPr>
              <a:t> for </a:t>
            </a:r>
            <a:r>
              <a:rPr lang="fr-FR" sz="3600" kern="0" dirty="0" err="1" smtClean="0">
                <a:solidFill>
                  <a:prstClr val="black"/>
                </a:solidFill>
              </a:rPr>
              <a:t>regulation</a:t>
            </a:r>
            <a:endParaRPr lang="en-US" sz="36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534380" y="1124744"/>
            <a:ext cx="6413884" cy="4873625"/>
          </a:xfrm>
        </p:spPr>
        <p:txBody>
          <a:bodyPr/>
          <a:lstStyle/>
          <a:p>
            <a:r>
              <a:rPr lang="en-GB" altLang="en-US" i="1" dirty="0" err="1"/>
              <a:t>Pityophthorous</a:t>
            </a:r>
            <a:r>
              <a:rPr lang="en-GB" altLang="en-US" i="1" dirty="0"/>
              <a:t> </a:t>
            </a:r>
            <a:r>
              <a:rPr lang="en-GB" altLang="en-US" i="1" dirty="0" err="1"/>
              <a:t>juglandis</a:t>
            </a:r>
            <a:r>
              <a:rPr lang="en-GB" altLang="en-US" sz="4000" i="1" dirty="0"/>
              <a:t> </a:t>
            </a:r>
            <a:endParaRPr lang="en-GB" altLang="en-US" sz="4000" i="1" dirty="0" smtClean="0"/>
          </a:p>
          <a:p>
            <a:pPr lvl="1">
              <a:spcBef>
                <a:spcPts val="300"/>
              </a:spcBef>
            </a:pPr>
            <a:r>
              <a:rPr lang="en-US" altLang="en-US" i="0" u="none" dirty="0" smtClean="0"/>
              <a:t>bark beetle</a:t>
            </a:r>
          </a:p>
          <a:p>
            <a:pPr lvl="1">
              <a:spcBef>
                <a:spcPts val="300"/>
              </a:spcBef>
            </a:pPr>
            <a:r>
              <a:rPr lang="en-US" altLang="en-US" i="0" u="none" dirty="0" smtClean="0"/>
              <a:t>2-3 generations/year</a:t>
            </a:r>
          </a:p>
          <a:p>
            <a:pPr lvl="1">
              <a:spcBef>
                <a:spcPts val="300"/>
              </a:spcBef>
            </a:pPr>
            <a:r>
              <a:rPr lang="en-US" altLang="en-US" i="0" u="none" dirty="0" smtClean="0"/>
              <a:t>Can attack healthy trees</a:t>
            </a:r>
          </a:p>
          <a:p>
            <a:pPr lvl="1">
              <a:spcBef>
                <a:spcPts val="300"/>
              </a:spcBef>
            </a:pPr>
            <a:r>
              <a:rPr lang="en-US" altLang="en-US" i="0" u="none" dirty="0" smtClean="0"/>
              <a:t>May attack same tree many times</a:t>
            </a:r>
          </a:p>
          <a:p>
            <a:endParaRPr lang="en-GB" i="1" dirty="0" smtClean="0"/>
          </a:p>
          <a:p>
            <a:r>
              <a:rPr lang="en-GB" i="1" dirty="0" err="1" smtClean="0"/>
              <a:t>Geosmithia</a:t>
            </a:r>
            <a:r>
              <a:rPr lang="en-GB" i="1" dirty="0" smtClean="0"/>
              <a:t> </a:t>
            </a:r>
            <a:r>
              <a:rPr lang="en-GB" i="1" dirty="0" err="1"/>
              <a:t>morbida</a:t>
            </a:r>
            <a:r>
              <a:rPr lang="en-GB" dirty="0"/>
              <a:t> </a:t>
            </a:r>
            <a:endParaRPr lang="en-GB" dirty="0" smtClean="0"/>
          </a:p>
          <a:p>
            <a:pPr lvl="1">
              <a:spcBef>
                <a:spcPts val="300"/>
              </a:spcBef>
            </a:pPr>
            <a:r>
              <a:rPr lang="en-US" altLang="en-US" dirty="0"/>
              <a:t>Fungi (</a:t>
            </a:r>
            <a:r>
              <a:rPr lang="en-GB" dirty="0"/>
              <a:t>Ascomycota)</a:t>
            </a:r>
            <a:endParaRPr lang="en-US" altLang="en-US" dirty="0"/>
          </a:p>
          <a:p>
            <a:pPr lvl="1">
              <a:spcBef>
                <a:spcPts val="300"/>
              </a:spcBef>
            </a:pPr>
            <a:r>
              <a:rPr lang="en-US" altLang="en-US" dirty="0"/>
              <a:t>Spores transported </a:t>
            </a:r>
            <a:r>
              <a:rPr lang="en-US" altLang="en-US" dirty="0" smtClean="0"/>
              <a:t>and introduced into</a:t>
            </a:r>
            <a:br>
              <a:rPr lang="en-US" altLang="en-US" dirty="0" smtClean="0"/>
            </a:br>
            <a:r>
              <a:rPr lang="en-US" altLang="en-US" dirty="0" smtClean="0"/>
              <a:t>wounds made by </a:t>
            </a:r>
            <a:r>
              <a:rPr lang="en-US" altLang="en-US" i="1" dirty="0" smtClean="0"/>
              <a:t>P</a:t>
            </a:r>
            <a:r>
              <a:rPr lang="en-US" altLang="en-US" i="1" dirty="0"/>
              <a:t>. </a:t>
            </a:r>
            <a:r>
              <a:rPr lang="en-US" altLang="en-US" i="1" dirty="0" err="1" smtClean="0"/>
              <a:t>juglandis</a:t>
            </a:r>
            <a:endParaRPr lang="en-US" altLang="en-US" dirty="0"/>
          </a:p>
          <a:p>
            <a:pPr lvl="1">
              <a:spcBef>
                <a:spcPts val="300"/>
              </a:spcBef>
            </a:pPr>
            <a:r>
              <a:rPr lang="en-US" altLang="en-US" dirty="0" smtClean="0"/>
              <a:t>Disease from </a:t>
            </a:r>
            <a:r>
              <a:rPr lang="en-US" altLang="en-US" dirty="0"/>
              <a:t>the combined effects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of the two species</a:t>
            </a:r>
            <a:endParaRPr lang="en-US" altLang="en-US" i="1" dirty="0"/>
          </a:p>
          <a:p>
            <a:endParaRPr lang="en-US" altLang="en-US" i="0" u="none" dirty="0" smtClean="0"/>
          </a:p>
        </p:txBody>
      </p:sp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64896" cy="720080"/>
          </a:xfrm>
        </p:spPr>
        <p:txBody>
          <a:bodyPr/>
          <a:lstStyle/>
          <a:p>
            <a:r>
              <a:rPr lang="en-GB" dirty="0"/>
              <a:t>Thousand cankers </a:t>
            </a:r>
            <a:r>
              <a:rPr lang="en-GB" dirty="0" smtClean="0"/>
              <a:t>disease of walnut</a:t>
            </a:r>
            <a:endParaRPr lang="en-US" altLang="en-US" i="1" dirty="0" smtClean="0"/>
          </a:p>
        </p:txBody>
      </p:sp>
      <p:pic>
        <p:nvPicPr>
          <p:cNvPr id="8196" name="Picture 3" descr="Fig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96" y="1124744"/>
            <a:ext cx="268446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eosmithia morb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683" y="2996952"/>
            <a:ext cx="2243817" cy="150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:\Documents and Settings\tissne\my documents\My Pictures\Ned's PhotoWise Images\tree\walnut\1000 cankers\Juglans nigra, Pityophthorus juglandis, Geosmithia spDSCN16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683" y="4940935"/>
            <a:ext cx="2267075" cy="169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4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395536" y="1251594"/>
            <a:ext cx="8075240" cy="3689574"/>
          </a:xfrm>
        </p:spPr>
        <p:txBody>
          <a:bodyPr/>
          <a:lstStyle/>
          <a:p>
            <a:r>
              <a:rPr lang="en-US" altLang="en-US" i="0" u="none" dirty="0" smtClean="0"/>
              <a:t>Part of </a:t>
            </a:r>
            <a:r>
              <a:rPr lang="en-US" altLang="en-US" i="1" u="sng" dirty="0" smtClean="0"/>
              <a:t>H. </a:t>
            </a:r>
            <a:r>
              <a:rPr lang="en-US" altLang="en-US" i="1" u="sng" dirty="0" err="1" smtClean="0"/>
              <a:t>annosum</a:t>
            </a:r>
            <a:r>
              <a:rPr lang="en-US" altLang="en-US" i="1" u="sng" dirty="0" smtClean="0"/>
              <a:t> </a:t>
            </a:r>
            <a:r>
              <a:rPr lang="en-US" altLang="en-US" i="0" u="none" dirty="0" smtClean="0"/>
              <a:t>complex</a:t>
            </a:r>
          </a:p>
          <a:p>
            <a:r>
              <a:rPr lang="en-GB" altLang="fr-FR" i="0" u="none" dirty="0" smtClean="0"/>
              <a:t>Infection through </a:t>
            </a:r>
            <a:r>
              <a:rPr lang="en-GB" altLang="fr-FR" dirty="0" smtClean="0"/>
              <a:t>spores or </a:t>
            </a:r>
            <a:r>
              <a:rPr lang="en-GB" altLang="fr-FR" dirty="0" err="1" smtClean="0"/>
              <a:t>mycelial</a:t>
            </a:r>
            <a:r>
              <a:rPr lang="en-GB" altLang="fr-FR" dirty="0" smtClean="0"/>
              <a:t> spread</a:t>
            </a:r>
          </a:p>
          <a:p>
            <a:r>
              <a:rPr lang="en-GB" altLang="en-US" dirty="0" smtClean="0"/>
              <a:t>Host plants: </a:t>
            </a:r>
            <a:r>
              <a:rPr lang="en-US" dirty="0"/>
              <a:t>family </a:t>
            </a:r>
            <a:r>
              <a:rPr lang="en-US" dirty="0" err="1"/>
              <a:t>Pinaceae</a:t>
            </a:r>
            <a:r>
              <a:rPr lang="en-US" dirty="0"/>
              <a:t> and </a:t>
            </a:r>
            <a:r>
              <a:rPr lang="en-US" dirty="0" err="1"/>
              <a:t>Cupressaceae</a:t>
            </a:r>
            <a:r>
              <a:rPr lang="en-US" dirty="0"/>
              <a:t>, in particular </a:t>
            </a:r>
            <a:r>
              <a:rPr lang="en-US" i="1" dirty="0" err="1" smtClean="0"/>
              <a:t>Pinus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err="1" smtClean="0"/>
              <a:t>Juniperus</a:t>
            </a:r>
            <a:endParaRPr lang="en-US" i="1" dirty="0" smtClean="0"/>
          </a:p>
          <a:p>
            <a:r>
              <a:rPr lang="en-US" dirty="0" smtClean="0"/>
              <a:t>Also non-coniferous hosts (but not pathogenic)</a:t>
            </a:r>
          </a:p>
          <a:p>
            <a:pPr>
              <a:defRPr/>
            </a:pPr>
            <a:r>
              <a:rPr lang="en-US" dirty="0" smtClean="0"/>
              <a:t>Symptoms: </a:t>
            </a:r>
            <a:r>
              <a:rPr lang="en-GB" dirty="0"/>
              <a:t>Root and butt </a:t>
            </a:r>
            <a:r>
              <a:rPr lang="en-GB" dirty="0" smtClean="0"/>
              <a:t>rots. </a:t>
            </a:r>
            <a:r>
              <a:rPr lang="en-GB" dirty="0"/>
              <a:t>Mortality within a few years in species whose roots are extensively attacked. </a:t>
            </a:r>
          </a:p>
          <a:p>
            <a:endParaRPr lang="en-GB" altLang="en-US" dirty="0" smtClean="0"/>
          </a:p>
        </p:txBody>
      </p:sp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62703" y="188640"/>
            <a:ext cx="8064896" cy="1084982"/>
          </a:xfrm>
        </p:spPr>
        <p:txBody>
          <a:bodyPr/>
          <a:lstStyle/>
          <a:p>
            <a:r>
              <a:rPr lang="en-GB" altLang="fr-FR" i="1" dirty="0" err="1" smtClean="0"/>
              <a:t>Heterobasidion</a:t>
            </a:r>
            <a:r>
              <a:rPr lang="en-GB" altLang="fr-FR" i="1" dirty="0" smtClean="0"/>
              <a:t> </a:t>
            </a:r>
            <a:r>
              <a:rPr lang="en-GB" altLang="fr-FR" i="1" dirty="0" err="1" smtClean="0"/>
              <a:t>irregulare</a:t>
            </a:r>
            <a:endParaRPr lang="en-US" altLang="en-US" i="1" dirty="0" smtClean="0"/>
          </a:p>
        </p:txBody>
      </p:sp>
      <p:pic>
        <p:nvPicPr>
          <p:cNvPr id="7172" name="Picture 6" descr="C:\Users\mufred\Downloads\HETEIR_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" b="17239"/>
          <a:stretch>
            <a:fillRect/>
          </a:stretch>
        </p:blipFill>
        <p:spPr bwMode="auto">
          <a:xfrm>
            <a:off x="251520" y="4941168"/>
            <a:ext cx="312549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eterobasidion_marciume_moria_rinnovazione_rimboschimento_pino silvestre_Polonia_foto di William Bodle (Uni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76936"/>
            <a:ext cx="255577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395536" y="1251594"/>
            <a:ext cx="8075240" cy="3689574"/>
          </a:xfrm>
        </p:spPr>
        <p:txBody>
          <a:bodyPr/>
          <a:lstStyle/>
          <a:p>
            <a:r>
              <a:rPr lang="en-US" altLang="en-US" i="1" u="none" dirty="0" err="1" smtClean="0"/>
              <a:t>Alternanthera</a:t>
            </a:r>
            <a:r>
              <a:rPr lang="en-US" altLang="en-US" i="1" u="none" dirty="0" smtClean="0"/>
              <a:t> </a:t>
            </a:r>
            <a:r>
              <a:rPr lang="en-US" altLang="en-US" i="1" u="none" dirty="0" err="1" smtClean="0"/>
              <a:t>philoxeroides</a:t>
            </a:r>
            <a:r>
              <a:rPr lang="en-US" altLang="en-US" i="1" u="none" dirty="0" smtClean="0"/>
              <a:t/>
            </a:r>
            <a:br>
              <a:rPr lang="en-US" altLang="en-US" i="1" u="none" dirty="0" smtClean="0"/>
            </a:br>
            <a:r>
              <a:rPr lang="en-US" altLang="en-US" i="1" u="none" dirty="0" smtClean="0"/>
              <a:t/>
            </a:r>
            <a:br>
              <a:rPr lang="en-US" altLang="en-US" i="1" u="none" dirty="0" smtClean="0"/>
            </a:br>
            <a:r>
              <a:rPr lang="en-US" altLang="en-US" i="1" u="none" dirty="0" smtClean="0"/>
              <a:t/>
            </a:r>
            <a:br>
              <a:rPr lang="en-US" altLang="en-US" i="1" u="none" dirty="0" smtClean="0"/>
            </a:br>
            <a:endParaRPr lang="en-US" altLang="en-US" i="1" u="none" dirty="0" smtClean="0"/>
          </a:p>
          <a:p>
            <a:r>
              <a:rPr lang="en-US" altLang="en-US" i="1" u="none" dirty="0" err="1" smtClean="0"/>
              <a:t>Myriophyllum</a:t>
            </a:r>
            <a:r>
              <a:rPr lang="en-US" altLang="en-US" i="1" u="none" dirty="0" smtClean="0"/>
              <a:t> </a:t>
            </a:r>
            <a:r>
              <a:rPr lang="en-US" altLang="en-US" i="1" u="none" dirty="0" err="1" smtClean="0"/>
              <a:t>heterphyllum</a:t>
            </a:r>
            <a:r>
              <a:rPr lang="en-US" altLang="en-US" i="1" u="none" dirty="0" smtClean="0"/>
              <a:t/>
            </a:r>
            <a:br>
              <a:rPr lang="en-US" altLang="en-US" i="1" u="none" dirty="0" smtClean="0"/>
            </a:br>
            <a:r>
              <a:rPr lang="en-US" altLang="en-US" i="1" u="none" dirty="0" smtClean="0"/>
              <a:t/>
            </a:r>
            <a:br>
              <a:rPr lang="en-US" altLang="en-US" i="1" u="none" dirty="0" smtClean="0"/>
            </a:br>
            <a:r>
              <a:rPr lang="en-US" altLang="en-US" i="1" u="none" dirty="0" smtClean="0"/>
              <a:t/>
            </a:r>
            <a:br>
              <a:rPr lang="en-US" altLang="en-US" i="1" u="none" dirty="0" smtClean="0"/>
            </a:br>
            <a:endParaRPr lang="en-US" altLang="en-US" i="1" u="none" dirty="0" smtClean="0"/>
          </a:p>
          <a:p>
            <a:r>
              <a:rPr lang="en-GB" altLang="fr-FR" i="1" dirty="0" err="1" smtClean="0"/>
              <a:t>Microstegium</a:t>
            </a:r>
            <a:r>
              <a:rPr lang="en-GB" altLang="fr-FR" i="1" dirty="0" smtClean="0"/>
              <a:t> </a:t>
            </a:r>
            <a:r>
              <a:rPr lang="en-GB" altLang="fr-FR" i="1" dirty="0" err="1" smtClean="0"/>
              <a:t>vimineum</a:t>
            </a:r>
            <a:endParaRPr lang="en-GB" altLang="en-US" dirty="0" smtClean="0"/>
          </a:p>
        </p:txBody>
      </p:sp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62703" y="188640"/>
            <a:ext cx="8064896" cy="1084982"/>
          </a:xfrm>
        </p:spPr>
        <p:txBody>
          <a:bodyPr/>
          <a:lstStyle/>
          <a:p>
            <a:r>
              <a:rPr lang="en-GB" altLang="fr-FR" dirty="0" smtClean="0"/>
              <a:t>Invasive Alien Plants</a:t>
            </a:r>
            <a:endParaRPr lang="en-US" altLang="en-US" i="1" dirty="0" smtClean="0"/>
          </a:p>
        </p:txBody>
      </p:sp>
      <p:pic>
        <p:nvPicPr>
          <p:cNvPr id="7" name="Picture 6" descr="C:\Users\rt\Desktop\211708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5" y="188640"/>
            <a:ext cx="2956207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rt\Desktop\EWG\MH\Hussner Myr het 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5" y="2420888"/>
            <a:ext cx="2956207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://www.google.fr/url?source=imglanding&amp;ct=img&amp;q=http://nymf.bbg.org/images2/Microstegium.vimeneum.Tranquility%20Ridge.JPG&amp;sa=X&amp;ved=0CAkQ8wdqFQoTCPrjz_-Mh8YCFYW7FAody2gAkQ&amp;usg=AFQjCNEWajGXurLxsU_nYlzwSWBkSW3yj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276" y="4365104"/>
            <a:ext cx="2956207" cy="221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86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064896" cy="1084982"/>
          </a:xfrm>
        </p:spPr>
        <p:txBody>
          <a:bodyPr/>
          <a:lstStyle/>
          <a:p>
            <a:r>
              <a:rPr lang="fr-FR" sz="2800" dirty="0"/>
              <a:t>Transfer of </a:t>
            </a:r>
            <a:r>
              <a:rPr lang="fr-FR" sz="2800" dirty="0" err="1"/>
              <a:t>pests</a:t>
            </a:r>
            <a:r>
              <a:rPr lang="fr-FR" sz="2800" dirty="0"/>
              <a:t> </a:t>
            </a:r>
            <a:r>
              <a:rPr lang="fr-FR" sz="2800" dirty="0" err="1"/>
              <a:t>from</a:t>
            </a:r>
            <a:r>
              <a:rPr lang="fr-FR" sz="2800" dirty="0"/>
              <a:t> the A1 to the A2 List</a:t>
            </a:r>
            <a:endParaRPr lang="en-GB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9711"/>
            <a:ext cx="8075240" cy="2929409"/>
          </a:xfrm>
        </p:spPr>
        <p:txBody>
          <a:bodyPr/>
          <a:lstStyle/>
          <a:p>
            <a:r>
              <a:rPr lang="en-GB" sz="2200" b="1" i="1" dirty="0" err="1"/>
              <a:t>Bactrocera</a:t>
            </a:r>
            <a:r>
              <a:rPr lang="en-GB" sz="2200" b="1" i="1" dirty="0"/>
              <a:t> </a:t>
            </a:r>
            <a:r>
              <a:rPr lang="en-GB" sz="2200" b="1" i="1" dirty="0" err="1" smtClean="0"/>
              <a:t>zonata</a:t>
            </a:r>
            <a:endParaRPr lang="en-GB" sz="2200" b="1" i="1" dirty="0" smtClean="0"/>
          </a:p>
          <a:p>
            <a:endParaRPr lang="fr-FR" sz="2200" b="1" i="1" dirty="0"/>
          </a:p>
          <a:p>
            <a:r>
              <a:rPr lang="en-GB" sz="2200" b="1" i="1" dirty="0" err="1"/>
              <a:t>Dacus</a:t>
            </a:r>
            <a:r>
              <a:rPr lang="en-GB" sz="2200" b="1" i="1" dirty="0"/>
              <a:t> </a:t>
            </a:r>
            <a:r>
              <a:rPr lang="en-GB" sz="2200" b="1" i="1" dirty="0" err="1" smtClean="0"/>
              <a:t>ciliatus</a:t>
            </a:r>
            <a:endParaRPr lang="en-GB" sz="2200" b="1" i="1" dirty="0" smtClean="0"/>
          </a:p>
          <a:p>
            <a:endParaRPr lang="fr-FR" b="1" i="1" dirty="0" smtClean="0"/>
          </a:p>
          <a:p>
            <a:endParaRPr lang="fr-FR" b="1" i="1" dirty="0"/>
          </a:p>
          <a:p>
            <a:endParaRPr lang="fr-FR" b="1" i="1" dirty="0" smtClean="0"/>
          </a:p>
          <a:p>
            <a:endParaRPr lang="fr-FR" b="1" i="1" dirty="0"/>
          </a:p>
          <a:p>
            <a:pPr marL="0" indent="0">
              <a:buNone/>
            </a:pPr>
            <a:r>
              <a:rPr lang="fr-FR" sz="2200" dirty="0" err="1" smtClean="0"/>
              <a:t>Both</a:t>
            </a:r>
            <a:r>
              <a:rPr lang="fr-FR" sz="2200" dirty="0" smtClean="0"/>
              <a:t> </a:t>
            </a:r>
            <a:r>
              <a:rPr lang="fr-FR" sz="2200" dirty="0" err="1" smtClean="0"/>
              <a:t>present</a:t>
            </a:r>
            <a:r>
              <a:rPr lang="fr-FR" sz="2200" dirty="0" smtClean="0"/>
              <a:t> in </a:t>
            </a:r>
            <a:r>
              <a:rPr lang="fr-FR" sz="2200" dirty="0" err="1" smtClean="0"/>
              <a:t>Israel</a:t>
            </a:r>
            <a:r>
              <a:rPr lang="fr-FR" sz="2200" dirty="0" smtClean="0"/>
              <a:t>: </a:t>
            </a:r>
          </a:p>
          <a:p>
            <a:pPr marL="0" indent="0">
              <a:buNone/>
            </a:pPr>
            <a:r>
              <a:rPr lang="fr-FR" sz="2200" dirty="0" err="1" smtClean="0"/>
              <a:t>containment</a:t>
            </a:r>
            <a:r>
              <a:rPr lang="fr-FR" sz="2200" dirty="0" smtClean="0"/>
              <a:t> </a:t>
            </a:r>
            <a:r>
              <a:rPr lang="fr-FR" sz="2200" dirty="0" err="1" smtClean="0"/>
              <a:t>considered</a:t>
            </a:r>
            <a:r>
              <a:rPr lang="fr-FR" sz="2200" dirty="0" smtClean="0"/>
              <a:t> </a:t>
            </a:r>
            <a:r>
              <a:rPr lang="fr-FR" sz="2200" dirty="0" err="1" smtClean="0"/>
              <a:t>feasible</a:t>
            </a:r>
            <a:r>
              <a:rPr lang="fr-FR" sz="2200" dirty="0" smtClean="0"/>
              <a:t> but no longer </a:t>
            </a:r>
            <a:r>
              <a:rPr lang="fr-FR" sz="2200" dirty="0" err="1" smtClean="0"/>
              <a:t>eradication</a:t>
            </a:r>
            <a:endParaRPr lang="en-GB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16954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 result for dacus ciliat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2468823"/>
            <a:ext cx="9429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202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439550" y="2204864"/>
            <a:ext cx="8002588" cy="1828799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marL="273050" indent="-2730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Pct val="150000"/>
              <a:buFont typeface="Arial" pitchFamily="34" charset="0"/>
              <a:buChar char="•"/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39763" indent="-2730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2pPr>
            <a:lvl3pPr marL="9144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07F93"/>
              </a:buClr>
              <a:buSzPct val="60000"/>
              <a:buFont typeface="Wingdings" pitchFamily="2" charset="2"/>
              <a:buChar char=""/>
              <a:defRPr sz="3400">
                <a:solidFill>
                  <a:schemeClr val="tx2"/>
                </a:solidFill>
                <a:latin typeface="Calibri" pitchFamily="34" charset="0"/>
              </a:defRPr>
            </a:lvl3pPr>
            <a:lvl4pPr marL="118745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EC7D0"/>
              </a:buClr>
              <a:buSzPct val="60000"/>
              <a:buFont typeface="Wingdings" pitchFamily="2" charset="2"/>
              <a:buChar char=""/>
              <a:defRPr sz="3400">
                <a:solidFill>
                  <a:schemeClr val="tx2"/>
                </a:solidFill>
                <a:latin typeface="Calibri" pitchFamily="34" charset="0"/>
              </a:defRPr>
            </a:lvl4pPr>
            <a:lvl5pPr marL="1462088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5pPr>
            <a:lvl6pPr marL="4572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6pPr>
            <a:lvl7pPr marL="9144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7pPr>
            <a:lvl8pPr marL="13716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8pPr>
            <a:lvl9pPr marL="18288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prstClr val="black"/>
                </a:solidFill>
              </a:rPr>
              <a:t>Submitted for approval to the Council</a:t>
            </a:r>
            <a:br>
              <a:rPr lang="en-US" sz="3600" kern="0" dirty="0" smtClean="0">
                <a:solidFill>
                  <a:prstClr val="black"/>
                </a:solidFill>
              </a:rPr>
            </a:br>
            <a:r>
              <a:rPr lang="en-US" sz="3600" kern="0" dirty="0" smtClean="0">
                <a:solidFill>
                  <a:prstClr val="black"/>
                </a:solidFill>
              </a:rPr>
              <a:t/>
            </a:r>
            <a:br>
              <a:rPr lang="en-US" sz="3600" kern="0" dirty="0" smtClean="0">
                <a:solidFill>
                  <a:prstClr val="black"/>
                </a:solidFill>
              </a:rPr>
            </a:br>
            <a:r>
              <a:rPr lang="fr-FR" sz="3600" kern="0" dirty="0" smtClean="0">
                <a:solidFill>
                  <a:prstClr val="black"/>
                </a:solidFill>
              </a:rPr>
              <a:t>Standards</a:t>
            </a:r>
            <a:endParaRPr lang="en-US" sz="36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41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992187"/>
            <a:ext cx="8628917" cy="4873625"/>
          </a:xfrm>
        </p:spPr>
        <p:txBody>
          <a:bodyPr/>
          <a:lstStyle/>
          <a:p>
            <a:pPr lvl="1"/>
            <a:r>
              <a:rPr lang="en-GB" sz="2200" dirty="0"/>
              <a:t>Trees of </a:t>
            </a:r>
            <a:r>
              <a:rPr lang="en-GB" sz="2200" i="1" dirty="0"/>
              <a:t>Malus, </a:t>
            </a:r>
            <a:r>
              <a:rPr lang="en-GB" sz="2200" i="1" dirty="0" err="1"/>
              <a:t>Pyrus</a:t>
            </a:r>
            <a:r>
              <a:rPr lang="en-GB" sz="2200" i="1" dirty="0"/>
              <a:t>, Cydonia, </a:t>
            </a:r>
            <a:r>
              <a:rPr lang="en-GB" sz="2200" dirty="0"/>
              <a:t>and</a:t>
            </a:r>
            <a:r>
              <a:rPr lang="en-GB" sz="2200" i="1" dirty="0"/>
              <a:t> </a:t>
            </a:r>
            <a:r>
              <a:rPr lang="en-GB" sz="2200" i="1" dirty="0" err="1"/>
              <a:t>Prunus</a:t>
            </a:r>
            <a:r>
              <a:rPr lang="en-GB" sz="2200" dirty="0"/>
              <a:t> spp. </a:t>
            </a:r>
            <a:r>
              <a:rPr lang="en-GB" sz="2200" dirty="0" smtClean="0"/>
              <a:t>– </a:t>
            </a:r>
            <a:br>
              <a:rPr lang="en-GB" sz="2200" dirty="0" smtClean="0"/>
            </a:br>
            <a:r>
              <a:rPr lang="en-GB" sz="2200" dirty="0" smtClean="0"/>
              <a:t>Inspection </a:t>
            </a:r>
            <a:r>
              <a:rPr lang="en-GB" sz="2200" dirty="0"/>
              <a:t>of places of production</a:t>
            </a:r>
          </a:p>
          <a:p>
            <a:pPr lvl="1"/>
            <a:r>
              <a:rPr lang="en-GB" sz="2200" dirty="0"/>
              <a:t>Consignment inspection of seed of </a:t>
            </a:r>
            <a:r>
              <a:rPr lang="en-GB" sz="2200" i="1" dirty="0" err="1"/>
              <a:t>Solanum</a:t>
            </a:r>
            <a:r>
              <a:rPr lang="en-GB" sz="2200" i="1" dirty="0"/>
              <a:t> </a:t>
            </a:r>
            <a:r>
              <a:rPr lang="en-GB" sz="2200" i="1" dirty="0" err="1"/>
              <a:t>lycopersicum</a:t>
            </a:r>
            <a:endParaRPr lang="en-GB" sz="2200" dirty="0"/>
          </a:p>
          <a:p>
            <a:pPr lvl="1"/>
            <a:r>
              <a:rPr lang="en-GB" sz="2200" dirty="0"/>
              <a:t>Consignment inspection for </a:t>
            </a:r>
            <a:r>
              <a:rPr lang="en-GB" sz="2200" i="1" dirty="0" err="1"/>
              <a:t>Anoplophora</a:t>
            </a:r>
            <a:r>
              <a:rPr lang="en-GB" sz="2200" i="1" dirty="0"/>
              <a:t> </a:t>
            </a:r>
            <a:r>
              <a:rPr lang="en-GB" sz="2200" i="1" dirty="0" err="1"/>
              <a:t>chinensis</a:t>
            </a:r>
            <a:r>
              <a:rPr lang="en-GB" sz="2200" i="1" dirty="0"/>
              <a:t> </a:t>
            </a:r>
            <a:r>
              <a:rPr lang="en-GB" sz="2200" dirty="0"/>
              <a:t>and</a:t>
            </a:r>
            <a:r>
              <a:rPr lang="en-GB" sz="2200" i="1" dirty="0"/>
              <a:t> A. </a:t>
            </a:r>
            <a:r>
              <a:rPr lang="en-GB" sz="2200" i="1" dirty="0" err="1"/>
              <a:t>glabripennis</a:t>
            </a:r>
            <a:endParaRPr lang="en-GB" sz="2200" dirty="0"/>
          </a:p>
          <a:p>
            <a:pPr lvl="1"/>
            <a:r>
              <a:rPr lang="en-GB" sz="2200" dirty="0"/>
              <a:t>Vegetable plants for planting under protected conditions - Inspection of places of production </a:t>
            </a:r>
          </a:p>
          <a:p>
            <a:pPr lvl="1"/>
            <a:r>
              <a:rPr lang="en-GB" sz="2200" dirty="0"/>
              <a:t>Consignment inspection of seed and grain of </a:t>
            </a:r>
            <a:r>
              <a:rPr lang="en-GB" sz="2200" dirty="0" smtClean="0"/>
              <a:t>cereals</a:t>
            </a:r>
          </a:p>
          <a:p>
            <a:pPr marL="366713" lvl="1" indent="0">
              <a:buNone/>
            </a:pPr>
            <a:r>
              <a:rPr lang="en-US" sz="2200" dirty="0"/>
              <a:t>Some drafts </a:t>
            </a:r>
            <a:r>
              <a:rPr lang="en-US" sz="2200" dirty="0" smtClean="0"/>
              <a:t>under </a:t>
            </a:r>
            <a:r>
              <a:rPr lang="en-US" sz="2200" dirty="0"/>
              <a:t>discussion for several </a:t>
            </a:r>
            <a:r>
              <a:rPr lang="en-US" sz="2200" dirty="0" smtClean="0"/>
              <a:t>years. The Working </a:t>
            </a:r>
            <a:r>
              <a:rPr lang="en-US" sz="2200" dirty="0"/>
              <a:t>Party agreed </a:t>
            </a:r>
            <a:r>
              <a:rPr lang="en-US" sz="2200" dirty="0" smtClean="0"/>
              <a:t>they </a:t>
            </a:r>
            <a:r>
              <a:rPr lang="en-US" sz="2200" dirty="0"/>
              <a:t>should now be issued and used, so that experience can be gained </a:t>
            </a:r>
            <a:r>
              <a:rPr lang="en-US" sz="2200" dirty="0" smtClean="0"/>
              <a:t>and </a:t>
            </a:r>
            <a:r>
              <a:rPr lang="en-US" sz="2200" dirty="0"/>
              <a:t>comments fed back into the further work of the </a:t>
            </a:r>
            <a:r>
              <a:rPr lang="en-US" sz="2200" dirty="0" smtClean="0"/>
              <a:t>Panel.</a:t>
            </a:r>
          </a:p>
          <a:p>
            <a:pPr marL="366713" lvl="1" indent="0">
              <a:buNone/>
            </a:pPr>
            <a:r>
              <a:rPr lang="en-GB" sz="2200" dirty="0" smtClean="0">
                <a:solidFill>
                  <a:prstClr val="black"/>
                </a:solidFill>
              </a:rPr>
              <a:t>Two </a:t>
            </a:r>
            <a:r>
              <a:rPr lang="en-GB" sz="2200" dirty="0">
                <a:solidFill>
                  <a:prstClr val="black"/>
                </a:solidFill>
              </a:rPr>
              <a:t>inspection Standards on </a:t>
            </a:r>
            <a:r>
              <a:rPr lang="en-GB" sz="2200" i="1" dirty="0" err="1">
                <a:solidFill>
                  <a:prstClr val="black"/>
                </a:solidFill>
              </a:rPr>
              <a:t>Xylella</a:t>
            </a:r>
            <a:r>
              <a:rPr lang="en-GB" sz="2200" i="1" dirty="0">
                <a:solidFill>
                  <a:prstClr val="black"/>
                </a:solidFill>
              </a:rPr>
              <a:t> </a:t>
            </a:r>
            <a:r>
              <a:rPr lang="en-GB" sz="2200" i="1" dirty="0" err="1">
                <a:solidFill>
                  <a:prstClr val="black"/>
                </a:solidFill>
              </a:rPr>
              <a:t>fastidiosa</a:t>
            </a:r>
            <a:r>
              <a:rPr lang="en-GB" sz="2200" dirty="0">
                <a:solidFill>
                  <a:prstClr val="black"/>
                </a:solidFill>
              </a:rPr>
              <a:t> (consignment inspection and place of production inspection) </a:t>
            </a:r>
            <a:r>
              <a:rPr lang="en-GB" sz="2200" dirty="0" smtClean="0">
                <a:solidFill>
                  <a:prstClr val="black"/>
                </a:solidFill>
              </a:rPr>
              <a:t>in preparation and will have high priority for adoption in 2016.</a:t>
            </a:r>
            <a:endParaRPr lang="en-GB" sz="2200" dirty="0">
              <a:solidFill>
                <a:prstClr val="black"/>
              </a:solidFill>
            </a:endParaRPr>
          </a:p>
          <a:p>
            <a:pPr marL="366713" lvl="1" indent="0">
              <a:buNone/>
            </a:pPr>
            <a:endParaRPr lang="en-US" sz="2200" dirty="0"/>
          </a:p>
          <a:p>
            <a:pPr lvl="1"/>
            <a:endParaRPr lang="en-GB" sz="2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8458" y="-18718"/>
            <a:ext cx="8820472" cy="1084982"/>
          </a:xfrm>
        </p:spPr>
        <p:txBody>
          <a:bodyPr/>
          <a:lstStyle/>
          <a:p>
            <a:pPr lvl="0"/>
            <a:r>
              <a:rPr lang="en-GB" sz="2800" dirty="0" err="1"/>
              <a:t>Phytosanitary</a:t>
            </a:r>
            <a:r>
              <a:rPr lang="en-GB" sz="2800" dirty="0"/>
              <a:t> Procedures (series PM3): </a:t>
            </a:r>
          </a:p>
        </p:txBody>
      </p:sp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7721836" y="22225"/>
            <a:ext cx="1176338" cy="1619250"/>
            <a:chOff x="8055566" y="0"/>
            <a:chExt cx="1175568" cy="1619207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566" y="0"/>
              <a:ext cx="1079471" cy="1619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9" descr="hos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2972" y="1081044"/>
              <a:ext cx="538162" cy="53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270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84982"/>
          </a:xfrm>
        </p:spPr>
        <p:txBody>
          <a:bodyPr/>
          <a:lstStyle/>
          <a:p>
            <a:r>
              <a:rPr lang="en-GB" dirty="0" smtClean="0"/>
              <a:t>1951 EPPO Convention – 15 countries</a:t>
            </a:r>
            <a:br>
              <a:rPr lang="en-GB" dirty="0" smtClean="0"/>
            </a:br>
            <a:r>
              <a:rPr lang="en-GB" dirty="0" smtClean="0"/>
              <a:t>Now 50 member countries</a:t>
            </a:r>
            <a:endParaRPr lang="en-US" dirty="0"/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4" y="1628800"/>
            <a:ext cx="8038956" cy="479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8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5224" y="980728"/>
            <a:ext cx="8075240" cy="1633265"/>
          </a:xfrm>
        </p:spPr>
        <p:txBody>
          <a:bodyPr/>
          <a:lstStyle/>
          <a:p>
            <a:r>
              <a:rPr lang="en-GB" sz="2200" b="1" dirty="0"/>
              <a:t>Standard adopted following a specific procedure: </a:t>
            </a:r>
            <a:r>
              <a:rPr lang="en-GB" sz="2200" dirty="0"/>
              <a:t>PM 6/3 List of biological control agents widely used in the EPPO region (version 2015</a:t>
            </a:r>
            <a:r>
              <a:rPr lang="en-GB" sz="2200" dirty="0" smtClean="0"/>
              <a:t>)</a:t>
            </a:r>
          </a:p>
          <a:p>
            <a:r>
              <a:rPr lang="en-GB" sz="2200" dirty="0" smtClean="0"/>
              <a:t>Preparation (with other organisations) for a Workshop on Evaluation and Regulation of Biological Control Agents in the EPPO Region, Budapest from </a:t>
            </a:r>
            <a:r>
              <a:rPr lang="en-GB" sz="2200" dirty="0" err="1" smtClean="0"/>
              <a:t>23</a:t>
            </a:r>
            <a:r>
              <a:rPr lang="en-GB" sz="2200" baseline="30000" dirty="0" err="1" smtClean="0"/>
              <a:t>rd</a:t>
            </a:r>
            <a:r>
              <a:rPr lang="en-GB" sz="2200" dirty="0" err="1" smtClean="0"/>
              <a:t>-24</a:t>
            </a:r>
            <a:r>
              <a:rPr lang="en-GB" sz="2200" baseline="30000" dirty="0" err="1" smtClean="0"/>
              <a:t>th</a:t>
            </a:r>
            <a:r>
              <a:rPr lang="en-GB" sz="2200" dirty="0" smtClean="0"/>
              <a:t> November</a:t>
            </a:r>
          </a:p>
          <a:p>
            <a:r>
              <a:rPr lang="en-GB" sz="2200" dirty="0" smtClean="0"/>
              <a:t>Will address variation in the way in which regulation of biological control agents is applied across the region  </a:t>
            </a:r>
            <a:endParaRPr lang="en-GB" sz="2200" dirty="0"/>
          </a:p>
          <a:p>
            <a:endParaRPr lang="en-GB" sz="2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8757"/>
            <a:ext cx="8064896" cy="1084982"/>
          </a:xfrm>
        </p:spPr>
        <p:txBody>
          <a:bodyPr/>
          <a:lstStyle/>
          <a:p>
            <a:r>
              <a:rPr lang="en-GB" sz="2800" dirty="0"/>
              <a:t>Safe use of biological control (series PM6)</a:t>
            </a:r>
          </a:p>
        </p:txBody>
      </p:sp>
    </p:spTree>
    <p:extLst>
      <p:ext uri="{BB962C8B-B14F-4D97-AF65-F5344CB8AC3E}">
        <p14:creationId xmlns:p14="http://schemas.microsoft.com/office/powerpoint/2010/main" val="1575184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-36512" y="1095104"/>
            <a:ext cx="8712968" cy="5616624"/>
          </a:xfrm>
        </p:spPr>
        <p:txBody>
          <a:bodyPr/>
          <a:lstStyle/>
          <a:p>
            <a:pPr lvl="1"/>
            <a:r>
              <a:rPr lang="en-US" sz="2200" dirty="0"/>
              <a:t>ELISA tests for viruses</a:t>
            </a:r>
            <a:endParaRPr lang="en-US" sz="2200" i="1" dirty="0"/>
          </a:p>
          <a:p>
            <a:pPr lvl="1"/>
            <a:r>
              <a:rPr lang="en-US" sz="2200" dirty="0"/>
              <a:t>Electron microscopy in diagnosis of plant viruses </a:t>
            </a:r>
          </a:p>
          <a:p>
            <a:pPr lvl="1"/>
            <a:r>
              <a:rPr lang="en-US" sz="2200" i="1" dirty="0" err="1" smtClean="0"/>
              <a:t>Spodoptera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littoralis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Spodoptera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litura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Spodoptera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frugiperda</a:t>
            </a:r>
            <a:r>
              <a:rPr lang="en-US" sz="2200" i="1" dirty="0" smtClean="0"/>
              <a:t>, </a:t>
            </a:r>
            <a:r>
              <a:rPr lang="en-US" sz="2200" dirty="0" smtClean="0"/>
              <a:t>and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Spodoptera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eridania</a:t>
            </a:r>
            <a:r>
              <a:rPr lang="en-US" sz="2200" i="1" dirty="0" smtClean="0"/>
              <a:t> </a:t>
            </a:r>
            <a:endParaRPr lang="en-US" sz="2200" dirty="0" smtClean="0"/>
          </a:p>
          <a:p>
            <a:pPr lvl="1"/>
            <a:r>
              <a:rPr lang="en-US" sz="2200" i="1" dirty="0" err="1" smtClean="0"/>
              <a:t>Phytophthora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lateralis</a:t>
            </a:r>
            <a:endParaRPr lang="en-US" sz="2200" i="1" dirty="0" smtClean="0"/>
          </a:p>
          <a:p>
            <a:pPr marL="366713" lvl="1" indent="0">
              <a:buNone/>
            </a:pPr>
            <a:endParaRPr lang="en-US" sz="2200" dirty="0" smtClean="0"/>
          </a:p>
          <a:p>
            <a:pPr marL="366713" lvl="1" indent="0">
              <a:buNone/>
            </a:pPr>
            <a:r>
              <a:rPr lang="en-US" sz="2200" dirty="0" smtClean="0"/>
              <a:t>Amendments to:</a:t>
            </a:r>
          </a:p>
          <a:p>
            <a:pPr lvl="1"/>
            <a:r>
              <a:rPr lang="en-US" sz="2200" i="1" dirty="0" smtClean="0"/>
              <a:t>PM 7/46 (3) PM 7/46 (3) </a:t>
            </a:r>
            <a:r>
              <a:rPr lang="en-US" sz="2200" i="1" dirty="0" err="1" smtClean="0"/>
              <a:t>Lecanosticta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acicola</a:t>
            </a:r>
            <a:r>
              <a:rPr lang="en-US" sz="2200" i="1" dirty="0" smtClean="0"/>
              <a:t> (formerly </a:t>
            </a:r>
            <a:r>
              <a:rPr lang="en-US" sz="2200" i="1" dirty="0" err="1" smtClean="0"/>
              <a:t>Mycosphaerella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dearnessii</a:t>
            </a:r>
            <a:r>
              <a:rPr lang="en-US" sz="2200" i="1" dirty="0" smtClean="0"/>
              <a:t>), </a:t>
            </a:r>
            <a:r>
              <a:rPr lang="en-US" sz="2200" i="1" dirty="0" err="1" smtClean="0"/>
              <a:t>Dothistroma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septosporum</a:t>
            </a:r>
            <a:r>
              <a:rPr lang="en-US" sz="2200" i="1" dirty="0" smtClean="0"/>
              <a:t> (</a:t>
            </a:r>
            <a:r>
              <a:rPr lang="en-US" sz="2200" dirty="0" smtClean="0"/>
              <a:t>formerly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Mycosphaerella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pini</a:t>
            </a:r>
            <a:r>
              <a:rPr lang="en-US" sz="2200" i="1" dirty="0" smtClean="0"/>
              <a:t>) </a:t>
            </a:r>
            <a:r>
              <a:rPr lang="en-US" sz="2200" dirty="0" smtClean="0"/>
              <a:t>and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Dothistroma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pini</a:t>
            </a:r>
            <a:r>
              <a:rPr lang="en-US" sz="2200" i="1" dirty="0" smtClean="0"/>
              <a:t>;</a:t>
            </a:r>
          </a:p>
          <a:p>
            <a:pPr lvl="1"/>
            <a:r>
              <a:rPr lang="en-US" sz="2200" i="1" dirty="0" smtClean="0"/>
              <a:t>PM 7/48(2) </a:t>
            </a:r>
            <a:r>
              <a:rPr lang="en-US" sz="2200" i="1" dirty="0" err="1" smtClean="0"/>
              <a:t>Plenodomus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tracheiphilus</a:t>
            </a:r>
            <a:r>
              <a:rPr lang="en-US" sz="2200" i="1" dirty="0" smtClean="0"/>
              <a:t>.</a:t>
            </a:r>
            <a:endParaRPr lang="en-US" sz="2200" i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4192" y="0"/>
            <a:ext cx="8064896" cy="1084982"/>
          </a:xfrm>
        </p:spPr>
        <p:txBody>
          <a:bodyPr/>
          <a:lstStyle/>
          <a:p>
            <a:r>
              <a:rPr lang="en-GB" sz="2800" dirty="0"/>
              <a:t>Diagnostics (series PM7):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447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51520" y="1340768"/>
            <a:ext cx="8075240" cy="697161"/>
          </a:xfrm>
        </p:spPr>
        <p:txBody>
          <a:bodyPr/>
          <a:lstStyle/>
          <a:p>
            <a:r>
              <a:rPr lang="en-GB" i="1" dirty="0" err="1"/>
              <a:t>Parthenium</a:t>
            </a:r>
            <a:r>
              <a:rPr lang="en-GB" i="1" dirty="0"/>
              <a:t> </a:t>
            </a:r>
            <a:r>
              <a:rPr lang="en-GB" i="1" dirty="0" err="1"/>
              <a:t>hysterophorus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16632"/>
            <a:ext cx="8604448" cy="1084982"/>
          </a:xfrm>
        </p:spPr>
        <p:txBody>
          <a:bodyPr/>
          <a:lstStyle/>
          <a:p>
            <a:r>
              <a:rPr lang="en-GB" sz="2800" dirty="0"/>
              <a:t>National Regulatory Control </a:t>
            </a:r>
            <a:r>
              <a:rPr lang="en-GB" sz="2800" dirty="0" smtClean="0"/>
              <a:t>System (series </a:t>
            </a:r>
            <a:r>
              <a:rPr lang="en-GB" sz="2800" dirty="0"/>
              <a:t>PM9)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3559099"/>
            <a:ext cx="8352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prstClr val="black"/>
                </a:solidFill>
                <a:latin typeface="+mn-lt"/>
              </a:rPr>
              <a:t>PM </a:t>
            </a:r>
            <a:r>
              <a:rPr lang="en-GB" sz="2200" dirty="0">
                <a:solidFill>
                  <a:prstClr val="black"/>
                </a:solidFill>
                <a:latin typeface="+mn-lt"/>
              </a:rPr>
              <a:t>3/1, PM 3/24, PM 3/3, PM 3/5, PM 3/6, PM 3/8, PM 3/9, PM 3/11, PM 3/12, PM 3/13, PM 3/14, PM 3/15, PM 3/16, PM 3/19, PM 3/20, PM 10/3, PM 10/5, PM 10/7, PM 10/11, PM </a:t>
            </a:r>
            <a:r>
              <a:rPr lang="en-GB" sz="2200" dirty="0" smtClean="0">
                <a:solidFill>
                  <a:prstClr val="black"/>
                </a:solidFill>
                <a:latin typeface="+mn-lt"/>
              </a:rPr>
              <a:t>10/12 </a:t>
            </a:r>
            <a:endParaRPr lang="en-GB" sz="2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Titre 2"/>
          <p:cNvSpPr txBox="1">
            <a:spLocks/>
          </p:cNvSpPr>
          <p:nvPr/>
        </p:nvSpPr>
        <p:spPr bwMode="auto">
          <a:xfrm>
            <a:off x="16381" y="1883631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endParaRPr lang="en-GB" sz="2800" kern="0" dirty="0" smtClean="0">
              <a:solidFill>
                <a:prstClr val="black"/>
              </a:solidFill>
            </a:endParaRPr>
          </a:p>
          <a:p>
            <a:r>
              <a:rPr lang="en-GB" sz="2800" kern="0" dirty="0" smtClean="0">
                <a:solidFill>
                  <a:prstClr val="black"/>
                </a:solidFill>
              </a:rPr>
              <a:t>Methyl </a:t>
            </a:r>
            <a:r>
              <a:rPr lang="en-GB" sz="2800" kern="0" dirty="0">
                <a:solidFill>
                  <a:prstClr val="black"/>
                </a:solidFill>
              </a:rPr>
              <a:t>bromide </a:t>
            </a:r>
            <a:r>
              <a:rPr lang="en-GB" sz="2800" kern="0" dirty="0" smtClean="0">
                <a:solidFill>
                  <a:prstClr val="black"/>
                </a:solidFill>
              </a:rPr>
              <a:t>fumigation: withdrawal of PM 3 and </a:t>
            </a:r>
            <a:r>
              <a:rPr lang="en-GB" sz="2800" kern="0" dirty="0">
                <a:solidFill>
                  <a:prstClr val="black"/>
                </a:solidFill>
              </a:rPr>
              <a:t>PM </a:t>
            </a:r>
            <a:r>
              <a:rPr lang="en-GB" sz="2800" kern="0" dirty="0" smtClean="0">
                <a:solidFill>
                  <a:prstClr val="black"/>
                </a:solidFill>
              </a:rPr>
              <a:t>10 Standards </a:t>
            </a:r>
            <a:r>
              <a:rPr lang="en-GB" sz="2800" kern="0" dirty="0">
                <a:solidFill>
                  <a:prstClr val="black"/>
                </a:solidFill>
              </a:rPr>
              <a:t>dealing </a:t>
            </a:r>
            <a:r>
              <a:rPr lang="en-GB" sz="2800" kern="0" dirty="0" smtClean="0">
                <a:solidFill>
                  <a:prstClr val="black"/>
                </a:solidFill>
              </a:rPr>
              <a:t>with</a:t>
            </a:r>
            <a:endParaRPr lang="en-GB" sz="2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439550" y="2204864"/>
            <a:ext cx="8002588" cy="1828799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marL="273050" indent="-2730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Pct val="150000"/>
              <a:buFont typeface="Arial" pitchFamily="34" charset="0"/>
              <a:buChar char="•"/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39763" indent="-2730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2pPr>
            <a:lvl3pPr marL="9144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07F93"/>
              </a:buClr>
              <a:buSzPct val="60000"/>
              <a:buFont typeface="Wingdings" pitchFamily="2" charset="2"/>
              <a:buChar char=""/>
              <a:defRPr sz="3400">
                <a:solidFill>
                  <a:schemeClr val="tx2"/>
                </a:solidFill>
                <a:latin typeface="Calibri" pitchFamily="34" charset="0"/>
              </a:defRPr>
            </a:lvl3pPr>
            <a:lvl4pPr marL="118745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EC7D0"/>
              </a:buClr>
              <a:buSzPct val="60000"/>
              <a:buFont typeface="Wingdings" pitchFamily="2" charset="2"/>
              <a:buChar char=""/>
              <a:defRPr sz="3400">
                <a:solidFill>
                  <a:schemeClr val="tx2"/>
                </a:solidFill>
                <a:latin typeface="Calibri" pitchFamily="34" charset="0"/>
              </a:defRPr>
            </a:lvl4pPr>
            <a:lvl5pPr marL="1462088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5pPr>
            <a:lvl6pPr marL="4572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6pPr>
            <a:lvl7pPr marL="9144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7pPr>
            <a:lvl8pPr marL="13716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8pPr>
            <a:lvl9pPr marL="18288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prstClr val="black"/>
                </a:solidFill>
              </a:rPr>
              <a:t>Other issues considered by</a:t>
            </a:r>
          </a:p>
          <a:p>
            <a:pPr algn="ctr"/>
            <a:r>
              <a:rPr lang="en-US" sz="3600" kern="0" dirty="0" smtClean="0">
                <a:solidFill>
                  <a:prstClr val="black"/>
                </a:solidFill>
              </a:rPr>
              <a:t>Working Party and Council</a:t>
            </a:r>
            <a:endParaRPr lang="en-US" sz="36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81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1363687"/>
            <a:ext cx="8640960" cy="4153545"/>
          </a:xfrm>
        </p:spPr>
        <p:txBody>
          <a:bodyPr/>
          <a:lstStyle/>
          <a:p>
            <a:r>
              <a:rPr lang="en-GB" sz="2200" dirty="0"/>
              <a:t>The Working Party discussed the maintenance and purpose of the Alert </a:t>
            </a:r>
            <a:r>
              <a:rPr lang="en-GB" sz="2200" dirty="0" smtClean="0"/>
              <a:t>List, and procedure for deleting a pest</a:t>
            </a:r>
          </a:p>
          <a:p>
            <a:r>
              <a:rPr lang="en-GB" sz="2200" dirty="0" smtClean="0"/>
              <a:t>A </a:t>
            </a:r>
            <a:r>
              <a:rPr lang="en-GB" sz="2200" dirty="0"/>
              <a:t>survey on </a:t>
            </a:r>
            <a:r>
              <a:rPr lang="en-GB" sz="2200" dirty="0" smtClean="0"/>
              <a:t>use </a:t>
            </a:r>
            <a:r>
              <a:rPr lang="en-GB" sz="2200" dirty="0"/>
              <a:t>of </a:t>
            </a:r>
            <a:r>
              <a:rPr lang="en-GB" sz="2200" dirty="0" smtClean="0"/>
              <a:t>the different PRA schemes is being organised</a:t>
            </a:r>
            <a:r>
              <a:rPr lang="en-GB" sz="2200" dirty="0"/>
              <a:t> </a:t>
            </a:r>
            <a:endParaRPr lang="en-GB" sz="2200" dirty="0" smtClean="0"/>
          </a:p>
          <a:p>
            <a:r>
              <a:rPr lang="en-GB" sz="2200" dirty="0" smtClean="0"/>
              <a:t>Dynamic databases </a:t>
            </a:r>
            <a:r>
              <a:rPr lang="en-GB" sz="2200" dirty="0"/>
              <a:t>on imports </a:t>
            </a:r>
            <a:r>
              <a:rPr lang="en-GB" sz="2200" dirty="0" smtClean="0"/>
              <a:t>are needed to identify </a:t>
            </a:r>
            <a:r>
              <a:rPr lang="en-GB" sz="2200" dirty="0"/>
              <a:t>emerging </a:t>
            </a:r>
            <a:r>
              <a:rPr lang="en-GB" sz="2200" dirty="0" smtClean="0"/>
              <a:t>trades - in the EU this will be achieved through the TRACES system.  EPPO encourages other member countries to develop an equivalent system.</a:t>
            </a:r>
          </a:p>
          <a:p>
            <a:r>
              <a:rPr lang="en-GB" sz="2200" dirty="0" smtClean="0"/>
              <a:t>We had difficulties determining </a:t>
            </a:r>
            <a:r>
              <a:rPr lang="en-GB" sz="2200" dirty="0"/>
              <a:t>the size of the buffer zones in the framework of the establishment of </a:t>
            </a:r>
            <a:r>
              <a:rPr lang="en-GB" sz="2200" dirty="0" smtClean="0"/>
              <a:t>pest </a:t>
            </a:r>
            <a:r>
              <a:rPr lang="en-GB" sz="2200" dirty="0"/>
              <a:t>free areas and </a:t>
            </a:r>
            <a:r>
              <a:rPr lang="en-GB" sz="2200" dirty="0" smtClean="0"/>
              <a:t>pest </a:t>
            </a:r>
            <a:r>
              <a:rPr lang="en-GB" sz="2200" dirty="0"/>
              <a:t>free place of </a:t>
            </a:r>
            <a:r>
              <a:rPr lang="en-GB" sz="2200" dirty="0" smtClean="0"/>
              <a:t>production for the  two newly recommended pests</a:t>
            </a:r>
          </a:p>
          <a:p>
            <a:r>
              <a:rPr lang="en-GB" sz="2200" dirty="0" smtClean="0"/>
              <a:t>This will need further consideration, e.g. at the EPPO / </a:t>
            </a:r>
            <a:r>
              <a:rPr lang="en-GB" sz="2200" dirty="0" err="1" smtClean="0"/>
              <a:t>EFSA</a:t>
            </a:r>
            <a:r>
              <a:rPr lang="en-GB" sz="2200" dirty="0" smtClean="0"/>
              <a:t> Colloquium on modelling in December 2016</a:t>
            </a:r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5496" y="-27384"/>
            <a:ext cx="8064896" cy="1084982"/>
          </a:xfrm>
        </p:spPr>
        <p:txBody>
          <a:bodyPr/>
          <a:lstStyle/>
          <a:p>
            <a:r>
              <a:rPr lang="en-GB" sz="2800" dirty="0"/>
              <a:t>EPPO Alert List and PRA activities</a:t>
            </a:r>
          </a:p>
        </p:txBody>
      </p:sp>
    </p:spTree>
    <p:extLst>
      <p:ext uri="{BB962C8B-B14F-4D97-AF65-F5344CB8AC3E}">
        <p14:creationId xmlns:p14="http://schemas.microsoft.com/office/powerpoint/2010/main" val="831670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Regular problem for risk analysts and managers</a:t>
            </a:r>
          </a:p>
          <a:p>
            <a:r>
              <a:rPr lang="en-GB" dirty="0" smtClean="0"/>
              <a:t>Principle is clear that taxonomists do not change the meaning of regulations or recommendations!</a:t>
            </a:r>
          </a:p>
          <a:p>
            <a:r>
              <a:rPr lang="en-GB" dirty="0" smtClean="0"/>
              <a:t>EPPO Lists adjusted this year in response to changes of taxonomy in the genera </a:t>
            </a:r>
            <a:r>
              <a:rPr lang="en-GB" i="1" dirty="0" err="1" smtClean="0"/>
              <a:t>Leucinodes</a:t>
            </a:r>
            <a:r>
              <a:rPr lang="en-GB" dirty="0" smtClean="0"/>
              <a:t> and </a:t>
            </a:r>
            <a:r>
              <a:rPr lang="en-GB" i="1" dirty="0" err="1" smtClean="0"/>
              <a:t>Xanthomonas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Revisions of Taxonomy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1294" y="1981160"/>
            <a:ext cx="8701412" cy="4873625"/>
          </a:xfrm>
        </p:spPr>
        <p:txBody>
          <a:bodyPr/>
          <a:lstStyle/>
          <a:p>
            <a:r>
              <a:rPr lang="en-GB" dirty="0" smtClean="0"/>
              <a:t>Focus </a:t>
            </a:r>
            <a:r>
              <a:rPr lang="en-GB" dirty="0"/>
              <a:t>on categorisation and terminology</a:t>
            </a:r>
          </a:p>
          <a:p>
            <a:r>
              <a:rPr lang="en-GB" dirty="0"/>
              <a:t>Risk matrix </a:t>
            </a:r>
            <a:r>
              <a:rPr lang="en-GB" dirty="0" smtClean="0"/>
              <a:t>based </a:t>
            </a:r>
            <a:r>
              <a:rPr lang="en-GB" dirty="0"/>
              <a:t>on expert judgement</a:t>
            </a:r>
          </a:p>
          <a:p>
            <a:r>
              <a:rPr lang="en-GB" dirty="0" smtClean="0"/>
              <a:t>Information </a:t>
            </a:r>
            <a:r>
              <a:rPr lang="en-GB" dirty="0"/>
              <a:t>gaps remain on volumes </a:t>
            </a:r>
            <a:r>
              <a:rPr lang="en-GB" dirty="0" smtClean="0"/>
              <a:t>actually being moved </a:t>
            </a:r>
            <a:r>
              <a:rPr lang="en-GB" dirty="0"/>
              <a:t>and degree of risk mitigation from industry </a:t>
            </a:r>
            <a:r>
              <a:rPr lang="en-GB" dirty="0" smtClean="0"/>
              <a:t>processes</a:t>
            </a:r>
            <a:endParaRPr lang="en-GB" dirty="0"/>
          </a:p>
          <a:p>
            <a:r>
              <a:rPr lang="en-GB" dirty="0" smtClean="0"/>
              <a:t>Study being published for use by risk assessors / managers</a:t>
            </a:r>
          </a:p>
          <a:p>
            <a:r>
              <a:rPr lang="en-GB" dirty="0" smtClean="0"/>
              <a:t>Comments and information to fill gaps would be welcome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21614" cy="1084982"/>
          </a:xfrm>
        </p:spPr>
        <p:txBody>
          <a:bodyPr/>
          <a:lstStyle/>
          <a:p>
            <a:r>
              <a:rPr lang="en-US" dirty="0" smtClean="0"/>
              <a:t>Study on Wood Commodities </a:t>
            </a:r>
            <a:br>
              <a:rPr lang="en-US" dirty="0" smtClean="0"/>
            </a:br>
            <a:r>
              <a:rPr lang="en-US" dirty="0" smtClean="0"/>
              <a:t>(other than round wood, sawn wood and manufactured wood items)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 txBox="1">
            <a:spLocks/>
          </p:cNvSpPr>
          <p:nvPr/>
        </p:nvSpPr>
        <p:spPr bwMode="auto">
          <a:xfrm>
            <a:off x="251520" y="1137910"/>
            <a:ext cx="864096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2D050"/>
              </a:buClr>
              <a:buSzPct val="15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+mn-lt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7F93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+mn-lt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C7D0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+mn-lt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+mn-lt"/>
              </a:defRPr>
            </a:lvl5pPr>
            <a:lvl6pPr marL="19192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+mn-lt"/>
              </a:defRPr>
            </a:lvl6pPr>
            <a:lvl7pPr marL="23764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+mn-lt"/>
              </a:defRPr>
            </a:lvl7pPr>
            <a:lvl8pPr marL="28336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+mn-lt"/>
              </a:defRPr>
            </a:lvl8pPr>
            <a:lvl9pPr marL="32908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err="1" smtClean="0"/>
              <a:t>Pospiviroids</a:t>
            </a:r>
            <a:r>
              <a:rPr lang="en-GB" i="1" kern="0" dirty="0" smtClean="0"/>
              <a:t>, </a:t>
            </a:r>
          </a:p>
          <a:p>
            <a:r>
              <a:rPr lang="en-GB" kern="0" dirty="0" smtClean="0"/>
              <a:t>Selected pests identified during the EPPO Study on pest risks associated with the import of tomato fruit </a:t>
            </a:r>
          </a:p>
          <a:p>
            <a:r>
              <a:rPr lang="en-GB" i="1" kern="0" dirty="0" err="1" smtClean="0"/>
              <a:t>Lycorma</a:t>
            </a:r>
            <a:r>
              <a:rPr lang="en-GB" i="1" kern="0" dirty="0" smtClean="0"/>
              <a:t> </a:t>
            </a:r>
            <a:r>
              <a:rPr lang="en-GB" i="1" kern="0" dirty="0" err="1" smtClean="0"/>
              <a:t>delicatula</a:t>
            </a:r>
            <a:r>
              <a:rPr lang="en-GB" i="1" kern="0" dirty="0" smtClean="0"/>
              <a:t> </a:t>
            </a:r>
          </a:p>
          <a:p>
            <a:r>
              <a:rPr lang="en-GB" i="1" kern="0" dirty="0" err="1" smtClean="0"/>
              <a:t>Meloidogyne</a:t>
            </a:r>
            <a:r>
              <a:rPr lang="en-GB" i="1" kern="0" dirty="0" smtClean="0"/>
              <a:t> </a:t>
            </a:r>
            <a:r>
              <a:rPr lang="en-GB" i="1" kern="0" dirty="0" err="1" smtClean="0"/>
              <a:t>mali</a:t>
            </a:r>
            <a:r>
              <a:rPr lang="en-GB" i="1" kern="0" dirty="0" smtClean="0"/>
              <a:t> </a:t>
            </a:r>
          </a:p>
          <a:p>
            <a:r>
              <a:rPr lang="en-GB" kern="0" dirty="0" smtClean="0"/>
              <a:t>Review the</a:t>
            </a:r>
            <a:r>
              <a:rPr lang="en-GB" i="1" kern="0" dirty="0" smtClean="0"/>
              <a:t> EFSA Opinion on soil and growing media </a:t>
            </a:r>
            <a:r>
              <a:rPr lang="en-GB" kern="0" dirty="0" smtClean="0"/>
              <a:t>to make recommendations for horizontal measures against </a:t>
            </a:r>
            <a:r>
              <a:rPr lang="en-GB" i="1" kern="0" dirty="0" err="1" smtClean="0"/>
              <a:t>Phytophthora</a:t>
            </a:r>
            <a:r>
              <a:rPr lang="en-GB" kern="0" dirty="0" smtClean="0"/>
              <a:t> and other soil borne species.</a:t>
            </a:r>
            <a:r>
              <a:rPr lang="en-GB" i="1" kern="0" dirty="0" smtClean="0"/>
              <a:t>  </a:t>
            </a:r>
            <a:endParaRPr lang="en-GB" kern="0" dirty="0" smtClean="0"/>
          </a:p>
        </p:txBody>
      </p:sp>
      <p:pic>
        <p:nvPicPr>
          <p:cNvPr id="5" name="Picture 2" descr="http://www.eppo.int/QUARANTINE/Alert_List/insects/pictures/Lycorma_delicatula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26670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oot ga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53136"/>
            <a:ext cx="29527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51520" y="183778"/>
            <a:ext cx="8064896" cy="1084982"/>
          </a:xfrm>
        </p:spPr>
        <p:txBody>
          <a:bodyPr/>
          <a:lstStyle/>
          <a:p>
            <a:r>
              <a:rPr lang="en-GB" dirty="0" smtClean="0"/>
              <a:t>Priorities for PRA in 2015-2016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84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439550" y="2204864"/>
            <a:ext cx="8002588" cy="1828799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marL="273050" indent="-2730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Pct val="150000"/>
              <a:buFont typeface="Arial" pitchFamily="34" charset="0"/>
              <a:buChar char="•"/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39763" indent="-2730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2pPr>
            <a:lvl3pPr marL="9144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07F93"/>
              </a:buClr>
              <a:buSzPct val="60000"/>
              <a:buFont typeface="Wingdings" pitchFamily="2" charset="2"/>
              <a:buChar char=""/>
              <a:defRPr sz="3400">
                <a:solidFill>
                  <a:schemeClr val="tx2"/>
                </a:solidFill>
                <a:latin typeface="Calibri" pitchFamily="34" charset="0"/>
              </a:defRPr>
            </a:lvl3pPr>
            <a:lvl4pPr marL="118745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EC7D0"/>
              </a:buClr>
              <a:buSzPct val="60000"/>
              <a:buFont typeface="Wingdings" pitchFamily="2" charset="2"/>
              <a:buChar char=""/>
              <a:defRPr sz="3400">
                <a:solidFill>
                  <a:schemeClr val="tx2"/>
                </a:solidFill>
                <a:latin typeface="Calibri" pitchFamily="34" charset="0"/>
              </a:defRPr>
            </a:lvl4pPr>
            <a:lvl5pPr marL="1462088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5pPr>
            <a:lvl6pPr marL="4572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6pPr>
            <a:lvl7pPr marL="9144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7pPr>
            <a:lvl8pPr marL="13716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8pPr>
            <a:lvl9pPr marL="18288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prstClr val="black"/>
                </a:solidFill>
              </a:rPr>
              <a:t>Other developments</a:t>
            </a:r>
            <a:endParaRPr lang="en-US" sz="36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81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2194" y="1268760"/>
            <a:ext cx="8075240" cy="4873625"/>
          </a:xfrm>
        </p:spPr>
        <p:txBody>
          <a:bodyPr/>
          <a:lstStyle/>
          <a:p>
            <a:r>
              <a:rPr lang="en-GB" dirty="0" smtClean="0"/>
              <a:t>Standard on “Generic Elements for Contingency Plans”</a:t>
            </a:r>
          </a:p>
          <a:p>
            <a:r>
              <a:rPr lang="en-GB" dirty="0" smtClean="0"/>
              <a:t>Council Colloquium – Moscow, 2013</a:t>
            </a:r>
          </a:p>
          <a:p>
            <a:r>
              <a:rPr lang="en-GB" dirty="0" smtClean="0"/>
              <a:t>EPPO Inspectors Workshop – Kew, November 2014 on developing and exercising contingency plans</a:t>
            </a:r>
          </a:p>
          <a:p>
            <a:r>
              <a:rPr lang="en-GB" dirty="0" smtClean="0"/>
              <a:t>Encourage learning from others’ experience</a:t>
            </a:r>
          </a:p>
          <a:p>
            <a:r>
              <a:rPr lang="en-GB" dirty="0" smtClean="0"/>
              <a:t>Potential database of eradication expertise?</a:t>
            </a:r>
          </a:p>
          <a:p>
            <a:r>
              <a:rPr lang="en-GB" dirty="0" smtClean="0"/>
              <a:t>Development of </a:t>
            </a:r>
            <a:r>
              <a:rPr lang="en-GB" dirty="0" err="1" smtClean="0"/>
              <a:t>PM9</a:t>
            </a:r>
            <a:r>
              <a:rPr lang="en-GB" dirty="0" smtClean="0"/>
              <a:t> Standards (</a:t>
            </a:r>
            <a:r>
              <a:rPr lang="en-GB" i="1" dirty="0" err="1" smtClean="0"/>
              <a:t>Popillia</a:t>
            </a:r>
            <a:r>
              <a:rPr lang="en-GB" i="1" dirty="0" smtClean="0"/>
              <a:t> japonica</a:t>
            </a:r>
            <a:r>
              <a:rPr lang="en-GB" dirty="0" smtClean="0"/>
              <a:t> next)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Contingency Planning</a:t>
            </a:r>
            <a:endParaRPr lang="en-US" dirty="0"/>
          </a:p>
        </p:txBody>
      </p:sp>
      <p:sp>
        <p:nvSpPr>
          <p:cNvPr id="4" name="AutoShape 2" descr="data:image/jpeg;base64,/9j/4AAQSkZJRgABAQAAAQABAAD/2wCEAAkGBxQREhUUEhQWFBUXFhcWFxcYGBUUGBoVFhQXFhgYFRcYHCggGBolHBUUITEhJSkrLi4uFx8zODMsNygtLisBCgoKDg0OGhAQGywkICQsLCwsLCwuLCwsLCwsLCwsLCwsLCwsLCwvNCwsLCwsLC8sLCwsLCwsLCwsLCwsLCwsLP/AABEIAMIBAwMBIgACEQEDEQH/xAAbAAABBQEBAAAAAAAAAAAAAAAFAAEDBAYCB//EAEEQAAEDAgQEBAMFBQcDBQAAAAEAAhEDBAUSITEGQVFhEyJxgTKRoRRCscHRByNSkvAVFmJyguHxU6LiMzRUssL/xAAaAQADAQEBAQAAAAAAAAAAAAAAAQIDBAUG/8QALBEAAgIBAwMCBQQDAAAAAAAAAAECEQMSITEEQVETIjJhcZHwBUKB0SOh4f/aAAwDAQACEQMRAD8A9eBTyog5dArUyO1yUpTFAhFcp0kxDQlCdOgDmE8J0kANCeE6SAGhKE6SAGhKF0kgDmEoTpIA5hKF0kgZxCULpJMDmE0LpJAjiEoXSSAOITwnTIAcJwuU4QBICu2lRAroFICeUlHmSQMqtK7BULSpGlIZICnXIToEJJJOgBJJJ0AJOkkgBJJ4SQAySdJADJJ0kAMk4aE9BKrXt82lE6k7NG5Vhz8wE6Dp+qhTUm0uxo8bik33A1rixfOYZY5c1IMUI3Ejsq3ENxRYC+QHt2jn2PVYOpxnFUCPLzXnZX1UZ+x2j0MUcE4+6NHptPFKZiTE6aq4sUctVszou8Hxw0zlc/OJgA/EP1WnS9b6ianyR1HRqO8DZJKC1vG1B5T6jmPZTr0FJPdHBKLi6YyZdJkyRkydMUAMkkkgBwV0CuF0CgDuUlzKdICo0qRpUDCpmlKxkoTrkLpFgOnCZOgB0kydKwHTpk6LASSSSBjpJlWub+nTgOeATsJ1Q3StglbpFlULm+82SmJd15D1KGYrjRiKYhvN36IPcYu8MDaYhxHzPrzXDPqVLh0vPn6f2d+PpnHdq348fU0Fa4ZbguJz1Ov5Dog1zjz6xys0P0CHfY3v81V0D8fRGsMwYv5eGzr9536BYrPLJ7MK/pGrxQx+/K9wAMKqVHQCar/+0eqKngKj4Ls+tUgnMNIMbDstda2raYysAA/rdTLsw4FDdu2+5yZeoc9o7I8bZi1Sgzw30nh4EAwSDymVFY2lXKHxLiZ7tMr15+HUyZLec9pVe+wWnU1jK7q3RRPpqt49mXDqu0+DJYdjTXQ2t5H7CoNP5lrMMrVIPiFrm/dc3mO6yXEHD72NLiA5oE5hoQO4WfwTiirbuyg56c7HXTsnhnJOpqmPLFSX+N2vB68CkgVvxBQNPxPEDOrSear4bxhTrVxRa1wJBIJBAMdJ3XYtziao0iZOmQIZcrpclAh0gmSQB1KdcpIApsKmaVWplTsKgsnau1E0qQFAjpJMo69w1glxhAEydDbjFGtgDc7D3hW7S5FRocEWOiwnXKeUCHSTSgPFeOfZqcM1qu0aO50kqZzUFbLhBzelD47jjKJ8x8o3jcu5NWKr3JuarXZcubQD6qo1oY9rq4c4vOpGoDjMEj5rQXNs0mm8kNDJPTcQvF6nrm6S4Z7GDpIw37hGysWAA1CXEfd5KSvU8RwbTYC4bRs31KVhaPrgEnJT/wC536BaG0t2UxlYAB/W6vB0mXMk8uy8d2ZZuqhjdY93/pFLD8HDTmqHO/6D0CKJSlK9eEIwWmKpHmTnKbuTHTJJKiBJJJJgRXFEPaWu1BEH0K8o4u4OdRrUvspgVCRDtgd9/mvW0B4xozQzj4qThUH+k6/SUfUabXB5QzCbqjULnUHuezzTGZuiuV+MXV/Ddkax1N0gjQ9x+K0/HHENTJSo2589ZsyOYPILzGvZOpvLKjSx43B/EdUuDWDTfuR7tw3jrLynmZuNHDnKLrzj9ltjWaXVCIpuAAnnHRejJ2ZSST2EuSnTFFkjJJJkwHSTJJDKNMqdpVamVOwqRlhpXYKiauwUgJFnuJrmWgMOs6+3RHisxiO5BGhJ6jXfRTJ7FR5IXBzmBzhB0E9zpp/XJFOHnuaS3lP4fqh4qjI0HqdOYyn/AMgjOG04ZoIM+8IXI2FpSlcgoBxDiH2SbgyRlgt7Zht3VkpBy6uBTYXHYCV51cXLrm6Be0+XQdJ/4Kqu48+0u8Pw3gPc35DefZG8FpgvJdoIPzOy8v8AUctJQ/PB6PQ46uX55HxWi3IJ28Sf5Wz+arUKPikF8hggtHv95W8Xg+AwmAS959AQF3RpENJ5HUc1HSdOmozl2Sorqc7Vwj53LVHEjPk+FoU1liHmLs2gER0KD0fge4dxA6ALvBjlJnnqvSUmcDSNtSfIB6hdyhdlf535YgRp6hEpWtmdHSS5lPKYh0lzKaUAdKG7pB7HNOxBH0UsppQB4FjBr0q7XPDslJ2VjiCBDToAfZbjiK3pYhaUqzCGVo8p6kDVpWr4qwJt5QdTOjt2no4bLyZtlXoVBQrgtaCS3fKT1aQlKWxcUmzcfszxF5Y6jUny6iei3GZeY8LYxUpv1YXMHlD8pj3PNF7rjcNqZMgI6gyojktbhONPY26YoLhfENOtGsEowHLQzEkmJTSgB5TrhJFjB9JysMKEi8YyS9zWjuVdtrpj/hcD6GVNjCDSpAVXa5dsqA7FICpidy5hbl9+iG4rfU8rTVOXMQG9c3aEbuXgNkgkdhKy/EdfMHMZTeHNIcyoGEhrgZkabcj6qHOKdNlxhJ8Is2lMmq4R8LQCPUnX5AI7bud6LJ2WKupGXMeScu7T8LeW3qiDeL6Ydlcx4mI8pI10Caa8g4S8GoBXn3FuO13U6lGpbOpsJA8SQREn8Q0rT2fElCoQM+Rx5O8v+3IrJccY424tKga0tLKuSesB+o7S1NvYSi74Mlh1mGOq1M7iGyGOkQDqPM3uI16hb3Annw5dv+iwnD1IPEESHuyu/wAobP4kfJFqeJvoB1vUdJcYY/nBIBB76g+/ZeJ+or1ZOEeVX2/4ev0nsgnLh2WONbgEMzOewZAJZBIl5J+ioOpVGW/j212+qG/E1249Qr2OYcK1QUyTlhswSNgs7bPdS8eiCczWlo/xZXRB9QSu79PyOeBNnH1kYxzNL6m2wS9Na3zbZtffmPmjVG2JLQ3cb+iyXAtzNM03TLKkDsHa/jK3xvKVBvnOUdTzXZRytlq2tMpBnZWy5VLfEadQAse0g91MH6qyCeU8qLMnlFgdSmLwN1FUrBoJJAAWC4g4l8V4ZSMAEj1Q3QjfUrxjgSHCAY35qbMvOLcuyBjQQ4mSepHRG8MxmsamV4aGN0JO+nRGoDVlyEcQsADKsAljhv0OhUdxi5B8gHqVTu8QfUblcAQoeSIKSCuKMZ9nf91uUnQdl41XAJJbJOq9Mur59RhpmACI06LOjhykDOvzUvIgBODuzNa1s5p9vovVrHSm0TyCw9tastvMDAGuuqqWX7TKfjljxLNg4DmqjKwo9JJXJKzzOMLZxAzx6qyOIbcifGZ8wrsdBjMmWedxdbA/GEkh0eO3dd51cdB1KlwnG61B2amSPqqsve0ZocOWkFdM8usAct1yWy3i32N1/fWr4bRoHHc7/irT+MX0QBAdImYO6xLLuplDfK0TM7rt12XHzOk8vT0R6sqK9H5nqOD4u6rSzvOrhpGg1PJEG3jupWatqopUWmRAA7BWKWJgzt7OaV831EpZJOV92e5ixxjFKjQC8d1TU7s67b9AqNpUZUgF7W89TGsRCYVACRmBgnUHuuRvJGOrsaaIN0Exddm/ILirWaWkGmwju0f1zVEVO6d75CldRLyP0UefYpj7Laq4Nps8xdG4AE9vZBKuJm4vKAfl0cyMu0Tzn1XqD8HoHV1Jh9QD+KyuPYZb0rmmWUmseHMcCNBq6CCNu69bpurxPbS9VPcxy4pPvta2O8cxhtvXzOO+aPaFmKGItfUqVC2Z5dnS3X5j5KrxleeJXHQF/wD9o/JD8PqFjw4bggj5r2Ogg4dNFPk8rrGpZ2/oarhDGBRruL5yuAJjXX+iiXGGPCu8NaTlA2316j2WVsCXVi7ISI1AnmZ5LvEKgLszWkTy3W05/tOaa3NNgrKrqeanDgNN4PoiFC7uWHMZ0/xDZAcLxB1KmWt+8Zn2jZQi7qAOzEmRBlZyy18JMV5NI3jasx8GI2jdErvi+vTZmcxoB2K80q3MncJ7i9cYa4mOUbJwyTrdhQYvOIald7sz4aeQJhQsrhpDgRpt6rLXFY5iG7K1hPmdD3eXmm0+bEbrCcb8zXO2Egn1XFWoHPbFZ7WlxmDrGsIELNgM5yRyCtX7mMYx4zAjcmMu2kIWTai4wT5KGOYlWouhld59eiDu4juv+q5HqPDb6zM5ILniR5gIPKeyFYrgNSjBdliY0MqY9Rj1abVnRLpcsY3pdFOrxFdNJHiu+a5/vNdf9VynsMAq3T3+HEDqeytv4IuROjNP8SqXU4YvTKSTGukyy3jFtFGni1esHB7yWgagoc+s0GMnyJVy1olmcEa7e46KubQrVSVnOrjaoL4djgpgA02O/wAwk/NFaXGtNm1tSHz/AEWVpsIjRRVKXZFKzW3Rtf77U/8A49L+vZJYxtvpt9UyKiFyCH2jUH4hsP62CJNdSq5WmBqJKpXFjLZa0xHVQ4WHtdGSRzMxA9eaxdNWXw6YbvLcUnAUw1zSN5JPvyVxloMueoGsgT3I7DkqNSzcWyHlsnaZgeiKC0mlnc4NaBqd3EdzsFi2XRDRwm4uxlDnso7y8iNNolAMSw+nROSnWfUqzHkAy6HYwtJYXLHeXOXtGuTOYjuBv6LK41cGvW8OmAxoOUBvlknrC0xJ3XCJnK15ZHf0KtICahmJInUfIrvDq1R0zcNpx/E4ifqrN3Y0rYtptYK9YiXZpyt9lQrXFVpH7ukNYH7tq15RHAZq1gzUYjSPoXg/KUJ/vPcNcQ19R0HcFxBg7jspPEutvK30YwT22UR+1n77vw/AKVGHen9v6KuXZv8AP5Cdjxzc03A1GVKjRu0uc301A01QvEeI61d+Yl2/lnUgAyBIAmFxUsLg/ef7klcsw2uObvqmoYU7UV9hOWV7WzS0eBr6tlqxRcHa61I316InS/Z3cQ5z3sokDRoPiA+/zWSpUrlo0qVB2Bd+CnpX161wLa1Qx11HyKTb4Ul9h0uWjV0sEqWcy7O52z2xljoRuu6DXH46WUzoYjT0Ky39oXmfMXAuiOY0mYiYCu3WP3L6YbVpgR98E5o6ayspQb7jfFGidQbzDfouRSHQBDsHtrcjxTVqB2vlcM2UjoQrlLEGucGiTO2i55wkn7TNwl5OnWrD91p9k4s2fwCFZLiADlgHYrjOPVZe8hxkVzYU5+AfJL7DTH3G/JWDdJU6usQNecwE16j4F7iIWrP4UA4prgt8IQMpnvqt7Z2DXa1KrG9gQSsFxtQa2q/IcwEQV0YoZE7kXFSbV/mxmKFzUaCGvcPc7KepiBLYcXOI+EkzCo1A6JMx1SY2QNdTyXZpV2V6jqrO23T2OORzmk7wSFKcRuDp4lQ/6iUzLUvfk0B7ovhGHGm/NMiESUPCLWSdUm1/IOsGuy1MwO3Nc0xotJi7QWkxrELOsUp2cWSNMrncBRVVM8ecKCqtEbL4UdN2TrgJ1RVBulS07epVqjR/wj5qsMRYNIACIYaWVnQHa9FxybOhUWaVOW5consorijLS0kkfwzI+SMUsJaOequ22Bt5CSstRVGUphzQYbB7Qh1GzqNrCoAYkEyF6nbcLl3KETbwVmGsKlkaIcUeN3bH+OamR5a4AaAmI/JNf53FgbTeYM7EExyAXtDeDDyMD5KvS4Raaha6oBGvcnt0V+s/AtCfc8rqPdUAAov5A8i09TKunAn5M3iPJAnKSIMbhek3/DlKmwmrW8Ecoykkd+vyWNoYraUWPzsNapmOVzvgyzpoEa2+ClFGXbi2hHh1CW8uZ9EQtXPqU3OZSqucCBlAk95nb/YohTuqdXLUFMHzHytiRrHuNkeouZbszPJZnMZdiOYLo9PonrfgWkxAunZsuSoO5aQAehPI7LW4Nwcbil4zqz6Y1AiCDHY99N0Vp3JDH1Q4ADQiA5rp01BkHf6rvCuImCl4boa2CBlB09ipk2/hHFLuAcU4VqUaZqNeKonWfK766FZmtULhlyO17L0LGMSbVt3MpuzPLhLdvKdz8lTw3BGPMOc0Pgw10iQByO0qIzlW5coxvYxwf4YDRB5kLk3YGuvb19lq3WtuJDmefqNvfquqeE5yG06YJO4MAfVNutwRnW3uYbEDnrz6qdjxyDj6SVqW8LVBo1rJ58o9TCo4jgNSgwPeYBOzS1wHuFnqKewKY48g75JeI/mI9E5t4gy7XZT1bB42g894+hRZDlSuioHvnmZ9EfqcG0qzAXVXtJE6Nbz9d1l7qwrve3wyWnYgOjfnovWeFrYW1FrapNR8CSQCR2U5LaWl0EXaujw3GMMNI1KLQ52UwHERIQ3wnNY0ZTIO8L2z9peGU/s/j0WtZVJAnaZ6jqvHXX9yHZSyM2kxI9V2Y5NowlFLsR0rvKQfD1neFfqYsGAZW6xrIOi9X4OFqymGhjXPAEuc0Zi7shPEHEjaVVzQyk/q0tGnbZZPNvVGsMVo84oYwXNfmhxIjbb0VW0ecplaXFfAqg1aFINP36Y09ws9VLmvBayBygT9Vqnq4LhP0W7VkDbRxIMQOq5+wtBOd49tSirqrnRuk+2JMjTtAP1T9QwSjQLFuzo4/JJGBQd/EPokj1B7ACowxK2P7OLQOLnOaY9D0W7o8DZNjRZ/oQjiZz7IBrK2Y84AAHYALNy1bDSp2H7W0a8zkMN2nr1Rm0sm7gAd15hY4pXqNHiVMjP4QPM71VrFOInNbGZwHQaQPZTpKbPRr/G2UCGiHO+nugeLcUXQbNPI1vMgSQvOX405xBJ0/r6rWYPmqUzocpG6meqJUVFoOcPce5vJXgvG0CJ/3U+KXNO4k0tBEO5ebnIXi13cOZXcNQWuOmo0nRel8N0apAqkOLXAS2ND0KrIkkmyYbvYyeP4k5ryHSYOXXXbaOyHW+GAOzXQq5C3MBSiT1ku0AhazF21HVXtLGidPhIJEfUKLCMf8Og6k6k+o9jjle2IHVrs2nZGtpbFKN8kGF4ha0WuFGi9sgw8uDyNN5KDYRiVs+o/7a90OALXS4jfUQ3XRaT+2bW4a4utqkHQg+Gwba6TPyQupZWrG5KLYGXeoRUIPaUk+bTG14J8Rxi3p2r6VOqHy4FvxSWF0g6jos9RxQOcA0kHaNpnoZ+i6xHDzkyeG1zvuuE7Hvp8lscPsmfYpLaYdSiIA1ECZnY6/wDCrUoxBxbZPZtp0WNa9oLnES6JIPLXpBWjp4axzA1tSllcZnUlrvWJ9isVTxVgAJMLUMpU2Uw6owvc4SRtAj13WNb2PVaov4vwdbnJmrtol3lbr8TiNMpcd1Fc4bStGBr65LuoA8wGkzOhnusbjtb7S5jBU8tOMh8uYAH4TrrGyvYRc0Gue53nJ8pzHnz3H4KpK0KKp7sZ2M1hcCm2o7wyYaTEn1jl6FVeLMVhwZSAGkvI+8fRS0balRDjTirPmDKm4d/gIAIHYyg7OGbi7qyxraMnMQQ4QDvlBEEhEKi9ypPUtjizxosgk6jluQO7SNlfGLiq9z5kbmAAfbkh99wvXbWLGUDlAAD3TmceZaWaR6yqVe1uLbyuY+nmcBLmlgcOYzHQ+ytuL4IUfJvcArMa8GoDJHlnUTy15Fa+yYT6rz3DACwQ4k8x37K3/a9WiRDna8gZ+hWbhvbKjLajcY54T2eFWALY3OgB5a9V5PfPNBzqZLXQfI4Q7Q7ao5UxgVWmnXEtd8UOzH1hZ+pgYpPAc+WEy2BqW7jnuiLpuxSidcL40PtLQ476d5VfiBj7e8c5wLgTMRMg8u6t4ng9Kq8vFLKNILSQ+R6I8GMNFhe99V4gNBaCR/q0TfOpFQfYzjKs1RUNN9KnGugA/lIlXqeHiofIPL/Fs33KNV7usxvna4MjfIXx/myzCKUbYXNoDTAABlzdge4kSVKdBLdGSZYszEBwcQJhgc78VWe0HSD8h+q3NLCfCpOqMDQ57Q0co7/10WYxTDfDImo155xpCdmVUUQ5o0g/IJKs5uu/1CZGpEajZDFXVRnkzy12QfFrfO0uHxbyVxZ40zLDRlbyG59XHqrjsQohhlwEjn+S0sujzx+LlriNTB15f8KG8xk1YaBHYbk9+qt4haHM52jGkyOp7lXOEMLpF5eTmI5lW5xS1NAoO6TL3DPD+Yh9wYG4YP8A9H8lt6t6xjYaYAEAcoQz+1aQOXRD61TM/wAp0/rb9VEc17tCnBLuXaFnRe81n0xnOjSRy6wjrMcqNZ4dNo6TzWYuMTYNDH5ohgl42ZLtY0CNalyiUn2ZJxC9zfDfUdnqDYdOy4tKr2z+6yucJIIHz0QXjK9EsJPP6KgcfDzObUd0KNorhhrGuEalZviU6QpucDrJDHdDoDr7KjhfBN5TDXPFF+RwJbnJ09xzRnhPiCo/O2nVBgCKb5I01lp29leo31xUqHYF+mgg/KdQobktjWPFsCU+G7xtw94Zltz5g0vzOb1jlG+nooLik6X0m5mMqNOm5LtJPbTktniNxVpsLS+Kobofuvae3Ijqs1huKVQP3jKb3AD42HMB0kOHzU7sd0VMO4XZSLC8OeSQTmgRzBA33WlvKrXac+UzPaFSrXraxDsoY8Hdpfr2hxI+St3Fq927HaCQcrtD19E3Jomk+5nrPAa91VfAYGZvvjN2JaRqAY2Wzwrg6hTbkrNFTo6SI+SH8PCrQkfH0GVzfy3R+rjB50nzMbOP4BS1ZVvhGa4l4UoUMrqVWqD0Dg6ByMHcKXBK7oc1zi4kAidCRsdOoV66tXV6oOR7DEbOyn1kaITxBwddVDTdQeWGm+SWOIcGkQY019FNNuuxacVH5hdt0KcZiACQGzpLjsPVK7pOqyyo0PY7droIQu84UqVQBXaKuXUOc+o17SNnANOh7hXm4dd5Mprte3nMNfH+YNE+5S0fMFP5GHtn5H1GscIY4gajUAxA7hRcQ3RZAbOYjV3NaXE8FpU3sApM7umNf9JQnHMEYXB0u20ywG/Vap26IW1siwTAc1E3VRpe1v8ACefV3OFYo2lCPFfWaHHZrv3bW/5TJB94K7wjigW9RlJw/dHyulsDpKGcXcM1qVYut3sNF/nYKhc2OeVrjIP0Qo3KmDntYdqWLgA5mSoOjXQZ9CBKDYjd3FF7f3bwDzyyPohVPFru2M1aD2g7Ob5mH/U2Qp6PFRrDI+o5gnXQOBHc7rXQ0jLXbs2jb1zqYzTqN9RqrnBGI0wx7ZAhxEfoqFGyo3NAZKjmvA0InK7s5p/VCsGa+3qHNSgHQxvPUggLnSauzWU06QY4/wAUqsyMY4MYdQ78gsnaNJ+MucT95aXHq5qMa1oLjM/CdPogptyTBpkTz0b+GipS23M50nRx9mH8X4JK9TsBHxn5f7pJaURUQXhd6wyDHZoGnqVnMdtj44ex401JJ8o/UrRYDhFKoPjLjzjQBPxTZ29sGta0F7tdeQXSpe7YrTsijheGOrNzP2PM7n25BFWYSWthmg/FDqWK6ADkrtvixG5WU2zVRKFww03eb26KqbmXaH6o9itPx2eQenqspc2bqPxHU/RPHUueTHJGnYYoV27xJ7q3ZX4pkkjUiB2WeZViBKm+19P69FegjVuU72o65rHO6A0xHZaLAbK3ES0uEn195Wcp2tZ1Rz6YJ9B+a0lrbPp06fkyvJOZ3Y8u6qXg0jvuGsb4ntrdobTpQQI+EgfPmrH7P8XNc1apHlYIb3cdY+SAs4fa4uFeq5zSdARpO+61fD1g23twxoAlxdpznRQ0lEadsvY9eeZrvLqzZ2vPl3Wfq4gGuBMPg6jYEdCYXXFdxFRrOjQfY9kBdWZOoJEen5JRjsTJ+41VxjdMBpZRYx/MeZ2h3GhhRDiV+rhUgfwjQCOx2Pos4+qIgGZ5AnRD69zkM6RsRmg+p6qlBBqPScN4vcBLyHjrsY7HZHbDFm1g4g6yO51Eax6Lx23ui4AeWOwAd23RG0xF7DDHGmMsyJBMHZwkyUpQKi13PZmVxpz7/wDKVa8DXNkgT5dT8l5nT4qrARmLj1LGH5wrH96S8AVGhxBBBHlg+hU6ZIXtZ6Q29a7fTWNRBnshN9ftDtNdY0E6n8kBurltZrYqNb5g7cDblomxW8yNkaaa67/MKJOy4xSOeIsZbTaSZn+EAb8jtosKcbdVc4SQdwIABjcDvCr8UY03Mxrj8U8/zWcuLsjygwZDg7UxHotYQtBKVGsumsI8+sgFpBnfoAQUe4XuRdW7rKq85wC6i8gSI5azssVh+Ntkh7Wnq4EjXr29wrX2wlxc0ugbFoE+xH+yU4tESlW4aoNq03+G+q0AaOhha755i0/yqS5w61fq5rHmOgp/Von3QBtYu82YkdSST89VcvbcAjLVklocNDv0kbKNTI1/IMYTb/Zj5HhzDvTPmy+jp1CNW2I5yc5pu1iABmA9HESsLTLh8UkdW7qWniBZBAkTz/FGpthrPRBdBpGXKfXeFBXv6ZGV0A7xED+aAsrhuKuq1Wtf8I2do0fqpsahz8u7exP66qrLpVYQqYxRBIyt+ZP1TKhQtGBoEN/lJSU2g/gA8JuImNEG4sqE3Jkk68zKSS3j8bF+1EVodVfpbpJKJm0TR2p8iyfEjj4x1KSSjB8Qs/wgx51UhcddUkl2HIegYVpQZGnlZtpuiVvq7XXRqSS5nydHYsYturNl/wCkz0/NOklLgImc4v8A/cH/ACt/BAcxzb8k6SqPBlLkVwPI71CF3409ikkrXJJXtXeRnuPaUXt3EkSSdD+KZJU+5SJc5BMEjVLOZGp/ohJJS+AfJavHFugMa8tFDhlVxqGSTA5klJJTL4TSHIn0muq1AQCAJggETAXFzTBpagb9EkkilyZm5MO001Ri3aIbpzb+KSS0lwjP9zDmJ0w0nKA3XkAOXZc4q0CmyBHlSSXLLsW+GCcOeSDJJVpzjCSSl8nKXKI8zfRX2hMkp7m0Ss95ncpJJJ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REhUUEhQWFBUXFhcWFxcYGBUUGBoVFhQXFhgYFRcYHCggGBolHBUUITEhJSkrLi4uFx8zODMsNygtLisBCgoKDg0OGhAQGywkICQsLCwsLCwuLCwsLCwsLCwsLCwsLCwsLCwvNCwsLCwsLC8sLCwsLCwsLCwsLCwsLCwsLP/AABEIAMIBAwMBIgACEQEDEQH/xAAbAAABBQEBAAAAAAAAAAAAAAAFAAEDBAYCB//EAEEQAAEDAgQEBAMFBQcDBQAAAAEAAhEDBAUSITEGQVFhEyJxgTKRoRRCscHRByNSkvAVFmJyguHxU6LiMzRUssL/xAAaAQADAQEBAQAAAAAAAAAAAAAAAQIDBAUG/8QALBEAAgIBAwMCBQQDAAAAAAAAAAECEQMSITEEQVETIjJhcZHwBUKB0SOh4f/aAAwDAQACEQMRAD8A9eBTyog5dArUyO1yUpTFAhFcp0kxDQlCdOgDmE8J0kANCeE6SAGhKE6SAGhKF0kgDmEoTpIA5hKF0kgZxCULpJMDmE0LpJAjiEoXSSAOITwnTIAcJwuU4QBICu2lRAroFICeUlHmSQMqtK7BULSpGlIZICnXIToEJJJOgBJJJ0AJOkkgBJJ4SQAySdJADJJ0kAMk4aE9BKrXt82lE6k7NG5Vhz8wE6Dp+qhTUm0uxo8bik33A1rixfOYZY5c1IMUI3Ejsq3ENxRYC+QHt2jn2PVYOpxnFUCPLzXnZX1UZ+x2j0MUcE4+6NHptPFKZiTE6aq4sUctVszou8Hxw0zlc/OJgA/EP1WnS9b6ianyR1HRqO8DZJKC1vG1B5T6jmPZTr0FJPdHBKLi6YyZdJkyRkydMUAMkkkgBwV0CuF0CgDuUlzKdICo0qRpUDCpmlKxkoTrkLpFgOnCZOgB0kydKwHTpk6LASSSSBjpJlWub+nTgOeATsJ1Q3StglbpFlULm+82SmJd15D1KGYrjRiKYhvN36IPcYu8MDaYhxHzPrzXDPqVLh0vPn6f2d+PpnHdq348fU0Fa4ZbguJz1Ov5Dog1zjz6xys0P0CHfY3v81V0D8fRGsMwYv5eGzr9536BYrPLJ7MK/pGrxQx+/K9wAMKqVHQCar/+0eqKngKj4Ls+tUgnMNIMbDstda2raYysAA/rdTLsw4FDdu2+5yZeoc9o7I8bZi1Sgzw30nh4EAwSDymVFY2lXKHxLiZ7tMr15+HUyZLec9pVe+wWnU1jK7q3RRPpqt49mXDqu0+DJYdjTXQ2t5H7CoNP5lrMMrVIPiFrm/dc3mO6yXEHD72NLiA5oE5hoQO4WfwTiirbuyg56c7HXTsnhnJOpqmPLFSX+N2vB68CkgVvxBQNPxPEDOrSear4bxhTrVxRa1wJBIJBAMdJ3XYtziao0iZOmQIZcrpclAh0gmSQB1KdcpIApsKmaVWplTsKgsnau1E0qQFAjpJMo69w1glxhAEydDbjFGtgDc7D3hW7S5FRocEWOiwnXKeUCHSTSgPFeOfZqcM1qu0aO50kqZzUFbLhBzelD47jjKJ8x8o3jcu5NWKr3JuarXZcubQD6qo1oY9rq4c4vOpGoDjMEj5rQXNs0mm8kNDJPTcQvF6nrm6S4Z7GDpIw37hGysWAA1CXEfd5KSvU8RwbTYC4bRs31KVhaPrgEnJT/wC536BaG0t2UxlYAB/W6vB0mXMk8uy8d2ZZuqhjdY93/pFLD8HDTmqHO/6D0CKJSlK9eEIwWmKpHmTnKbuTHTJJKiBJJJJgRXFEPaWu1BEH0K8o4u4OdRrUvspgVCRDtgd9/mvW0B4xozQzj4qThUH+k6/SUfUabXB5QzCbqjULnUHuezzTGZuiuV+MXV/Ddkax1N0gjQ9x+K0/HHENTJSo2589ZsyOYPILzGvZOpvLKjSx43B/EdUuDWDTfuR7tw3jrLynmZuNHDnKLrzj9ltjWaXVCIpuAAnnHRejJ2ZSST2EuSnTFFkjJJJkwHSTJJDKNMqdpVamVOwqRlhpXYKiauwUgJFnuJrmWgMOs6+3RHisxiO5BGhJ6jXfRTJ7FR5IXBzmBzhB0E9zpp/XJFOHnuaS3lP4fqh4qjI0HqdOYyn/AMgjOG04ZoIM+8IXI2FpSlcgoBxDiH2SbgyRlgt7Zht3VkpBy6uBTYXHYCV51cXLrm6Be0+XQdJ/4Kqu48+0u8Pw3gPc35DefZG8FpgvJdoIPzOy8v8AUctJQ/PB6PQ46uX55HxWi3IJ28Sf5Wz+arUKPikF8hggtHv95W8Xg+AwmAS959AQF3RpENJ5HUc1HSdOmozl2Sorqc7Vwj53LVHEjPk+FoU1liHmLs2gER0KD0fge4dxA6ALvBjlJnnqvSUmcDSNtSfIB6hdyhdlf535YgRp6hEpWtmdHSS5lPKYh0lzKaUAdKG7pB7HNOxBH0UsppQB4FjBr0q7XPDslJ2VjiCBDToAfZbjiK3pYhaUqzCGVo8p6kDVpWr4qwJt5QdTOjt2no4bLyZtlXoVBQrgtaCS3fKT1aQlKWxcUmzcfszxF5Y6jUny6iei3GZeY8LYxUpv1YXMHlD8pj3PNF7rjcNqZMgI6gyojktbhONPY26YoLhfENOtGsEowHLQzEkmJTSgB5TrhJFjB9JysMKEi8YyS9zWjuVdtrpj/hcD6GVNjCDSpAVXa5dsqA7FICpidy5hbl9+iG4rfU8rTVOXMQG9c3aEbuXgNkgkdhKy/EdfMHMZTeHNIcyoGEhrgZkabcj6qHOKdNlxhJ8Is2lMmq4R8LQCPUnX5AI7bud6LJ2WKupGXMeScu7T8LeW3qiDeL6Ydlcx4mI8pI10Caa8g4S8GoBXn3FuO13U6lGpbOpsJA8SQREn8Q0rT2fElCoQM+Rx5O8v+3IrJccY424tKga0tLKuSesB+o7S1NvYSi74Mlh1mGOq1M7iGyGOkQDqPM3uI16hb3Annw5dv+iwnD1IPEESHuyu/wAobP4kfJFqeJvoB1vUdJcYY/nBIBB76g+/ZeJ+or1ZOEeVX2/4ev0nsgnLh2WONbgEMzOewZAJZBIl5J+ioOpVGW/j212+qG/E1249Qr2OYcK1QUyTlhswSNgs7bPdS8eiCczWlo/xZXRB9QSu79PyOeBNnH1kYxzNL6m2wS9Na3zbZtffmPmjVG2JLQ3cb+iyXAtzNM03TLKkDsHa/jK3xvKVBvnOUdTzXZRytlq2tMpBnZWy5VLfEadQAse0g91MH6qyCeU8qLMnlFgdSmLwN1FUrBoJJAAWC4g4l8V4ZSMAEj1Q3QjfUrxjgSHCAY35qbMvOLcuyBjQQ4mSepHRG8MxmsamV4aGN0JO+nRGoDVlyEcQsADKsAljhv0OhUdxi5B8gHqVTu8QfUblcAQoeSIKSCuKMZ9nf91uUnQdl41XAJJbJOq9Mur59RhpmACI06LOjhykDOvzUvIgBODuzNa1s5p9vovVrHSm0TyCw9tastvMDAGuuqqWX7TKfjljxLNg4DmqjKwo9JJXJKzzOMLZxAzx6qyOIbcifGZ8wrsdBjMmWedxdbA/GEkh0eO3dd51cdB1KlwnG61B2amSPqqsve0ZocOWkFdM8usAct1yWy3i32N1/fWr4bRoHHc7/irT+MX0QBAdImYO6xLLuplDfK0TM7rt12XHzOk8vT0R6sqK9H5nqOD4u6rSzvOrhpGg1PJEG3jupWatqopUWmRAA7BWKWJgzt7OaV831EpZJOV92e5ixxjFKjQC8d1TU7s67b9AqNpUZUgF7W89TGsRCYVACRmBgnUHuuRvJGOrsaaIN0Exddm/ILirWaWkGmwju0f1zVEVO6d75CldRLyP0UefYpj7Laq4Nps8xdG4AE9vZBKuJm4vKAfl0cyMu0Tzn1XqD8HoHV1Jh9QD+KyuPYZb0rmmWUmseHMcCNBq6CCNu69bpurxPbS9VPcxy4pPvta2O8cxhtvXzOO+aPaFmKGItfUqVC2Z5dnS3X5j5KrxleeJXHQF/wD9o/JD8PqFjw4bggj5r2Ogg4dNFPk8rrGpZ2/oarhDGBRruL5yuAJjXX+iiXGGPCu8NaTlA2316j2WVsCXVi7ISI1AnmZ5LvEKgLszWkTy3W05/tOaa3NNgrKrqeanDgNN4PoiFC7uWHMZ0/xDZAcLxB1KmWt+8Zn2jZQi7qAOzEmRBlZyy18JMV5NI3jasx8GI2jdErvi+vTZmcxoB2K80q3MncJ7i9cYa4mOUbJwyTrdhQYvOIald7sz4aeQJhQsrhpDgRpt6rLXFY5iG7K1hPmdD3eXmm0+bEbrCcb8zXO2Egn1XFWoHPbFZ7WlxmDrGsIELNgM5yRyCtX7mMYx4zAjcmMu2kIWTai4wT5KGOYlWouhld59eiDu4juv+q5HqPDb6zM5ILniR5gIPKeyFYrgNSjBdliY0MqY9Rj1abVnRLpcsY3pdFOrxFdNJHiu+a5/vNdf9VynsMAq3T3+HEDqeytv4IuROjNP8SqXU4YvTKSTGukyy3jFtFGni1esHB7yWgagoc+s0GMnyJVy1olmcEa7e46KubQrVSVnOrjaoL4djgpgA02O/wAwk/NFaXGtNm1tSHz/AEWVpsIjRRVKXZFKzW3Rtf77U/8A49L+vZJYxtvpt9UyKiFyCH2jUH4hsP62CJNdSq5WmBqJKpXFjLZa0xHVQ4WHtdGSRzMxA9eaxdNWXw6YbvLcUnAUw1zSN5JPvyVxloMueoGsgT3I7DkqNSzcWyHlsnaZgeiKC0mlnc4NaBqd3EdzsFi2XRDRwm4uxlDnso7y8iNNolAMSw+nROSnWfUqzHkAy6HYwtJYXLHeXOXtGuTOYjuBv6LK41cGvW8OmAxoOUBvlknrC0xJ3XCJnK15ZHf0KtICahmJInUfIrvDq1R0zcNpx/E4ifqrN3Y0rYtptYK9YiXZpyt9lQrXFVpH7ukNYH7tq15RHAZq1gzUYjSPoXg/KUJ/vPcNcQ19R0HcFxBg7jspPEutvK30YwT22UR+1n77vw/AKVGHen9v6KuXZv8AP5Cdjxzc03A1GVKjRu0uc301A01QvEeI61d+Yl2/lnUgAyBIAmFxUsLg/ef7klcsw2uObvqmoYU7UV9hOWV7WzS0eBr6tlqxRcHa61I316InS/Z3cQ5z3sokDRoPiA+/zWSpUrlo0qVB2Bd+CnpX161wLa1Qx11HyKTb4Ul9h0uWjV0sEqWcy7O52z2xljoRuu6DXH46WUzoYjT0Ky39oXmfMXAuiOY0mYiYCu3WP3L6YbVpgR98E5o6ayspQb7jfFGidQbzDfouRSHQBDsHtrcjxTVqB2vlcM2UjoQrlLEGucGiTO2i55wkn7TNwl5OnWrD91p9k4s2fwCFZLiADlgHYrjOPVZe8hxkVzYU5+AfJL7DTH3G/JWDdJU6usQNecwE16j4F7iIWrP4UA4prgt8IQMpnvqt7Z2DXa1KrG9gQSsFxtQa2q/IcwEQV0YoZE7kXFSbV/mxmKFzUaCGvcPc7KepiBLYcXOI+EkzCo1A6JMx1SY2QNdTyXZpV2V6jqrO23T2OORzmk7wSFKcRuDp4lQ/6iUzLUvfk0B7ovhGHGm/NMiESUPCLWSdUm1/IOsGuy1MwO3Nc0xotJi7QWkxrELOsUp2cWSNMrncBRVVM8ecKCqtEbL4UdN2TrgJ1RVBulS07epVqjR/wj5qsMRYNIACIYaWVnQHa9FxybOhUWaVOW5consorijLS0kkfwzI+SMUsJaOequ22Bt5CSstRVGUphzQYbB7Qh1GzqNrCoAYkEyF6nbcLl3KETbwVmGsKlkaIcUeN3bH+OamR5a4AaAmI/JNf53FgbTeYM7EExyAXtDeDDyMD5KvS4Raaha6oBGvcnt0V+s/AtCfc8rqPdUAAov5A8i09TKunAn5M3iPJAnKSIMbhek3/DlKmwmrW8Ecoykkd+vyWNoYraUWPzsNapmOVzvgyzpoEa2+ClFGXbi2hHh1CW8uZ9EQtXPqU3OZSqucCBlAk95nb/YohTuqdXLUFMHzHytiRrHuNkeouZbszPJZnMZdiOYLo9PonrfgWkxAunZsuSoO5aQAehPI7LW4Nwcbil4zqz6Y1AiCDHY99N0Vp3JDH1Q4ADQiA5rp01BkHf6rvCuImCl4boa2CBlB09ipk2/hHFLuAcU4VqUaZqNeKonWfK766FZmtULhlyO17L0LGMSbVt3MpuzPLhLdvKdz8lTw3BGPMOc0Pgw10iQByO0qIzlW5coxvYxwf4YDRB5kLk3YGuvb19lq3WtuJDmefqNvfquqeE5yG06YJO4MAfVNutwRnW3uYbEDnrz6qdjxyDj6SVqW8LVBo1rJ58o9TCo4jgNSgwPeYBOzS1wHuFnqKewKY48g75JeI/mI9E5t4gy7XZT1bB42g894+hRZDlSuioHvnmZ9EfqcG0qzAXVXtJE6Nbz9d1l7qwrve3wyWnYgOjfnovWeFrYW1FrapNR8CSQCR2U5LaWl0EXaujw3GMMNI1KLQ52UwHERIQ3wnNY0ZTIO8L2z9peGU/s/j0WtZVJAnaZ6jqvHXX9yHZSyM2kxI9V2Y5NowlFLsR0rvKQfD1neFfqYsGAZW6xrIOi9X4OFqymGhjXPAEuc0Zi7shPEHEjaVVzQyk/q0tGnbZZPNvVGsMVo84oYwXNfmhxIjbb0VW0ecplaXFfAqg1aFINP36Y09ws9VLmvBayBygT9Vqnq4LhP0W7VkDbRxIMQOq5+wtBOd49tSirqrnRuk+2JMjTtAP1T9QwSjQLFuzo4/JJGBQd/EPokj1B7ACowxK2P7OLQOLnOaY9D0W7o8DZNjRZ/oQjiZz7IBrK2Y84AAHYALNy1bDSp2H7W0a8zkMN2nr1Rm0sm7gAd15hY4pXqNHiVMjP4QPM71VrFOInNbGZwHQaQPZTpKbPRr/G2UCGiHO+nugeLcUXQbNPI1vMgSQvOX405xBJ0/r6rWYPmqUzocpG6meqJUVFoOcPce5vJXgvG0CJ/3U+KXNO4k0tBEO5ebnIXi13cOZXcNQWuOmo0nRel8N0apAqkOLXAS2ND0KrIkkmyYbvYyeP4k5ryHSYOXXXbaOyHW+GAOzXQq5C3MBSiT1ku0AhazF21HVXtLGidPhIJEfUKLCMf8Og6k6k+o9jjle2IHVrs2nZGtpbFKN8kGF4ha0WuFGi9sgw8uDyNN5KDYRiVs+o/7a90OALXS4jfUQ3XRaT+2bW4a4utqkHQg+Gwba6TPyQupZWrG5KLYGXeoRUIPaUk+bTG14J8Rxi3p2r6VOqHy4FvxSWF0g6jos9RxQOcA0kHaNpnoZ+i6xHDzkyeG1zvuuE7Hvp8lscPsmfYpLaYdSiIA1ECZnY6/wDCrUoxBxbZPZtp0WNa9oLnES6JIPLXpBWjp4axzA1tSllcZnUlrvWJ9isVTxVgAJMLUMpU2Uw6owvc4SRtAj13WNb2PVaov4vwdbnJmrtol3lbr8TiNMpcd1Fc4bStGBr65LuoA8wGkzOhnusbjtb7S5jBU8tOMh8uYAH4TrrGyvYRc0Gue53nJ8pzHnz3H4KpK0KKp7sZ2M1hcCm2o7wyYaTEn1jl6FVeLMVhwZSAGkvI+8fRS0balRDjTirPmDKm4d/gIAIHYyg7OGbi7qyxraMnMQQ4QDvlBEEhEKi9ypPUtjizxosgk6jluQO7SNlfGLiq9z5kbmAAfbkh99wvXbWLGUDlAAD3TmceZaWaR6yqVe1uLbyuY+nmcBLmlgcOYzHQ+ytuL4IUfJvcArMa8GoDJHlnUTy15Fa+yYT6rz3DACwQ4k8x37K3/a9WiRDna8gZ+hWbhvbKjLajcY54T2eFWALY3OgB5a9V5PfPNBzqZLXQfI4Q7Q7ao5UxgVWmnXEtd8UOzH1hZ+pgYpPAc+WEy2BqW7jnuiLpuxSidcL40PtLQ476d5VfiBj7e8c5wLgTMRMg8u6t4ng9Kq8vFLKNILSQ+R6I8GMNFhe99V4gNBaCR/q0TfOpFQfYzjKs1RUNN9KnGugA/lIlXqeHiofIPL/Fs33KNV7usxvna4MjfIXx/myzCKUbYXNoDTAABlzdge4kSVKdBLdGSZYszEBwcQJhgc78VWe0HSD8h+q3NLCfCpOqMDQ57Q0co7/10WYxTDfDImo155xpCdmVUUQ5o0g/IJKs5uu/1CZGpEajZDFXVRnkzy12QfFrfO0uHxbyVxZ40zLDRlbyG59XHqrjsQohhlwEjn+S0sujzx+LlriNTB15f8KG8xk1YaBHYbk9+qt4haHM52jGkyOp7lXOEMLpF5eTmI5lW5xS1NAoO6TL3DPD+Yh9wYG4YP8A9H8lt6t6xjYaYAEAcoQz+1aQOXRD61TM/wAp0/rb9VEc17tCnBLuXaFnRe81n0xnOjSRy6wjrMcqNZ4dNo6TzWYuMTYNDH5ohgl42ZLtY0CNalyiUn2ZJxC9zfDfUdnqDYdOy4tKr2z+6yucJIIHz0QXjK9EsJPP6KgcfDzObUd0KNorhhrGuEalZviU6QpucDrJDHdDoDr7KjhfBN5TDXPFF+RwJbnJ09xzRnhPiCo/O2nVBgCKb5I01lp29leo31xUqHYF+mgg/KdQobktjWPFsCU+G7xtw94Zltz5g0vzOb1jlG+nooLik6X0m5mMqNOm5LtJPbTktniNxVpsLS+Kobofuvae3Ijqs1huKVQP3jKb3AD42HMB0kOHzU7sd0VMO4XZSLC8OeSQTmgRzBA33WlvKrXac+UzPaFSrXraxDsoY8Hdpfr2hxI+St3Fq927HaCQcrtD19E3Jomk+5nrPAa91VfAYGZvvjN2JaRqAY2Wzwrg6hTbkrNFTo6SI+SH8PCrQkfH0GVzfy3R+rjB50nzMbOP4BS1ZVvhGa4l4UoUMrqVWqD0Dg6ByMHcKXBK7oc1zi4kAidCRsdOoV66tXV6oOR7DEbOyn1kaITxBwddVDTdQeWGm+SWOIcGkQY019FNNuuxacVH5hdt0KcZiACQGzpLjsPVK7pOqyyo0PY7droIQu84UqVQBXaKuXUOc+o17SNnANOh7hXm4dd5Mprte3nMNfH+YNE+5S0fMFP5GHtn5H1GscIY4gajUAxA7hRcQ3RZAbOYjV3NaXE8FpU3sApM7umNf9JQnHMEYXB0u20ywG/Vap26IW1siwTAc1E3VRpe1v8ACefV3OFYo2lCPFfWaHHZrv3bW/5TJB94K7wjigW9RlJw/dHyulsDpKGcXcM1qVYut3sNF/nYKhc2OeVrjIP0Qo3KmDntYdqWLgA5mSoOjXQZ9CBKDYjd3FF7f3bwDzyyPohVPFru2M1aD2g7Ob5mH/U2Qp6PFRrDI+o5gnXQOBHc7rXQ0jLXbs2jb1zqYzTqN9RqrnBGI0wx7ZAhxEfoqFGyo3NAZKjmvA0InK7s5p/VCsGa+3qHNSgHQxvPUggLnSauzWU06QY4/wAUqsyMY4MYdQ78gsnaNJ+MucT95aXHq5qMa1oLjM/CdPogptyTBpkTz0b+GipS23M50nRx9mH8X4JK9TsBHxn5f7pJaURUQXhd6wyDHZoGnqVnMdtj44ex401JJ8o/UrRYDhFKoPjLjzjQBPxTZ29sGta0F7tdeQXSpe7YrTsijheGOrNzP2PM7n25BFWYSWthmg/FDqWK6ADkrtvixG5WU2zVRKFww03eb26KqbmXaH6o9itPx2eQenqspc2bqPxHU/RPHUueTHJGnYYoV27xJ7q3ZX4pkkjUiB2WeZViBKm+19P69FegjVuU72o65rHO6A0xHZaLAbK3ES0uEn195Wcp2tZ1Rz6YJ9B+a0lrbPp06fkyvJOZ3Y8u6qXg0jvuGsb4ntrdobTpQQI+EgfPmrH7P8XNc1apHlYIb3cdY+SAs4fa4uFeq5zSdARpO+61fD1g23twxoAlxdpznRQ0lEadsvY9eeZrvLqzZ2vPl3Wfq4gGuBMPg6jYEdCYXXFdxFRrOjQfY9kBdWZOoJEen5JRjsTJ+41VxjdMBpZRYx/MeZ2h3GhhRDiV+rhUgfwjQCOx2Pos4+qIgGZ5AnRD69zkM6RsRmg+p6qlBBqPScN4vcBLyHjrsY7HZHbDFm1g4g6yO51Eax6Lx23ui4AeWOwAd23RG0xF7DDHGmMsyJBMHZwkyUpQKi13PZmVxpz7/wDKVa8DXNkgT5dT8l5nT4qrARmLj1LGH5wrH96S8AVGhxBBBHlg+hU6ZIXtZ6Q29a7fTWNRBnshN9ftDtNdY0E6n8kBurltZrYqNb5g7cDblomxW8yNkaaa67/MKJOy4xSOeIsZbTaSZn+EAb8jtosKcbdVc4SQdwIABjcDvCr8UY03Mxrj8U8/zWcuLsjygwZDg7UxHotYQtBKVGsumsI8+sgFpBnfoAQUe4XuRdW7rKq85wC6i8gSI5azssVh+Ntkh7Wnq4EjXr29wrX2wlxc0ugbFoE+xH+yU4tESlW4aoNq03+G+q0AaOhha755i0/yqS5w61fq5rHmOgp/Von3QBtYu82YkdSST89VcvbcAjLVklocNDv0kbKNTI1/IMYTb/Zj5HhzDvTPmy+jp1CNW2I5yc5pu1iABmA9HESsLTLh8UkdW7qWniBZBAkTz/FGpthrPRBdBpGXKfXeFBXv6ZGV0A7xED+aAsrhuKuq1Wtf8I2do0fqpsahz8u7exP66qrLpVYQqYxRBIyt+ZP1TKhQtGBoEN/lJSU2g/gA8JuImNEG4sqE3Jkk68zKSS3j8bF+1EVodVfpbpJKJm0TR2p8iyfEjj4x1KSSjB8Qs/wgx51UhcddUkl2HIegYVpQZGnlZtpuiVvq7XXRqSS5nydHYsYturNl/wCkz0/NOklLgImc4v8A/cH/ACt/BAcxzb8k6SqPBlLkVwPI71CF3409ikkrXJJXtXeRnuPaUXt3EkSSdD+KZJU+5SJc5BMEjVLOZGp/ohJJS+AfJavHFugMa8tFDhlVxqGSTA5klJJTL4TSHIn0muq1AQCAJggETAXFzTBpagb9EkkilyZm5MO001Ri3aIbpzb+KSS0lwjP9zDmJ0w0nKA3XkAOXZc4q0CmyBHlSSXLLsW+GCcOeSDJJVpzjCSSl8nKXKI8zfRX2hMkp7m0Ss95ncpJJJk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REhUUEhQWFBUXFhcWFxcYGBUUGBoVFhQXFhgYFRcYHCggGBolHBUUITEhJSkrLi4uFx8zODMsNygtLisBCgoKDg0OGhAQGywkICQsLCwsLCwuLCwsLCwsLCwsLCwsLCwsLCwvNCwsLCwsLC8sLCwsLCwsLCwsLCwsLCwsLP/AABEIAMIBAwMBIgACEQEDEQH/xAAbAAABBQEBAAAAAAAAAAAAAAAFAAEDBAYCB//EAEEQAAEDAgQEBAMFBQcDBQAAAAEAAhEDBAUSITEGQVFhEyJxgTKRoRRCscHRByNSkvAVFmJyguHxU6LiMzRUssL/xAAaAQADAQEBAQAAAAAAAAAAAAAAAQIDBAUG/8QALBEAAgIBAwMCBQQDAAAAAAAAAAECEQMSITEEQVETIjJhcZHwBUKB0SOh4f/aAAwDAQACEQMRAD8A9eBTyog5dArUyO1yUpTFAhFcp0kxDQlCdOgDmE8J0kANCeE6SAGhKE6SAGhKF0kgDmEoTpIA5hKF0kgZxCULpJMDmE0LpJAjiEoXSSAOITwnTIAcJwuU4QBICu2lRAroFICeUlHmSQMqtK7BULSpGlIZICnXIToEJJJOgBJJJ0AJOkkgBJJ4SQAySdJADJJ0kAMk4aE9BKrXt82lE6k7NG5Vhz8wE6Dp+qhTUm0uxo8bik33A1rixfOYZY5c1IMUI3Ejsq3ENxRYC+QHt2jn2PVYOpxnFUCPLzXnZX1UZ+x2j0MUcE4+6NHptPFKZiTE6aq4sUctVszou8Hxw0zlc/OJgA/EP1WnS9b6ianyR1HRqO8DZJKC1vG1B5T6jmPZTr0FJPdHBKLi6YyZdJkyRkydMUAMkkkgBwV0CuF0CgDuUlzKdICo0qRpUDCpmlKxkoTrkLpFgOnCZOgB0kydKwHTpk6LASSSSBjpJlWub+nTgOeATsJ1Q3StglbpFlULm+82SmJd15D1KGYrjRiKYhvN36IPcYu8MDaYhxHzPrzXDPqVLh0vPn6f2d+PpnHdq348fU0Fa4ZbguJz1Ov5Dog1zjz6xys0P0CHfY3v81V0D8fRGsMwYv5eGzr9536BYrPLJ7MK/pGrxQx+/K9wAMKqVHQCar/+0eqKngKj4Ls+tUgnMNIMbDstda2raYysAA/rdTLsw4FDdu2+5yZeoc9o7I8bZi1Sgzw30nh4EAwSDymVFY2lXKHxLiZ7tMr15+HUyZLec9pVe+wWnU1jK7q3RRPpqt49mXDqu0+DJYdjTXQ2t5H7CoNP5lrMMrVIPiFrm/dc3mO6yXEHD72NLiA5oE5hoQO4WfwTiirbuyg56c7HXTsnhnJOpqmPLFSX+N2vB68CkgVvxBQNPxPEDOrSear4bxhTrVxRa1wJBIJBAMdJ3XYtziao0iZOmQIZcrpclAh0gmSQB1KdcpIApsKmaVWplTsKgsnau1E0qQFAjpJMo69w1glxhAEydDbjFGtgDc7D3hW7S5FRocEWOiwnXKeUCHSTSgPFeOfZqcM1qu0aO50kqZzUFbLhBzelD47jjKJ8x8o3jcu5NWKr3JuarXZcubQD6qo1oY9rq4c4vOpGoDjMEj5rQXNs0mm8kNDJPTcQvF6nrm6S4Z7GDpIw37hGysWAA1CXEfd5KSvU8RwbTYC4bRs31KVhaPrgEnJT/wC536BaG0t2UxlYAB/W6vB0mXMk8uy8d2ZZuqhjdY93/pFLD8HDTmqHO/6D0CKJSlK9eEIwWmKpHmTnKbuTHTJJKiBJJJJgRXFEPaWu1BEH0K8o4u4OdRrUvspgVCRDtgd9/mvW0B4xozQzj4qThUH+k6/SUfUabXB5QzCbqjULnUHuezzTGZuiuV+MXV/Ddkax1N0gjQ9x+K0/HHENTJSo2589ZsyOYPILzGvZOpvLKjSx43B/EdUuDWDTfuR7tw3jrLynmZuNHDnKLrzj9ltjWaXVCIpuAAnnHRejJ2ZSST2EuSnTFFkjJJJkwHSTJJDKNMqdpVamVOwqRlhpXYKiauwUgJFnuJrmWgMOs6+3RHisxiO5BGhJ6jXfRTJ7FR5IXBzmBzhB0E9zpp/XJFOHnuaS3lP4fqh4qjI0HqdOYyn/AMgjOG04ZoIM+8IXI2FpSlcgoBxDiH2SbgyRlgt7Zht3VkpBy6uBTYXHYCV51cXLrm6Be0+XQdJ/4Kqu48+0u8Pw3gPc35DefZG8FpgvJdoIPzOy8v8AUctJQ/PB6PQ46uX55HxWi3IJ28Sf5Wz+arUKPikF8hggtHv95W8Xg+AwmAS959AQF3RpENJ5HUc1HSdOmozl2Sorqc7Vwj53LVHEjPk+FoU1liHmLs2gER0KD0fge4dxA6ALvBjlJnnqvSUmcDSNtSfIB6hdyhdlf535YgRp6hEpWtmdHSS5lPKYh0lzKaUAdKG7pB7HNOxBH0UsppQB4FjBr0q7XPDslJ2VjiCBDToAfZbjiK3pYhaUqzCGVo8p6kDVpWr4qwJt5QdTOjt2no4bLyZtlXoVBQrgtaCS3fKT1aQlKWxcUmzcfszxF5Y6jUny6iei3GZeY8LYxUpv1YXMHlD8pj3PNF7rjcNqZMgI6gyojktbhONPY26YoLhfENOtGsEowHLQzEkmJTSgB5TrhJFjB9JysMKEi8YyS9zWjuVdtrpj/hcD6GVNjCDSpAVXa5dsqA7FICpidy5hbl9+iG4rfU8rTVOXMQG9c3aEbuXgNkgkdhKy/EdfMHMZTeHNIcyoGEhrgZkabcj6qHOKdNlxhJ8Is2lMmq4R8LQCPUnX5AI7bud6LJ2WKupGXMeScu7T8LeW3qiDeL6Ydlcx4mI8pI10Caa8g4S8GoBXn3FuO13U6lGpbOpsJA8SQREn8Q0rT2fElCoQM+Rx5O8v+3IrJccY424tKga0tLKuSesB+o7S1NvYSi74Mlh1mGOq1M7iGyGOkQDqPM3uI16hb3Annw5dv+iwnD1IPEESHuyu/wAobP4kfJFqeJvoB1vUdJcYY/nBIBB76g+/ZeJ+or1ZOEeVX2/4ev0nsgnLh2WONbgEMzOewZAJZBIl5J+ioOpVGW/j212+qG/E1249Qr2OYcK1QUyTlhswSNgs7bPdS8eiCczWlo/xZXRB9QSu79PyOeBNnH1kYxzNL6m2wS9Na3zbZtffmPmjVG2JLQ3cb+iyXAtzNM03TLKkDsHa/jK3xvKVBvnOUdTzXZRytlq2tMpBnZWy5VLfEadQAse0g91MH6qyCeU8qLMnlFgdSmLwN1FUrBoJJAAWC4g4l8V4ZSMAEj1Q3QjfUrxjgSHCAY35qbMvOLcuyBjQQ4mSepHRG8MxmsamV4aGN0JO+nRGoDVlyEcQsADKsAljhv0OhUdxi5B8gHqVTu8QfUblcAQoeSIKSCuKMZ9nf91uUnQdl41XAJJbJOq9Mur59RhpmACI06LOjhykDOvzUvIgBODuzNa1s5p9vovVrHSm0TyCw9tastvMDAGuuqqWX7TKfjljxLNg4DmqjKwo9JJXJKzzOMLZxAzx6qyOIbcifGZ8wrsdBjMmWedxdbA/GEkh0eO3dd51cdB1KlwnG61B2amSPqqsve0ZocOWkFdM8usAct1yWy3i32N1/fWr4bRoHHc7/irT+MX0QBAdImYO6xLLuplDfK0TM7rt12XHzOk8vT0R6sqK9H5nqOD4u6rSzvOrhpGg1PJEG3jupWatqopUWmRAA7BWKWJgzt7OaV831EpZJOV92e5ixxjFKjQC8d1TU7s67b9AqNpUZUgF7W89TGsRCYVACRmBgnUHuuRvJGOrsaaIN0Exddm/ILirWaWkGmwju0f1zVEVO6d75CldRLyP0UefYpj7Laq4Nps8xdG4AE9vZBKuJm4vKAfl0cyMu0Tzn1XqD8HoHV1Jh9QD+KyuPYZb0rmmWUmseHMcCNBq6CCNu69bpurxPbS9VPcxy4pPvta2O8cxhtvXzOO+aPaFmKGItfUqVC2Z5dnS3X5j5KrxleeJXHQF/wD9o/JD8PqFjw4bggj5r2Ogg4dNFPk8rrGpZ2/oarhDGBRruL5yuAJjXX+iiXGGPCu8NaTlA2316j2WVsCXVi7ISI1AnmZ5LvEKgLszWkTy3W05/tOaa3NNgrKrqeanDgNN4PoiFC7uWHMZ0/xDZAcLxB1KmWt+8Zn2jZQi7qAOzEmRBlZyy18JMV5NI3jasx8GI2jdErvi+vTZmcxoB2K80q3MncJ7i9cYa4mOUbJwyTrdhQYvOIald7sz4aeQJhQsrhpDgRpt6rLXFY5iG7K1hPmdD3eXmm0+bEbrCcb8zXO2Egn1XFWoHPbFZ7WlxmDrGsIELNgM5yRyCtX7mMYx4zAjcmMu2kIWTai4wT5KGOYlWouhld59eiDu4juv+q5HqPDb6zM5ILniR5gIPKeyFYrgNSjBdliY0MqY9Rj1abVnRLpcsY3pdFOrxFdNJHiu+a5/vNdf9VynsMAq3T3+HEDqeytv4IuROjNP8SqXU4YvTKSTGukyy3jFtFGni1esHB7yWgagoc+s0GMnyJVy1olmcEa7e46KubQrVSVnOrjaoL4djgpgA02O/wAwk/NFaXGtNm1tSHz/AEWVpsIjRRVKXZFKzW3Rtf77U/8A49L+vZJYxtvpt9UyKiFyCH2jUH4hsP62CJNdSq5WmBqJKpXFjLZa0xHVQ4WHtdGSRzMxA9eaxdNWXw6YbvLcUnAUw1zSN5JPvyVxloMueoGsgT3I7DkqNSzcWyHlsnaZgeiKC0mlnc4NaBqd3EdzsFi2XRDRwm4uxlDnso7y8iNNolAMSw+nROSnWfUqzHkAy6HYwtJYXLHeXOXtGuTOYjuBv6LK41cGvW8OmAxoOUBvlknrC0xJ3XCJnK15ZHf0KtICahmJInUfIrvDq1R0zcNpx/E4ifqrN3Y0rYtptYK9YiXZpyt9lQrXFVpH7ukNYH7tq15RHAZq1gzUYjSPoXg/KUJ/vPcNcQ19R0HcFxBg7jspPEutvK30YwT22UR+1n77vw/AKVGHen9v6KuXZv8AP5Cdjxzc03A1GVKjRu0uc301A01QvEeI61d+Yl2/lnUgAyBIAmFxUsLg/ef7klcsw2uObvqmoYU7UV9hOWV7WzS0eBr6tlqxRcHa61I316InS/Z3cQ5z3sokDRoPiA+/zWSpUrlo0qVB2Bd+CnpX161wLa1Qx11HyKTb4Ul9h0uWjV0sEqWcy7O52z2xljoRuu6DXH46WUzoYjT0Ky39oXmfMXAuiOY0mYiYCu3WP3L6YbVpgR98E5o6ayspQb7jfFGidQbzDfouRSHQBDsHtrcjxTVqB2vlcM2UjoQrlLEGucGiTO2i55wkn7TNwl5OnWrD91p9k4s2fwCFZLiADlgHYrjOPVZe8hxkVzYU5+AfJL7DTH3G/JWDdJU6usQNecwE16j4F7iIWrP4UA4prgt8IQMpnvqt7Z2DXa1KrG9gQSsFxtQa2q/IcwEQV0YoZE7kXFSbV/mxmKFzUaCGvcPc7KepiBLYcXOI+EkzCo1A6JMx1SY2QNdTyXZpV2V6jqrO23T2OORzmk7wSFKcRuDp4lQ/6iUzLUvfk0B7ovhGHGm/NMiESUPCLWSdUm1/IOsGuy1MwO3Nc0xotJi7QWkxrELOsUp2cWSNMrncBRVVM8ecKCqtEbL4UdN2TrgJ1RVBulS07epVqjR/wj5qsMRYNIACIYaWVnQHa9FxybOhUWaVOW5consorijLS0kkfwzI+SMUsJaOequ22Bt5CSstRVGUphzQYbB7Qh1GzqNrCoAYkEyF6nbcLl3KETbwVmGsKlkaIcUeN3bH+OamR5a4AaAmI/JNf53FgbTeYM7EExyAXtDeDDyMD5KvS4Raaha6oBGvcnt0V+s/AtCfc8rqPdUAAov5A8i09TKunAn5M3iPJAnKSIMbhek3/DlKmwmrW8Ecoykkd+vyWNoYraUWPzsNapmOVzvgyzpoEa2+ClFGXbi2hHh1CW8uZ9EQtXPqU3OZSqucCBlAk95nb/YohTuqdXLUFMHzHytiRrHuNkeouZbszPJZnMZdiOYLo9PonrfgWkxAunZsuSoO5aQAehPI7LW4Nwcbil4zqz6Y1AiCDHY99N0Vp3JDH1Q4ADQiA5rp01BkHf6rvCuImCl4boa2CBlB09ipk2/hHFLuAcU4VqUaZqNeKonWfK766FZmtULhlyO17L0LGMSbVt3MpuzPLhLdvKdz8lTw3BGPMOc0Pgw10iQByO0qIzlW5coxvYxwf4YDRB5kLk3YGuvb19lq3WtuJDmefqNvfquqeE5yG06YJO4MAfVNutwRnW3uYbEDnrz6qdjxyDj6SVqW8LVBo1rJ58o9TCo4jgNSgwPeYBOzS1wHuFnqKewKY48g75JeI/mI9E5t4gy7XZT1bB42g894+hRZDlSuioHvnmZ9EfqcG0qzAXVXtJE6Nbz9d1l7qwrve3wyWnYgOjfnovWeFrYW1FrapNR8CSQCR2U5LaWl0EXaujw3GMMNI1KLQ52UwHERIQ3wnNY0ZTIO8L2z9peGU/s/j0WtZVJAnaZ6jqvHXX9yHZSyM2kxI9V2Y5NowlFLsR0rvKQfD1neFfqYsGAZW6xrIOi9X4OFqymGhjXPAEuc0Zi7shPEHEjaVVzQyk/q0tGnbZZPNvVGsMVo84oYwXNfmhxIjbb0VW0ecplaXFfAqg1aFINP36Y09ws9VLmvBayBygT9Vqnq4LhP0W7VkDbRxIMQOq5+wtBOd49tSirqrnRuk+2JMjTtAP1T9QwSjQLFuzo4/JJGBQd/EPokj1B7ACowxK2P7OLQOLnOaY9D0W7o8DZNjRZ/oQjiZz7IBrK2Y84AAHYALNy1bDSp2H7W0a8zkMN2nr1Rm0sm7gAd15hY4pXqNHiVMjP4QPM71VrFOInNbGZwHQaQPZTpKbPRr/G2UCGiHO+nugeLcUXQbNPI1vMgSQvOX405xBJ0/r6rWYPmqUzocpG6meqJUVFoOcPce5vJXgvG0CJ/3U+KXNO4k0tBEO5ebnIXi13cOZXcNQWuOmo0nRel8N0apAqkOLXAS2ND0KrIkkmyYbvYyeP4k5ryHSYOXXXbaOyHW+GAOzXQq5C3MBSiT1ku0AhazF21HVXtLGidPhIJEfUKLCMf8Og6k6k+o9jjle2IHVrs2nZGtpbFKN8kGF4ha0WuFGi9sgw8uDyNN5KDYRiVs+o/7a90OALXS4jfUQ3XRaT+2bW4a4utqkHQg+Gwba6TPyQupZWrG5KLYGXeoRUIPaUk+bTG14J8Rxi3p2r6VOqHy4FvxSWF0g6jos9RxQOcA0kHaNpnoZ+i6xHDzkyeG1zvuuE7Hvp8lscPsmfYpLaYdSiIA1ECZnY6/wDCrUoxBxbZPZtp0WNa9oLnES6JIPLXpBWjp4axzA1tSllcZnUlrvWJ9isVTxVgAJMLUMpU2Uw6owvc4SRtAj13WNb2PVaov4vwdbnJmrtol3lbr8TiNMpcd1Fc4bStGBr65LuoA8wGkzOhnusbjtb7S5jBU8tOMh8uYAH4TrrGyvYRc0Gue53nJ8pzHnz3H4KpK0KKp7sZ2M1hcCm2o7wyYaTEn1jl6FVeLMVhwZSAGkvI+8fRS0balRDjTirPmDKm4d/gIAIHYyg7OGbi7qyxraMnMQQ4QDvlBEEhEKi9ypPUtjizxosgk6jluQO7SNlfGLiq9z5kbmAAfbkh99wvXbWLGUDlAAD3TmceZaWaR6yqVe1uLbyuY+nmcBLmlgcOYzHQ+ytuL4IUfJvcArMa8GoDJHlnUTy15Fa+yYT6rz3DACwQ4k8x37K3/a9WiRDna8gZ+hWbhvbKjLajcY54T2eFWALY3OgB5a9V5PfPNBzqZLXQfI4Q7Q7ao5UxgVWmnXEtd8UOzH1hZ+pgYpPAc+WEy2BqW7jnuiLpuxSidcL40PtLQ476d5VfiBj7e8c5wLgTMRMg8u6t4ng9Kq8vFLKNILSQ+R6I8GMNFhe99V4gNBaCR/q0TfOpFQfYzjKs1RUNN9KnGugA/lIlXqeHiofIPL/Fs33KNV7usxvna4MjfIXx/myzCKUbYXNoDTAABlzdge4kSVKdBLdGSZYszEBwcQJhgc78VWe0HSD8h+q3NLCfCpOqMDQ57Q0co7/10WYxTDfDImo155xpCdmVUUQ5o0g/IJKs5uu/1CZGpEajZDFXVRnkzy12QfFrfO0uHxbyVxZ40zLDRlbyG59XHqrjsQohhlwEjn+S0sujzx+LlriNTB15f8KG8xk1YaBHYbk9+qt4haHM52jGkyOp7lXOEMLpF5eTmI5lW5xS1NAoO6TL3DPD+Yh9wYG4YP8A9H8lt6t6xjYaYAEAcoQz+1aQOXRD61TM/wAp0/rb9VEc17tCnBLuXaFnRe81n0xnOjSRy6wjrMcqNZ4dNo6TzWYuMTYNDH5ohgl42ZLtY0CNalyiUn2ZJxC9zfDfUdnqDYdOy4tKr2z+6yucJIIHz0QXjK9EsJPP6KgcfDzObUd0KNorhhrGuEalZviU6QpucDrJDHdDoDr7KjhfBN5TDXPFF+RwJbnJ09xzRnhPiCo/O2nVBgCKb5I01lp29leo31xUqHYF+mgg/KdQobktjWPFsCU+G7xtw94Zltz5g0vzOb1jlG+nooLik6X0m5mMqNOm5LtJPbTktniNxVpsLS+Kobofuvae3Ijqs1huKVQP3jKb3AD42HMB0kOHzU7sd0VMO4XZSLC8OeSQTmgRzBA33WlvKrXac+UzPaFSrXraxDsoY8Hdpfr2hxI+St3Fq927HaCQcrtD19E3Jomk+5nrPAa91VfAYGZvvjN2JaRqAY2Wzwrg6hTbkrNFTo6SI+SH8PCrQkfH0GVzfy3R+rjB50nzMbOP4BS1ZVvhGa4l4UoUMrqVWqD0Dg6ByMHcKXBK7oc1zi4kAidCRsdOoV66tXV6oOR7DEbOyn1kaITxBwddVDTdQeWGm+SWOIcGkQY019FNNuuxacVH5hdt0KcZiACQGzpLjsPVK7pOqyyo0PY7droIQu84UqVQBXaKuXUOc+o17SNnANOh7hXm4dd5Mprte3nMNfH+YNE+5S0fMFP5GHtn5H1GscIY4gajUAxA7hRcQ3RZAbOYjV3NaXE8FpU3sApM7umNf9JQnHMEYXB0u20ywG/Vap26IW1siwTAc1E3VRpe1v8ACefV3OFYo2lCPFfWaHHZrv3bW/5TJB94K7wjigW9RlJw/dHyulsDpKGcXcM1qVYut3sNF/nYKhc2OeVrjIP0Qo3KmDntYdqWLgA5mSoOjXQZ9CBKDYjd3FF7f3bwDzyyPohVPFru2M1aD2g7Ob5mH/U2Qp6PFRrDI+o5gnXQOBHc7rXQ0jLXbs2jb1zqYzTqN9RqrnBGI0wx7ZAhxEfoqFGyo3NAZKjmvA0InK7s5p/VCsGa+3qHNSgHQxvPUggLnSauzWU06QY4/wAUqsyMY4MYdQ78gsnaNJ+MucT95aXHq5qMa1oLjM/CdPogptyTBpkTz0b+GipS23M50nRx9mH8X4JK9TsBHxn5f7pJaURUQXhd6wyDHZoGnqVnMdtj44ex401JJ8o/UrRYDhFKoPjLjzjQBPxTZ29sGta0F7tdeQXSpe7YrTsijheGOrNzP2PM7n25BFWYSWthmg/FDqWK6ADkrtvixG5WU2zVRKFww03eb26KqbmXaH6o9itPx2eQenqspc2bqPxHU/RPHUueTHJGnYYoV27xJ7q3ZX4pkkjUiB2WeZViBKm+19P69FegjVuU72o65rHO6A0xHZaLAbK3ES0uEn195Wcp2tZ1Rz6YJ9B+a0lrbPp06fkyvJOZ3Y8u6qXg0jvuGsb4ntrdobTpQQI+EgfPmrH7P8XNc1apHlYIb3cdY+SAs4fa4uFeq5zSdARpO+61fD1g23twxoAlxdpznRQ0lEadsvY9eeZrvLqzZ2vPl3Wfq4gGuBMPg6jYEdCYXXFdxFRrOjQfY9kBdWZOoJEen5JRjsTJ+41VxjdMBpZRYx/MeZ2h3GhhRDiV+rhUgfwjQCOx2Pos4+qIgGZ5AnRD69zkM6RsRmg+p6qlBBqPScN4vcBLyHjrsY7HZHbDFm1g4g6yO51Eax6Lx23ui4AeWOwAd23RG0xF7DDHGmMsyJBMHZwkyUpQKi13PZmVxpz7/wDKVa8DXNkgT5dT8l5nT4qrARmLj1LGH5wrH96S8AVGhxBBBHlg+hU6ZIXtZ6Q29a7fTWNRBnshN9ftDtNdY0E6n8kBurltZrYqNb5g7cDblomxW8yNkaaa67/MKJOy4xSOeIsZbTaSZn+EAb8jtosKcbdVc4SQdwIABjcDvCr8UY03Mxrj8U8/zWcuLsjygwZDg7UxHotYQtBKVGsumsI8+sgFpBnfoAQUe4XuRdW7rKq85wC6i8gSI5azssVh+Ntkh7Wnq4EjXr29wrX2wlxc0ugbFoE+xH+yU4tESlW4aoNq03+G+q0AaOhha755i0/yqS5w61fq5rHmOgp/Von3QBtYu82YkdSST89VcvbcAjLVklocNDv0kbKNTI1/IMYTb/Zj5HhzDvTPmy+jp1CNW2I5yc5pu1iABmA9HESsLTLh8UkdW7qWniBZBAkTz/FGpthrPRBdBpGXKfXeFBXv6ZGV0A7xED+aAsrhuKuq1Wtf8I2do0fqpsahz8u7exP66qrLpVYQqYxRBIyt+ZP1TKhQtGBoEN/lJSU2g/gA8JuImNEG4sqE3Jkk68zKSS3j8bF+1EVodVfpbpJKJm0TR2p8iyfEjj4x1KSSjB8Qs/wgx51UhcddUkl2HIegYVpQZGnlZtpuiVvq7XXRqSS5nydHYsYturNl/wCkz0/NOklLgImc4v8A/cH/ACt/BAcxzb8k6SqPBlLkVwPI71CF3409ikkrXJJXtXeRnuPaUXt3EkSSdD+KZJU+5SJc5BMEjVLOZGp/ohJJS+AfJavHFugMa8tFDhlVxqGSTA5klJJTL4TSHIn0muq1AQCAJggETAXFzTBpagb9EkkilyZm5MO001Ri3aIbpzb+KSS0lwjP9zDmJ0w0nKA3XkAOXZc4q0CmyBHlSSXLLsW+GCcOeSDJJVpzjCSSl8nKXKI8zfRX2hMkp7m0Ss95ncpJJJk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C:\Users\mw.EPPO\Documents\PUBLIC DOCUMENTS\contingen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6916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w.EPPO\Documents\PUBLIC DOCUMENTS\6a00d8341c5f6d53ef0168eb99c4e4970c-580w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69160"/>
            <a:ext cx="295656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w.EPPO\Documents\PUBLIC DOCUMENTS\Long Island Longhor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548" y="4869160"/>
            <a:ext cx="30797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720080"/>
          </a:xfrm>
        </p:spPr>
        <p:txBody>
          <a:bodyPr/>
          <a:lstStyle/>
          <a:p>
            <a:r>
              <a:rPr lang="en-GB" dirty="0" smtClean="0"/>
              <a:t>Organisation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628800"/>
            <a:ext cx="523220" cy="42484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GB" sz="2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EPPO Secretariat</a:t>
            </a:r>
            <a:endParaRPr lang="en-US" sz="2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16223"/>
            <a:ext cx="7194688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 rot="5400000">
            <a:off x="4310390" y="-1243100"/>
            <a:ext cx="523220" cy="5220580"/>
          </a:xfrm>
          <a:prstGeom prst="rect">
            <a:avLst/>
          </a:prstGeom>
          <a:solidFill>
            <a:srgbClr val="00B05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GB" sz="2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National Plant Protection Organisations</a:t>
            </a:r>
            <a:endParaRPr lang="en-US" sz="2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5048472" y="3672608"/>
            <a:ext cx="523220" cy="5220580"/>
          </a:xfrm>
          <a:prstGeom prst="rect">
            <a:avLst/>
          </a:prstGeom>
          <a:solidFill>
            <a:srgbClr val="00B05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GB" sz="2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National Experts</a:t>
            </a:r>
            <a:endParaRPr lang="en-US" sz="2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12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2739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7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508" y="-8020"/>
            <a:ext cx="8892480" cy="1084982"/>
          </a:xfrm>
        </p:spPr>
        <p:txBody>
          <a:bodyPr/>
          <a:lstStyle/>
          <a:p>
            <a:r>
              <a:rPr lang="fr-FR" dirty="0" smtClean="0"/>
              <a:t>Pest </a:t>
            </a:r>
            <a:r>
              <a:rPr lang="fr-FR" dirty="0" err="1" smtClean="0"/>
              <a:t>reporting</a:t>
            </a:r>
            <a:endParaRPr lang="en-GB" dirty="0"/>
          </a:p>
        </p:txBody>
      </p:sp>
      <p:pic>
        <p:nvPicPr>
          <p:cNvPr id="5" name="Image 4" descr="EPPO Pest Reporting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5"/>
          <a:stretch/>
        </p:blipFill>
        <p:spPr>
          <a:xfrm>
            <a:off x="251520" y="908720"/>
            <a:ext cx="8388424" cy="388164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5099700"/>
            <a:ext cx="838842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EPPO </a:t>
            </a:r>
            <a:r>
              <a:rPr lang="fr-FR" sz="2400" b="1" dirty="0" err="1" smtClean="0">
                <a:solidFill>
                  <a:prstClr val="black"/>
                </a:solidFill>
              </a:rPr>
              <a:t>worked</a:t>
            </a:r>
            <a:r>
              <a:rPr lang="fr-FR" sz="2400" b="1" dirty="0" smtClean="0">
                <a:solidFill>
                  <a:prstClr val="black"/>
                </a:solidFill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</a:rPr>
              <a:t>with</a:t>
            </a:r>
            <a:r>
              <a:rPr lang="fr-FR" sz="2400" b="1" dirty="0" smtClean="0">
                <a:solidFill>
                  <a:prstClr val="black"/>
                </a:solidFill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</a:rPr>
              <a:t>IPPC</a:t>
            </a:r>
            <a:r>
              <a:rPr lang="fr-FR" sz="2400" b="1" dirty="0" smtClean="0">
                <a:solidFill>
                  <a:prstClr val="black"/>
                </a:solidFill>
              </a:rPr>
              <a:t> IT for 4 </a:t>
            </a:r>
            <a:r>
              <a:rPr lang="fr-FR" sz="2400" b="1" dirty="0" err="1" smtClean="0">
                <a:solidFill>
                  <a:prstClr val="black"/>
                </a:solidFill>
              </a:rPr>
              <a:t>months</a:t>
            </a:r>
            <a:r>
              <a:rPr lang="fr-FR" sz="2400" b="1" dirty="0" smtClean="0">
                <a:solidFill>
                  <a:prstClr val="black"/>
                </a:solidFill>
              </a:rPr>
              <a:t> to help </a:t>
            </a:r>
            <a:r>
              <a:rPr lang="fr-FR" sz="2400" b="1" dirty="0" err="1" smtClean="0">
                <a:solidFill>
                  <a:prstClr val="black"/>
                </a:solidFill>
              </a:rPr>
              <a:t>develop</a:t>
            </a:r>
            <a:r>
              <a:rPr lang="fr-FR" sz="2400" b="1" dirty="0" smtClean="0">
                <a:solidFill>
                  <a:prstClr val="black"/>
                </a:solidFill>
              </a:rPr>
              <a:t> a single </a:t>
            </a:r>
            <a:r>
              <a:rPr lang="fr-FR" sz="2400" b="1" dirty="0" err="1" smtClean="0">
                <a:solidFill>
                  <a:prstClr val="black"/>
                </a:solidFill>
              </a:rPr>
              <a:t>pest</a:t>
            </a:r>
            <a:r>
              <a:rPr lang="fr-FR" sz="2400" b="1" dirty="0" smtClean="0">
                <a:solidFill>
                  <a:prstClr val="black"/>
                </a:solidFill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</a:rPr>
              <a:t>reporting</a:t>
            </a:r>
            <a:r>
              <a:rPr lang="fr-FR" sz="2400" b="1" dirty="0" smtClean="0">
                <a:solidFill>
                  <a:prstClr val="black"/>
                </a:solidFill>
              </a:rPr>
              <a:t> system </a:t>
            </a:r>
            <a:r>
              <a:rPr lang="fr-FR" sz="2400" b="1" dirty="0" err="1" smtClean="0">
                <a:solidFill>
                  <a:prstClr val="black"/>
                </a:solidFill>
              </a:rPr>
              <a:t>with</a:t>
            </a:r>
            <a:r>
              <a:rPr lang="fr-FR" sz="2400" b="1" dirty="0" smtClean="0">
                <a:solidFill>
                  <a:prstClr val="black"/>
                </a:solidFill>
              </a:rPr>
              <a:t> the IPPC. </a:t>
            </a:r>
            <a:r>
              <a:rPr lang="fr-FR" sz="2400" b="1" dirty="0" err="1" smtClean="0">
                <a:solidFill>
                  <a:prstClr val="black"/>
                </a:solidFill>
              </a:rPr>
              <a:t>Further</a:t>
            </a:r>
            <a:r>
              <a:rPr lang="fr-FR" sz="2400" b="1" dirty="0" smtClean="0">
                <a:solidFill>
                  <a:prstClr val="black"/>
                </a:solidFill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</a:rPr>
              <a:t>steps</a:t>
            </a:r>
            <a:r>
              <a:rPr lang="fr-FR" sz="2400" b="1" dirty="0" smtClean="0">
                <a:solidFill>
                  <a:prstClr val="black"/>
                </a:solidFill>
              </a:rPr>
              <a:t> are </a:t>
            </a:r>
            <a:r>
              <a:rPr lang="fr-FR" sz="2400" b="1" dirty="0" err="1" smtClean="0">
                <a:solidFill>
                  <a:prstClr val="black"/>
                </a:solidFill>
              </a:rPr>
              <a:t>needed</a:t>
            </a:r>
            <a:r>
              <a:rPr lang="fr-FR" sz="2400" b="1" dirty="0" smtClean="0">
                <a:solidFill>
                  <a:prstClr val="black"/>
                </a:solidFill>
              </a:rPr>
              <a:t> for exchanges </a:t>
            </a:r>
            <a:r>
              <a:rPr lang="fr-FR" sz="2400" b="1" dirty="0" err="1" smtClean="0">
                <a:solidFill>
                  <a:prstClr val="black"/>
                </a:solidFill>
              </a:rPr>
              <a:t>with</a:t>
            </a:r>
            <a:r>
              <a:rPr lang="fr-FR" sz="2400" b="1" dirty="0" smtClean="0">
                <a:solidFill>
                  <a:prstClr val="black"/>
                </a:solidFill>
              </a:rPr>
              <a:t> EU countries </a:t>
            </a:r>
            <a:endParaRPr lang="en-GB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58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4873625"/>
          </a:xfrm>
        </p:spPr>
        <p:txBody>
          <a:bodyPr/>
          <a:lstStyle/>
          <a:p>
            <a:r>
              <a:rPr lang="en-GB" dirty="0" smtClean="0"/>
              <a:t>Codes for over 30,000 pests and 30,000 host plants</a:t>
            </a:r>
          </a:p>
          <a:p>
            <a:r>
              <a:rPr lang="en-GB" dirty="0" smtClean="0"/>
              <a:t>c. 2,000 new codes added each year</a:t>
            </a:r>
          </a:p>
          <a:p>
            <a:r>
              <a:rPr lang="en-GB" dirty="0" smtClean="0"/>
              <a:t>120,000 common names in &gt; 20 languages </a:t>
            </a:r>
          </a:p>
          <a:p>
            <a:r>
              <a:rPr lang="en-GB" dirty="0" smtClean="0"/>
              <a:t>Free to users, but recovery of costs for new codes</a:t>
            </a:r>
          </a:p>
          <a:p>
            <a:r>
              <a:rPr lang="en-GB" dirty="0" smtClean="0"/>
              <a:t>Clear distinction now made between</a:t>
            </a:r>
          </a:p>
          <a:p>
            <a:pPr lvl="1"/>
            <a:r>
              <a:rPr lang="en-GB" dirty="0" smtClean="0"/>
              <a:t>Codes in the taxonomic hierarchy (Secretariat responsibility)</a:t>
            </a:r>
          </a:p>
          <a:p>
            <a:pPr lvl="1"/>
            <a:r>
              <a:rPr lang="en-GB" dirty="0" smtClean="0"/>
              <a:t>Non-taxonomic codes (EPPO Panel responsibility)</a:t>
            </a: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EPPO Codes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17" y="4437112"/>
            <a:ext cx="4333343" cy="222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9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4873625"/>
          </a:xfrm>
        </p:spPr>
        <p:txBody>
          <a:bodyPr/>
          <a:lstStyle/>
          <a:p>
            <a:r>
              <a:rPr lang="en-GB" dirty="0" smtClean="0"/>
              <a:t>3 meetings of “CPM Affairs Panel”</a:t>
            </a:r>
          </a:p>
          <a:p>
            <a:r>
              <a:rPr lang="en-GB" dirty="0" smtClean="0"/>
              <a:t>Hosting of </a:t>
            </a:r>
            <a:r>
              <a:rPr lang="en-GB" dirty="0" err="1" smtClean="0"/>
              <a:t>EWG</a:t>
            </a:r>
            <a:r>
              <a:rPr lang="en-GB" dirty="0" smtClean="0"/>
              <a:t> on commodity standards</a:t>
            </a:r>
          </a:p>
          <a:p>
            <a:r>
              <a:rPr lang="en-GB" dirty="0" smtClean="0"/>
              <a:t>2 topic proposals – apples and tomatoes</a:t>
            </a:r>
          </a:p>
          <a:p>
            <a:r>
              <a:rPr lang="en-GB" dirty="0" smtClean="0"/>
              <a:t>Agreement on European nominations for IPPC bodies</a:t>
            </a:r>
          </a:p>
          <a:p>
            <a:r>
              <a:rPr lang="en-GB" smtClean="0"/>
              <a:t>Proposals for International </a:t>
            </a:r>
            <a:r>
              <a:rPr lang="en-GB" dirty="0" smtClean="0"/>
              <a:t>Year on Plant Health welcomed by EPPO Council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International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4380" y="1268760"/>
            <a:ext cx="8075240" cy="4873625"/>
          </a:xfrm>
        </p:spPr>
        <p:txBody>
          <a:bodyPr/>
          <a:lstStyle/>
          <a:p>
            <a:pPr lvl="0"/>
            <a:r>
              <a:rPr lang="en-US" dirty="0" smtClean="0"/>
              <a:t>Started as an EU supported ERA-net in 2006</a:t>
            </a:r>
          </a:p>
          <a:p>
            <a:pPr lvl="0"/>
            <a:r>
              <a:rPr lang="en-US" dirty="0" smtClean="0"/>
              <a:t>Now a self sustaining network funded by partners</a:t>
            </a:r>
          </a:p>
          <a:p>
            <a:pPr lvl="0"/>
            <a:r>
              <a:rPr lang="en-US" dirty="0" smtClean="0"/>
              <a:t>Hosted by EPPO</a:t>
            </a:r>
          </a:p>
          <a:p>
            <a:pPr lvl="0"/>
            <a:r>
              <a:rPr lang="en-US" dirty="0" smtClean="0"/>
              <a:t>31 </a:t>
            </a:r>
            <a:r>
              <a:rPr lang="en-US" dirty="0"/>
              <a:t>partners </a:t>
            </a:r>
            <a:r>
              <a:rPr lang="en-US" dirty="0" smtClean="0"/>
              <a:t>from 24 countries</a:t>
            </a:r>
          </a:p>
          <a:p>
            <a:pPr lvl="0"/>
            <a:r>
              <a:rPr lang="en-US" dirty="0" smtClean="0"/>
              <a:t>Including </a:t>
            </a:r>
            <a:r>
              <a:rPr lang="en-US" dirty="0" err="1" smtClean="0"/>
              <a:t>CFIA</a:t>
            </a:r>
            <a:r>
              <a:rPr lang="en-US" dirty="0" smtClean="0"/>
              <a:t> and USDA - WELCOME!</a:t>
            </a:r>
            <a:endParaRPr lang="en-GB" dirty="0"/>
          </a:p>
          <a:p>
            <a:pPr lvl="0"/>
            <a:r>
              <a:rPr lang="en-US" dirty="0" smtClean="0"/>
              <a:t>c. </a:t>
            </a:r>
            <a:r>
              <a:rPr lang="en-US" dirty="0" err="1" smtClean="0"/>
              <a:t>1.2M</a:t>
            </a:r>
            <a:r>
              <a:rPr lang="en-US" dirty="0"/>
              <a:t>€ </a:t>
            </a:r>
            <a:r>
              <a:rPr lang="en-US" dirty="0" smtClean="0"/>
              <a:t>available </a:t>
            </a:r>
            <a:r>
              <a:rPr lang="en-US" dirty="0"/>
              <a:t>for </a:t>
            </a:r>
            <a:r>
              <a:rPr lang="en-US" dirty="0" smtClean="0"/>
              <a:t>small projects </a:t>
            </a:r>
            <a:r>
              <a:rPr lang="en-US" dirty="0"/>
              <a:t>in 2015</a:t>
            </a:r>
            <a:endParaRPr lang="en-GB" dirty="0"/>
          </a:p>
          <a:p>
            <a:pPr lvl="0"/>
            <a:r>
              <a:rPr lang="en-US" dirty="0" smtClean="0"/>
              <a:t>18 </a:t>
            </a:r>
            <a:r>
              <a:rPr lang="en-US" dirty="0"/>
              <a:t>topics likely to be funded in </a:t>
            </a:r>
            <a:r>
              <a:rPr lang="en-US" dirty="0" smtClean="0"/>
              <a:t>2015</a:t>
            </a:r>
          </a:p>
          <a:p>
            <a:pPr lvl="0"/>
            <a:r>
              <a:rPr lang="en-US" dirty="0" smtClean="0"/>
              <a:t>Also mapping of activity and research agendas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836712"/>
          </a:xfrm>
        </p:spPr>
        <p:txBody>
          <a:bodyPr/>
          <a:lstStyle/>
          <a:p>
            <a:r>
              <a:rPr lang="en-GB" sz="3600" dirty="0" err="1" smtClean="0"/>
              <a:t>Euphresco</a:t>
            </a:r>
            <a:r>
              <a:rPr lang="en-GB" sz="3600" dirty="0" smtClean="0"/>
              <a:t> </a:t>
            </a:r>
            <a:r>
              <a:rPr lang="en-GB" sz="3200" dirty="0" smtClean="0"/>
              <a:t>(Plant Health Research Co-ordination)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79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ederal Ministry of Agriculture, Forestry, Environment and Waste Management (BMLFUW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" y="863823"/>
            <a:ext cx="54864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The Federal Public Service for Public Health, Food Chain Safety and Environment (FPS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" y="1241648"/>
            <a:ext cx="54864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Walloon Agricultural Research Centre (CRA-W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92" y="1784573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Ministry of the Flemish Community, Institute for Agricultural and Fisheries Research (ILVO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2" y="2420888"/>
            <a:ext cx="696595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0" y="2712988"/>
            <a:ext cx="607695" cy="400050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2" y="3244721"/>
            <a:ext cx="1009650" cy="328295"/>
          </a:xfrm>
          <a:prstGeom prst="rect">
            <a:avLst/>
          </a:prstGeom>
        </p:spPr>
      </p:pic>
      <p:pic>
        <p:nvPicPr>
          <p:cNvPr id="12" name="Image 11" descr="Ministry of Agriculture, Research and Development Department (MARDD)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7" y="3791575"/>
            <a:ext cx="765810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The Ministry of Agriculture and Forestry (MMM-FI)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7" y="4398248"/>
            <a:ext cx="8051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The Ministry of Agriculture and Fishery, General Food Directorate (MAP-DGAL)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00322"/>
            <a:ext cx="637540" cy="35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The Federal Agency for Agriculture and Food (BLE)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0" y="5873587"/>
            <a:ext cx="880127" cy="57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Benaki Phytopathological Institute (BPI)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089188"/>
            <a:ext cx="414655" cy="476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71" y="5877272"/>
            <a:ext cx="370205" cy="496570"/>
          </a:xfrm>
          <a:prstGeom prst="rect">
            <a:avLst/>
          </a:prstGeom>
        </p:spPr>
      </p:pic>
      <p:pic>
        <p:nvPicPr>
          <p:cNvPr id="19" name="Image 18" descr="Department of Agriculture, Fisheries and Food (DAFF)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150" y="5589240"/>
            <a:ext cx="953770" cy="49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 descr="Ministry of Agricultural and Forestry Policy (MiPAAF)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38" y="5661248"/>
            <a:ext cx="415290" cy="588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 descr="Agricultural Research Council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304488"/>
            <a:ext cx="869315" cy="43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879" y="5589240"/>
            <a:ext cx="479425" cy="493395"/>
          </a:xfrm>
          <a:prstGeom prst="rect">
            <a:avLst/>
          </a:prstGeom>
        </p:spPr>
      </p:pic>
      <p:pic>
        <p:nvPicPr>
          <p:cNvPr id="23" name="Image 22" descr="Ministry of Agriculture (MoA)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940" y="6240997"/>
            <a:ext cx="439420" cy="471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23" descr="Ministry of Econmic Affairs, Agriculture and Innovation, Department of Agrochains and Fisheries (EL&amp;I)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683" y="5721812"/>
            <a:ext cx="212725" cy="56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 descr="Instituto Nacional de Recursos Biológicos  (INRB)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251891"/>
            <a:ext cx="40005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 descr="All-Russian Plant Quarantine Centre (FGU VNIIKR)"/>
          <p:cNvPicPr/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0" t="18137" r="16373" b="12421"/>
          <a:stretch/>
        </p:blipFill>
        <p:spPr bwMode="auto">
          <a:xfrm>
            <a:off x="7812360" y="4871819"/>
            <a:ext cx="479425" cy="573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Image 26" descr="Ministry of Agriculture, Forestry and Food (MAFF)"/>
          <p:cNvPicPr/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31" b="32270"/>
          <a:stretch/>
        </p:blipFill>
        <p:spPr bwMode="auto">
          <a:xfrm>
            <a:off x="8489299" y="4509120"/>
            <a:ext cx="450850" cy="454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age 27" descr="Ministry of Science and Innovation; National Institute for Agricultural, Food Research and Technology (INIA)"/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61048"/>
            <a:ext cx="953770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28"/>
          <p:cNvPicPr/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9448"/>
          <a:stretch/>
        </p:blipFill>
        <p:spPr bwMode="auto">
          <a:xfrm>
            <a:off x="8276016" y="3140968"/>
            <a:ext cx="627380" cy="53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 29" descr="Federal Office of Agriculture, Division of Research and Extension (FOAG)"/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852936"/>
            <a:ext cx="40005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 30" descr="Science and Advice for Scottish Agriculture (SASA)"/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710" y="2283034"/>
            <a:ext cx="953770" cy="36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31"/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94098"/>
            <a:ext cx="1290955" cy="666750"/>
          </a:xfrm>
          <a:prstGeom prst="rect">
            <a:avLst/>
          </a:prstGeom>
        </p:spPr>
      </p:pic>
      <p:pic>
        <p:nvPicPr>
          <p:cNvPr id="33" name="Image 32"/>
          <p:cNvPicPr/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650" y="749027"/>
            <a:ext cx="1289209" cy="343535"/>
          </a:xfrm>
          <a:prstGeom prst="rect">
            <a:avLst/>
          </a:prstGeom>
        </p:spPr>
      </p:pic>
      <p:pic>
        <p:nvPicPr>
          <p:cNvPr id="37" name="Image 36"/>
          <p:cNvPicPr/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r="1236"/>
          <a:stretch/>
        </p:blipFill>
        <p:spPr bwMode="auto">
          <a:xfrm>
            <a:off x="1757997" y="1052736"/>
            <a:ext cx="5628005" cy="4295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bg.EPPO\Desktop\Euphresco_Network\Partners\Logo_partners\Anses_logo_2010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94" y="6165304"/>
            <a:ext cx="1078230" cy="38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bg.EPPO\Desktop\Euphresco_Network\Partners\Logo_partners\inra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41" y="5318100"/>
            <a:ext cx="837052" cy="3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041" y="260648"/>
            <a:ext cx="72803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 err="1" smtClean="0">
                <a:latin typeface="+mj-lt"/>
              </a:rPr>
              <a:t>Euphresco</a:t>
            </a:r>
            <a:r>
              <a:rPr lang="en-GB" sz="3400" b="1" dirty="0" smtClean="0">
                <a:latin typeface="+mj-lt"/>
              </a:rPr>
              <a:t> Network at end of 2014</a:t>
            </a:r>
            <a:endParaRPr lang="en-GB" sz="3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03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844824"/>
            <a:ext cx="8064896" cy="2592288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fr-FR" sz="4400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The </a:t>
            </a:r>
            <a:r>
              <a:rPr lang="fr-FR" sz="4400" cap="none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European</a:t>
            </a:r>
            <a:r>
              <a:rPr lang="fr-FR" sz="4400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and </a:t>
            </a:r>
            <a:r>
              <a:rPr lang="fr-FR" sz="4400" cap="none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Mediterranean</a:t>
            </a:r>
            <a:r>
              <a:rPr lang="fr-FR" sz="4400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Plant Protection </a:t>
            </a:r>
            <a:r>
              <a:rPr lang="fr-FR" sz="4400" cap="none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Organization</a:t>
            </a:r>
            <a:r>
              <a:rPr lang="fr-FR" sz="4400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fr-FR" sz="4400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fr-FR" sz="2400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fr-FR" sz="2400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fr-FR" sz="4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Thank</a:t>
            </a:r>
            <a:r>
              <a:rPr lang="fr-FR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4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you</a:t>
            </a:r>
            <a:r>
              <a:rPr lang="fr-FR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r>
              <a:rPr lang="fr-FR" sz="4400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fr-FR" sz="4400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fr-FR" sz="4400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fr-FR" sz="4400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fr-FR" sz="4400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fr-FR" sz="4400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fr-FR" sz="4400" cap="none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8196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22" y="3789040"/>
            <a:ext cx="2543151" cy="268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9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Mainly for Pest Risk Analyses (five per year)</a:t>
            </a:r>
          </a:p>
          <a:p>
            <a:r>
              <a:rPr lang="en-GB" dirty="0" smtClean="0"/>
              <a:t>Nominated by countries, selected by secretariat</a:t>
            </a:r>
          </a:p>
          <a:p>
            <a:r>
              <a:rPr lang="en-GB" dirty="0" smtClean="0"/>
              <a:t>Experts in specific aspects of risk</a:t>
            </a:r>
          </a:p>
          <a:p>
            <a:r>
              <a:rPr lang="en-GB" dirty="0" smtClean="0"/>
              <a:t>Include experts from continents where pest is present</a:t>
            </a:r>
          </a:p>
          <a:p>
            <a:r>
              <a:rPr lang="en-GB" dirty="0" smtClean="0"/>
              <a:t>Expenses paid from EPPO budget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Plus ad </a:t>
            </a:r>
            <a:r>
              <a:rPr lang="en-GB" dirty="0"/>
              <a:t>h</a:t>
            </a:r>
            <a:r>
              <a:rPr lang="en-GB" dirty="0" smtClean="0"/>
              <a:t>oc Expert Working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620688"/>
            <a:ext cx="4104456" cy="6120680"/>
          </a:xfrm>
          <a:solidFill>
            <a:srgbClr val="CCFF99"/>
          </a:solidFill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Phytosanitary Regulations 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Global Affairs</a:t>
            </a:r>
          </a:p>
          <a:p>
            <a:pPr lvl="1"/>
            <a:r>
              <a:rPr lang="en-GB" sz="2000" dirty="0" smtClean="0"/>
              <a:t>Risks and Measures</a:t>
            </a:r>
          </a:p>
          <a:p>
            <a:pPr lvl="1"/>
            <a:r>
              <a:rPr lang="en-GB" sz="2000" dirty="0"/>
              <a:t>Forestry</a:t>
            </a:r>
          </a:p>
          <a:p>
            <a:pPr lvl="1"/>
            <a:r>
              <a:rPr lang="en-GB" sz="2000" dirty="0"/>
              <a:t>Potatoes</a:t>
            </a:r>
          </a:p>
          <a:p>
            <a:pPr lvl="1"/>
            <a:r>
              <a:rPr lang="en-GB" sz="2000" dirty="0" smtClean="0"/>
              <a:t>Inspection Procedures</a:t>
            </a:r>
          </a:p>
          <a:p>
            <a:pPr lvl="1"/>
            <a:r>
              <a:rPr lang="en-GB" sz="2000" dirty="0" smtClean="0"/>
              <a:t>Information</a:t>
            </a:r>
          </a:p>
          <a:p>
            <a:pPr lvl="1"/>
            <a:r>
              <a:rPr lang="en-GB" sz="2000" dirty="0" smtClean="0"/>
              <a:t>Diagnostics (General) +</a:t>
            </a:r>
          </a:p>
          <a:p>
            <a:pPr lvl="2"/>
            <a:r>
              <a:rPr lang="en-GB" dirty="0" smtClean="0"/>
              <a:t>Entomology</a:t>
            </a:r>
          </a:p>
          <a:p>
            <a:pPr lvl="2"/>
            <a:r>
              <a:rPr lang="en-GB" dirty="0" smtClean="0"/>
              <a:t>Nematodes</a:t>
            </a:r>
          </a:p>
          <a:p>
            <a:pPr lvl="2"/>
            <a:r>
              <a:rPr lang="en-GB" dirty="0" smtClean="0"/>
              <a:t>Bacteria</a:t>
            </a:r>
          </a:p>
          <a:p>
            <a:pPr lvl="2"/>
            <a:r>
              <a:rPr lang="en-GB" dirty="0" smtClean="0"/>
              <a:t>Fungi</a:t>
            </a:r>
          </a:p>
          <a:p>
            <a:pPr lvl="2"/>
            <a:r>
              <a:rPr lang="en-GB" dirty="0" smtClean="0"/>
              <a:t>Virology</a:t>
            </a:r>
          </a:p>
          <a:p>
            <a:pPr lvl="1"/>
            <a:r>
              <a:rPr lang="en-GB" sz="2000" dirty="0" smtClean="0"/>
              <a:t>Invasive Alien Plants</a:t>
            </a:r>
          </a:p>
          <a:p>
            <a:pPr lvl="1"/>
            <a:r>
              <a:rPr lang="en-GB" sz="2000" dirty="0" smtClean="0"/>
              <a:t>Biological Control Agents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628800"/>
            <a:ext cx="4044115" cy="3240360"/>
          </a:xfrm>
          <a:solidFill>
            <a:srgbClr val="CCFF99"/>
          </a:solidFill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Plant Protection Products 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General Standards</a:t>
            </a:r>
          </a:p>
          <a:p>
            <a:pPr lvl="1"/>
            <a:r>
              <a:rPr lang="en-GB" sz="2000" dirty="0" smtClean="0"/>
              <a:t>Herbicides</a:t>
            </a:r>
          </a:p>
          <a:p>
            <a:pPr lvl="1"/>
            <a:r>
              <a:rPr lang="en-GB" sz="2000" dirty="0" smtClean="0"/>
              <a:t>Insecticides and Fungicides</a:t>
            </a:r>
          </a:p>
          <a:p>
            <a:pPr lvl="1"/>
            <a:r>
              <a:rPr lang="en-GB" sz="2000" dirty="0" smtClean="0"/>
              <a:t>Resistance</a:t>
            </a:r>
          </a:p>
          <a:p>
            <a:pPr lvl="1"/>
            <a:r>
              <a:rPr lang="en-GB" sz="2000" dirty="0" smtClean="0"/>
              <a:t>Harmonisation of Data Requirements </a:t>
            </a:r>
            <a:endParaRPr lang="en-US" sz="20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3600400" cy="1084982"/>
          </a:xfrm>
        </p:spPr>
        <p:txBody>
          <a:bodyPr/>
          <a:lstStyle/>
          <a:p>
            <a:r>
              <a:rPr lang="en-GB" dirty="0" smtClean="0"/>
              <a:t>Active Panels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836712"/>
            <a:ext cx="8280920" cy="5760640"/>
          </a:xfrm>
          <a:solidFill>
            <a:srgbClr val="CCFF99"/>
          </a:solidFill>
        </p:spPr>
        <p:txBody>
          <a:bodyPr/>
          <a:lstStyle/>
          <a:p>
            <a:pPr>
              <a:defRPr/>
            </a:pPr>
            <a:r>
              <a:rPr lang="en-US" sz="1800" b="1" dirty="0">
                <a:cs typeface="Arial" charset="0"/>
              </a:rPr>
              <a:t>Martin Ward </a:t>
            </a:r>
            <a:r>
              <a:rPr lang="en-US" sz="1800" b="1" dirty="0" smtClean="0">
                <a:cs typeface="Arial" charset="0"/>
              </a:rPr>
              <a:t>			</a:t>
            </a:r>
            <a:r>
              <a:rPr lang="en-US" sz="1800" dirty="0" smtClean="0">
                <a:cs typeface="Arial" charset="0"/>
              </a:rPr>
              <a:t>Director </a:t>
            </a:r>
            <a:r>
              <a:rPr lang="en-US" sz="1800" dirty="0">
                <a:cs typeface="Arial" charset="0"/>
              </a:rPr>
              <a:t>General</a:t>
            </a:r>
          </a:p>
          <a:p>
            <a:pPr>
              <a:defRPr/>
            </a:pPr>
            <a:r>
              <a:rPr lang="en-US" sz="1800" b="1" dirty="0">
                <a:cs typeface="Arial" charset="0"/>
              </a:rPr>
              <a:t>Françoise </a:t>
            </a:r>
            <a:r>
              <a:rPr lang="en-US" sz="1800" b="1" dirty="0" err="1">
                <a:cs typeface="Arial" charset="0"/>
              </a:rPr>
              <a:t>Petter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smtClean="0">
                <a:cs typeface="Arial" charset="0"/>
              </a:rPr>
              <a:t>		</a:t>
            </a:r>
            <a:r>
              <a:rPr lang="en-US" sz="1800" dirty="0" smtClean="0">
                <a:cs typeface="Arial" charset="0"/>
              </a:rPr>
              <a:t>Assistant Director </a:t>
            </a:r>
            <a:endParaRPr lang="en-US" sz="1800" dirty="0">
              <a:cs typeface="Arial" charset="0"/>
            </a:endParaRPr>
          </a:p>
          <a:p>
            <a:pPr>
              <a:defRPr/>
            </a:pPr>
            <a:r>
              <a:rPr lang="en-US" sz="1800" b="1" dirty="0">
                <a:cs typeface="Arial" charset="0"/>
              </a:rPr>
              <a:t>Vlasta Zlof </a:t>
            </a:r>
            <a:r>
              <a:rPr lang="en-US" sz="1800" b="1" dirty="0" smtClean="0">
                <a:cs typeface="Arial" charset="0"/>
              </a:rPr>
              <a:t>			</a:t>
            </a:r>
            <a:r>
              <a:rPr lang="en-US" sz="1800" dirty="0" smtClean="0">
                <a:cs typeface="Arial" charset="0"/>
              </a:rPr>
              <a:t>Scientific </a:t>
            </a:r>
            <a:r>
              <a:rPr lang="en-US" sz="1800" dirty="0">
                <a:cs typeface="Arial" charset="0"/>
              </a:rPr>
              <a:t>Officer </a:t>
            </a:r>
            <a:r>
              <a:rPr lang="en-US" sz="1800" dirty="0" smtClean="0">
                <a:cs typeface="Arial" charset="0"/>
              </a:rPr>
              <a:t>(Plant Protection)</a:t>
            </a:r>
            <a:endParaRPr lang="en-US" sz="1800" dirty="0">
              <a:cs typeface="Arial" charset="0"/>
            </a:endParaRPr>
          </a:p>
          <a:p>
            <a:pPr>
              <a:defRPr/>
            </a:pPr>
            <a:r>
              <a:rPr lang="en-US" sz="1800" b="1" dirty="0">
                <a:cs typeface="Arial" charset="0"/>
              </a:rPr>
              <a:t>Andrei Orlinski </a:t>
            </a:r>
            <a:r>
              <a:rPr lang="en-US" sz="1800" b="1" dirty="0" smtClean="0">
                <a:cs typeface="Arial" charset="0"/>
              </a:rPr>
              <a:t>		</a:t>
            </a:r>
            <a:r>
              <a:rPr lang="en-US" sz="1800" dirty="0" smtClean="0">
                <a:cs typeface="Arial" charset="0"/>
              </a:rPr>
              <a:t>Scientific </a:t>
            </a:r>
            <a:r>
              <a:rPr lang="en-US" sz="1800" dirty="0">
                <a:cs typeface="Arial" charset="0"/>
              </a:rPr>
              <a:t>Officer </a:t>
            </a:r>
            <a:r>
              <a:rPr lang="en-US" sz="1800" dirty="0" smtClean="0">
                <a:cs typeface="Arial" charset="0"/>
              </a:rPr>
              <a:t>(Forestry and Biocontrol)</a:t>
            </a:r>
            <a:endParaRPr lang="en-US" sz="1800" dirty="0">
              <a:cs typeface="Arial" charset="0"/>
            </a:endParaRPr>
          </a:p>
          <a:p>
            <a:pPr>
              <a:defRPr/>
            </a:pPr>
            <a:r>
              <a:rPr lang="en-US" sz="1800" b="1" dirty="0">
                <a:cs typeface="Arial" charset="0"/>
              </a:rPr>
              <a:t>Anne‐Sophie Roy </a:t>
            </a:r>
            <a:r>
              <a:rPr lang="en-US" sz="1800" b="1" dirty="0" smtClean="0">
                <a:cs typeface="Arial" charset="0"/>
              </a:rPr>
              <a:t>		</a:t>
            </a:r>
            <a:r>
              <a:rPr lang="en-US" sz="1800" dirty="0" smtClean="0">
                <a:cs typeface="Arial" charset="0"/>
              </a:rPr>
              <a:t>Information </a:t>
            </a:r>
            <a:r>
              <a:rPr lang="en-US" sz="1800" dirty="0">
                <a:cs typeface="Arial" charset="0"/>
              </a:rPr>
              <a:t>Officer </a:t>
            </a:r>
          </a:p>
          <a:p>
            <a:pPr>
              <a:defRPr/>
            </a:pPr>
            <a:r>
              <a:rPr lang="en-US" sz="1800" b="1" dirty="0">
                <a:cs typeface="Arial" charset="0"/>
              </a:rPr>
              <a:t>Muriel Suffert </a:t>
            </a:r>
            <a:r>
              <a:rPr lang="en-US" sz="1800" b="1" dirty="0" smtClean="0">
                <a:cs typeface="Arial" charset="0"/>
              </a:rPr>
              <a:t>			</a:t>
            </a:r>
            <a:r>
              <a:rPr lang="en-US" sz="1800" dirty="0" smtClean="0">
                <a:cs typeface="Arial" charset="0"/>
              </a:rPr>
              <a:t>Scientific </a:t>
            </a:r>
            <a:r>
              <a:rPr lang="en-US" sz="1800" dirty="0">
                <a:cs typeface="Arial" charset="0"/>
              </a:rPr>
              <a:t>Officer </a:t>
            </a:r>
            <a:r>
              <a:rPr lang="en-US" sz="1800" dirty="0" smtClean="0">
                <a:cs typeface="Arial" charset="0"/>
              </a:rPr>
              <a:t>(Potatoes and PRA)</a:t>
            </a:r>
            <a:endParaRPr lang="en-US" sz="1800" dirty="0">
              <a:cs typeface="Arial" charset="0"/>
            </a:endParaRPr>
          </a:p>
          <a:p>
            <a:pPr>
              <a:defRPr/>
            </a:pPr>
            <a:r>
              <a:rPr lang="en-US" sz="1800" b="1" dirty="0" smtClean="0">
                <a:cs typeface="Arial" charset="0"/>
              </a:rPr>
              <a:t>Rob Tanner			</a:t>
            </a:r>
            <a:r>
              <a:rPr lang="en-US" sz="1800" dirty="0" smtClean="0">
                <a:cs typeface="Arial" charset="0"/>
              </a:rPr>
              <a:t>Scientific </a:t>
            </a:r>
            <a:r>
              <a:rPr lang="en-US" sz="1800" dirty="0">
                <a:cs typeface="Arial" charset="0"/>
              </a:rPr>
              <a:t>Officer (Invasive Alien Plants)</a:t>
            </a:r>
          </a:p>
          <a:p>
            <a:pPr>
              <a:defRPr/>
            </a:pPr>
            <a:r>
              <a:rPr lang="en-US" sz="1800" b="1" dirty="0" smtClean="0">
                <a:cs typeface="Arial" charset="0"/>
              </a:rPr>
              <a:t>Valerio </a:t>
            </a:r>
            <a:r>
              <a:rPr lang="en-US" sz="1800" b="1" dirty="0">
                <a:cs typeface="Arial" charset="0"/>
              </a:rPr>
              <a:t>Lucchesi </a:t>
            </a:r>
            <a:r>
              <a:rPr lang="en-US" sz="1800" b="1" dirty="0" smtClean="0">
                <a:cs typeface="Arial" charset="0"/>
              </a:rPr>
              <a:t>		</a:t>
            </a:r>
            <a:r>
              <a:rPr lang="en-US" sz="1800" dirty="0" smtClean="0">
                <a:cs typeface="Arial" charset="0"/>
              </a:rPr>
              <a:t>Scientific </a:t>
            </a:r>
            <a:r>
              <a:rPr lang="en-US" sz="1800" dirty="0">
                <a:cs typeface="Arial" charset="0"/>
              </a:rPr>
              <a:t>Officer </a:t>
            </a:r>
            <a:r>
              <a:rPr lang="en-US" sz="1800" dirty="0" smtClean="0">
                <a:cs typeface="Arial" charset="0"/>
              </a:rPr>
              <a:t>(Plant Protection)</a:t>
            </a:r>
            <a:endParaRPr lang="en-US" sz="1800" dirty="0">
              <a:cs typeface="Arial" charset="0"/>
            </a:endParaRPr>
          </a:p>
          <a:p>
            <a:pPr>
              <a:defRPr/>
            </a:pPr>
            <a:r>
              <a:rPr lang="en-US" sz="1800" b="1" dirty="0">
                <a:cs typeface="Arial" charset="0"/>
              </a:rPr>
              <a:t>Damien Griessinger </a:t>
            </a:r>
            <a:r>
              <a:rPr lang="en-US" sz="1800" b="1" dirty="0" smtClean="0">
                <a:cs typeface="Arial" charset="0"/>
              </a:rPr>
              <a:t>		</a:t>
            </a:r>
            <a:r>
              <a:rPr lang="en-US" sz="1800" dirty="0" smtClean="0">
                <a:cs typeface="Arial" charset="0"/>
              </a:rPr>
              <a:t>Information </a:t>
            </a:r>
            <a:r>
              <a:rPr lang="en-US" sz="1800" dirty="0">
                <a:cs typeface="Arial" charset="0"/>
              </a:rPr>
              <a:t>Technology Officer </a:t>
            </a:r>
          </a:p>
          <a:p>
            <a:pPr>
              <a:defRPr/>
            </a:pPr>
            <a:r>
              <a:rPr lang="en-US" sz="1800" b="1" dirty="0">
                <a:cs typeface="Arial" charset="0"/>
              </a:rPr>
              <a:t>Madeleine McMullen </a:t>
            </a:r>
            <a:r>
              <a:rPr lang="en-US" sz="1800" b="1" dirty="0" smtClean="0">
                <a:cs typeface="Arial" charset="0"/>
              </a:rPr>
              <a:t>		</a:t>
            </a:r>
            <a:r>
              <a:rPr lang="en-US" sz="1800" dirty="0" smtClean="0">
                <a:cs typeface="Arial" charset="0"/>
              </a:rPr>
              <a:t>Managing </a:t>
            </a:r>
            <a:r>
              <a:rPr lang="en-US" sz="1800" dirty="0">
                <a:cs typeface="Arial" charset="0"/>
              </a:rPr>
              <a:t>Editor </a:t>
            </a:r>
          </a:p>
          <a:p>
            <a:pPr>
              <a:defRPr/>
            </a:pPr>
            <a:r>
              <a:rPr lang="en-US" sz="1800" b="1" dirty="0">
                <a:cs typeface="Arial" charset="0"/>
              </a:rPr>
              <a:t>Eliane Madène</a:t>
            </a:r>
            <a:r>
              <a:rPr lang="en-US" sz="1800" dirty="0">
                <a:cs typeface="Arial" charset="0"/>
              </a:rPr>
              <a:t> </a:t>
            </a:r>
            <a:r>
              <a:rPr lang="en-US" sz="1800" dirty="0" smtClean="0">
                <a:cs typeface="Arial" charset="0"/>
              </a:rPr>
              <a:t>		Administrator</a:t>
            </a:r>
            <a:endParaRPr lang="en-US" sz="1800" dirty="0">
              <a:cs typeface="Arial" charset="0"/>
            </a:endParaRPr>
          </a:p>
          <a:p>
            <a:pPr>
              <a:defRPr/>
            </a:pPr>
            <a:r>
              <a:rPr lang="en-US" sz="1800" b="1" dirty="0">
                <a:cs typeface="Arial" charset="0"/>
              </a:rPr>
              <a:t>Marie‐Christine </a:t>
            </a:r>
            <a:r>
              <a:rPr lang="en-US" sz="1800" b="1" dirty="0" err="1">
                <a:cs typeface="Arial" charset="0"/>
              </a:rPr>
              <a:t>Ozanon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smtClean="0">
                <a:cs typeface="Arial" charset="0"/>
              </a:rPr>
              <a:t>	</a:t>
            </a:r>
            <a:r>
              <a:rPr lang="en-US" sz="1800" dirty="0" smtClean="0">
                <a:cs typeface="Arial" charset="0"/>
              </a:rPr>
              <a:t>Secretary </a:t>
            </a:r>
            <a:endParaRPr lang="en-US" sz="1800" dirty="0">
              <a:cs typeface="Arial" charset="0"/>
            </a:endParaRPr>
          </a:p>
          <a:p>
            <a:pPr>
              <a:defRPr/>
            </a:pPr>
            <a:r>
              <a:rPr lang="en-US" sz="1800" b="1" dirty="0">
                <a:cs typeface="Arial" charset="0"/>
              </a:rPr>
              <a:t>Jocelyne </a:t>
            </a:r>
            <a:r>
              <a:rPr lang="en-US" sz="1800" b="1" dirty="0" err="1">
                <a:cs typeface="Arial" charset="0"/>
              </a:rPr>
              <a:t>Cesari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smtClean="0">
                <a:cs typeface="Arial" charset="0"/>
              </a:rPr>
              <a:t>		</a:t>
            </a:r>
            <a:r>
              <a:rPr lang="en-US" sz="1800" dirty="0" smtClean="0">
                <a:cs typeface="Arial" charset="0"/>
              </a:rPr>
              <a:t>Secretary</a:t>
            </a:r>
            <a:endParaRPr lang="en-US" sz="1800" dirty="0">
              <a:cs typeface="Arial" charset="0"/>
            </a:endParaRPr>
          </a:p>
          <a:p>
            <a:pPr>
              <a:defRPr/>
            </a:pPr>
            <a:r>
              <a:rPr lang="en-US" sz="1800" b="1" dirty="0" smtClean="0">
                <a:cs typeface="Arial" charset="0"/>
              </a:rPr>
              <a:t>Cintia </a:t>
            </a:r>
            <a:r>
              <a:rPr lang="en-US" sz="1800" b="1" dirty="0" err="1" smtClean="0">
                <a:cs typeface="Arial" charset="0"/>
              </a:rPr>
              <a:t>Mauchien</a:t>
            </a:r>
            <a:r>
              <a:rPr lang="en-US" sz="1800" dirty="0" smtClean="0">
                <a:cs typeface="Arial" charset="0"/>
              </a:rPr>
              <a:t>		Administrative Assistant</a:t>
            </a:r>
          </a:p>
          <a:p>
            <a:pPr>
              <a:defRPr/>
            </a:pPr>
            <a:r>
              <a:rPr lang="en-US" sz="1800" b="1" dirty="0" smtClean="0">
                <a:cs typeface="Arial" charset="0"/>
              </a:rPr>
              <a:t>Baldissera Giovani</a:t>
            </a:r>
            <a:r>
              <a:rPr lang="en-US" sz="1800" dirty="0" smtClean="0">
                <a:cs typeface="Arial" charset="0"/>
              </a:rPr>
              <a:t>		</a:t>
            </a:r>
            <a:r>
              <a:rPr lang="en-US" sz="1800" dirty="0" err="1" smtClean="0">
                <a:cs typeface="Arial" charset="0"/>
              </a:rPr>
              <a:t>Euphresco</a:t>
            </a:r>
            <a:r>
              <a:rPr lang="en-US" sz="1800" dirty="0" smtClean="0">
                <a:cs typeface="Arial" charset="0"/>
              </a:rPr>
              <a:t> Co-</a:t>
            </a:r>
            <a:r>
              <a:rPr lang="en-US" sz="1800" dirty="0" err="1" smtClean="0">
                <a:cs typeface="Arial" charset="0"/>
              </a:rPr>
              <a:t>ordinator</a:t>
            </a:r>
            <a:endParaRPr lang="en-US" sz="1800" dirty="0" smtClean="0">
              <a:cs typeface="Arial" charset="0"/>
            </a:endParaRPr>
          </a:p>
          <a:p>
            <a:pPr>
              <a:defRPr/>
            </a:pPr>
            <a:r>
              <a:rPr lang="en-US" sz="1800" b="1" dirty="0" err="1" smtClean="0">
                <a:cs typeface="Arial" charset="0"/>
              </a:rPr>
              <a:t>Jeroen</a:t>
            </a:r>
            <a:r>
              <a:rPr lang="en-US" sz="1800" b="1" dirty="0" smtClean="0">
                <a:cs typeface="Arial" charset="0"/>
              </a:rPr>
              <a:t> </a:t>
            </a:r>
            <a:r>
              <a:rPr lang="en-US" sz="1800" b="1" dirty="0" err="1" smtClean="0">
                <a:cs typeface="Arial" charset="0"/>
              </a:rPr>
              <a:t>Meeussen</a:t>
            </a:r>
            <a:r>
              <a:rPr lang="en-US" sz="1800" dirty="0" smtClean="0">
                <a:cs typeface="Arial" charset="0"/>
              </a:rPr>
              <a:t>		EU Minor Uses Co-</a:t>
            </a:r>
            <a:r>
              <a:rPr lang="en-US" sz="1800" dirty="0" err="1" smtClean="0">
                <a:cs typeface="Arial" charset="0"/>
              </a:rPr>
              <a:t>ordinator</a:t>
            </a:r>
            <a:endParaRPr lang="en-US" sz="1800" dirty="0" smtClean="0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4182"/>
            <a:ext cx="8064896" cy="1084982"/>
          </a:xfrm>
        </p:spPr>
        <p:txBody>
          <a:bodyPr/>
          <a:lstStyle/>
          <a:p>
            <a:r>
              <a:rPr lang="en-GB" dirty="0" smtClean="0"/>
              <a:t>Secretariat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Some current activities …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87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439550" y="2204864"/>
            <a:ext cx="8002588" cy="1828799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marL="273050" indent="-2730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Pct val="150000"/>
              <a:buFont typeface="Arial" pitchFamily="34" charset="0"/>
              <a:buChar char="•"/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39763" indent="-2730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2pPr>
            <a:lvl3pPr marL="9144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07F93"/>
              </a:buClr>
              <a:buSzPct val="60000"/>
              <a:buFont typeface="Wingdings" pitchFamily="2" charset="2"/>
              <a:buChar char=""/>
              <a:defRPr sz="3400">
                <a:solidFill>
                  <a:schemeClr val="tx2"/>
                </a:solidFill>
                <a:latin typeface="Calibri" pitchFamily="34" charset="0"/>
              </a:defRPr>
            </a:lvl3pPr>
            <a:lvl4pPr marL="118745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EC7D0"/>
              </a:buClr>
              <a:buSzPct val="60000"/>
              <a:buFont typeface="Wingdings" pitchFamily="2" charset="2"/>
              <a:buChar char=""/>
              <a:defRPr sz="3400">
                <a:solidFill>
                  <a:schemeClr val="tx2"/>
                </a:solidFill>
                <a:latin typeface="Calibri" pitchFamily="34" charset="0"/>
              </a:defRPr>
            </a:lvl4pPr>
            <a:lvl5pPr marL="1462088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5pPr>
            <a:lvl6pPr marL="4572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6pPr>
            <a:lvl7pPr marL="9144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7pPr>
            <a:lvl8pPr marL="13716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8pPr>
            <a:lvl9pPr marL="1828800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3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prstClr val="black"/>
                </a:solidFill>
              </a:rPr>
              <a:t>Plant Protection Products</a:t>
            </a:r>
            <a:endParaRPr lang="en-US" sz="36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8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92187"/>
            <a:ext cx="8568952" cy="4873625"/>
          </a:xfrm>
        </p:spPr>
        <p:txBody>
          <a:bodyPr/>
          <a:lstStyle/>
          <a:p>
            <a:r>
              <a:rPr lang="en-GB" dirty="0" smtClean="0"/>
              <a:t>Now hosting “EU Minor Uses Co-ordination Facility”</a:t>
            </a:r>
          </a:p>
          <a:p>
            <a:r>
              <a:rPr lang="en-GB" dirty="0" smtClean="0"/>
              <a:t>Funded by EU, France, Germany and the Netherlands with a focus on practical solutions to growers’ problems</a:t>
            </a:r>
          </a:p>
          <a:p>
            <a:r>
              <a:rPr lang="en-GB" dirty="0" smtClean="0"/>
              <a:t>Links with EPPO’s existing work programme of</a:t>
            </a:r>
          </a:p>
          <a:p>
            <a:pPr lvl="1"/>
            <a:r>
              <a:rPr lang="en-GB" dirty="0" smtClean="0"/>
              <a:t>Standards for efficacy testing</a:t>
            </a:r>
          </a:p>
          <a:p>
            <a:pPr lvl="1"/>
            <a:r>
              <a:rPr lang="en-GB" dirty="0" smtClean="0"/>
              <a:t>Extrapolation tables</a:t>
            </a:r>
          </a:p>
          <a:p>
            <a:pPr lvl="1"/>
            <a:r>
              <a:rPr lang="en-GB" dirty="0" smtClean="0"/>
              <a:t>Codes for uses of PPP</a:t>
            </a:r>
          </a:p>
          <a:p>
            <a:r>
              <a:rPr lang="en-GB" dirty="0" smtClean="0"/>
              <a:t>WP assessed costs of updating Good Plant Protection Practice Standards to help with implementation of </a:t>
            </a:r>
            <a:r>
              <a:rPr lang="en-GB" dirty="0" err="1" smtClean="0"/>
              <a:t>IPM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757"/>
            <a:ext cx="8665468" cy="1084982"/>
          </a:xfrm>
        </p:spPr>
        <p:txBody>
          <a:bodyPr/>
          <a:lstStyle/>
          <a:p>
            <a:r>
              <a:rPr lang="en-GB" dirty="0" smtClean="0"/>
              <a:t>Working Party on Plant Protection Products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69" y="4869160"/>
            <a:ext cx="6049599" cy="182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9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traight leaves rightl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Oriel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iel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rve leaves top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7_Orie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aight leaves right sans log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Oriel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iel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rve leaves top sans logo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7_Orie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traight leaves right sans log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Oriel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iel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3736</TotalTime>
  <Words>1082</Words>
  <Application>Microsoft Office PowerPoint</Application>
  <PresentationFormat>On-screen Show (4:3)</PresentationFormat>
  <Paragraphs>196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Straight leaves rightl</vt:lpstr>
      <vt:lpstr>Curve leaves top</vt:lpstr>
      <vt:lpstr>Straight leaves right sans logo</vt:lpstr>
      <vt:lpstr>Curve leaves top sans logo</vt:lpstr>
      <vt:lpstr>1_Straight leaves right sans logo</vt:lpstr>
      <vt:lpstr>The European and Mediterranean Plant Protection Organization    Organisation Européenne et Mediterranéenne pour la Protection des Plantes  2015 Update   </vt:lpstr>
      <vt:lpstr>1951 EPPO Convention – 15 countries Now 50 member countries</vt:lpstr>
      <vt:lpstr>Organisation</vt:lpstr>
      <vt:lpstr>Plus ad hoc Expert Working Groups</vt:lpstr>
      <vt:lpstr>Active Panels</vt:lpstr>
      <vt:lpstr>Secretariat</vt:lpstr>
      <vt:lpstr>Some current activities …</vt:lpstr>
      <vt:lpstr>PowerPoint Presentation</vt:lpstr>
      <vt:lpstr>Working Party on Plant Protection Products</vt:lpstr>
      <vt:lpstr>PowerPoint Presentation</vt:lpstr>
      <vt:lpstr>Working Party on Phytosanitary Regulations Larnaca 2015-06-16/19</vt:lpstr>
      <vt:lpstr>16 participants from 16 EPPO countries and 3 observers from the European Commission, the North American Plant Protection Organization and APHIS/United States Department of Agriculture.  </vt:lpstr>
      <vt:lpstr>PowerPoint Presentation</vt:lpstr>
      <vt:lpstr>Thousand cankers disease of walnut</vt:lpstr>
      <vt:lpstr>Heterobasidion irregulare</vt:lpstr>
      <vt:lpstr>Invasive Alien Plants</vt:lpstr>
      <vt:lpstr>Transfer of pests from the A1 to the A2 List</vt:lpstr>
      <vt:lpstr>PowerPoint Presentation</vt:lpstr>
      <vt:lpstr>Phytosanitary Procedures (series PM3): </vt:lpstr>
      <vt:lpstr>Safe use of biological control (series PM6)</vt:lpstr>
      <vt:lpstr>Diagnostics (series PM7):</vt:lpstr>
      <vt:lpstr>National Regulatory Control System (series PM9)</vt:lpstr>
      <vt:lpstr>PowerPoint Presentation</vt:lpstr>
      <vt:lpstr>EPPO Alert List and PRA activities</vt:lpstr>
      <vt:lpstr>Revisions of Taxonomy</vt:lpstr>
      <vt:lpstr>Study on Wood Commodities  (other than round wood, sawn wood and manufactured wood items)</vt:lpstr>
      <vt:lpstr>Priorities for PRA in 2015-2016</vt:lpstr>
      <vt:lpstr>PowerPoint Presentation</vt:lpstr>
      <vt:lpstr>Contingency Planning</vt:lpstr>
      <vt:lpstr>PowerPoint Presentation</vt:lpstr>
      <vt:lpstr>Pest reporting</vt:lpstr>
      <vt:lpstr>EPPO Codes</vt:lpstr>
      <vt:lpstr>International Work</vt:lpstr>
      <vt:lpstr>Euphresco (Plant Health Research Co-ordination)</vt:lpstr>
      <vt:lpstr>PowerPoint Presentation</vt:lpstr>
      <vt:lpstr>The European and Mediterranean Plant Protection Organization  Thank you!   </vt:lpstr>
    </vt:vector>
  </TitlesOfParts>
  <Company>OEPP / EPPO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15_Roy</dc:title>
  <dc:creator>OEPP</dc:creator>
  <cp:lastModifiedBy>Martin Ward</cp:lastModifiedBy>
  <cp:revision>380</cp:revision>
  <cp:lastPrinted>2014-04-18T10:11:40Z</cp:lastPrinted>
  <dcterms:created xsi:type="dcterms:W3CDTF">2009-11-23T13:16:32Z</dcterms:created>
  <dcterms:modified xsi:type="dcterms:W3CDTF">2015-11-04T13:06:48Z</dcterms:modified>
</cp:coreProperties>
</file>