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6" r:id="rId4"/>
    <p:sldId id="272" r:id="rId5"/>
    <p:sldId id="278" r:id="rId6"/>
    <p:sldId id="277" r:id="rId7"/>
    <p:sldId id="268" r:id="rId8"/>
    <p:sldId id="269" r:id="rId9"/>
    <p:sldId id="275" r:id="rId10"/>
    <p:sldId id="263" r:id="rId11"/>
    <p:sldId id="266" r:id="rId12"/>
    <p:sldId id="279" r:id="rId13"/>
    <p:sldId id="264" r:id="rId14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BD70-691C-9E4E-BB49-C59ADB8CF3B6}" type="datetimeFigureOut">
              <a:rPr lang="es-ES_tradnl" smtClean="0"/>
              <a:pPr/>
              <a:t>29/10/2015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8F37-1006-7943-B59A-6D913E0D9BF0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77083" y="4636710"/>
            <a:ext cx="7496255" cy="172439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International Regional Organization for Plant and Animal Health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Executive Directorship</a:t>
            </a:r>
          </a:p>
          <a:p>
            <a:pPr lvl="1"/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Organismo Internacional Regional de Sanidad Agropecuaria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Dirección Ejecutiva</a:t>
            </a:r>
          </a:p>
          <a:p>
            <a:pPr lvl="1"/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05422" y="2563945"/>
            <a:ext cx="8007926" cy="144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b="1" i="1" dirty="0" smtClean="0">
                <a:solidFill>
                  <a:srgbClr val="17375E"/>
                </a:solidFill>
                <a:latin typeface="Arial"/>
                <a:cs typeface="Arial"/>
              </a:rPr>
              <a:t>Report to the 27</a:t>
            </a:r>
            <a:r>
              <a:rPr lang="en-US" sz="2600" b="1" i="1" baseline="30000" dirty="0" smtClean="0">
                <a:solidFill>
                  <a:srgbClr val="17375E"/>
                </a:solidFill>
                <a:latin typeface="Arial"/>
                <a:cs typeface="Arial"/>
              </a:rPr>
              <a:t>th</a:t>
            </a:r>
            <a:r>
              <a:rPr lang="en-US" sz="2600" b="1" i="1" dirty="0" smtClean="0">
                <a:solidFill>
                  <a:srgbClr val="17375E"/>
                </a:solidFill>
                <a:latin typeface="Arial"/>
                <a:cs typeface="Arial"/>
              </a:rPr>
              <a:t> Technical Consultation among</a:t>
            </a:r>
            <a:endParaRPr lang="en-US" sz="2600" i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>
              <a:lnSpc>
                <a:spcPct val="120000"/>
              </a:lnSpc>
            </a:pPr>
            <a:r>
              <a:rPr lang="en-US" sz="2600" b="1" i="1" dirty="0" smtClean="0">
                <a:solidFill>
                  <a:srgbClr val="17375E"/>
                </a:solidFill>
                <a:latin typeface="Arial"/>
                <a:cs typeface="Arial"/>
              </a:rPr>
              <a:t>Regional Plant Protection Organizations</a:t>
            </a:r>
            <a:endParaRPr lang="en-US" sz="2600" i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>
              <a:lnSpc>
                <a:spcPct val="120000"/>
              </a:lnSpc>
            </a:pPr>
            <a:r>
              <a:rPr lang="en-US" sz="2200" b="1" i="1" dirty="0" smtClean="0">
                <a:solidFill>
                  <a:srgbClr val="17375E"/>
                </a:solidFill>
                <a:latin typeface="Arial"/>
                <a:cs typeface="Arial"/>
              </a:rPr>
              <a:t>Memphis, Tennessee, USA - November 2015 </a:t>
            </a:r>
            <a:endParaRPr lang="en-US" sz="2200" i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2" name="Imagen 1" descr="logo oir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20" y="363946"/>
            <a:ext cx="2491740" cy="1779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9946" y="1112371"/>
            <a:ext cx="6326659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500" b="1" dirty="0" smtClean="0">
                <a:latin typeface="Arail"/>
                <a:cs typeface="Arail"/>
              </a:rPr>
              <a:t>OIRSA agreement</a:t>
            </a:r>
            <a:r>
              <a:rPr lang="x-none" sz="2500" b="1" dirty="0" smtClean="0">
                <a:latin typeface="Arail"/>
                <a:cs typeface="Arail"/>
              </a:rPr>
              <a:t> </a:t>
            </a:r>
            <a:r>
              <a:rPr lang="x-none" sz="2500" b="1" dirty="0" err="1" smtClean="0">
                <a:latin typeface="Arail"/>
                <a:cs typeface="Arail"/>
              </a:rPr>
              <a:t>with</a:t>
            </a:r>
            <a:r>
              <a:rPr lang="x-none" sz="2500" b="1" dirty="0" smtClean="0">
                <a:latin typeface="Arail"/>
                <a:cs typeface="Arail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500" dirty="0">
                <a:latin typeface="Arail"/>
                <a:cs typeface="Arail"/>
              </a:rPr>
              <a:t>IICA</a:t>
            </a:r>
          </a:p>
          <a:p>
            <a:pPr lvl="1">
              <a:lnSpc>
                <a:spcPct val="80000"/>
              </a:lnSpc>
            </a:pPr>
            <a:r>
              <a:rPr lang="en-US" sz="2500" dirty="0">
                <a:latin typeface="Arail"/>
                <a:cs typeface="Arail"/>
              </a:rPr>
              <a:t>ICDF</a:t>
            </a:r>
            <a:r>
              <a:rPr lang="x-none" sz="2500" dirty="0">
                <a:latin typeface="Arail"/>
                <a:cs typeface="Arail"/>
              </a:rPr>
              <a:t>-Taiwán</a:t>
            </a:r>
            <a:endParaRPr lang="en-US" sz="2500" dirty="0">
              <a:latin typeface="Arail"/>
              <a:cs typeface="Arail"/>
            </a:endParaRPr>
          </a:p>
          <a:p>
            <a:pPr lvl="1">
              <a:lnSpc>
                <a:spcPct val="80000"/>
              </a:lnSpc>
            </a:pPr>
            <a:r>
              <a:rPr lang="en-US" sz="2500" dirty="0">
                <a:latin typeface="Arail"/>
                <a:cs typeface="Arail"/>
              </a:rPr>
              <a:t>FAO</a:t>
            </a:r>
          </a:p>
          <a:p>
            <a:pPr lvl="1">
              <a:lnSpc>
                <a:spcPct val="80000"/>
              </a:lnSpc>
            </a:pPr>
            <a:r>
              <a:rPr lang="en-US" sz="2500" dirty="0">
                <a:latin typeface="Arail"/>
                <a:cs typeface="Arail"/>
              </a:rPr>
              <a:t>NAPPO</a:t>
            </a:r>
          </a:p>
          <a:p>
            <a:pPr lvl="1">
              <a:lnSpc>
                <a:spcPct val="80000"/>
              </a:lnSpc>
            </a:pPr>
            <a:r>
              <a:rPr lang="en-US" sz="2500" dirty="0">
                <a:latin typeface="Arail"/>
                <a:cs typeface="Arail"/>
              </a:rPr>
              <a:t>Government of Australia</a:t>
            </a:r>
          </a:p>
          <a:p>
            <a:pPr lvl="1">
              <a:lnSpc>
                <a:spcPct val="80000"/>
              </a:lnSpc>
            </a:pPr>
            <a:r>
              <a:rPr lang="en-US" sz="2500" dirty="0">
                <a:latin typeface="Arail"/>
                <a:cs typeface="Arail"/>
              </a:rPr>
              <a:t>USDA</a:t>
            </a:r>
          </a:p>
          <a:p>
            <a:pPr lvl="1">
              <a:lnSpc>
                <a:spcPct val="80000"/>
              </a:lnSpc>
            </a:pPr>
            <a:r>
              <a:rPr lang="en-US" sz="2500" dirty="0">
                <a:latin typeface="Arail"/>
                <a:cs typeface="Arail"/>
              </a:rPr>
              <a:t>SAG-Chile</a:t>
            </a:r>
          </a:p>
          <a:p>
            <a:pPr>
              <a:lnSpc>
                <a:spcPct val="80000"/>
              </a:lnSpc>
            </a:pPr>
            <a:endParaRPr lang="x-none" sz="2500" dirty="0">
              <a:latin typeface="Arail"/>
              <a:cs typeface="Arail"/>
            </a:endParaRPr>
          </a:p>
          <a:p>
            <a:pPr>
              <a:lnSpc>
                <a:spcPct val="80000"/>
              </a:lnSpc>
            </a:pPr>
            <a:r>
              <a:rPr lang="x-none" sz="2500" b="1" dirty="0" smtClean="0">
                <a:latin typeface="Arail"/>
                <a:cs typeface="Arail"/>
              </a:rPr>
              <a:t>OIRSA </a:t>
            </a:r>
            <a:r>
              <a:rPr lang="en-US" sz="2500" b="1" dirty="0" smtClean="0">
                <a:latin typeface="Arail"/>
                <a:cs typeface="Arail"/>
              </a:rPr>
              <a:t>coordinates with:</a:t>
            </a:r>
          </a:p>
          <a:p>
            <a:pPr lvl="1">
              <a:lnSpc>
                <a:spcPct val="80000"/>
              </a:lnSpc>
            </a:pPr>
            <a:r>
              <a:rPr lang="en-US" sz="2500" dirty="0" smtClean="0">
                <a:latin typeface="Arail"/>
                <a:cs typeface="Arail"/>
              </a:rPr>
              <a:t>IPPC</a:t>
            </a:r>
            <a:r>
              <a:rPr lang="x-none" sz="2500" dirty="0" smtClean="0">
                <a:latin typeface="Arail"/>
                <a:cs typeface="Arail"/>
              </a:rPr>
              <a:t> (International </a:t>
            </a:r>
            <a:r>
              <a:rPr lang="x-none" sz="2500" dirty="0" err="1" smtClean="0">
                <a:latin typeface="Arail"/>
                <a:cs typeface="Arail"/>
              </a:rPr>
              <a:t>Plant</a:t>
            </a:r>
            <a:r>
              <a:rPr lang="x-none" sz="2500" dirty="0" smtClean="0">
                <a:latin typeface="Arail"/>
                <a:cs typeface="Arail"/>
              </a:rPr>
              <a:t> </a:t>
            </a:r>
            <a:r>
              <a:rPr lang="x-none" sz="2500" dirty="0" err="1" smtClean="0">
                <a:latin typeface="Arail"/>
                <a:cs typeface="Arail"/>
              </a:rPr>
              <a:t>Protection</a:t>
            </a:r>
            <a:r>
              <a:rPr lang="x-none" sz="2500" dirty="0" smtClean="0">
                <a:latin typeface="Arail"/>
                <a:cs typeface="Arail"/>
              </a:rPr>
              <a:t> </a:t>
            </a:r>
            <a:r>
              <a:rPr lang="x-none" sz="2500" dirty="0" err="1" smtClean="0">
                <a:latin typeface="Arail"/>
                <a:cs typeface="Arail"/>
              </a:rPr>
              <a:t>Convention</a:t>
            </a:r>
            <a:r>
              <a:rPr lang="x-none" sz="2500" dirty="0" smtClean="0">
                <a:latin typeface="Arail"/>
                <a:cs typeface="Arail"/>
              </a:rPr>
              <a:t>)</a:t>
            </a:r>
            <a:endParaRPr lang="en-US" sz="2500" dirty="0" smtClean="0">
              <a:latin typeface="Arail"/>
              <a:cs typeface="Arail"/>
            </a:endParaRPr>
          </a:p>
          <a:p>
            <a:pPr marL="720725" lvl="1" indent="-263525">
              <a:lnSpc>
                <a:spcPct val="80000"/>
              </a:lnSpc>
              <a:tabLst>
                <a:tab pos="803275" algn="l"/>
              </a:tabLst>
            </a:pPr>
            <a:r>
              <a:rPr lang="en-US" sz="2500" dirty="0" smtClean="0">
                <a:latin typeface="Arail"/>
                <a:cs typeface="Arail"/>
              </a:rPr>
              <a:t>EPPO</a:t>
            </a:r>
            <a:r>
              <a:rPr lang="x-none" sz="2500" dirty="0" smtClean="0">
                <a:latin typeface="Arail"/>
                <a:cs typeface="Arail"/>
              </a:rPr>
              <a:t> (European and Mediterranean </a:t>
            </a:r>
            <a:r>
              <a:rPr lang="en-US" sz="2500" dirty="0" smtClean="0">
                <a:latin typeface="Arail"/>
                <a:cs typeface="Arail"/>
              </a:rPr>
              <a:t> </a:t>
            </a:r>
            <a:r>
              <a:rPr lang="x-none" sz="2500" dirty="0" smtClean="0">
                <a:latin typeface="Arail"/>
                <a:cs typeface="Arail"/>
              </a:rPr>
              <a:t>Plant </a:t>
            </a:r>
            <a:r>
              <a:rPr lang="x-none" sz="2500" dirty="0" smtClean="0"/>
              <a:t>Protection Organization)</a:t>
            </a:r>
            <a:endParaRPr lang="en-US" sz="2500" dirty="0" smtClean="0"/>
          </a:p>
          <a:p>
            <a:pPr marL="720725" lvl="1" indent="-263525">
              <a:lnSpc>
                <a:spcPct val="80000"/>
              </a:lnSpc>
              <a:tabLst>
                <a:tab pos="803275" algn="l"/>
              </a:tabLst>
            </a:pPr>
            <a:endParaRPr lang="en-US" sz="25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275434" y="251490"/>
            <a:ext cx="7049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International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Cooperation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pic>
        <p:nvPicPr>
          <p:cNvPr id="8" name="Imagen 7" descr="pla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0" y="1634131"/>
            <a:ext cx="2854960" cy="2908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5823" y="1630443"/>
            <a:ext cx="7939377" cy="381531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ail"/>
                <a:cs typeface="Arail"/>
              </a:rPr>
              <a:t>Formulation of the Regional List of Quarantine Pests.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ail"/>
                <a:cs typeface="Arail"/>
              </a:rPr>
              <a:t>Pest Risk Analysis System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ail"/>
                <a:cs typeface="Arail"/>
              </a:rPr>
              <a:t>Regional Phytosanitary Surveillance System.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ail"/>
                <a:cs typeface="Arail"/>
              </a:rPr>
              <a:t>Early Warning System of Regional Pests.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ail"/>
                <a:cs typeface="Arail"/>
              </a:rPr>
              <a:t>Implementation of the Continental Action Plan for </a:t>
            </a:r>
            <a:r>
              <a:rPr lang="en-US" sz="2400" b="1" i="1" dirty="0" smtClean="0">
                <a:latin typeface="Arail"/>
                <a:cs typeface="Arail"/>
              </a:rPr>
              <a:t>Fusarium</a:t>
            </a:r>
            <a:r>
              <a:rPr lang="en-US" sz="2400" dirty="0" smtClean="0">
                <a:latin typeface="Arail"/>
                <a:cs typeface="Arail"/>
              </a:rPr>
              <a:t> </a:t>
            </a:r>
          </a:p>
          <a:p>
            <a:pPr marL="0" indent="0" algn="just">
              <a:buNone/>
            </a:pPr>
            <a:r>
              <a:rPr lang="en-US" sz="2400" dirty="0">
                <a:latin typeface="Arail"/>
                <a:cs typeface="Arail"/>
              </a:rPr>
              <a:t> </a:t>
            </a:r>
            <a:r>
              <a:rPr lang="en-US" sz="2400" dirty="0" smtClean="0">
                <a:latin typeface="Arail"/>
                <a:cs typeface="Arail"/>
              </a:rPr>
              <a:t>   FOC TR4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45561" y="415488"/>
            <a:ext cx="5587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Upcoming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Activities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4223" y="1793003"/>
            <a:ext cx="8010497" cy="305331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ail"/>
                <a:cs typeface="Arail"/>
              </a:rPr>
              <a:t>Formulation of the Action Plan against </a:t>
            </a:r>
            <a:r>
              <a:rPr lang="en-US" sz="2400" b="1" i="1" dirty="0" err="1" smtClean="0">
                <a:latin typeface="Arail"/>
                <a:cs typeface="Arail"/>
              </a:rPr>
              <a:t>Colletotrichum</a:t>
            </a:r>
            <a:r>
              <a:rPr lang="en-US" sz="2400" b="1" i="1" dirty="0" smtClean="0">
                <a:latin typeface="Arail"/>
                <a:cs typeface="Arail"/>
              </a:rPr>
              <a:t> </a:t>
            </a:r>
          </a:p>
          <a:p>
            <a:pPr marL="0" indent="0" algn="just">
              <a:buNone/>
            </a:pPr>
            <a:r>
              <a:rPr lang="en-US" sz="2400" b="1" i="1" dirty="0" smtClean="0">
                <a:latin typeface="Arail"/>
                <a:cs typeface="Arail"/>
              </a:rPr>
              <a:t>    </a:t>
            </a:r>
            <a:r>
              <a:rPr lang="en-US" sz="2400" b="1" i="1" dirty="0" err="1" smtClean="0">
                <a:latin typeface="Arail"/>
                <a:cs typeface="Arail"/>
              </a:rPr>
              <a:t>kahawae</a:t>
            </a:r>
            <a:r>
              <a:rPr lang="en-US" sz="2400" b="1" i="1" dirty="0" smtClean="0">
                <a:latin typeface="Arail"/>
                <a:cs typeface="Arail"/>
              </a:rPr>
              <a:t>  </a:t>
            </a:r>
            <a:r>
              <a:rPr lang="en-US" sz="2400" dirty="0" smtClean="0">
                <a:latin typeface="Arail"/>
                <a:cs typeface="Arail"/>
              </a:rPr>
              <a:t>coffee berry disease (CBD).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ail"/>
                <a:cs typeface="Arail"/>
              </a:rPr>
              <a:t>Determination of pest status: a) Potato quarantine nematodes b)</a:t>
            </a:r>
            <a:r>
              <a:rPr lang="en-US" sz="2400" b="1" i="1" dirty="0" smtClean="0">
                <a:latin typeface="Arail"/>
                <a:cs typeface="Arail"/>
              </a:rPr>
              <a:t>Trips </a:t>
            </a:r>
            <a:r>
              <a:rPr lang="en-US" sz="2400" b="1" i="1" dirty="0" err="1" smtClean="0">
                <a:latin typeface="Arail"/>
                <a:cs typeface="Arail"/>
              </a:rPr>
              <a:t>palmi</a:t>
            </a:r>
            <a:r>
              <a:rPr lang="en-US" sz="2400" b="1" i="1" dirty="0" smtClean="0">
                <a:latin typeface="Arail"/>
                <a:cs typeface="Arail"/>
              </a:rPr>
              <a:t> </a:t>
            </a:r>
            <a:r>
              <a:rPr lang="en-US" sz="2400" dirty="0" smtClean="0">
                <a:latin typeface="Arail"/>
                <a:cs typeface="Arail"/>
              </a:rPr>
              <a:t>in vegetables c) </a:t>
            </a:r>
            <a:r>
              <a:rPr lang="en-US" sz="2400" b="1" i="1" dirty="0" err="1" smtClean="0">
                <a:latin typeface="Arail"/>
                <a:cs typeface="Arail"/>
              </a:rPr>
              <a:t>Tuta</a:t>
            </a:r>
            <a:r>
              <a:rPr lang="en-US" sz="2400" b="1" i="1" dirty="0" smtClean="0">
                <a:latin typeface="Arail"/>
                <a:cs typeface="Arail"/>
              </a:rPr>
              <a:t> </a:t>
            </a:r>
            <a:r>
              <a:rPr lang="en-US" sz="2400" b="1" i="1" dirty="0" err="1" smtClean="0">
                <a:latin typeface="Arail"/>
                <a:cs typeface="Arail"/>
              </a:rPr>
              <a:t>absoluta</a:t>
            </a:r>
            <a:r>
              <a:rPr lang="en-US" sz="2400" b="1" i="1" dirty="0" smtClean="0">
                <a:latin typeface="Arail"/>
                <a:cs typeface="Arail"/>
              </a:rPr>
              <a:t> </a:t>
            </a:r>
            <a:r>
              <a:rPr lang="en-US" sz="2400" dirty="0" smtClean="0">
                <a:latin typeface="Arail"/>
                <a:cs typeface="Arail"/>
              </a:rPr>
              <a:t>in vegetables, particularly tomato.</a:t>
            </a:r>
          </a:p>
          <a:p>
            <a:pPr marL="355600" indent="0" algn="just">
              <a:buFont typeface="Wingdings" panose="05000000000000000000" pitchFamily="2" charset="2"/>
              <a:buChar char="§"/>
            </a:pPr>
            <a:endParaRPr lang="en-US" sz="2400" dirty="0">
              <a:latin typeface="Arail"/>
              <a:cs typeface="Arai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45561" y="486608"/>
            <a:ext cx="5587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Upcoming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Activities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2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71715" y="2505670"/>
            <a:ext cx="52902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Thank</a:t>
            </a:r>
            <a:r>
              <a:rPr lang="x-none" sz="7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-you</a:t>
            </a:r>
            <a:r>
              <a:rPr lang="en-US" sz="7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!</a:t>
            </a:r>
            <a:endParaRPr lang="en-US" sz="7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logoOIRS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1945" y="3876561"/>
            <a:ext cx="1678321" cy="1678321"/>
          </a:xfrm>
          <a:prstGeom prst="ellipse">
            <a:avLst/>
          </a:prstGeom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 extrusionH="76200" prstMaterial="dkEdge">
            <a:bevelT w="165100" prst="coolSlant"/>
            <a:extrusionClr>
              <a:srgbClr val="008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4 Marcador de contenido"/>
          <p:cNvSpPr>
            <a:spLocks noGrp="1"/>
          </p:cNvSpPr>
          <p:nvPr>
            <p:ph idx="1"/>
          </p:nvPr>
        </p:nvSpPr>
        <p:spPr>
          <a:xfrm>
            <a:off x="1785189" y="1933575"/>
            <a:ext cx="6049096" cy="4032250"/>
          </a:xfrm>
        </p:spPr>
        <p:txBody>
          <a:bodyPr>
            <a:normAutofit/>
          </a:bodyPr>
          <a:lstStyle/>
          <a:p>
            <a:pPr marL="0" algn="just" eaLnBrk="1" hangingPunct="1">
              <a:buFont typeface="Arial" charset="0"/>
              <a:buNone/>
            </a:pPr>
            <a:r>
              <a:rPr lang="en-US" sz="2800" dirty="0">
                <a:latin typeface="Arial"/>
                <a:cs typeface="Arial"/>
              </a:rPr>
              <a:t>OIRSA focuses </a:t>
            </a:r>
            <a:r>
              <a:rPr lang="en-US" sz="2800" dirty="0" smtClean="0">
                <a:latin typeface="Arial"/>
                <a:cs typeface="Arial"/>
              </a:rPr>
              <a:t>attention on four </a:t>
            </a:r>
            <a:r>
              <a:rPr lang="en-US" sz="2800" dirty="0">
                <a:latin typeface="Arial"/>
                <a:cs typeface="Arial"/>
              </a:rPr>
              <a:t>technical areas:</a:t>
            </a:r>
          </a:p>
          <a:p>
            <a:pPr marL="1533525" lvl="2" indent="-457200" algn="just"/>
            <a:r>
              <a:rPr lang="en-US" sz="2800" dirty="0" smtClean="0">
                <a:latin typeface="Arial"/>
                <a:cs typeface="Arial"/>
              </a:rPr>
              <a:t>Plant </a:t>
            </a:r>
            <a:r>
              <a:rPr lang="en-US" sz="2800" dirty="0">
                <a:latin typeface="Arial"/>
                <a:cs typeface="Arial"/>
              </a:rPr>
              <a:t>Health</a:t>
            </a:r>
          </a:p>
          <a:p>
            <a:pPr marL="1533525" lvl="2" indent="-457200" algn="just"/>
            <a:r>
              <a:rPr lang="en-US" sz="2800" dirty="0">
                <a:latin typeface="Arial"/>
                <a:cs typeface="Arial"/>
              </a:rPr>
              <a:t>Animal Health</a:t>
            </a:r>
          </a:p>
          <a:p>
            <a:pPr marL="1533525" lvl="2" indent="-457200" algn="just"/>
            <a:r>
              <a:rPr lang="en-US" sz="2800" dirty="0">
                <a:latin typeface="Arial"/>
                <a:cs typeface="Arial"/>
              </a:rPr>
              <a:t>Agricultural Quarantine</a:t>
            </a:r>
          </a:p>
          <a:p>
            <a:pPr marL="1533525" lvl="2" indent="-457200" algn="just"/>
            <a:r>
              <a:rPr lang="en-US" sz="2800" dirty="0">
                <a:latin typeface="Arial"/>
                <a:cs typeface="Arial"/>
              </a:rPr>
              <a:t>Food </a:t>
            </a:r>
            <a:r>
              <a:rPr lang="en-US" sz="2800" dirty="0" smtClean="0">
                <a:latin typeface="Arial"/>
                <a:cs typeface="Arial"/>
              </a:rPr>
              <a:t>Safety</a:t>
            </a:r>
            <a:endParaRPr lang="x-none" sz="2800" dirty="0" smtClean="0">
              <a:latin typeface="Arial"/>
              <a:cs typeface="Arial"/>
            </a:endParaRPr>
          </a:p>
          <a:p>
            <a:pPr marL="1533525" lvl="2" indent="-457200" algn="just"/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87600" y="603676"/>
            <a:ext cx="4449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Technical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Areas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2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4 Marcador de contenido"/>
          <p:cNvSpPr>
            <a:spLocks noGrp="1"/>
          </p:cNvSpPr>
          <p:nvPr>
            <p:ph idx="1"/>
          </p:nvPr>
        </p:nvSpPr>
        <p:spPr>
          <a:xfrm>
            <a:off x="2235200" y="2180588"/>
            <a:ext cx="5049520" cy="2239012"/>
          </a:xfrm>
        </p:spPr>
        <p:txBody>
          <a:bodyPr>
            <a:normAutofit/>
          </a:bodyPr>
          <a:lstStyle/>
          <a:p>
            <a:pPr marL="457200" lvl="2" indent="-457200"/>
            <a:r>
              <a:rPr lang="x-none" sz="2800" dirty="0" err="1" smtClean="0">
                <a:latin typeface="Arail"/>
                <a:cs typeface="Arail"/>
              </a:rPr>
              <a:t>Climate</a:t>
            </a:r>
            <a:r>
              <a:rPr lang="x-none" sz="2800" dirty="0" smtClean="0">
                <a:latin typeface="Arail"/>
                <a:cs typeface="Arail"/>
              </a:rPr>
              <a:t> </a:t>
            </a:r>
            <a:r>
              <a:rPr lang="x-none" sz="2800" dirty="0" err="1" smtClean="0">
                <a:latin typeface="Arail"/>
                <a:cs typeface="Arail"/>
              </a:rPr>
              <a:t>change</a:t>
            </a:r>
            <a:endParaRPr lang="en-US" sz="2800" dirty="0">
              <a:latin typeface="Arail"/>
              <a:cs typeface="Arail"/>
            </a:endParaRPr>
          </a:p>
          <a:p>
            <a:pPr marL="457200" lvl="2" indent="-457200"/>
            <a:r>
              <a:rPr lang="x-none" sz="2800" dirty="0" err="1" smtClean="0">
                <a:latin typeface="Arail"/>
                <a:cs typeface="Arail"/>
              </a:rPr>
              <a:t>Trazability</a:t>
            </a:r>
            <a:r>
              <a:rPr lang="x-none" sz="2800" dirty="0" smtClean="0">
                <a:latin typeface="Arail"/>
                <a:cs typeface="Arail"/>
              </a:rPr>
              <a:t> </a:t>
            </a:r>
            <a:r>
              <a:rPr lang="x-none" sz="2800" dirty="0" err="1" smtClean="0">
                <a:latin typeface="Arail"/>
                <a:cs typeface="Arail"/>
              </a:rPr>
              <a:t>agropecuary</a:t>
            </a:r>
            <a:endParaRPr lang="x-none" sz="2800" dirty="0" smtClean="0">
              <a:latin typeface="Arail"/>
              <a:cs typeface="Arail"/>
            </a:endParaRPr>
          </a:p>
          <a:p>
            <a:pPr marL="457200" lvl="2" indent="-457200"/>
            <a:r>
              <a:rPr lang="x-none" sz="2800" dirty="0" smtClean="0">
                <a:latin typeface="Arail"/>
                <a:cs typeface="Arail"/>
              </a:rPr>
              <a:t>Pest </a:t>
            </a:r>
            <a:r>
              <a:rPr lang="x-none" sz="2800" dirty="0" err="1" smtClean="0">
                <a:latin typeface="Arail"/>
                <a:cs typeface="Arail"/>
              </a:rPr>
              <a:t>risk</a:t>
            </a:r>
            <a:r>
              <a:rPr lang="x-none" sz="2800" dirty="0" smtClean="0">
                <a:latin typeface="Arail"/>
                <a:cs typeface="Arail"/>
              </a:rPr>
              <a:t> </a:t>
            </a:r>
            <a:r>
              <a:rPr lang="x-none" sz="2800" dirty="0" err="1" smtClean="0">
                <a:latin typeface="Arail"/>
                <a:cs typeface="Arail"/>
              </a:rPr>
              <a:t>analysis</a:t>
            </a:r>
            <a:r>
              <a:rPr lang="x-none" sz="2800" dirty="0" smtClean="0">
                <a:latin typeface="Arail"/>
                <a:cs typeface="Arail"/>
              </a:rPr>
              <a:t> </a:t>
            </a:r>
            <a:endParaRPr lang="en-US" sz="2800" dirty="0">
              <a:latin typeface="Arail"/>
              <a:cs typeface="Arail"/>
            </a:endParaRPr>
          </a:p>
          <a:p>
            <a:pPr marL="457200" lvl="2" indent="-457200"/>
            <a:r>
              <a:rPr lang="en-US" sz="2800" dirty="0" smtClean="0">
                <a:latin typeface="Arail"/>
                <a:cs typeface="Arail"/>
              </a:rPr>
              <a:t>L</a:t>
            </a:r>
            <a:r>
              <a:rPr lang="x-none" sz="2800" dirty="0" err="1" smtClean="0">
                <a:latin typeface="Arail"/>
                <a:cs typeface="Arail"/>
              </a:rPr>
              <a:t>aboratories</a:t>
            </a:r>
            <a:r>
              <a:rPr lang="x-none" sz="2800" dirty="0" smtClean="0">
                <a:latin typeface="Arail"/>
                <a:cs typeface="Arail"/>
              </a:rPr>
              <a:t> of diagnosis</a:t>
            </a:r>
          </a:p>
          <a:p>
            <a:pPr marL="0" lvl="2" indent="0">
              <a:buNone/>
            </a:pPr>
            <a:endParaRPr lang="en-US" sz="2800" dirty="0">
              <a:latin typeface="Arail"/>
              <a:cs typeface="Arai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28240" y="904240"/>
            <a:ext cx="4262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Axis </a:t>
            </a:r>
            <a:r>
              <a:rPr lang="es-ES" sz="4400" b="1" dirty="0" err="1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ranverse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: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4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272" y="1405890"/>
            <a:ext cx="7592288" cy="490061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600" b="1" dirty="0" smtClean="0">
                <a:latin typeface="Arail"/>
                <a:cs typeface="Arail"/>
              </a:rPr>
              <a:t>Citrus HLB Regional Pest Control.</a:t>
            </a:r>
            <a:endParaRPr lang="en-US" sz="2600" b="1" i="1" dirty="0" smtClean="0">
              <a:latin typeface="Arail"/>
              <a:cs typeface="Arail"/>
            </a:endParaRPr>
          </a:p>
          <a:p>
            <a:pPr marL="538163" lvl="1" indent="-182563" algn="just">
              <a:buNone/>
            </a:pPr>
            <a:r>
              <a:rPr lang="en-US" sz="2600" dirty="0" smtClean="0">
                <a:latin typeface="Arail"/>
                <a:cs typeface="Arail"/>
              </a:rPr>
              <a:t>•Training </a:t>
            </a:r>
            <a:r>
              <a:rPr lang="en-US" sz="2600" dirty="0">
                <a:latin typeface="Arail"/>
                <a:cs typeface="Arail"/>
              </a:rPr>
              <a:t>Workshops on “Epidemiology and Recognition of Citrus </a:t>
            </a:r>
            <a:r>
              <a:rPr lang="en-US" sz="2600" dirty="0" err="1">
                <a:latin typeface="Arail"/>
                <a:cs typeface="Arail"/>
              </a:rPr>
              <a:t>Huanglongbing</a:t>
            </a:r>
            <a:r>
              <a:rPr lang="en-US" sz="2600" dirty="0">
                <a:latin typeface="Arail"/>
                <a:cs typeface="Arail"/>
              </a:rPr>
              <a:t> (HLB)”, “Integrated Pest Management (IPM) of Citrus HLB” “Production of Citrus Healthy Plants, Regulations, and PCR diagnosis”</a:t>
            </a:r>
            <a:r>
              <a:rPr lang="en-US" sz="2600" dirty="0" smtClean="0">
                <a:latin typeface="Arail"/>
                <a:cs typeface="Arail"/>
              </a:rPr>
              <a:t>.</a:t>
            </a:r>
          </a:p>
          <a:p>
            <a:pPr marL="538163" lvl="1" indent="-182563" algn="just">
              <a:buNone/>
            </a:pPr>
            <a:endParaRPr lang="en-US" sz="2600" dirty="0">
              <a:latin typeface="Arail"/>
              <a:cs typeface="Arail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600" b="1" dirty="0" smtClean="0">
                <a:latin typeface="Arail"/>
                <a:cs typeface="Arail"/>
              </a:rPr>
              <a:t>Coffee Leaf Rust </a:t>
            </a:r>
            <a:r>
              <a:rPr lang="en-US" sz="2600" b="1" dirty="0" err="1" smtClean="0">
                <a:latin typeface="Arail"/>
                <a:cs typeface="Arail"/>
              </a:rPr>
              <a:t>Phytosanitary</a:t>
            </a:r>
            <a:r>
              <a:rPr lang="en-US" sz="2600" b="1" dirty="0" smtClean="0">
                <a:latin typeface="Arail"/>
                <a:cs typeface="Arail"/>
              </a:rPr>
              <a:t> Pro</a:t>
            </a:r>
            <a:r>
              <a:rPr lang="x-none" sz="2600" b="1" dirty="0" smtClean="0">
                <a:latin typeface="Arail"/>
                <a:cs typeface="Arail"/>
              </a:rPr>
              <a:t>ject</a:t>
            </a:r>
            <a:r>
              <a:rPr lang="en-US" sz="2600" b="1" dirty="0" smtClean="0">
                <a:latin typeface="Arail"/>
                <a:cs typeface="Arail"/>
              </a:rPr>
              <a:t>.</a:t>
            </a:r>
            <a:endParaRPr lang="x-none" sz="2600" b="1" dirty="0" smtClean="0">
              <a:latin typeface="Arail"/>
              <a:cs typeface="Arail"/>
            </a:endParaRPr>
          </a:p>
          <a:p>
            <a:pPr marL="538163" lvl="1" indent="-182563" algn="just">
              <a:buNone/>
            </a:pPr>
            <a:r>
              <a:rPr lang="en-US" sz="2600" dirty="0" smtClean="0">
                <a:latin typeface="Arail"/>
                <a:cs typeface="Arail"/>
              </a:rPr>
              <a:t>•The Member Countries adopted the Coffee Leaf Rust Early Warning System, developed by OIRSA.</a:t>
            </a:r>
            <a:endParaRPr lang="en-US" sz="2600" dirty="0">
              <a:latin typeface="Arail"/>
              <a:cs typeface="Arai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35760" y="325120"/>
            <a:ext cx="6299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Phytosanitary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152" y="1328420"/>
            <a:ext cx="7592288" cy="490061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600" b="1" dirty="0" smtClean="0">
                <a:latin typeface="Arail"/>
                <a:cs typeface="Arail"/>
              </a:rPr>
              <a:t>Fruit Flies</a:t>
            </a:r>
            <a:r>
              <a:rPr lang="en-US" sz="2600" b="1" i="1" dirty="0" smtClean="0">
                <a:latin typeface="Arail"/>
                <a:cs typeface="Arail"/>
              </a:rPr>
              <a:t>: Anastrepha grandis and Ceratitis</a:t>
            </a:r>
            <a:r>
              <a:rPr lang="en-US" sz="2600" b="1" dirty="0" smtClean="0">
                <a:latin typeface="Arail"/>
                <a:cs typeface="Arail"/>
              </a:rPr>
              <a:t> </a:t>
            </a:r>
            <a:r>
              <a:rPr lang="en-US" sz="2600" b="1" i="1" dirty="0" smtClean="0">
                <a:latin typeface="Arail"/>
                <a:cs typeface="Arail"/>
              </a:rPr>
              <a:t>capitata (</a:t>
            </a:r>
            <a:r>
              <a:rPr lang="en-US" sz="2600" b="1" dirty="0" smtClean="0">
                <a:latin typeface="Arail"/>
                <a:cs typeface="Arail"/>
              </a:rPr>
              <a:t>Medfly)</a:t>
            </a:r>
            <a:endParaRPr lang="x-none" sz="2600" b="1" dirty="0" smtClean="0">
              <a:latin typeface="Arail"/>
              <a:cs typeface="Arail"/>
            </a:endParaRPr>
          </a:p>
          <a:p>
            <a:pPr marL="630238" lvl="1" indent="-173038" algn="just">
              <a:buNone/>
            </a:pPr>
            <a:r>
              <a:rPr lang="en-US" sz="2600" dirty="0" smtClean="0">
                <a:latin typeface="Arail"/>
                <a:cs typeface="Arail"/>
              </a:rPr>
              <a:t>•Support the Dominican Republic Ministry of Agriculture efforts to contain the outbreak of the Mediterranean fruit fly, and to implement the eradication plan.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x-none" sz="2600" dirty="0" smtClean="0">
              <a:latin typeface="Arail"/>
              <a:cs typeface="Arail"/>
            </a:endParaRPr>
          </a:p>
          <a:p>
            <a:pPr marL="630238" lvl="1" indent="-173038" algn="just">
              <a:buNone/>
              <a:tabLst>
                <a:tab pos="720725" algn="l"/>
              </a:tabLst>
            </a:pPr>
            <a:r>
              <a:rPr lang="en-US" sz="2600" dirty="0" smtClean="0">
                <a:latin typeface="Arail"/>
                <a:cs typeface="Arail"/>
              </a:rPr>
              <a:t>•Strengthening </a:t>
            </a:r>
            <a:r>
              <a:rPr lang="en-US" sz="2600" dirty="0">
                <a:latin typeface="Arail"/>
                <a:cs typeface="Arail"/>
              </a:rPr>
              <a:t>of Medfly Pest Free Areas in Honduras and Guatemala, including training and advisory assistance</a:t>
            </a:r>
            <a:r>
              <a:rPr lang="en-US" sz="2600" dirty="0" smtClean="0">
                <a:latin typeface="Arail"/>
                <a:cs typeface="Arail"/>
              </a:rPr>
              <a:t>.</a:t>
            </a:r>
            <a:endParaRPr lang="en-US" sz="2600" dirty="0">
              <a:latin typeface="Arail"/>
              <a:cs typeface="Arai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78000" y="325120"/>
            <a:ext cx="6299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Phytosanitary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7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12" y="1412876"/>
            <a:ext cx="7592288" cy="436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600" b="1" dirty="0" smtClean="0">
                <a:latin typeface="Arail"/>
                <a:cs typeface="Arail"/>
              </a:rPr>
              <a:t>Pest Integrated Management</a:t>
            </a:r>
            <a:endParaRPr lang="x-none" sz="2600" b="1" dirty="0" smtClean="0">
              <a:latin typeface="Arail"/>
              <a:cs typeface="Arail"/>
            </a:endParaRPr>
          </a:p>
          <a:p>
            <a:pPr marL="630238" lvl="1" indent="-173038">
              <a:lnSpc>
                <a:spcPct val="90000"/>
              </a:lnSpc>
              <a:buNone/>
            </a:pPr>
            <a:r>
              <a:rPr lang="en-US" sz="2600" dirty="0" smtClean="0">
                <a:latin typeface="Arail"/>
                <a:cs typeface="Arail"/>
              </a:rPr>
              <a:t>•</a:t>
            </a:r>
            <a:r>
              <a:rPr lang="x-none" sz="2600" dirty="0" smtClean="0">
                <a:latin typeface="Arail"/>
                <a:cs typeface="Arail"/>
              </a:rPr>
              <a:t>Vigilance Phytosanitary and management of </a:t>
            </a:r>
            <a:r>
              <a:rPr lang="en-US" sz="2600" dirty="0" smtClean="0">
                <a:latin typeface="Arail"/>
                <a:cs typeface="Arail"/>
              </a:rPr>
              <a:t> </a:t>
            </a:r>
            <a:r>
              <a:rPr lang="x-none" sz="2600" dirty="0" smtClean="0">
                <a:latin typeface="Arail"/>
                <a:cs typeface="Arail"/>
              </a:rPr>
              <a:t>Tuta absoluta</a:t>
            </a:r>
          </a:p>
          <a:p>
            <a:pPr marL="630238" lvl="1" indent="-182563">
              <a:lnSpc>
                <a:spcPct val="90000"/>
              </a:lnSpc>
              <a:buNone/>
            </a:pPr>
            <a:r>
              <a:rPr lang="en-US" sz="2600" dirty="0" smtClean="0">
                <a:latin typeface="Arail"/>
                <a:cs typeface="Arail"/>
              </a:rPr>
              <a:t>•</a:t>
            </a:r>
            <a:r>
              <a:rPr lang="x-none" sz="2600" dirty="0" smtClean="0">
                <a:latin typeface="Arail"/>
                <a:cs typeface="Arail"/>
              </a:rPr>
              <a:t>Vigilance </a:t>
            </a:r>
            <a:r>
              <a:rPr lang="x-none" sz="2600" dirty="0">
                <a:latin typeface="Arail"/>
                <a:cs typeface="Arail"/>
              </a:rPr>
              <a:t>Phytosanitary and management </a:t>
            </a:r>
            <a:r>
              <a:rPr lang="x-none" sz="2600" dirty="0" smtClean="0">
                <a:latin typeface="Arail"/>
                <a:cs typeface="Arail"/>
              </a:rPr>
              <a:t>of Zebra chip in potato and tomato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600" dirty="0" smtClean="0">
              <a:latin typeface="Arail"/>
              <a:cs typeface="Arai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600" b="1" dirty="0" smtClean="0">
                <a:latin typeface="Arail"/>
                <a:cs typeface="Arail"/>
              </a:rPr>
              <a:t>Regional Prevention of Quarantine Pests.</a:t>
            </a:r>
            <a:endParaRPr lang="x-none" sz="2600" b="1" dirty="0" smtClean="0">
              <a:latin typeface="Arail"/>
              <a:cs typeface="Arail"/>
            </a:endParaRPr>
          </a:p>
          <a:p>
            <a:pPr marL="630238" lvl="1" indent="-173038">
              <a:lnSpc>
                <a:spcPct val="90000"/>
              </a:lnSpc>
              <a:buNone/>
            </a:pPr>
            <a:r>
              <a:rPr lang="en-US" sz="2600" dirty="0" smtClean="0">
                <a:latin typeface="Arail"/>
                <a:cs typeface="Arail"/>
              </a:rPr>
              <a:t>•Continental </a:t>
            </a:r>
            <a:r>
              <a:rPr lang="en-US" sz="2600" dirty="0">
                <a:latin typeface="Arail"/>
                <a:cs typeface="Arail"/>
              </a:rPr>
              <a:t>Action Plan for </a:t>
            </a:r>
            <a:r>
              <a:rPr lang="en-US" sz="2600" i="1" dirty="0">
                <a:latin typeface="Arail"/>
                <a:cs typeface="Arail"/>
              </a:rPr>
              <a:t>Fusarium </a:t>
            </a:r>
            <a:r>
              <a:rPr lang="en-US" sz="2600" i="1" dirty="0" err="1">
                <a:latin typeface="Arail"/>
                <a:cs typeface="Arail"/>
              </a:rPr>
              <a:t>oxysporum</a:t>
            </a:r>
            <a:r>
              <a:rPr lang="en-US" sz="2600" i="1" dirty="0">
                <a:latin typeface="Arail"/>
                <a:cs typeface="Arail"/>
              </a:rPr>
              <a:t> </a:t>
            </a:r>
            <a:r>
              <a:rPr lang="en-US" sz="2600" dirty="0">
                <a:latin typeface="Arail"/>
                <a:cs typeface="Arail"/>
              </a:rPr>
              <a:t>f sp. </a:t>
            </a:r>
            <a:r>
              <a:rPr lang="en-US" sz="2600" i="1" dirty="0" err="1">
                <a:latin typeface="Arail"/>
                <a:cs typeface="Arail"/>
              </a:rPr>
              <a:t>cubense</a:t>
            </a:r>
            <a:r>
              <a:rPr lang="en-US" sz="2600" dirty="0">
                <a:latin typeface="Arail"/>
                <a:cs typeface="Arail"/>
              </a:rPr>
              <a:t> TR4 (Panama Disease), March 2015</a:t>
            </a:r>
            <a:r>
              <a:rPr lang="en-US" sz="2600" dirty="0" smtClean="0">
                <a:latin typeface="Arail"/>
                <a:cs typeface="Arail"/>
              </a:rPr>
              <a:t>.</a:t>
            </a:r>
            <a:endParaRPr lang="x-none" sz="2600" dirty="0" smtClean="0">
              <a:latin typeface="Arail"/>
              <a:cs typeface="Arail"/>
            </a:endParaRPr>
          </a:p>
          <a:p>
            <a:pPr marL="630238" lvl="1" indent="-173038">
              <a:lnSpc>
                <a:spcPct val="90000"/>
              </a:lnSpc>
              <a:buNone/>
            </a:pPr>
            <a:r>
              <a:rPr lang="en-US" sz="2600" dirty="0" smtClean="0">
                <a:latin typeface="Arail"/>
                <a:cs typeface="Arail"/>
              </a:rPr>
              <a:t>•</a:t>
            </a:r>
            <a:r>
              <a:rPr lang="x-none" sz="2600" dirty="0" smtClean="0">
                <a:latin typeface="Arail"/>
                <a:cs typeface="Arail"/>
              </a:rPr>
              <a:t>Action plan for the management of </a:t>
            </a:r>
            <a:r>
              <a:rPr lang="x-none" sz="2600" i="1" dirty="0" smtClean="0">
                <a:latin typeface="Arail"/>
                <a:cs typeface="Arail"/>
              </a:rPr>
              <a:t>Xyllela fastidiosa </a:t>
            </a:r>
            <a:r>
              <a:rPr lang="x-none" sz="2600" dirty="0" smtClean="0">
                <a:latin typeface="Arail"/>
                <a:cs typeface="Arail"/>
              </a:rPr>
              <a:t>in ornamental</a:t>
            </a:r>
            <a:endParaRPr lang="en-US" sz="2600" dirty="0">
              <a:latin typeface="Arail"/>
              <a:cs typeface="Arail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600" dirty="0" smtClean="0">
              <a:latin typeface="Arail"/>
              <a:cs typeface="Arai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1120" y="325120"/>
            <a:ext cx="6299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Phytosanitary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Projects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0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0318" y="1923416"/>
            <a:ext cx="7883236" cy="3786188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>
                <a:latin typeface="Arail"/>
                <a:cs typeface="Arail"/>
              </a:rPr>
              <a:t>XIV Meeting of the OIRSA Technical Regional Group for ISPMs Revision. El Salvador, October 5-9, 2015 (Same for 2014)</a:t>
            </a:r>
            <a:r>
              <a:rPr lang="x-none" sz="2600" dirty="0" smtClean="0">
                <a:latin typeface="Arail"/>
                <a:cs typeface="Arail"/>
              </a:rPr>
              <a:t>.</a:t>
            </a:r>
            <a:endParaRPr lang="en-US" sz="2600" dirty="0" smtClean="0">
              <a:latin typeface="Arail"/>
              <a:cs typeface="Arail"/>
            </a:endParaRPr>
          </a:p>
          <a:p>
            <a:pPr algn="just"/>
            <a:endParaRPr lang="en-US" sz="2600" dirty="0" smtClean="0">
              <a:latin typeface="Arail"/>
              <a:cs typeface="Arail"/>
            </a:endParaRPr>
          </a:p>
          <a:p>
            <a:pPr algn="just"/>
            <a:r>
              <a:rPr lang="en-US" sz="2600" dirty="0" smtClean="0">
                <a:latin typeface="Arail"/>
                <a:cs typeface="Arail"/>
              </a:rPr>
              <a:t>Financial support for Member Countries to attend the IPPC Latin America  Workshop. Lima Peru, October 20- 23, 2015 (Same for 2014).</a:t>
            </a:r>
          </a:p>
          <a:p>
            <a:pPr marL="0" indent="0" algn="just">
              <a:buNone/>
            </a:pPr>
            <a:endParaRPr lang="en-US" sz="2600" dirty="0" smtClean="0">
              <a:latin typeface="Arail"/>
              <a:cs typeface="Arail"/>
            </a:endParaRPr>
          </a:p>
          <a:p>
            <a:pPr algn="just"/>
            <a:r>
              <a:rPr lang="en-US" sz="2600" dirty="0" smtClean="0">
                <a:latin typeface="Arail"/>
                <a:cs typeface="Arail"/>
              </a:rPr>
              <a:t>Participation at the  CPM-10, March 2015.</a:t>
            </a:r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236471" y="261650"/>
            <a:ext cx="68637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Building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capacities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and</a:t>
            </a:r>
          </a:p>
          <a:p>
            <a:pPr algn="ctr"/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Activities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related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IPPC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0080" y="1702727"/>
            <a:ext cx="7904480" cy="3915754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Arail"/>
                <a:cs typeface="Arail"/>
              </a:rPr>
              <a:t>XXIV Extraordinary Meeting of OIRSA Technical Committee [the National Animal Health, Plant Protection, Quarantine and Food Safety Authorities of Member Countries], October 2015.</a:t>
            </a:r>
          </a:p>
          <a:p>
            <a:pPr algn="just"/>
            <a:endParaRPr lang="en-US" sz="2600" dirty="0" smtClean="0">
              <a:latin typeface="Arail"/>
              <a:cs typeface="Arail"/>
            </a:endParaRPr>
          </a:p>
          <a:p>
            <a:pPr algn="just"/>
            <a:r>
              <a:rPr lang="en-US" sz="2600" dirty="0" smtClean="0">
                <a:latin typeface="Arail"/>
                <a:cs typeface="Arail"/>
              </a:rPr>
              <a:t>Panel of Experts Workshop for the formulation of the Regional List of Quarantine Pests, in </a:t>
            </a:r>
            <a:r>
              <a:rPr lang="x-none" sz="2600" dirty="0" smtClean="0">
                <a:latin typeface="Arail"/>
                <a:cs typeface="Arail"/>
              </a:rPr>
              <a:t>d</a:t>
            </a:r>
            <a:r>
              <a:rPr lang="en-US" sz="2600" dirty="0" err="1" smtClean="0">
                <a:latin typeface="Arail"/>
                <a:cs typeface="Arail"/>
              </a:rPr>
              <a:t>ecember</a:t>
            </a:r>
            <a:r>
              <a:rPr lang="en-US" sz="2600" dirty="0" smtClean="0">
                <a:latin typeface="Arail"/>
                <a:cs typeface="Arail"/>
              </a:rPr>
              <a:t> 2015.</a:t>
            </a:r>
          </a:p>
          <a:p>
            <a:pPr algn="just"/>
            <a:endParaRPr lang="en-US" sz="2600" dirty="0" smtClean="0">
              <a:latin typeface="Arail"/>
              <a:cs typeface="Arail"/>
            </a:endParaRPr>
          </a:p>
          <a:p>
            <a:pPr algn="just"/>
            <a:endParaRPr lang="en-US" sz="2600" dirty="0" smtClean="0">
              <a:latin typeface="Arail"/>
              <a:cs typeface="Arail"/>
            </a:endParaRPr>
          </a:p>
          <a:p>
            <a:pPr algn="just"/>
            <a:endParaRPr lang="en-US" sz="2600" dirty="0">
              <a:latin typeface="Arail"/>
              <a:cs typeface="Arai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22758" y="444530"/>
            <a:ext cx="5891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Building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capacities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…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 smtClean="0">
                <a:latin typeface="Arail"/>
                <a:cs typeface="Arail"/>
              </a:rPr>
              <a:t>Development of PRAs: a) </a:t>
            </a:r>
            <a:r>
              <a:rPr lang="en-US" sz="2600" i="1" dirty="0" smtClean="0">
                <a:latin typeface="Arail"/>
                <a:cs typeface="Arail"/>
              </a:rPr>
              <a:t>Megacopta cribraria</a:t>
            </a:r>
            <a:r>
              <a:rPr lang="en-US" sz="2600" dirty="0" smtClean="0">
                <a:latin typeface="Arail"/>
                <a:cs typeface="Arail"/>
              </a:rPr>
              <a:t>, </a:t>
            </a:r>
          </a:p>
          <a:p>
            <a:pPr marL="355600" indent="0" algn="just">
              <a:buNone/>
            </a:pPr>
            <a:r>
              <a:rPr lang="en-US" sz="2600" dirty="0" smtClean="0">
                <a:latin typeface="Arail"/>
                <a:cs typeface="Arail"/>
              </a:rPr>
              <a:t>b) PRA for importation to Central America of paddy rice from Pakistan and Vietnam.</a:t>
            </a:r>
          </a:p>
          <a:p>
            <a:pPr algn="just"/>
            <a:endParaRPr lang="en-US" sz="2600" dirty="0" smtClean="0">
              <a:latin typeface="Arail"/>
              <a:cs typeface="Arail"/>
            </a:endParaRPr>
          </a:p>
          <a:p>
            <a:pPr algn="just"/>
            <a:r>
              <a:rPr lang="en-US" sz="2600" dirty="0" smtClean="0">
                <a:latin typeface="Arail"/>
                <a:cs typeface="Arail"/>
              </a:rPr>
              <a:t>Elaboration of data sheets and field cards: Potato Golden nematode, Pineapple </a:t>
            </a:r>
            <a:r>
              <a:rPr lang="en-US" sz="2600" i="1" dirty="0" smtClean="0">
                <a:latin typeface="Arail"/>
                <a:cs typeface="Arail"/>
              </a:rPr>
              <a:t>fusarium</a:t>
            </a:r>
            <a:r>
              <a:rPr lang="en-US" sz="2600" dirty="0" smtClean="0">
                <a:latin typeface="Arail"/>
                <a:cs typeface="Arail"/>
              </a:rPr>
              <a:t>, Red palm mite.</a:t>
            </a:r>
          </a:p>
          <a:p>
            <a:pPr marL="0" indent="0" algn="just">
              <a:buNone/>
            </a:pPr>
            <a:endParaRPr lang="en-US" sz="2600" dirty="0" smtClean="0">
              <a:latin typeface="Arail"/>
              <a:cs typeface="Arail"/>
            </a:endParaRPr>
          </a:p>
          <a:p>
            <a:pPr algn="just"/>
            <a:r>
              <a:rPr lang="en-US" sz="2600" dirty="0">
                <a:latin typeface="Arail"/>
                <a:cs typeface="Arail"/>
              </a:rPr>
              <a:t>CPM-10 Preparatory Workshop - for Member Countries, in coordination with IPPC Secretariat, February 2015.</a:t>
            </a:r>
          </a:p>
          <a:p>
            <a:pPr algn="just"/>
            <a:endParaRPr lang="en-US" sz="2600" dirty="0">
              <a:latin typeface="Arail"/>
              <a:cs typeface="Arai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22758" y="444530"/>
            <a:ext cx="5891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Building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" sz="4400" b="1" dirty="0" err="1" smtClean="0">
                <a:solidFill>
                  <a:srgbClr val="17375E"/>
                </a:solidFill>
                <a:latin typeface="Arial"/>
                <a:cs typeface="Arial"/>
              </a:rPr>
              <a:t>capacities</a:t>
            </a:r>
            <a:r>
              <a:rPr lang="es-ES" sz="4400" b="1" dirty="0" smtClean="0">
                <a:solidFill>
                  <a:srgbClr val="17375E"/>
                </a:solidFill>
                <a:latin typeface="Arial"/>
                <a:cs typeface="Arial"/>
              </a:rPr>
              <a:t>…</a:t>
            </a:r>
            <a:endParaRPr lang="es-ES" sz="44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2479</TotalTime>
  <Words>556</Words>
  <Application>Microsoft Office PowerPoint</Application>
  <PresentationFormat>Presentación en pantalla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Aharoni</vt:lpstr>
      <vt:lpstr>Arail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mmartell@oirsa.org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 martell</dc:creator>
  <cp:lastModifiedBy>Lopez, Jose Antonio</cp:lastModifiedBy>
  <cp:revision>206</cp:revision>
  <dcterms:created xsi:type="dcterms:W3CDTF">2013-02-28T22:05:02Z</dcterms:created>
  <dcterms:modified xsi:type="dcterms:W3CDTF">2015-10-29T21:04:29Z</dcterms:modified>
</cp:coreProperties>
</file>