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0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1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3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4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  <p:sldMasterId id="2147483863" r:id="rId3"/>
    <p:sldMasterId id="2147483870" r:id="rId4"/>
    <p:sldMasterId id="2147483874" r:id="rId5"/>
    <p:sldMasterId id="2147483881" r:id="rId6"/>
    <p:sldMasterId id="2147483889" r:id="rId7"/>
    <p:sldMasterId id="2147483897" r:id="rId8"/>
    <p:sldMasterId id="2147483904" r:id="rId9"/>
    <p:sldMasterId id="2147483961" r:id="rId10"/>
    <p:sldMasterId id="2147483968" r:id="rId11"/>
    <p:sldMasterId id="2147483987" r:id="rId12"/>
    <p:sldMasterId id="2147483991" r:id="rId13"/>
    <p:sldMasterId id="2147483998" r:id="rId14"/>
    <p:sldMasterId id="2147484005" r:id="rId15"/>
  </p:sldMasterIdLst>
  <p:notesMasterIdLst>
    <p:notesMasterId r:id="rId38"/>
  </p:notesMasterIdLst>
  <p:handoutMasterIdLst>
    <p:handoutMasterId r:id="rId39"/>
  </p:handoutMasterIdLst>
  <p:sldIdLst>
    <p:sldId id="256" r:id="rId16"/>
    <p:sldId id="618" r:id="rId17"/>
    <p:sldId id="626" r:id="rId18"/>
    <p:sldId id="627" r:id="rId19"/>
    <p:sldId id="628" r:id="rId20"/>
    <p:sldId id="629" r:id="rId21"/>
    <p:sldId id="619" r:id="rId22"/>
    <p:sldId id="620" r:id="rId23"/>
    <p:sldId id="621" r:id="rId24"/>
    <p:sldId id="622" r:id="rId25"/>
    <p:sldId id="625" r:id="rId26"/>
    <p:sldId id="624" r:id="rId27"/>
    <p:sldId id="631" r:id="rId28"/>
    <p:sldId id="632" r:id="rId29"/>
    <p:sldId id="639" r:id="rId30"/>
    <p:sldId id="640" r:id="rId31"/>
    <p:sldId id="633" r:id="rId32"/>
    <p:sldId id="641" r:id="rId33"/>
    <p:sldId id="642" r:id="rId34"/>
    <p:sldId id="634" r:id="rId35"/>
    <p:sldId id="645" r:id="rId36"/>
    <p:sldId id="643" r:id="rId37"/>
  </p:sldIdLst>
  <p:sldSz cx="9144000" cy="6858000" type="screen4x3"/>
  <p:notesSz cx="6805613" cy="99441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2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 Ward" initials="M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00E"/>
    <a:srgbClr val="FF3399"/>
    <a:srgbClr val="66FF66"/>
    <a:srgbClr val="FFFFCC"/>
    <a:srgbClr val="DDDDDD"/>
    <a:srgbClr val="FF0066"/>
    <a:srgbClr val="FFFF99"/>
    <a:srgbClr val="CDDA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 snapToGrid="0" showGuides="1"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3282" y="-84"/>
      </p:cViewPr>
      <p:guideLst>
        <p:guide orient="horz" pos="3132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302" cy="496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720" tIns="47860" rIns="95720" bIns="4786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790" y="0"/>
            <a:ext cx="2949302" cy="496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720" tIns="47860" rIns="95720" bIns="4786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81C9B044-D521-43E7-9471-8A9FFA7AF7F0}" type="datetimeFigureOut">
              <a:rPr lang="fr-FR"/>
              <a:pPr>
                <a:defRPr/>
              </a:pPr>
              <a:t>18/11/2016</a:t>
            </a:fld>
            <a:endParaRPr lang="fr-FR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893"/>
            <a:ext cx="2949302" cy="496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720" tIns="47860" rIns="95720" bIns="4786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790" y="9445893"/>
            <a:ext cx="2949302" cy="496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720" tIns="47860" rIns="95720" bIns="4786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F4DD4658-AF7F-4710-B738-A9BD589C834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825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302" cy="4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0" rIns="95720" bIns="47860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790" y="0"/>
            <a:ext cx="2949302" cy="4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0" rIns="95720" bIns="47860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58" y="4722946"/>
            <a:ext cx="5445099" cy="447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0" rIns="95720" bIns="478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893"/>
            <a:ext cx="2949302" cy="4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0" rIns="95720" bIns="47860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790" y="9445893"/>
            <a:ext cx="2949302" cy="4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0" rIns="95720" bIns="47860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3E31B060-0351-454C-8860-43884243536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722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7987" indent="-27614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4595" indent="-22091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6433" indent="-22091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8271" indent="-22091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0109" indent="-2209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71948" indent="-2209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13786" indent="-2209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55624" indent="-2209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40AD98-EADD-4DF6-A4F1-559A019FD463}" type="slidenum">
              <a:rPr lang="fr-FR" smtClean="0"/>
              <a:pPr eaLnBrk="1" hangingPunct="1"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Two announcements – Georgia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31B060-0351-454C-8860-438842435369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49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31B060-0351-454C-8860-438842435369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04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304B9-1171-4263-83D0-1CE2E6ADE3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4896" cy="10849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05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304B9-1171-4263-83D0-1CE2E6ADE3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4896" cy="10849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80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EB380-72EC-4C30-8455-EF8E6F7114F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75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836AF-2719-47E5-9122-C5A3E3FD56B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9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206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60448" cy="1084982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C0765-1B30-4C49-9F40-A8B9D3A9A8B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491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822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5C5B0-C197-4B0C-9DE5-1B42DF5C1C0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473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43046F-F997-448F-A2D5-9F5FAA1668E7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0B5DC4-EE26-4793-B133-FE9F6B20B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43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 hasCustomPrompt="1"/>
          </p:nvPr>
        </p:nvSpPr>
        <p:spPr>
          <a:xfrm>
            <a:off x="755576" y="1844824"/>
            <a:ext cx="7702624" cy="25922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800" b="1" kern="1200" cap="none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755576" y="4653136"/>
            <a:ext cx="7704856" cy="1371600"/>
          </a:xfrm>
        </p:spPr>
        <p:txBody>
          <a:bodyPr/>
          <a:lstStyle>
            <a:lvl1pPr marL="0" indent="0" algn="l">
              <a:buNone/>
              <a:defRPr lang="fr-FR" sz="3200" kern="12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372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496944" cy="122899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 cap="none" baseline="0" dirty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068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Connecteur droit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Connecteur droit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Ellipse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5638800" cy="57515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" name="Espace réservé du numéro de diapositive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004F7-9F69-4C4A-8BA8-54A2A3400D1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4" name="Espace réservé du pied de page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205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EB380-72EC-4C30-8455-EF8E6F7114F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238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304B9-1171-4263-83D0-1CE2E6ADE3CA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4896" cy="10849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88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EB380-72EC-4C30-8455-EF8E6F7114F5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781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836AF-2719-47E5-9122-C5A3E3FD56BD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02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60448" cy="1084982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C0765-1B30-4C49-9F40-A8B9D3A9A8B5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33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438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5C5B0-C197-4B0C-9DE5-1B42DF5C1C07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324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304B9-1171-4263-83D0-1CE2E6ADE3CA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4896" cy="10849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77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EB380-72EC-4C30-8455-EF8E6F7114F5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8597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836AF-2719-47E5-9122-C5A3E3FD56BD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20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60448" cy="1084982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C0765-1B30-4C49-9F40-A8B9D3A9A8B5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10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836AF-2719-47E5-9122-C5A3E3FD56B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9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8887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413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5C5B0-C197-4B0C-9DE5-1B42DF5C1C07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45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304B9-1171-4263-83D0-1CE2E6ADE3CA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4896" cy="10849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541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EB380-72EC-4C30-8455-EF8E6F7114F5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texte 1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526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836AF-2719-47E5-9122-C5A3E3FD56BD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03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60448" cy="108498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C0765-1B30-4C49-9F40-A8B9D3A9A8B5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85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3728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5C5B0-C197-4B0C-9DE5-1B42DF5C1C07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248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304B9-1171-4263-83D0-1CE2E6ADE3CA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4896" cy="10849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382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EB380-72EC-4C30-8455-EF8E6F7114F5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7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60448" cy="1084982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C0765-1B30-4C49-9F40-A8B9D3A9A8B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9326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836AF-2719-47E5-9122-C5A3E3FD56BD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589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60448" cy="1084982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C0765-1B30-4C49-9F40-A8B9D3A9A8B5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293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7225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5C5B0-C197-4B0C-9DE5-1B42DF5C1C07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898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304B9-1171-4263-83D0-1CE2E6ADE3CA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4896" cy="10849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4729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EB380-72EC-4C30-8455-EF8E6F7114F5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2084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836AF-2719-47E5-9122-C5A3E3FD56BD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5979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60448" cy="1084982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C0765-1B30-4C49-9F40-A8B9D3A9A8B5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414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8066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5C5B0-C197-4B0C-9DE5-1B42DF5C1C07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6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1883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304B9-1171-4263-83D0-1CE2E6ADE3CA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4896" cy="10849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6106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EB380-72EC-4C30-8455-EF8E6F7114F5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087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836AF-2719-47E5-9122-C5A3E3FD56BD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2619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60448" cy="1084982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C0765-1B30-4C49-9F40-A8B9D3A9A8B5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21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1657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5C5B0-C197-4B0C-9DE5-1B42DF5C1C07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776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304B9-1171-4263-83D0-1CE2E6ADE3CA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4896" cy="10849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676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EB380-72EC-4C30-8455-EF8E6F7114F5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236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836AF-2719-47E5-9122-C5A3E3FD56BD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175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60448" cy="108498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C0765-1B30-4C49-9F40-A8B9D3A9A8B5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7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5C5B0-C197-4B0C-9DE5-1B42DF5C1C0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2588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1486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5C5B0-C197-4B0C-9DE5-1B42DF5C1C07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6268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 hasCustomPrompt="1"/>
          </p:nvPr>
        </p:nvSpPr>
        <p:spPr>
          <a:xfrm>
            <a:off x="755576" y="1844824"/>
            <a:ext cx="7702624" cy="25922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800" b="1" kern="1200" cap="none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755576" y="4653136"/>
            <a:ext cx="7704856" cy="1371600"/>
          </a:xfrm>
        </p:spPr>
        <p:txBody>
          <a:bodyPr/>
          <a:lstStyle>
            <a:lvl1pPr marL="0" indent="0" algn="l">
              <a:buNone/>
              <a:defRPr lang="fr-FR" sz="3200" kern="12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483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496944" cy="122899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 cap="none" baseline="0" dirty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344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Connecteur droit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necteur droit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5638800" cy="57515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4F271C"/>
              </a:solidFill>
            </a:endParaRPr>
          </a:p>
        </p:txBody>
      </p:sp>
      <p:sp>
        <p:nvSpPr>
          <p:cNvPr id="13" name="Espace réservé du numéro de diapositive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004F7-9F69-4C4A-8BA8-54A2A3400D1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4" name="Espace réservé du pied de page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58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304B9-1171-4263-83D0-1CE2E6ADE3CA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4896" cy="10849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319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EB380-72EC-4C30-8455-EF8E6F7114F5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232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836AF-2719-47E5-9122-C5A3E3FD56BD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289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60448" cy="1084982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C0765-1B30-4C49-9F40-A8B9D3A9A8B5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949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21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 hasCustomPrompt="1"/>
          </p:nvPr>
        </p:nvSpPr>
        <p:spPr>
          <a:xfrm>
            <a:off x="755576" y="1844824"/>
            <a:ext cx="7702624" cy="25922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800" b="1" kern="1200" cap="none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755576" y="4653136"/>
            <a:ext cx="7704856" cy="1371600"/>
          </a:xfrm>
        </p:spPr>
        <p:txBody>
          <a:bodyPr/>
          <a:lstStyle>
            <a:lvl1pPr marL="0" indent="0" algn="l">
              <a:buNone/>
              <a:defRPr lang="fr-FR" sz="3200" kern="12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58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5C5B0-C197-4B0C-9DE5-1B42DF5C1C07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337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304B9-1171-4263-83D0-1CE2E6ADE3CA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4896" cy="10849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779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EB380-72EC-4C30-8455-EF8E6F7114F5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1688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836AF-2719-47E5-9122-C5A3E3FD56BD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306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60448" cy="1084982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C0765-1B30-4C49-9F40-A8B9D3A9A8B5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347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5921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5C5B0-C197-4B0C-9DE5-1B42DF5C1C07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19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304B9-1171-4263-83D0-1CE2E6ADE3CA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4896" cy="10849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811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EB380-72EC-4C30-8455-EF8E6F7114F5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286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836AF-2719-47E5-9122-C5A3E3FD56BD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45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496944" cy="122899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 cap="none" baseline="0" dirty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35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60448" cy="1084982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C0765-1B30-4C49-9F40-A8B9D3A9A8B5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3268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8930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5C5B0-C197-4B0C-9DE5-1B42DF5C1C07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Connecteur droit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Connecteur droit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Ellipse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5638800" cy="57515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" name="Espace réservé du numéro de diapositive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004F7-9F69-4C4A-8BA8-54A2A3400D1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4" name="Espace réservé du pied de page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586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2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7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3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9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6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4896" cy="10849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033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579711"/>
            <a:ext cx="807524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926288" y="-6350"/>
            <a:ext cx="25558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74" y="4941168"/>
            <a:ext cx="1691680" cy="16916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1" r:id="rId2"/>
    <p:sldLayoutId id="2147483852" r:id="rId3"/>
    <p:sldLayoutId id="2147483853" r:id="rId4"/>
    <p:sldLayoutId id="2147483854" r:id="rId5"/>
    <p:sldLayoutId id="2147483856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rgbClr val="92D050"/>
        </a:buClr>
        <a:buSzPct val="150000"/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307F93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EC7D0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19192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3764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8336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2908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4896" cy="10849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033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579711"/>
            <a:ext cx="807524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926288" y="-6350"/>
            <a:ext cx="25558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89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rgbClr val="92D050"/>
        </a:buClr>
        <a:buSzPct val="150000"/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307F93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EC7D0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19192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3764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8336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2908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4896" cy="10849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033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579711"/>
            <a:ext cx="807524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926288" y="-6350"/>
            <a:ext cx="25558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59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rgbClr val="92D050"/>
        </a:buClr>
        <a:buSzPct val="150000"/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914400" indent="-182563" algn="l" rtl="0" eaLnBrk="1" fontAlgn="base" hangingPunct="1">
        <a:spcBef>
          <a:spcPct val="20000"/>
        </a:spcBef>
        <a:spcAft>
          <a:spcPct val="0"/>
        </a:spcAft>
        <a:buClr>
          <a:srgbClr val="307F93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3pPr>
      <a:lvl4pPr marL="1187450" indent="-182563" algn="l" rtl="0" eaLnBrk="1" fontAlgn="base" hangingPunct="1">
        <a:spcBef>
          <a:spcPct val="20000"/>
        </a:spcBef>
        <a:spcAft>
          <a:spcPct val="0"/>
        </a:spcAft>
        <a:buClr>
          <a:srgbClr val="AEC7D0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4pPr>
      <a:lvl5pPr marL="1462088" indent="-182563" algn="l" rtl="0" eaLnBrk="1" fontAlgn="base" hangingPunct="1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1919288" indent="-182563" algn="l" rtl="0" eaLnBrk="1" fontAlgn="base" hangingPunct="1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376488" indent="-182563" algn="l" rtl="0" eaLnBrk="1" fontAlgn="base" hangingPunct="1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833688" indent="-182563" algn="l" rtl="0" eaLnBrk="1" fontAlgn="base" hangingPunct="1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290888" indent="-182563" algn="l" rtl="0" eaLnBrk="1" fontAlgn="base" hangingPunct="1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25" name="Espace réservé de la date 16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rtlCol="0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>
              <a:solidFill>
                <a:srgbClr val="4F271C"/>
              </a:solidFill>
            </a:endParaRPr>
          </a:p>
        </p:txBody>
      </p:sp>
      <p:sp>
        <p:nvSpPr>
          <p:cNvPr id="26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0A5AEA-A185-4DFE-927E-3A6ABFBA513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27" name="Espace réservé du pied de page 20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>
              <a:solidFill>
                <a:srgbClr val="4F271C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27384"/>
            <a:ext cx="92011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941168"/>
            <a:ext cx="1691680" cy="169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3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307F93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EC7D0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4896" cy="10849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033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579711"/>
            <a:ext cx="807524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926288" y="-6350"/>
            <a:ext cx="25558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98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rgbClr val="92D050"/>
        </a:buClr>
        <a:buSzPct val="150000"/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307F93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EC7D0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19192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3764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8336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2908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4896" cy="10849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033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579711"/>
            <a:ext cx="807524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926288" y="-6350"/>
            <a:ext cx="25558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53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rgbClr val="92D050"/>
        </a:buClr>
        <a:buSzPct val="150000"/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307F93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EC7D0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19192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3764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8336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2908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4896" cy="10849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033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579711"/>
            <a:ext cx="807524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926288" y="-6350"/>
            <a:ext cx="25558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69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rgbClr val="92D050"/>
        </a:buClr>
        <a:buSzPct val="150000"/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307F93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EC7D0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19192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3764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8336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2908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5" name="Espace réservé de la date 16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rtlCol="0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0A5AEA-A185-4DFE-927E-3A6ABFBA513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27" name="Espace réservé du pied de page 20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27384"/>
            <a:ext cx="92011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941168"/>
            <a:ext cx="1691680" cy="16916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1" r:id="rId2"/>
    <p:sldLayoutId id="2147483862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307F93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EC7D0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4896" cy="10849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033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579711"/>
            <a:ext cx="807524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926288" y="-6350"/>
            <a:ext cx="25558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54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88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rgbClr val="92D050"/>
        </a:buClr>
        <a:buSzPct val="150000"/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307F93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EC7D0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19192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3764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8336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2908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5" name="Espace réservé de la date 16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rtlCol="0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0A5AEA-A185-4DFE-927E-3A6ABFBA513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27" name="Espace réservé du pied de page 20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27384"/>
            <a:ext cx="92011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5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307F93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EC7D0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4896" cy="10849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033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579711"/>
            <a:ext cx="807524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926288" y="-6350"/>
            <a:ext cx="25558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74" y="4941168"/>
            <a:ext cx="1691680" cy="169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9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rgbClr val="92D050"/>
        </a:buClr>
        <a:buSzPct val="150000"/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307F93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EC7D0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19192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3764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8336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2908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4896" cy="10849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033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579711"/>
            <a:ext cx="807524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926288" y="-6350"/>
            <a:ext cx="25558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10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rgbClr val="92D050"/>
        </a:buClr>
        <a:buSzPct val="150000"/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307F93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EC7D0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19192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3764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8336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2908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4896" cy="10849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033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579711"/>
            <a:ext cx="807524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926288" y="-6350"/>
            <a:ext cx="25558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74" y="4941168"/>
            <a:ext cx="1691680" cy="169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8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rgbClr val="92D050"/>
        </a:buClr>
        <a:buSzPct val="150000"/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914400" indent="-182563" algn="l" rtl="0" eaLnBrk="1" fontAlgn="base" hangingPunct="1">
        <a:spcBef>
          <a:spcPct val="20000"/>
        </a:spcBef>
        <a:spcAft>
          <a:spcPct val="0"/>
        </a:spcAft>
        <a:buClr>
          <a:srgbClr val="307F93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3pPr>
      <a:lvl4pPr marL="1187450" indent="-182563" algn="l" rtl="0" eaLnBrk="1" fontAlgn="base" hangingPunct="1">
        <a:spcBef>
          <a:spcPct val="20000"/>
        </a:spcBef>
        <a:spcAft>
          <a:spcPct val="0"/>
        </a:spcAft>
        <a:buClr>
          <a:srgbClr val="AEC7D0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4pPr>
      <a:lvl5pPr marL="1462088" indent="-182563" algn="l" rtl="0" eaLnBrk="1" fontAlgn="base" hangingPunct="1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1919288" indent="-182563" algn="l" rtl="0" eaLnBrk="1" fontAlgn="base" hangingPunct="1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376488" indent="-182563" algn="l" rtl="0" eaLnBrk="1" fontAlgn="base" hangingPunct="1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833688" indent="-182563" algn="l" rtl="0" eaLnBrk="1" fontAlgn="base" hangingPunct="1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290888" indent="-182563" algn="l" rtl="0" eaLnBrk="1" fontAlgn="base" hangingPunct="1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4896" cy="10849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033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579711"/>
            <a:ext cx="807524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926288" y="-6350"/>
            <a:ext cx="25558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77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rgbClr val="92D050"/>
        </a:buClr>
        <a:buSzPct val="150000"/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307F93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EC7D0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19192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3764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8336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2908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4896" cy="10849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033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579711"/>
            <a:ext cx="807524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926288" y="-6350"/>
            <a:ext cx="25558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92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rgbClr val="92D050"/>
        </a:buClr>
        <a:buSzPct val="150000"/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307F93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EC7D0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19192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3764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8336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2908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26" Type="http://schemas.openxmlformats.org/officeDocument/2006/relationships/image" Target="../media/image31.jpe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tmp"/><Relationship Id="rId25" Type="http://schemas.openxmlformats.org/officeDocument/2006/relationships/image" Target="../media/image30.png"/><Relationship Id="rId33" Type="http://schemas.openxmlformats.org/officeDocument/2006/relationships/image" Target="../media/image38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20" Type="http://schemas.openxmlformats.org/officeDocument/2006/relationships/image" Target="../media/image25.tmp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eg"/><Relationship Id="rId11" Type="http://schemas.openxmlformats.org/officeDocument/2006/relationships/image" Target="../media/image16.tmp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5" Type="http://schemas.openxmlformats.org/officeDocument/2006/relationships/image" Target="../media/image10.tmp"/><Relationship Id="rId15" Type="http://schemas.openxmlformats.org/officeDocument/2006/relationships/image" Target="../media/image20.jpeg"/><Relationship Id="rId23" Type="http://schemas.openxmlformats.org/officeDocument/2006/relationships/image" Target="../media/image28.png"/><Relationship Id="rId28" Type="http://schemas.openxmlformats.org/officeDocument/2006/relationships/image" Target="../media/image33.jpeg"/><Relationship Id="rId36" Type="http://schemas.openxmlformats.org/officeDocument/2006/relationships/image" Target="../media/image41.jpg"/><Relationship Id="rId10" Type="http://schemas.openxmlformats.org/officeDocument/2006/relationships/image" Target="../media/image15.jpeg"/><Relationship Id="rId19" Type="http://schemas.openxmlformats.org/officeDocument/2006/relationships/image" Target="../media/image24.tmp"/><Relationship Id="rId31" Type="http://schemas.openxmlformats.org/officeDocument/2006/relationships/image" Target="../media/image36.jpeg"/><Relationship Id="rId4" Type="http://schemas.openxmlformats.org/officeDocument/2006/relationships/image" Target="../media/image9.png"/><Relationship Id="rId9" Type="http://schemas.openxmlformats.org/officeDocument/2006/relationships/image" Target="../media/image14.tmp"/><Relationship Id="rId14" Type="http://schemas.openxmlformats.org/officeDocument/2006/relationships/image" Target="../media/image19.jpeg"/><Relationship Id="rId22" Type="http://schemas.openxmlformats.org/officeDocument/2006/relationships/image" Target="../media/image27.png"/><Relationship Id="rId27" Type="http://schemas.openxmlformats.org/officeDocument/2006/relationships/image" Target="../media/image32.jpeg"/><Relationship Id="rId30" Type="http://schemas.openxmlformats.org/officeDocument/2006/relationships/image" Target="../media/image35.png"/><Relationship Id="rId35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556792"/>
            <a:ext cx="8280920" cy="2614720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fr-FR" sz="4400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The </a:t>
            </a:r>
            <a:r>
              <a:rPr lang="fr-FR" sz="4400" cap="none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European</a:t>
            </a:r>
            <a:r>
              <a:rPr lang="fr-FR" sz="4400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and </a:t>
            </a:r>
            <a:r>
              <a:rPr lang="fr-FR" sz="4400" cap="none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Mediterranean</a:t>
            </a:r>
            <a:r>
              <a:rPr lang="fr-FR" sz="4400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Plant Protection </a:t>
            </a:r>
            <a:r>
              <a:rPr lang="fr-FR" sz="4400" cap="none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Organization</a:t>
            </a:r>
            <a:r>
              <a:rPr lang="fr-FR" sz="4400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fr-FR" sz="4400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fr-FR" sz="2400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fr-FR" sz="2400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fr-FR" sz="3200" cap="non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Presentation</a:t>
            </a:r>
            <a:r>
              <a:rPr lang="fr-FR" sz="3200" cap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to </a:t>
            </a:r>
            <a:br>
              <a:rPr lang="fr-FR" sz="3200" cap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28th</a:t>
            </a:r>
            <a:r>
              <a:rPr lang="fr-FR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Technical</a:t>
            </a:r>
            <a:r>
              <a:rPr lang="fr-FR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Consultation </a:t>
            </a:r>
            <a:r>
              <a:rPr lang="fr-FR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among</a:t>
            </a:r>
            <a:r>
              <a:rPr lang="fr-FR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RPPOs</a:t>
            </a:r>
            <a:r>
              <a:rPr lang="fr-FR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fr-FR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2016-11-14/18</a:t>
            </a:r>
            <a:r>
              <a:rPr lang="fr-FR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fr-FR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Rabat</a:t>
            </a:r>
            <a:r>
              <a:rPr lang="fr-FR" sz="3200" cap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fr-FR" sz="3200" cap="none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sz="4400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fr-FR" sz="4400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fr-FR" sz="4400" cap="none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8908" y="1213732"/>
            <a:ext cx="8269550" cy="4873625"/>
          </a:xfrm>
        </p:spPr>
        <p:txBody>
          <a:bodyPr/>
          <a:lstStyle/>
          <a:p>
            <a:r>
              <a:rPr lang="en-GB" sz="2000" dirty="0"/>
              <a:t>Globally</a:t>
            </a:r>
          </a:p>
          <a:p>
            <a:pPr lvl="1"/>
            <a:r>
              <a:rPr lang="en-GB" sz="2000" dirty="0"/>
              <a:t>Co-ordinate planning and funding of phytosanitary research by </a:t>
            </a:r>
            <a:r>
              <a:rPr lang="en-GB" sz="2000" dirty="0" smtClean="0"/>
              <a:t>extending or copying </a:t>
            </a:r>
            <a:r>
              <a:rPr lang="en-GB" sz="2000" dirty="0"/>
              <a:t>the Euphresco </a:t>
            </a:r>
            <a:r>
              <a:rPr lang="en-GB" sz="2000" dirty="0" smtClean="0"/>
              <a:t>network</a:t>
            </a:r>
            <a:endParaRPr lang="en-GB" sz="2000" dirty="0"/>
          </a:p>
          <a:p>
            <a:pPr lvl="1"/>
            <a:r>
              <a:rPr lang="en-GB" sz="2000" dirty="0"/>
              <a:t>Continue collaboration on diagnostic </a:t>
            </a:r>
            <a:r>
              <a:rPr lang="en-GB" sz="2000" dirty="0" smtClean="0"/>
              <a:t>protocols</a:t>
            </a:r>
            <a:endParaRPr lang="en-GB" sz="2000" dirty="0"/>
          </a:p>
          <a:p>
            <a:pPr lvl="1"/>
            <a:r>
              <a:rPr lang="en-GB" sz="2000" dirty="0"/>
              <a:t>Improve horizon scanning, e.g. through use of sentinel </a:t>
            </a:r>
            <a:r>
              <a:rPr lang="en-GB" sz="2000" dirty="0" smtClean="0"/>
              <a:t>plants</a:t>
            </a:r>
            <a:endParaRPr lang="en-GB" sz="2000" dirty="0"/>
          </a:p>
          <a:p>
            <a:pPr lvl="1"/>
            <a:r>
              <a:rPr lang="en-GB" sz="2000" dirty="0"/>
              <a:t>Develop commodity standards, creating </a:t>
            </a:r>
            <a:r>
              <a:rPr lang="en-GB" sz="2000" dirty="0" smtClean="0"/>
              <a:t>"toolboxes" </a:t>
            </a:r>
            <a:r>
              <a:rPr lang="en-GB" sz="2000" dirty="0"/>
              <a:t>of measures to simplify implementation and facilitate </a:t>
            </a:r>
            <a:r>
              <a:rPr lang="en-GB" sz="2000" dirty="0" smtClean="0"/>
              <a:t>trade</a:t>
            </a:r>
          </a:p>
          <a:p>
            <a:pPr lvl="1"/>
            <a:r>
              <a:rPr lang="en-GB" sz="2000" dirty="0" smtClean="0"/>
              <a:t>Continue to facilitate work on e-</a:t>
            </a:r>
            <a:r>
              <a:rPr lang="en-GB" sz="2000" dirty="0" err="1" smtClean="0"/>
              <a:t>Phyto</a:t>
            </a:r>
            <a:r>
              <a:rPr lang="en-GB" sz="2000" dirty="0" smtClean="0"/>
              <a:t> (e.g. through development of Codes) </a:t>
            </a:r>
            <a:endParaRPr lang="en-GB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8868" y="110714"/>
            <a:ext cx="8064896" cy="643888"/>
          </a:xfrm>
        </p:spPr>
        <p:txBody>
          <a:bodyPr/>
          <a:lstStyle/>
          <a:p>
            <a:r>
              <a:rPr lang="en-GB" sz="2800" dirty="0" smtClean="0"/>
              <a:t>Proposals for Further Collaboration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58285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5261" y="1281971"/>
            <a:ext cx="8269550" cy="4873625"/>
          </a:xfrm>
        </p:spPr>
        <p:txBody>
          <a:bodyPr/>
          <a:lstStyle/>
          <a:p>
            <a:r>
              <a:rPr lang="en-GB" sz="2000" dirty="0" smtClean="0"/>
              <a:t>Within EPPO region, initially</a:t>
            </a:r>
          </a:p>
          <a:p>
            <a:pPr lvl="1"/>
            <a:r>
              <a:rPr lang="en-GB" sz="2000" dirty="0" smtClean="0"/>
              <a:t>develop platforms for exchange of information on</a:t>
            </a:r>
          </a:p>
          <a:p>
            <a:pPr lvl="2"/>
            <a:r>
              <a:rPr lang="en-GB" sz="2000" dirty="0" smtClean="0"/>
              <a:t>planned and completed PRAs</a:t>
            </a:r>
          </a:p>
          <a:p>
            <a:pPr lvl="2"/>
            <a:r>
              <a:rPr lang="en-GB" sz="2000" dirty="0" smtClean="0"/>
              <a:t>applications to release biological control agents</a:t>
            </a:r>
          </a:p>
          <a:p>
            <a:pPr lvl="2"/>
            <a:r>
              <a:rPr lang="en-GB" sz="2000" dirty="0" smtClean="0"/>
              <a:t>emerging cases of resistance to plant protection products</a:t>
            </a:r>
          </a:p>
          <a:p>
            <a:pPr lvl="2"/>
            <a:r>
              <a:rPr lang="en-GB" sz="2000" dirty="0" smtClean="0"/>
              <a:t>gene sequence data (including Q-bank)</a:t>
            </a:r>
          </a:p>
          <a:p>
            <a:pPr lvl="2"/>
            <a:r>
              <a:rPr lang="en-GB" sz="2000" dirty="0" smtClean="0"/>
              <a:t>biological collections and specimens</a:t>
            </a:r>
          </a:p>
          <a:p>
            <a:pPr lvl="1"/>
            <a:r>
              <a:rPr lang="en-GB" sz="2000" dirty="0" smtClean="0"/>
              <a:t>develop </a:t>
            </a:r>
            <a:r>
              <a:rPr lang="en-GB" sz="2000" dirty="0"/>
              <a:t>guidance on use of pheromones in </a:t>
            </a:r>
            <a:r>
              <a:rPr lang="en-GB" sz="2000" dirty="0" smtClean="0"/>
              <a:t>surveillance</a:t>
            </a:r>
          </a:p>
          <a:p>
            <a:pPr lvl="1"/>
            <a:r>
              <a:rPr lang="en-GB" sz="2000" dirty="0" smtClean="0"/>
              <a:t>strengthen links between plant quarantine and </a:t>
            </a:r>
            <a:r>
              <a:rPr lang="en-GB" sz="2000" dirty="0" err="1" smtClean="0"/>
              <a:t>ppp</a:t>
            </a:r>
            <a:r>
              <a:rPr lang="en-GB" sz="2000" dirty="0" smtClean="0"/>
              <a:t> regulation</a:t>
            </a:r>
          </a:p>
          <a:p>
            <a:pPr lvl="1"/>
            <a:r>
              <a:rPr lang="en-GB" sz="2000" dirty="0" smtClean="0"/>
              <a:t>continue to develop inspection Standards</a:t>
            </a:r>
          </a:p>
          <a:p>
            <a:pPr lvl="1"/>
            <a:r>
              <a:rPr lang="en-GB" sz="2000" dirty="0" smtClean="0"/>
              <a:t>continue to develop prioritisation systems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8868" y="110714"/>
            <a:ext cx="8064896" cy="643888"/>
          </a:xfrm>
        </p:spPr>
        <p:txBody>
          <a:bodyPr/>
          <a:lstStyle/>
          <a:p>
            <a:r>
              <a:rPr lang="en-GB" sz="2800" dirty="0" smtClean="0"/>
              <a:t>Proposals for Further Collaboration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4000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5659" y="829085"/>
            <a:ext cx="8447963" cy="4873625"/>
          </a:xfrm>
        </p:spPr>
        <p:txBody>
          <a:bodyPr/>
          <a:lstStyle/>
          <a:p>
            <a:r>
              <a:rPr lang="en-GB" sz="2000" dirty="0" smtClean="0"/>
              <a:t>Making efficient use of resources</a:t>
            </a:r>
          </a:p>
          <a:p>
            <a:pPr lvl="1"/>
            <a:r>
              <a:rPr lang="en-GB" sz="2000" dirty="0" smtClean="0"/>
              <a:t>Resources for plant health are unlikely to increase substantially - we have to collaborate effectively between IPPC, RPPOs, NPPOs, academia and industry</a:t>
            </a:r>
          </a:p>
          <a:p>
            <a:r>
              <a:rPr lang="en-GB" sz="2000" dirty="0" smtClean="0"/>
              <a:t>Simplifying measures to facilitate safe trade</a:t>
            </a:r>
          </a:p>
          <a:p>
            <a:pPr lvl="1"/>
            <a:r>
              <a:rPr lang="en-GB" sz="2000" dirty="0" smtClean="0"/>
              <a:t>Measures must be justified by PRA </a:t>
            </a:r>
            <a:r>
              <a:rPr lang="en-GB" sz="2000" u="sng" dirty="0" smtClean="0"/>
              <a:t>but</a:t>
            </a:r>
            <a:r>
              <a:rPr lang="en-GB" sz="2000" dirty="0" smtClean="0"/>
              <a:t> 200 importing countries x 200 exporting x 300 trades x 300 pests = 3600000000 measures!</a:t>
            </a:r>
          </a:p>
          <a:p>
            <a:pPr lvl="1"/>
            <a:r>
              <a:rPr lang="en-GB" sz="2000" dirty="0" smtClean="0"/>
              <a:t>Need Commodity Standards with agreed "toolbox" of measures.</a:t>
            </a:r>
          </a:p>
          <a:p>
            <a:r>
              <a:rPr lang="en-GB" sz="2000" dirty="0" smtClean="0"/>
              <a:t>Increasing collaboration on research</a:t>
            </a:r>
          </a:p>
          <a:p>
            <a:pPr lvl="1"/>
            <a:r>
              <a:rPr lang="en-GB" sz="2000" dirty="0" smtClean="0"/>
              <a:t>See Australia </a:t>
            </a:r>
            <a:r>
              <a:rPr lang="en-GB" sz="2000" dirty="0" err="1" smtClean="0"/>
              <a:t>SPG</a:t>
            </a:r>
            <a:r>
              <a:rPr lang="en-GB" sz="2000" dirty="0" smtClean="0"/>
              <a:t> and Euphresco TC papers</a:t>
            </a:r>
          </a:p>
          <a:p>
            <a:r>
              <a:rPr lang="en-GB" sz="2000" dirty="0" smtClean="0"/>
              <a:t>Improving horizon scanning for new threats</a:t>
            </a:r>
          </a:p>
          <a:p>
            <a:pPr lvl="1"/>
            <a:r>
              <a:rPr lang="en-GB" sz="2000" dirty="0" smtClean="0"/>
              <a:t>Sentinel plants (requires international trust and co-operation)</a:t>
            </a:r>
          </a:p>
          <a:p>
            <a:pPr lvl="1"/>
            <a:r>
              <a:rPr lang="en-GB" sz="2000" dirty="0" smtClean="0"/>
              <a:t>Other ways of seeing what is coming before it comes?</a:t>
            </a:r>
          </a:p>
          <a:p>
            <a:r>
              <a:rPr lang="en-GB" sz="2000" dirty="0" smtClean="0"/>
              <a:t>Earlier detection of outbreaks and  pest presence</a:t>
            </a:r>
          </a:p>
          <a:p>
            <a:pPr lvl="1"/>
            <a:r>
              <a:rPr lang="en-GB" sz="2000" dirty="0" smtClean="0"/>
              <a:t>Technology is changing fast - can we adapt and use it quickly for improving early detection of pests new to an area?</a:t>
            </a:r>
          </a:p>
          <a:p>
            <a:pPr lvl="1"/>
            <a:endParaRPr lang="en-GB" sz="2000" dirty="0" smtClean="0"/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532" y="141588"/>
            <a:ext cx="8064896" cy="649983"/>
          </a:xfrm>
        </p:spPr>
        <p:txBody>
          <a:bodyPr/>
          <a:lstStyle/>
          <a:p>
            <a:r>
              <a:rPr lang="en-GB" dirty="0" smtClean="0"/>
              <a:t>Emerging issues in plant health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8581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8365" y="1688892"/>
            <a:ext cx="8488907" cy="3838451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international network of plant health research funders </a:t>
            </a:r>
            <a:r>
              <a:rPr lang="en-US" dirty="0" smtClean="0"/>
              <a:t>and managers:</a:t>
            </a:r>
          </a:p>
          <a:p>
            <a:r>
              <a:rPr lang="en-US" dirty="0" smtClean="0"/>
              <a:t>Mapping existing research </a:t>
            </a:r>
            <a:r>
              <a:rPr lang="en-US" dirty="0" err="1" smtClean="0"/>
              <a:t>programmes</a:t>
            </a:r>
            <a:endParaRPr lang="en-US" dirty="0" smtClean="0"/>
          </a:p>
          <a:p>
            <a:r>
              <a:rPr lang="en-US" dirty="0" smtClean="0"/>
              <a:t>Developing a common strategic research agenda</a:t>
            </a:r>
          </a:p>
          <a:p>
            <a:r>
              <a:rPr lang="en-US" dirty="0" smtClean="0"/>
              <a:t>Making annual calls for topics for transnational funding:</a:t>
            </a:r>
          </a:p>
          <a:p>
            <a:pPr lvl="1"/>
            <a:r>
              <a:rPr lang="en-US" dirty="0" smtClean="0"/>
              <a:t>2015 </a:t>
            </a:r>
            <a:r>
              <a:rPr lang="en-US" dirty="0"/>
              <a:t>round funded 15 </a:t>
            </a:r>
            <a:r>
              <a:rPr lang="en-US" dirty="0" smtClean="0"/>
              <a:t>projects</a:t>
            </a:r>
            <a:r>
              <a:rPr lang="en-US" dirty="0"/>
              <a:t>, with </a:t>
            </a:r>
            <a:r>
              <a:rPr lang="en-US" dirty="0" smtClean="0"/>
              <a:t>3.6 m€, </a:t>
            </a:r>
            <a:r>
              <a:rPr lang="en-US" dirty="0"/>
              <a:t>from </a:t>
            </a:r>
            <a:r>
              <a:rPr lang="en-US" dirty="0" smtClean="0"/>
              <a:t>29 countries</a:t>
            </a:r>
          </a:p>
          <a:p>
            <a:pPr lvl="1"/>
            <a:r>
              <a:rPr lang="en-US" dirty="0" smtClean="0"/>
              <a:t>2016 round has so far short-listed 24 </a:t>
            </a:r>
            <a:r>
              <a:rPr lang="en-US" dirty="0"/>
              <a:t>research topics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Euphresco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0922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6257" y="1265813"/>
            <a:ext cx="8413844" cy="4873625"/>
          </a:xfrm>
        </p:spPr>
        <p:txBody>
          <a:bodyPr/>
          <a:lstStyle/>
          <a:p>
            <a:r>
              <a:rPr lang="en-US" dirty="0" smtClean="0"/>
              <a:t>Euphresco started </a:t>
            </a:r>
            <a:r>
              <a:rPr lang="en-US" dirty="0"/>
              <a:t>in 2006 through </a:t>
            </a:r>
            <a:r>
              <a:rPr lang="en-US" dirty="0" smtClean="0"/>
              <a:t>EU </a:t>
            </a:r>
            <a:r>
              <a:rPr lang="en-US" dirty="0"/>
              <a:t>funding </a:t>
            </a:r>
            <a:r>
              <a:rPr lang="en-US" dirty="0" smtClean="0"/>
              <a:t>for </a:t>
            </a:r>
            <a:r>
              <a:rPr lang="en-US" dirty="0"/>
              <a:t>European Research Area Networks (“ERA-nets</a:t>
            </a:r>
            <a:r>
              <a:rPr lang="en-US" dirty="0" smtClean="0"/>
              <a:t>”)</a:t>
            </a:r>
          </a:p>
          <a:p>
            <a:r>
              <a:rPr lang="en-US" dirty="0" smtClean="0"/>
              <a:t>Facilitation </a:t>
            </a:r>
            <a:r>
              <a:rPr lang="en-US" dirty="0"/>
              <a:t>of co-operation in research was one of the functions set out in the </a:t>
            </a:r>
            <a:r>
              <a:rPr lang="en-US" dirty="0" smtClean="0"/>
              <a:t>1951 EPPO Convention</a:t>
            </a:r>
          </a:p>
          <a:p>
            <a:r>
              <a:rPr lang="en-US" dirty="0" smtClean="0"/>
              <a:t>2014 it was agreed EPPO </a:t>
            </a:r>
            <a:r>
              <a:rPr lang="en-US" dirty="0"/>
              <a:t>was the right </a:t>
            </a:r>
            <a:r>
              <a:rPr lang="en-US" dirty="0" err="1"/>
              <a:t>organisation</a:t>
            </a:r>
            <a:r>
              <a:rPr lang="en-US" dirty="0"/>
              <a:t> to host </a:t>
            </a:r>
            <a:r>
              <a:rPr lang="en-US" dirty="0" smtClean="0"/>
              <a:t>a self-sustaining </a:t>
            </a:r>
            <a:r>
              <a:rPr lang="en-US" dirty="0"/>
              <a:t>long term </a:t>
            </a:r>
            <a:r>
              <a:rPr lang="en-US" dirty="0" smtClean="0"/>
              <a:t>network</a:t>
            </a:r>
          </a:p>
          <a:p>
            <a:r>
              <a:rPr lang="en-US" dirty="0" smtClean="0"/>
              <a:t>Running costs are covered </a:t>
            </a:r>
            <a:r>
              <a:rPr lang="en-US" dirty="0"/>
              <a:t>by annual payments of at least 3000 Euros from each network </a:t>
            </a:r>
            <a:r>
              <a:rPr lang="en-US" dirty="0" smtClean="0"/>
              <a:t>member</a:t>
            </a:r>
          </a:p>
          <a:p>
            <a:r>
              <a:rPr lang="en-US" dirty="0"/>
              <a:t>C</a:t>
            </a:r>
            <a:r>
              <a:rPr lang="en-US" dirty="0" smtClean="0"/>
              <a:t>urrently </a:t>
            </a:r>
            <a:r>
              <a:rPr lang="en-US" dirty="0"/>
              <a:t>35 members of Euphresco across 26 countries, 24 of which are EPPO member countries.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0988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416" y="-99392"/>
            <a:ext cx="8894080" cy="720080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Arial" pitchFamily="34" charset="0"/>
                <a:cs typeface="Arial" pitchFamily="34" charset="0"/>
              </a:rPr>
              <a:t>Euphresco network, as of July 21, 2016</a:t>
            </a:r>
          </a:p>
        </p:txBody>
      </p:sp>
      <p:pic>
        <p:nvPicPr>
          <p:cNvPr id="7" name="Image 6" descr="The Federal Public Service for Public Health, Food Chain Safety and Environment (FPS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603" y="1506345"/>
            <a:ext cx="548640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Walloon Agricultural Research Centre (CRA-W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556" y="2929009"/>
            <a:ext cx="54864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47" y="3835635"/>
            <a:ext cx="607695" cy="400050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0" y="3138604"/>
            <a:ext cx="1009650" cy="328295"/>
          </a:xfrm>
          <a:prstGeom prst="rect">
            <a:avLst/>
          </a:prstGeom>
        </p:spPr>
      </p:pic>
      <p:pic>
        <p:nvPicPr>
          <p:cNvPr id="13" name="Image 12" descr="The Ministry of Agriculture and Forestry (MMM-FI)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494" y="2248872"/>
            <a:ext cx="805180" cy="18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The Ministry of Agriculture and Fishery, General Food Directorate (MAP-DGAL)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93" y="5144818"/>
            <a:ext cx="637540" cy="356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 descr="The Federal Agency for Agriculture and Food (BLE)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002" y="5154124"/>
            <a:ext cx="880127" cy="57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36" y="2055472"/>
            <a:ext cx="370205" cy="496570"/>
          </a:xfrm>
          <a:prstGeom prst="rect">
            <a:avLst/>
          </a:prstGeom>
        </p:spPr>
      </p:pic>
      <p:pic>
        <p:nvPicPr>
          <p:cNvPr id="19" name="Image 18" descr="Department of Agriculture, Fisheries and Food (DAFF)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495" y="5239843"/>
            <a:ext cx="953770" cy="494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21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168" y="4681554"/>
            <a:ext cx="479425" cy="493395"/>
          </a:xfrm>
          <a:prstGeom prst="rect">
            <a:avLst/>
          </a:prstGeom>
        </p:spPr>
      </p:pic>
      <p:pic>
        <p:nvPicPr>
          <p:cNvPr id="23" name="Image 22" descr="Ministry of Agriculture (MoA)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787" y="2594191"/>
            <a:ext cx="471744" cy="540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 23" descr="Ministry of Econmic Affairs, Agriculture and Innovation, Department of Agrochains and Fisheries (EL&amp;I)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55" y="3672440"/>
            <a:ext cx="212725" cy="563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 descr="All-Russian Plant Quarantine Centre (FGU VNIIKR)"/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0" t="18137" r="16373" b="12421"/>
          <a:stretch/>
        </p:blipFill>
        <p:spPr bwMode="auto">
          <a:xfrm>
            <a:off x="6500516" y="5174949"/>
            <a:ext cx="479425" cy="573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Image 26" descr="Ministry of Agriculture, Forestry and Food (MAFF)"/>
          <p:cNvPicPr/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31" b="32270"/>
          <a:stretch/>
        </p:blipFill>
        <p:spPr bwMode="auto">
          <a:xfrm>
            <a:off x="4622853" y="5179553"/>
            <a:ext cx="450850" cy="454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Image 27" descr="Ministry of Science and Innovation; National Institute for Agricultural, Food Research and Technology (INIA)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98" y="4734055"/>
            <a:ext cx="953770" cy="3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 28"/>
          <p:cNvPicPr/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1" t="9448"/>
          <a:stretch/>
        </p:blipFill>
        <p:spPr bwMode="auto">
          <a:xfrm>
            <a:off x="8031190" y="1414635"/>
            <a:ext cx="627380" cy="53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age 29" descr="Federal Office of Agriculture, Division of Research and Extension (FOAG)"/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196" y="2001658"/>
            <a:ext cx="40005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 31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0" y="2433007"/>
            <a:ext cx="1021561" cy="496002"/>
          </a:xfrm>
          <a:prstGeom prst="rect">
            <a:avLst/>
          </a:prstGeom>
        </p:spPr>
      </p:pic>
      <p:pic>
        <p:nvPicPr>
          <p:cNvPr id="33" name="Image 32"/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75" y="4700209"/>
            <a:ext cx="1289209" cy="343535"/>
          </a:xfrm>
          <a:prstGeom prst="rect">
            <a:avLst/>
          </a:prstGeom>
        </p:spPr>
      </p:pic>
      <p:pic>
        <p:nvPicPr>
          <p:cNvPr id="1026" name="Picture 2" descr="C:\Users\bg.EPPO\Desktop\Euphresco_Network\Partners\Logo_partners\Anses_logo_2010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834" y="1447433"/>
            <a:ext cx="1078230" cy="38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bg.EPPO\Desktop\Euphresco_Network\Partners\Logo_partners\inra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695" y="4223337"/>
            <a:ext cx="837052" cy="34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bg.EPPO\Desktop\Euphresco_Network\Partners\Logo_partners\logo-bmlfuw-allgemein[1]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433" y="1913511"/>
            <a:ext cx="548536" cy="51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g.EPPO\Desktop\Euphresco_Network\Partners\Logo_partners\iniav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7" y="4380926"/>
            <a:ext cx="850665" cy="42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bg.EPPO\Desktop\Euphresco_Network\Members\IMAGES\Logo_members\logo-est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500" y="4681554"/>
            <a:ext cx="1091758" cy="32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bg.EPPO\Desktop\Euphresco_Network\Members\IMAGES\Logo_members\logo_CREA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7" y="1741495"/>
            <a:ext cx="847726" cy="4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g.EPPO\Desktop\Euphresco_Network\Members\IMAGES\Logo_members\ministero_italia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5" r="7953" b="11059"/>
          <a:stretch/>
        </p:blipFill>
        <p:spPr bwMode="auto">
          <a:xfrm>
            <a:off x="2697219" y="1545417"/>
            <a:ext cx="1214771" cy="61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bg.EPPO\Desktop\Euphresco_Network\Members\IMAGES\Logo_members\ILVO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171" y="3675291"/>
            <a:ext cx="929526" cy="3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bg.EPPO\Desktop\Euphresco_Network\Members\IMAGES\Logo_members\Logo_hcphs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820" y="1970576"/>
            <a:ext cx="627856" cy="5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g.EPPO\Desktop\Euphresco_Network\Members\IMAGES\Logo_members\Nuova_immagine_1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967" y="4566485"/>
            <a:ext cx="1311541" cy="48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g.EPPO\Desktop\Euphresco_Network\Members\IMAGES\Logo_members\SASA logo 3 cm-2011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334" y="5236051"/>
            <a:ext cx="1079500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bg.EPPO\Desktop\Euphresco_Network\Dissemination\PPT\Images\Euphresco_members_map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462" y="2651110"/>
            <a:ext cx="6411094" cy="178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bg.EPPO\Desktop\Euphresco_Network\Members\IMAGES\Logo_members\Loga MZe\Logo MZe - AJ dvou²ádkové.jpg"/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4" t="16255" r="7512" b="9447"/>
          <a:stretch/>
        </p:blipFill>
        <p:spPr bwMode="auto">
          <a:xfrm>
            <a:off x="5117432" y="1574745"/>
            <a:ext cx="1465038" cy="76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bg.EPPO\Desktop\Euphresco_Network\Members\IMAGES\Logo_members\usda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34055"/>
            <a:ext cx="782016" cy="53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599" y="1700909"/>
            <a:ext cx="792679" cy="514109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108" y="2357241"/>
            <a:ext cx="2838450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28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6257" y="1361347"/>
            <a:ext cx="8075240" cy="4873625"/>
          </a:xfrm>
        </p:spPr>
        <p:txBody>
          <a:bodyPr/>
          <a:lstStyle/>
          <a:p>
            <a:r>
              <a:rPr lang="en-GB" dirty="0" smtClean="0"/>
              <a:t>Annual Governing Board meeting makes decisions</a:t>
            </a:r>
          </a:p>
          <a:p>
            <a:r>
              <a:rPr lang="en-GB" dirty="0" smtClean="0"/>
              <a:t>Network Management Group (6-8 representatives, elected by Governing Board) implements them</a:t>
            </a:r>
          </a:p>
          <a:p>
            <a:r>
              <a:rPr lang="en-US" dirty="0" smtClean="0"/>
              <a:t>Some </a:t>
            </a:r>
            <a:r>
              <a:rPr lang="en-US" dirty="0"/>
              <a:t>members </a:t>
            </a:r>
            <a:r>
              <a:rPr lang="en-US" dirty="0" smtClean="0"/>
              <a:t>are EPPO NPPOs (or close)</a:t>
            </a:r>
          </a:p>
          <a:p>
            <a:r>
              <a:rPr lang="en-US" dirty="0" smtClean="0"/>
              <a:t>From 2017 all EPPO members will also be members of Euphresco, paying through the annual contribution an amount covering about half the costs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Membership and Governance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993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members </a:t>
            </a:r>
            <a:r>
              <a:rPr lang="en-US" dirty="0"/>
              <a:t>are funders and managers of plant health research </a:t>
            </a:r>
            <a:r>
              <a:rPr lang="en-US" dirty="0" smtClean="0"/>
              <a:t>from: </a:t>
            </a:r>
          </a:p>
          <a:p>
            <a:pPr lvl="1"/>
            <a:r>
              <a:rPr lang="en-US" dirty="0" smtClean="0"/>
              <a:t>different </a:t>
            </a:r>
            <a:r>
              <a:rPr lang="en-US" dirty="0"/>
              <a:t>departments or levels of </a:t>
            </a:r>
            <a:r>
              <a:rPr lang="en-US" dirty="0" smtClean="0"/>
              <a:t>government</a:t>
            </a:r>
          </a:p>
          <a:p>
            <a:pPr lvl="1"/>
            <a:r>
              <a:rPr lang="en-US" dirty="0" smtClean="0"/>
              <a:t>research institutes</a:t>
            </a:r>
          </a:p>
          <a:p>
            <a:pPr lvl="1"/>
            <a:r>
              <a:rPr lang="en-US" dirty="0" smtClean="0"/>
              <a:t>countries </a:t>
            </a:r>
            <a:r>
              <a:rPr lang="en-US" dirty="0"/>
              <a:t>outside the EPPO region. </a:t>
            </a:r>
            <a:endParaRPr lang="en-US" dirty="0" smtClean="0"/>
          </a:p>
          <a:p>
            <a:r>
              <a:rPr lang="en-US" dirty="0" smtClean="0"/>
              <a:t>These other members </a:t>
            </a:r>
            <a:r>
              <a:rPr lang="en-US" dirty="0"/>
              <a:t>are fully involved in the activities and governance of Euphresco and </a:t>
            </a:r>
            <a:r>
              <a:rPr lang="en-US" dirty="0" smtClean="0"/>
              <a:t>contribute towards costs of running the network through </a:t>
            </a:r>
            <a:r>
              <a:rPr lang="en-US" dirty="0"/>
              <a:t>payment of at least 3000€ per </a:t>
            </a:r>
            <a:r>
              <a:rPr lang="en-US" dirty="0" smtClean="0"/>
              <a:t>year</a:t>
            </a:r>
            <a:endParaRPr lang="en-US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Membership and Governance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22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50106"/>
          </a:xfrm>
        </p:spPr>
        <p:txBody>
          <a:bodyPr>
            <a:noAutofit/>
          </a:bodyPr>
          <a:lstStyle/>
          <a:p>
            <a:r>
              <a:rPr lang="fr-FR" sz="3600" b="1" dirty="0" err="1">
                <a:latin typeface="Arial" pitchFamily="34" charset="0"/>
                <a:cs typeface="Arial" pitchFamily="34" charset="0"/>
              </a:rPr>
              <a:t>Some</a:t>
            </a:r>
            <a:r>
              <a:rPr lang="fr-FR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b="1" dirty="0" err="1">
                <a:latin typeface="Arial" pitchFamily="34" charset="0"/>
                <a:cs typeface="Arial" pitchFamily="34" charset="0"/>
              </a:rPr>
              <a:t>projects</a:t>
            </a:r>
            <a:r>
              <a:rPr lang="fr-FR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b="1" dirty="0" err="1">
                <a:latin typeface="Arial" pitchFamily="34" charset="0"/>
                <a:cs typeface="Arial" pitchFamily="34" charset="0"/>
              </a:rPr>
              <a:t>funded</a:t>
            </a:r>
            <a:r>
              <a:rPr lang="fr-FR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b="1" dirty="0" err="1">
                <a:latin typeface="Arial" pitchFamily="34" charset="0"/>
                <a:cs typeface="Arial" pitchFamily="34" charset="0"/>
              </a:rPr>
              <a:t>under</a:t>
            </a:r>
            <a:r>
              <a:rPr lang="fr-FR" sz="3600" b="1" dirty="0">
                <a:latin typeface="Arial" pitchFamily="34" charset="0"/>
                <a:cs typeface="Arial" pitchFamily="34" charset="0"/>
              </a:rPr>
              <a:t> EUPHRESCO I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79512" y="1268760"/>
            <a:ext cx="8856984" cy="4320479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Strategies for Ambrosia artemisiifolia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control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000" dirty="0">
                <a:latin typeface="Arial" pitchFamily="34" charset="0"/>
                <a:cs typeface="Arial" pitchFamily="34" charset="0"/>
              </a:rPr>
              <a:t>Development and validation of innovative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diagnostic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tools for the detection of fire blight (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Erwinia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amylovora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r>
              <a:rPr lang="en-US" sz="2000" dirty="0">
                <a:latin typeface="Arial" pitchFamily="34" charset="0"/>
                <a:cs typeface="Arial" pitchFamily="34" charset="0"/>
              </a:rPr>
              <a:t>Evaluating the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risk of spread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of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Scaphoideus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titanus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with propagation material </a:t>
            </a:r>
          </a:p>
          <a:p>
            <a:pPr algn="just"/>
            <a:r>
              <a:rPr lang="en-US" sz="2000" dirty="0">
                <a:latin typeface="Arial" pitchFamily="34" charset="0"/>
                <a:cs typeface="Arial" pitchFamily="34" charset="0"/>
              </a:rPr>
              <a:t>Decision support systems for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control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of alien invasive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macrophytes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>
                <a:latin typeface="Arial" pitchFamily="34" charset="0"/>
                <a:cs typeface="Arial" pitchFamily="34" charset="0"/>
              </a:rPr>
              <a:t>Development of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validated procedures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for whole genome amplification of DNA/RNA for quarantine plant pathogens and pests </a:t>
            </a:r>
          </a:p>
          <a:p>
            <a:pPr algn="just"/>
            <a:r>
              <a:rPr lang="en-US" sz="2000" b="1" dirty="0">
                <a:latin typeface="Arial" pitchFamily="34" charset="0"/>
                <a:cs typeface="Arial" pitchFamily="34" charset="0"/>
              </a:rPr>
              <a:t>Ring test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on diagnostic methods for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Pantoea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stewartii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spp.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stewartii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maize bacterial blight</a:t>
            </a:r>
          </a:p>
          <a:p>
            <a:pPr algn="just"/>
            <a:r>
              <a:rPr lang="en-US" sz="2000" b="1" dirty="0">
                <a:latin typeface="Arial" pitchFamily="34" charset="0"/>
                <a:cs typeface="Arial" pitchFamily="34" charset="0"/>
              </a:rPr>
              <a:t>Detection and management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the quarantine nematodes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Meloidogyne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chitwoodi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Meloidogyne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fallax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bg.EPPO\Desktop\HYDRA_9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8259"/>
            <a:ext cx="1608370" cy="106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bg.EPPO\Desktop\LUDUR_1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78" y="5805264"/>
            <a:ext cx="1608370" cy="106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g.EPPO\Desktop\MELGFA_10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742" y="5805264"/>
            <a:ext cx="1593881" cy="106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g.EPPO\Desktop\MYPBR_20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623" y="5808259"/>
            <a:ext cx="1419890" cy="106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g.EPPO\Desktop\HYDRA_9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513" y="5805264"/>
            <a:ext cx="1419889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bg.EPPO\Desktop\MELGFA_103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4"/>
          <a:stretch/>
        </p:blipFill>
        <p:spPr bwMode="auto">
          <a:xfrm rot="16200000">
            <a:off x="7644785" y="5367877"/>
            <a:ext cx="1049739" cy="193050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257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2008" y="116632"/>
            <a:ext cx="9252520" cy="720080"/>
          </a:xfrm>
        </p:spPr>
        <p:txBody>
          <a:bodyPr>
            <a:noAutofit/>
          </a:bodyPr>
          <a:lstStyle/>
          <a:p>
            <a:r>
              <a:rPr lang="fr-FR" sz="3600" b="1" dirty="0" err="1">
                <a:latin typeface="Arial" pitchFamily="34" charset="0"/>
                <a:cs typeface="Arial" pitchFamily="34" charset="0"/>
              </a:rPr>
              <a:t>Some</a:t>
            </a:r>
            <a:r>
              <a:rPr lang="fr-FR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b="1" dirty="0" err="1">
                <a:latin typeface="Arial" pitchFamily="34" charset="0"/>
                <a:cs typeface="Arial" pitchFamily="34" charset="0"/>
              </a:rPr>
              <a:t>projects</a:t>
            </a:r>
            <a:r>
              <a:rPr lang="fr-FR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b="1" dirty="0" err="1">
                <a:latin typeface="Arial" pitchFamily="34" charset="0"/>
                <a:cs typeface="Arial" pitchFamily="34" charset="0"/>
              </a:rPr>
              <a:t>funded</a:t>
            </a:r>
            <a:r>
              <a:rPr lang="fr-FR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b="1" dirty="0" err="1">
                <a:latin typeface="Arial" pitchFamily="34" charset="0"/>
                <a:cs typeface="Arial" pitchFamily="34" charset="0"/>
              </a:rPr>
              <a:t>under</a:t>
            </a:r>
            <a:r>
              <a:rPr lang="fr-FR" sz="3600" b="1" dirty="0">
                <a:latin typeface="Arial" pitchFamily="34" charset="0"/>
                <a:cs typeface="Arial" pitchFamily="34" charset="0"/>
              </a:rPr>
              <a:t> EUPHRESCO II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8784976" cy="4525963"/>
          </a:xfrm>
        </p:spPr>
        <p:txBody>
          <a:bodyPr>
            <a:normAutofit/>
          </a:bodyPr>
          <a:lstStyle/>
          <a:p>
            <a:pPr algn="just"/>
            <a:r>
              <a:rPr lang="en-US" sz="2000" dirty="0">
                <a:latin typeface="Arial" pitchFamily="34" charset="0"/>
                <a:cs typeface="Arial" pitchFamily="34" charset="0"/>
              </a:rPr>
              <a:t>Use of novel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molecular methods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understand population diversity and its implications on disease management through the use of resistant potato varieties (Potato Cyst Nematode) </a:t>
            </a:r>
          </a:p>
          <a:p>
            <a:pPr algn="just"/>
            <a:r>
              <a:rPr lang="en-US" sz="2000" dirty="0">
                <a:latin typeface="Arial" pitchFamily="34" charset="0"/>
                <a:cs typeface="Arial" pitchFamily="34" charset="0"/>
              </a:rPr>
              <a:t>Development and validation of innovative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diagnostic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tools for detection and identification of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Meloidogyne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enterolobii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in support of integrated plant protection strategies </a:t>
            </a:r>
          </a:p>
          <a:p>
            <a:pPr algn="just"/>
            <a:r>
              <a:rPr lang="en-US" sz="2000" b="1" dirty="0">
                <a:latin typeface="Arial" pitchFamily="34" charset="0"/>
                <a:cs typeface="Arial" pitchFamily="34" charset="0"/>
              </a:rPr>
              <a:t>Epidemiological studies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on reservoir hosts and potential vectors of Grapevine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flavescence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dorée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(GFD) and validation of different diagnostic procedures for GFD</a:t>
            </a:r>
          </a:p>
          <a:p>
            <a:pPr algn="just"/>
            <a:r>
              <a:rPr lang="en-US" sz="2000" dirty="0" err="1">
                <a:latin typeface="Arial" pitchFamily="34" charset="0"/>
                <a:cs typeface="Arial" pitchFamily="34" charset="0"/>
              </a:rPr>
              <a:t>Bursaphelenchus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xylophilus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methods for early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detection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000" dirty="0">
                <a:latin typeface="Arial" pitchFamily="34" charset="0"/>
                <a:cs typeface="Arial" pitchFamily="34" charset="0"/>
              </a:rPr>
              <a:t>Plant Health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Fellowship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000" b="1" dirty="0">
                <a:latin typeface="Arial" pitchFamily="34" charset="0"/>
                <a:cs typeface="Arial" pitchFamily="34" charset="0"/>
              </a:rPr>
              <a:t>IPM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strategies against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Drosophilidae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bg.EPPO\Desktop\MELGMY_1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5643"/>
            <a:ext cx="1608370" cy="102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g.EPPO\Desktop\MELGMY_10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293" y="5837653"/>
            <a:ext cx="1457707" cy="103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g.EPPO\Desktop\HETDRO_9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370" y="5835642"/>
            <a:ext cx="1635730" cy="10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bg.EPPO\Desktop\pota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319" y="5835643"/>
            <a:ext cx="1532973" cy="102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bg.EPPO\Desktop\Patat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835642"/>
            <a:ext cx="1616938" cy="102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bg.EPPO\Desktop\HETDRO_90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09"/>
          <a:stretch/>
        </p:blipFill>
        <p:spPr bwMode="auto">
          <a:xfrm>
            <a:off x="4820786" y="5835642"/>
            <a:ext cx="1332533" cy="103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451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1865" y="1224603"/>
            <a:ext cx="8580269" cy="4873625"/>
          </a:xfrm>
        </p:spPr>
        <p:txBody>
          <a:bodyPr/>
          <a:lstStyle/>
          <a:p>
            <a:r>
              <a:rPr lang="en-GB" sz="2000" dirty="0" smtClean="0"/>
              <a:t>founded 1951 by 15 countries</a:t>
            </a:r>
          </a:p>
          <a:p>
            <a:r>
              <a:rPr lang="en-GB" sz="2000" dirty="0" smtClean="0"/>
              <a:t>now 51 member countries</a:t>
            </a:r>
          </a:p>
          <a:p>
            <a:r>
              <a:rPr lang="en-GB" sz="2000" dirty="0" smtClean="0"/>
              <a:t>Europe (almost all countries), N Africa, Mediterranean, Central Asia</a:t>
            </a:r>
          </a:p>
          <a:p>
            <a:r>
              <a:rPr lang="en-GB" sz="2000" dirty="0" smtClean="0"/>
              <a:t>15 panels on plant quarantine, 5 on plant protection products</a:t>
            </a:r>
          </a:p>
          <a:p>
            <a:r>
              <a:rPr lang="en-GB" sz="2000" dirty="0" smtClean="0"/>
              <a:t>c. 15 staff working on core programme</a:t>
            </a:r>
          </a:p>
          <a:p>
            <a:r>
              <a:rPr lang="en-GB" sz="2000" dirty="0" smtClean="0"/>
              <a:t>5 Expert Working Groups per year on PRA</a:t>
            </a:r>
          </a:p>
          <a:p>
            <a:r>
              <a:rPr lang="en-GB" sz="2000" dirty="0" smtClean="0"/>
              <a:t>Core work funded by member country contributions (</a:t>
            </a:r>
            <a:r>
              <a:rPr lang="en-GB" sz="2000" dirty="0" err="1" smtClean="0"/>
              <a:t>c.65</a:t>
            </a:r>
            <a:r>
              <a:rPr lang="en-GB" sz="2000" dirty="0" smtClean="0"/>
              <a:t>%)</a:t>
            </a:r>
          </a:p>
          <a:p>
            <a:r>
              <a:rPr lang="en-GB" sz="2000" dirty="0" smtClean="0"/>
              <a:t>Plus projects with other funders</a:t>
            </a:r>
            <a:r>
              <a:rPr lang="en-GB" sz="2000" dirty="0"/>
              <a:t> </a:t>
            </a:r>
            <a:r>
              <a:rPr lang="en-GB" sz="2000" dirty="0" smtClean="0"/>
              <a:t>(</a:t>
            </a:r>
            <a:r>
              <a:rPr lang="en-GB" sz="2000" dirty="0" err="1" smtClean="0"/>
              <a:t>c.35</a:t>
            </a:r>
            <a:r>
              <a:rPr lang="en-GB" sz="2000" dirty="0" smtClean="0"/>
              <a:t>%) - 5 main ones currently</a:t>
            </a:r>
          </a:p>
          <a:p>
            <a:pPr lvl="1"/>
            <a:r>
              <a:rPr lang="en-GB" sz="2000" dirty="0" smtClean="0"/>
              <a:t>Euphresco (35 members in 2016)</a:t>
            </a:r>
          </a:p>
          <a:p>
            <a:pPr lvl="1"/>
            <a:r>
              <a:rPr lang="en-GB" sz="2000" dirty="0" smtClean="0"/>
              <a:t>EU Minor Uses Co-ordination Facility (EU, DE, FR, NL)</a:t>
            </a:r>
          </a:p>
          <a:p>
            <a:pPr lvl="1"/>
            <a:r>
              <a:rPr lang="en-GB" sz="2000" dirty="0" smtClean="0"/>
              <a:t>RNQPs for the EU (EU - DG </a:t>
            </a:r>
            <a:r>
              <a:rPr lang="en-GB" sz="2000" dirty="0" err="1" smtClean="0"/>
              <a:t>Sante</a:t>
            </a:r>
            <a:r>
              <a:rPr lang="en-GB" sz="2000" dirty="0" smtClean="0"/>
              <a:t>)</a:t>
            </a:r>
          </a:p>
          <a:p>
            <a:pPr lvl="1"/>
            <a:r>
              <a:rPr lang="en-GB" sz="2000" dirty="0" smtClean="0"/>
              <a:t>LIFE Invasive Plants (EU - DG Environment)</a:t>
            </a:r>
          </a:p>
          <a:p>
            <a:pPr lvl="1"/>
            <a:r>
              <a:rPr lang="en-GB" sz="2000" dirty="0" err="1" smtClean="0"/>
              <a:t>DROPSA</a:t>
            </a:r>
            <a:r>
              <a:rPr lang="en-GB" sz="2000" dirty="0" smtClean="0"/>
              <a:t> (EU - DG Research)</a:t>
            </a:r>
          </a:p>
          <a:p>
            <a:pPr lvl="1"/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Specificities of EPPO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00905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7721" y="184260"/>
            <a:ext cx="8064896" cy="1084982"/>
          </a:xfrm>
        </p:spPr>
        <p:txBody>
          <a:bodyPr/>
          <a:lstStyle/>
          <a:p>
            <a:r>
              <a:rPr lang="en-GB" dirty="0" smtClean="0"/>
              <a:t>Funding projects - "real pot, competitive"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532262" y="1269242"/>
            <a:ext cx="1323833" cy="7779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Funder A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5832035" y="1262960"/>
            <a:ext cx="1323833" cy="777922"/>
          </a:xfrm>
          <a:prstGeom prst="ellipse">
            <a:avLst/>
          </a:prstGeom>
          <a:solidFill>
            <a:srgbClr val="F280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Funder E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4508202" y="1230465"/>
            <a:ext cx="1323833" cy="7779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Funder D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3184369" y="1269242"/>
            <a:ext cx="1323833" cy="77792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Funder C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1860536" y="1269242"/>
            <a:ext cx="1323833" cy="77792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Funder B</a:t>
            </a:r>
            <a:endParaRPr lang="en-GB" dirty="0"/>
          </a:p>
        </p:txBody>
      </p:sp>
      <p:pic>
        <p:nvPicPr>
          <p:cNvPr id="1026" name="Picture 2" descr="C:\Users\mw.EPPO\AppData\Local\Microsoft\Windows\Temporary Internet Files\Content.IE5\WU99MRN6\pot-of-gold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341" y="3733400"/>
            <a:ext cx="1073519" cy="148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939792" y="2451318"/>
            <a:ext cx="1940581" cy="406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Topic ideas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2769845" y="2956906"/>
            <a:ext cx="2262062" cy="406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Topic description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2715255" y="3436131"/>
            <a:ext cx="2452698" cy="406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Funding Commitment</a:t>
            </a:r>
            <a:endParaRPr lang="en-GB" dirty="0"/>
          </a:p>
        </p:txBody>
      </p:sp>
      <p:cxnSp>
        <p:nvCxnSpPr>
          <p:cNvPr id="15" name="Straight Arrow Connector 14"/>
          <p:cNvCxnSpPr>
            <a:stCxn id="4" idx="4"/>
            <a:endCxn id="9" idx="0"/>
          </p:cNvCxnSpPr>
          <p:nvPr/>
        </p:nvCxnSpPr>
        <p:spPr>
          <a:xfrm>
            <a:off x="1194179" y="2047164"/>
            <a:ext cx="2715904" cy="4041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9967" y="5916785"/>
            <a:ext cx="1323833" cy="7779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Team A</a:t>
            </a:r>
            <a:endParaRPr lang="en-GB" dirty="0"/>
          </a:p>
        </p:txBody>
      </p:sp>
      <p:sp>
        <p:nvSpPr>
          <p:cNvPr id="29" name="Oval 28"/>
          <p:cNvSpPr/>
          <p:nvPr/>
        </p:nvSpPr>
        <p:spPr>
          <a:xfrm>
            <a:off x="6338518" y="6043542"/>
            <a:ext cx="1323833" cy="777922"/>
          </a:xfrm>
          <a:prstGeom prst="ellipse">
            <a:avLst/>
          </a:prstGeom>
          <a:solidFill>
            <a:srgbClr val="F280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Team E</a:t>
            </a:r>
            <a:endParaRPr lang="en-GB" dirty="0"/>
          </a:p>
        </p:txBody>
      </p:sp>
      <p:sp>
        <p:nvSpPr>
          <p:cNvPr id="30" name="Oval 29"/>
          <p:cNvSpPr/>
          <p:nvPr/>
        </p:nvSpPr>
        <p:spPr>
          <a:xfrm>
            <a:off x="5014685" y="6033202"/>
            <a:ext cx="1323833" cy="7779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Team D</a:t>
            </a:r>
            <a:endParaRPr lang="en-GB" dirty="0"/>
          </a:p>
        </p:txBody>
      </p:sp>
      <p:sp>
        <p:nvSpPr>
          <p:cNvPr id="31" name="Oval 30"/>
          <p:cNvSpPr/>
          <p:nvPr/>
        </p:nvSpPr>
        <p:spPr>
          <a:xfrm>
            <a:off x="2768761" y="5897072"/>
            <a:ext cx="1323833" cy="77792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Team C</a:t>
            </a:r>
            <a:endParaRPr lang="en-GB" dirty="0"/>
          </a:p>
        </p:txBody>
      </p:sp>
      <p:sp>
        <p:nvSpPr>
          <p:cNvPr id="32" name="Oval 31"/>
          <p:cNvSpPr/>
          <p:nvPr/>
        </p:nvSpPr>
        <p:spPr>
          <a:xfrm>
            <a:off x="1444928" y="5916785"/>
            <a:ext cx="1323833" cy="77792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Team B</a:t>
            </a:r>
            <a:endParaRPr lang="en-GB" dirty="0"/>
          </a:p>
        </p:txBody>
      </p:sp>
      <p:sp>
        <p:nvSpPr>
          <p:cNvPr id="33" name="Oval 32"/>
          <p:cNvSpPr/>
          <p:nvPr/>
        </p:nvSpPr>
        <p:spPr>
          <a:xfrm>
            <a:off x="7708275" y="6028947"/>
            <a:ext cx="1323833" cy="7779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Team F</a:t>
            </a:r>
            <a:endParaRPr lang="en-GB" dirty="0"/>
          </a:p>
        </p:txBody>
      </p:sp>
      <p:cxnSp>
        <p:nvCxnSpPr>
          <p:cNvPr id="37" name="Straight Arrow Connector 36"/>
          <p:cNvCxnSpPr>
            <a:stCxn id="8" idx="4"/>
            <a:endCxn id="9" idx="0"/>
          </p:cNvCxnSpPr>
          <p:nvPr/>
        </p:nvCxnSpPr>
        <p:spPr>
          <a:xfrm>
            <a:off x="2522453" y="2047164"/>
            <a:ext cx="1387630" cy="4041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" idx="4"/>
            <a:endCxn id="9" idx="0"/>
          </p:cNvCxnSpPr>
          <p:nvPr/>
        </p:nvCxnSpPr>
        <p:spPr>
          <a:xfrm>
            <a:off x="3846286" y="2047164"/>
            <a:ext cx="63797" cy="4041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6" idx="4"/>
            <a:endCxn id="9" idx="0"/>
          </p:cNvCxnSpPr>
          <p:nvPr/>
        </p:nvCxnSpPr>
        <p:spPr>
          <a:xfrm flipH="1">
            <a:off x="3910083" y="2008387"/>
            <a:ext cx="1260036" cy="4429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" idx="4"/>
            <a:endCxn id="9" idx="0"/>
          </p:cNvCxnSpPr>
          <p:nvPr/>
        </p:nvCxnSpPr>
        <p:spPr>
          <a:xfrm flipH="1">
            <a:off x="3910083" y="2040882"/>
            <a:ext cx="2583869" cy="4104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Up Arrow 49"/>
          <p:cNvSpPr/>
          <p:nvPr/>
        </p:nvSpPr>
        <p:spPr>
          <a:xfrm rot="8241913">
            <a:off x="4880251" y="5369807"/>
            <a:ext cx="464457" cy="595086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4236331" y="521966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or</a:t>
            </a:r>
            <a:endParaRPr lang="en-GB" sz="2800" b="1" dirty="0"/>
          </a:p>
        </p:txBody>
      </p:sp>
      <p:sp>
        <p:nvSpPr>
          <p:cNvPr id="58" name="Up Arrow 57"/>
          <p:cNvSpPr/>
          <p:nvPr/>
        </p:nvSpPr>
        <p:spPr>
          <a:xfrm rot="13604461">
            <a:off x="3720627" y="5358376"/>
            <a:ext cx="464457" cy="595086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ounded Rectangle 58"/>
          <p:cNvSpPr/>
          <p:nvPr/>
        </p:nvSpPr>
        <p:spPr>
          <a:xfrm>
            <a:off x="1864706" y="4476534"/>
            <a:ext cx="1940581" cy="406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Competitive Call</a:t>
            </a:r>
            <a:endParaRPr lang="en-GB" dirty="0"/>
          </a:p>
        </p:txBody>
      </p:sp>
      <p:sp>
        <p:nvSpPr>
          <p:cNvPr id="60" name="Rounded Rectangle 59"/>
          <p:cNvSpPr/>
          <p:nvPr/>
        </p:nvSpPr>
        <p:spPr>
          <a:xfrm>
            <a:off x="5294408" y="4476534"/>
            <a:ext cx="1940581" cy="406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Award of Project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397807" y="5471253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Consortium 1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6162486" y="552774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Consortium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22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Arrow Connector 43"/>
          <p:cNvCxnSpPr>
            <a:stCxn id="7" idx="4"/>
          </p:cNvCxnSpPr>
          <p:nvPr/>
        </p:nvCxnSpPr>
        <p:spPr>
          <a:xfrm>
            <a:off x="3846286" y="2047164"/>
            <a:ext cx="1" cy="26737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7721" y="184260"/>
            <a:ext cx="8064896" cy="1084982"/>
          </a:xfrm>
        </p:spPr>
        <p:txBody>
          <a:bodyPr/>
          <a:lstStyle/>
          <a:p>
            <a:r>
              <a:rPr lang="en-GB" dirty="0" smtClean="0"/>
              <a:t>"non-competitive virtual pot"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532262" y="1269242"/>
            <a:ext cx="1323833" cy="7779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Funder A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5832035" y="1262960"/>
            <a:ext cx="1323833" cy="777922"/>
          </a:xfrm>
          <a:prstGeom prst="ellipse">
            <a:avLst/>
          </a:prstGeom>
          <a:solidFill>
            <a:srgbClr val="F280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Funder E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4508202" y="1230465"/>
            <a:ext cx="1323833" cy="7779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Funder D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3184369" y="1269242"/>
            <a:ext cx="1323833" cy="77792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Funder C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1860536" y="1269242"/>
            <a:ext cx="1323833" cy="77792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Funder B</a:t>
            </a:r>
            <a:endParaRPr lang="en-GB" dirty="0"/>
          </a:p>
        </p:txBody>
      </p:sp>
      <p:pic>
        <p:nvPicPr>
          <p:cNvPr id="1026" name="Picture 2" descr="C:\Users\mw.EPPO\AppData\Local\Microsoft\Windows\Temporary Internet Files\Content.IE5\WU99MRN6\pot-of-gold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71" y="4692072"/>
            <a:ext cx="621491" cy="86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2567620" y="4125560"/>
            <a:ext cx="2452698" cy="406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Funding Commitment</a:t>
            </a:r>
            <a:endParaRPr lang="en-GB" dirty="0"/>
          </a:p>
        </p:txBody>
      </p:sp>
      <p:cxnSp>
        <p:nvCxnSpPr>
          <p:cNvPr id="15" name="Straight Arrow Connector 14"/>
          <p:cNvCxnSpPr>
            <a:stCxn id="4" idx="4"/>
            <a:endCxn id="9" idx="0"/>
          </p:cNvCxnSpPr>
          <p:nvPr/>
        </p:nvCxnSpPr>
        <p:spPr>
          <a:xfrm>
            <a:off x="1194179" y="2047164"/>
            <a:ext cx="2554623" cy="9393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81872" y="5727686"/>
            <a:ext cx="1323833" cy="7779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Team A</a:t>
            </a:r>
            <a:endParaRPr lang="en-GB" dirty="0"/>
          </a:p>
        </p:txBody>
      </p:sp>
      <p:sp>
        <p:nvSpPr>
          <p:cNvPr id="29" name="Oval 28"/>
          <p:cNvSpPr/>
          <p:nvPr/>
        </p:nvSpPr>
        <p:spPr>
          <a:xfrm>
            <a:off x="5895833" y="5727686"/>
            <a:ext cx="1323833" cy="777922"/>
          </a:xfrm>
          <a:prstGeom prst="ellipse">
            <a:avLst/>
          </a:prstGeom>
          <a:solidFill>
            <a:srgbClr val="F280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Team E</a:t>
            </a:r>
            <a:endParaRPr lang="en-GB" dirty="0"/>
          </a:p>
        </p:txBody>
      </p:sp>
      <p:sp>
        <p:nvSpPr>
          <p:cNvPr id="30" name="Oval 29"/>
          <p:cNvSpPr/>
          <p:nvPr/>
        </p:nvSpPr>
        <p:spPr>
          <a:xfrm>
            <a:off x="4572000" y="5716174"/>
            <a:ext cx="1323833" cy="7779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Team D</a:t>
            </a:r>
            <a:endParaRPr lang="en-GB" dirty="0"/>
          </a:p>
        </p:txBody>
      </p:sp>
      <p:sp>
        <p:nvSpPr>
          <p:cNvPr id="31" name="Oval 30"/>
          <p:cNvSpPr/>
          <p:nvPr/>
        </p:nvSpPr>
        <p:spPr>
          <a:xfrm>
            <a:off x="3248167" y="5727686"/>
            <a:ext cx="1323833" cy="77792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Team C</a:t>
            </a:r>
            <a:endParaRPr lang="en-GB" dirty="0"/>
          </a:p>
        </p:txBody>
      </p:sp>
      <p:sp>
        <p:nvSpPr>
          <p:cNvPr id="32" name="Oval 31"/>
          <p:cNvSpPr/>
          <p:nvPr/>
        </p:nvSpPr>
        <p:spPr>
          <a:xfrm>
            <a:off x="1905705" y="5727686"/>
            <a:ext cx="1323833" cy="77792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Team B</a:t>
            </a:r>
            <a:endParaRPr lang="en-GB" dirty="0"/>
          </a:p>
        </p:txBody>
      </p:sp>
      <p:cxnSp>
        <p:nvCxnSpPr>
          <p:cNvPr id="37" name="Straight Arrow Connector 36"/>
          <p:cNvCxnSpPr>
            <a:stCxn id="8" idx="4"/>
            <a:endCxn id="9" idx="0"/>
          </p:cNvCxnSpPr>
          <p:nvPr/>
        </p:nvCxnSpPr>
        <p:spPr>
          <a:xfrm>
            <a:off x="2522453" y="2047164"/>
            <a:ext cx="1226349" cy="9393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" idx="4"/>
            <a:endCxn id="9" idx="0"/>
          </p:cNvCxnSpPr>
          <p:nvPr/>
        </p:nvCxnSpPr>
        <p:spPr>
          <a:xfrm flipH="1">
            <a:off x="3748802" y="2047164"/>
            <a:ext cx="97484" cy="9393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6" idx="4"/>
            <a:endCxn id="9" idx="0"/>
          </p:cNvCxnSpPr>
          <p:nvPr/>
        </p:nvCxnSpPr>
        <p:spPr>
          <a:xfrm flipH="1">
            <a:off x="3748802" y="2008387"/>
            <a:ext cx="1421317" cy="978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9" idx="0"/>
          </p:cNvCxnSpPr>
          <p:nvPr/>
        </p:nvCxnSpPr>
        <p:spPr>
          <a:xfrm flipH="1">
            <a:off x="3748802" y="2055612"/>
            <a:ext cx="2792388" cy="9309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Users\mw.EPPO\AppData\Local\Microsoft\Windows\Temporary Internet Files\Content.IE5\WU99MRN6\pot-of-gold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875" y="4721650"/>
            <a:ext cx="621491" cy="86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mw.EPPO\AppData\Local\Microsoft\Windows\Temporary Internet Files\Content.IE5\WU99MRN6\pot-of-gold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337" y="4721650"/>
            <a:ext cx="621491" cy="86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mw.EPPO\AppData\Local\Microsoft\Windows\Temporary Internet Files\Content.IE5\WU99MRN6\pot-of-gold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170" y="4720950"/>
            <a:ext cx="621491" cy="86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mw.EPPO\AppData\Local\Microsoft\Windows\Temporary Internet Files\Content.IE5\WU99MRN6\pot-of-gold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204" y="4721650"/>
            <a:ext cx="621491" cy="86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>
            <a:stCxn id="5" idx="4"/>
          </p:cNvCxnSpPr>
          <p:nvPr/>
        </p:nvCxnSpPr>
        <p:spPr>
          <a:xfrm flipH="1">
            <a:off x="6493951" y="2040882"/>
            <a:ext cx="1" cy="22878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2454471" y="2095529"/>
            <a:ext cx="1" cy="22878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1149443" y="2040882"/>
            <a:ext cx="1" cy="22878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170119" y="2008387"/>
            <a:ext cx="1" cy="22878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778511" y="2986533"/>
            <a:ext cx="1940581" cy="406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Topic ideas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2617770" y="3543237"/>
            <a:ext cx="2262062" cy="406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Topic description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464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Global Future?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Benefits of phytosanitary research collaboration not limited to Europe!...</a:t>
            </a:r>
          </a:p>
          <a:p>
            <a:pPr lvl="1"/>
            <a:r>
              <a:rPr lang="en-GB" dirty="0" smtClean="0"/>
              <a:t>Efficiencies of scale</a:t>
            </a:r>
          </a:p>
          <a:p>
            <a:pPr lvl="1"/>
            <a:r>
              <a:rPr lang="en-GB" dirty="0" smtClean="0"/>
              <a:t>Avoidance of duplication</a:t>
            </a:r>
          </a:p>
          <a:p>
            <a:pPr lvl="1"/>
            <a:r>
              <a:rPr lang="en-GB" dirty="0" smtClean="0"/>
              <a:t>Drawing on the best expertise</a:t>
            </a:r>
          </a:p>
          <a:p>
            <a:pPr lvl="1"/>
            <a:r>
              <a:rPr lang="en-GB" dirty="0" smtClean="0"/>
              <a:t>Studying pests where they occur</a:t>
            </a:r>
          </a:p>
          <a:p>
            <a:r>
              <a:rPr lang="en-GB" dirty="0" smtClean="0"/>
              <a:t>Euphresco could grow to become a global network</a:t>
            </a:r>
          </a:p>
          <a:p>
            <a:r>
              <a:rPr lang="en-GB" dirty="0" smtClean="0"/>
              <a:t>Euphresco could be a model for other regions</a:t>
            </a:r>
          </a:p>
          <a:p>
            <a:r>
              <a:rPr lang="en-GB" dirty="0" smtClean="0"/>
              <a:t>Should present options at CPM in 2018</a:t>
            </a:r>
          </a:p>
          <a:p>
            <a:r>
              <a:rPr lang="en-GB" dirty="0" smtClean="0"/>
              <a:t>Could link to "Plant Health and Environment Theme" through choice of examples of successful collaboration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776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7" name="Picture 3" descr="C:\Users\mw.EPPO\AppData\Local\Microsoft\Windows\Temporary Internet Files\Content.Outlook\JLI7M3PY\eppo_map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09" y="586854"/>
            <a:ext cx="8917151" cy="532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173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720080"/>
          </a:xfrm>
        </p:spPr>
        <p:txBody>
          <a:bodyPr/>
          <a:lstStyle/>
          <a:p>
            <a:r>
              <a:rPr lang="en-GB" dirty="0" err="1"/>
              <a:t>EPPO’s</a:t>
            </a:r>
            <a:r>
              <a:rPr lang="en-GB" dirty="0"/>
              <a:t> Organisation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628800"/>
            <a:ext cx="523220" cy="42484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EPPO Secretariat</a:t>
            </a:r>
            <a:endParaRPr lang="en-US" sz="2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5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736" y="1316223"/>
            <a:ext cx="7194688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 rot="5400000">
            <a:off x="4310390" y="-1243100"/>
            <a:ext cx="523220" cy="5220580"/>
          </a:xfrm>
          <a:prstGeom prst="rect">
            <a:avLst/>
          </a:prstGeom>
          <a:solidFill>
            <a:srgbClr val="00B050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National Plant Protection Organisations</a:t>
            </a:r>
            <a:endParaRPr lang="en-US" sz="2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 rot="5400000">
            <a:off x="5048472" y="3672608"/>
            <a:ext cx="523220" cy="5220580"/>
          </a:xfrm>
          <a:prstGeom prst="rect">
            <a:avLst/>
          </a:prstGeom>
          <a:solidFill>
            <a:srgbClr val="00B050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National Experts</a:t>
            </a:r>
            <a:endParaRPr lang="en-US" sz="2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8632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6016" y="620688"/>
            <a:ext cx="4104456" cy="6120680"/>
          </a:xfrm>
          <a:solidFill>
            <a:srgbClr val="CCFF99"/>
          </a:solidFill>
        </p:spPr>
        <p:txBody>
          <a:bodyPr/>
          <a:lstStyle/>
          <a:p>
            <a:pPr marL="0" indent="0">
              <a:buNone/>
            </a:pPr>
            <a:r>
              <a:rPr lang="en-GB" sz="2400" b="1" dirty="0"/>
              <a:t>Phytosanitary Regulations </a:t>
            </a:r>
          </a:p>
          <a:p>
            <a:pPr lvl="1"/>
            <a:r>
              <a:rPr lang="en-GB" sz="2000" dirty="0" smtClean="0"/>
              <a:t>Global </a:t>
            </a:r>
            <a:r>
              <a:rPr lang="en-GB" sz="2000" dirty="0"/>
              <a:t>Affairs</a:t>
            </a:r>
          </a:p>
          <a:p>
            <a:pPr lvl="1"/>
            <a:r>
              <a:rPr lang="en-GB" sz="2000" dirty="0"/>
              <a:t>Risks and Measures</a:t>
            </a:r>
          </a:p>
          <a:p>
            <a:pPr lvl="1"/>
            <a:r>
              <a:rPr lang="en-GB" sz="2000" dirty="0"/>
              <a:t>Forestry</a:t>
            </a:r>
          </a:p>
          <a:p>
            <a:pPr lvl="1"/>
            <a:r>
              <a:rPr lang="en-GB" sz="2000" dirty="0"/>
              <a:t>Potatoes</a:t>
            </a:r>
          </a:p>
          <a:p>
            <a:pPr lvl="1"/>
            <a:r>
              <a:rPr lang="en-GB" sz="2000" dirty="0"/>
              <a:t>Inspection Procedures</a:t>
            </a:r>
          </a:p>
          <a:p>
            <a:pPr lvl="1"/>
            <a:r>
              <a:rPr lang="en-GB" sz="2000" dirty="0"/>
              <a:t>Information</a:t>
            </a:r>
          </a:p>
          <a:p>
            <a:pPr lvl="1"/>
            <a:r>
              <a:rPr lang="en-GB" sz="2000" dirty="0"/>
              <a:t>Diagnostics (General) +</a:t>
            </a:r>
          </a:p>
          <a:p>
            <a:pPr lvl="2"/>
            <a:r>
              <a:rPr lang="en-GB" dirty="0"/>
              <a:t>Entomology</a:t>
            </a:r>
          </a:p>
          <a:p>
            <a:pPr lvl="2"/>
            <a:r>
              <a:rPr lang="en-GB" dirty="0"/>
              <a:t>Nematodes</a:t>
            </a:r>
          </a:p>
          <a:p>
            <a:pPr lvl="2"/>
            <a:r>
              <a:rPr lang="en-GB" dirty="0"/>
              <a:t>Bacteria</a:t>
            </a:r>
          </a:p>
          <a:p>
            <a:pPr lvl="2"/>
            <a:r>
              <a:rPr lang="en-GB" dirty="0"/>
              <a:t>Fungi</a:t>
            </a:r>
          </a:p>
          <a:p>
            <a:pPr lvl="2"/>
            <a:r>
              <a:rPr lang="en-GB" dirty="0"/>
              <a:t>Virology</a:t>
            </a:r>
          </a:p>
          <a:p>
            <a:pPr lvl="1"/>
            <a:r>
              <a:rPr lang="en-GB" sz="2000" dirty="0"/>
              <a:t>Invasive Alien Plants</a:t>
            </a:r>
          </a:p>
          <a:p>
            <a:pPr lvl="1"/>
            <a:r>
              <a:rPr lang="en-GB" sz="2000" dirty="0"/>
              <a:t>Biological Control </a:t>
            </a:r>
            <a:r>
              <a:rPr lang="en-GB" sz="2000" dirty="0" smtClean="0"/>
              <a:t>Agents</a:t>
            </a:r>
          </a:p>
          <a:p>
            <a:pPr lvl="1"/>
            <a:r>
              <a:rPr lang="en-GB" sz="2000" dirty="0" smtClean="0"/>
              <a:t>Colorado beetle campaign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628800"/>
            <a:ext cx="4044115" cy="3240360"/>
          </a:xfrm>
          <a:solidFill>
            <a:srgbClr val="CCFF99"/>
          </a:solidFill>
        </p:spPr>
        <p:txBody>
          <a:bodyPr/>
          <a:lstStyle/>
          <a:p>
            <a:pPr marL="0" indent="0">
              <a:buNone/>
            </a:pPr>
            <a:r>
              <a:rPr lang="en-GB" sz="2400" b="1" dirty="0"/>
              <a:t>Plant Protection Products 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General Standards</a:t>
            </a:r>
          </a:p>
          <a:p>
            <a:pPr lvl="1"/>
            <a:r>
              <a:rPr lang="en-GB" sz="2000" dirty="0"/>
              <a:t>Herbicides</a:t>
            </a:r>
          </a:p>
          <a:p>
            <a:pPr lvl="1"/>
            <a:r>
              <a:rPr lang="en-GB" sz="2000" dirty="0"/>
              <a:t>Insecticides and Fungicides</a:t>
            </a:r>
          </a:p>
          <a:p>
            <a:pPr lvl="1"/>
            <a:r>
              <a:rPr lang="en-GB" sz="2000" dirty="0"/>
              <a:t>Resistance</a:t>
            </a:r>
          </a:p>
          <a:p>
            <a:pPr lvl="1"/>
            <a:r>
              <a:rPr lang="en-GB" sz="2000" dirty="0"/>
              <a:t>Harmonisation of Data Requirements </a:t>
            </a:r>
            <a:endParaRPr lang="en-US" sz="2000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3600400" cy="1084982"/>
          </a:xfrm>
        </p:spPr>
        <p:txBody>
          <a:bodyPr/>
          <a:lstStyle/>
          <a:p>
            <a:r>
              <a:rPr lang="en-GB" dirty="0"/>
              <a:t>Active Panels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9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140" y="561504"/>
            <a:ext cx="8280920" cy="6181086"/>
          </a:xfrm>
          <a:solidFill>
            <a:srgbClr val="CCFF99"/>
          </a:solidFill>
        </p:spPr>
        <p:txBody>
          <a:bodyPr/>
          <a:lstStyle/>
          <a:p>
            <a:pPr>
              <a:defRPr/>
            </a:pPr>
            <a:r>
              <a:rPr lang="en-US" sz="1600" b="1" dirty="0">
                <a:cs typeface="Arial" charset="0"/>
              </a:rPr>
              <a:t>Martin Ward </a:t>
            </a:r>
            <a:r>
              <a:rPr lang="en-US" sz="1600" b="1" dirty="0" smtClean="0">
                <a:cs typeface="Arial" charset="0"/>
              </a:rPr>
              <a:t>			</a:t>
            </a:r>
            <a:r>
              <a:rPr lang="en-US" sz="1600" dirty="0" smtClean="0">
                <a:cs typeface="Arial" charset="0"/>
              </a:rPr>
              <a:t>Director </a:t>
            </a:r>
            <a:r>
              <a:rPr lang="en-US" sz="1600" dirty="0">
                <a:cs typeface="Arial" charset="0"/>
              </a:rPr>
              <a:t>General</a:t>
            </a:r>
          </a:p>
          <a:p>
            <a:pPr>
              <a:defRPr/>
            </a:pPr>
            <a:r>
              <a:rPr lang="en-US" sz="1600" b="1" dirty="0">
                <a:cs typeface="Arial" charset="0"/>
              </a:rPr>
              <a:t>Françoise </a:t>
            </a:r>
            <a:r>
              <a:rPr lang="en-US" sz="1600" b="1" dirty="0" err="1">
                <a:cs typeface="Arial" charset="0"/>
              </a:rPr>
              <a:t>Petter</a:t>
            </a:r>
            <a:r>
              <a:rPr lang="en-US" sz="1600" b="1" dirty="0">
                <a:cs typeface="Arial" charset="0"/>
              </a:rPr>
              <a:t> </a:t>
            </a:r>
            <a:r>
              <a:rPr lang="en-US" sz="1600" b="1" dirty="0" smtClean="0">
                <a:cs typeface="Arial" charset="0"/>
              </a:rPr>
              <a:t>		</a:t>
            </a:r>
            <a:r>
              <a:rPr lang="en-US" sz="1600" dirty="0" smtClean="0">
                <a:cs typeface="Arial" charset="0"/>
              </a:rPr>
              <a:t>Assistant Director </a:t>
            </a:r>
            <a:endParaRPr lang="en-US" sz="1600" dirty="0">
              <a:cs typeface="Arial" charset="0"/>
            </a:endParaRPr>
          </a:p>
          <a:p>
            <a:pPr>
              <a:defRPr/>
            </a:pPr>
            <a:r>
              <a:rPr lang="en-US" sz="1600" b="1" dirty="0">
                <a:cs typeface="Arial" charset="0"/>
              </a:rPr>
              <a:t>Vlasta Zlof </a:t>
            </a:r>
            <a:r>
              <a:rPr lang="en-US" sz="1600" b="1" dirty="0" smtClean="0">
                <a:cs typeface="Arial" charset="0"/>
              </a:rPr>
              <a:t>			</a:t>
            </a:r>
            <a:r>
              <a:rPr lang="en-US" sz="1600" dirty="0" smtClean="0">
                <a:cs typeface="Arial" charset="0"/>
              </a:rPr>
              <a:t>Scientific </a:t>
            </a:r>
            <a:r>
              <a:rPr lang="en-US" sz="1600" dirty="0">
                <a:cs typeface="Arial" charset="0"/>
              </a:rPr>
              <a:t>Officer </a:t>
            </a:r>
            <a:r>
              <a:rPr lang="en-US" sz="1600" dirty="0" smtClean="0">
                <a:cs typeface="Arial" charset="0"/>
              </a:rPr>
              <a:t>(Plant Protection)</a:t>
            </a:r>
            <a:endParaRPr lang="en-US" sz="1600" dirty="0">
              <a:cs typeface="Arial" charset="0"/>
            </a:endParaRPr>
          </a:p>
          <a:p>
            <a:pPr>
              <a:defRPr/>
            </a:pPr>
            <a:r>
              <a:rPr lang="en-US" sz="1600" b="1" dirty="0">
                <a:cs typeface="Arial" charset="0"/>
              </a:rPr>
              <a:t>Andrei Orlinski </a:t>
            </a:r>
            <a:r>
              <a:rPr lang="en-US" sz="1600" b="1" dirty="0" smtClean="0">
                <a:cs typeface="Arial" charset="0"/>
              </a:rPr>
              <a:t>			</a:t>
            </a:r>
            <a:r>
              <a:rPr lang="en-US" sz="1600" dirty="0" smtClean="0">
                <a:cs typeface="Arial" charset="0"/>
              </a:rPr>
              <a:t>Scientific </a:t>
            </a:r>
            <a:r>
              <a:rPr lang="en-US" sz="1600" dirty="0">
                <a:cs typeface="Arial" charset="0"/>
              </a:rPr>
              <a:t>Officer </a:t>
            </a:r>
            <a:r>
              <a:rPr lang="en-US" sz="1600" dirty="0" smtClean="0">
                <a:cs typeface="Arial" charset="0"/>
              </a:rPr>
              <a:t>(Forestry and Biocontrol)</a:t>
            </a:r>
            <a:endParaRPr lang="en-US" sz="1600" dirty="0">
              <a:cs typeface="Arial" charset="0"/>
            </a:endParaRPr>
          </a:p>
          <a:p>
            <a:pPr>
              <a:defRPr/>
            </a:pPr>
            <a:r>
              <a:rPr lang="en-US" sz="1600" b="1" dirty="0">
                <a:cs typeface="Arial" charset="0"/>
              </a:rPr>
              <a:t>Anne‐Sophie Roy </a:t>
            </a:r>
            <a:r>
              <a:rPr lang="en-US" sz="1600" b="1" dirty="0" smtClean="0">
                <a:cs typeface="Arial" charset="0"/>
              </a:rPr>
              <a:t>		</a:t>
            </a:r>
            <a:r>
              <a:rPr lang="en-US" sz="1600" dirty="0" smtClean="0">
                <a:cs typeface="Arial" charset="0"/>
              </a:rPr>
              <a:t>Information </a:t>
            </a:r>
            <a:r>
              <a:rPr lang="en-US" sz="1600" dirty="0">
                <a:cs typeface="Arial" charset="0"/>
              </a:rPr>
              <a:t>Officer </a:t>
            </a:r>
          </a:p>
          <a:p>
            <a:pPr>
              <a:defRPr/>
            </a:pPr>
            <a:r>
              <a:rPr lang="en-US" sz="1600" b="1" dirty="0">
                <a:cs typeface="Arial" charset="0"/>
              </a:rPr>
              <a:t>Muriel Suffert </a:t>
            </a:r>
            <a:r>
              <a:rPr lang="en-US" sz="1600" b="1" dirty="0" smtClean="0">
                <a:cs typeface="Arial" charset="0"/>
              </a:rPr>
              <a:t>			</a:t>
            </a:r>
            <a:r>
              <a:rPr lang="en-US" sz="1600" dirty="0" smtClean="0">
                <a:cs typeface="Arial" charset="0"/>
              </a:rPr>
              <a:t>Scientific </a:t>
            </a:r>
            <a:r>
              <a:rPr lang="en-US" sz="1600" dirty="0">
                <a:cs typeface="Arial" charset="0"/>
              </a:rPr>
              <a:t>Officer </a:t>
            </a:r>
            <a:r>
              <a:rPr lang="en-US" sz="1600" dirty="0" smtClean="0">
                <a:cs typeface="Arial" charset="0"/>
              </a:rPr>
              <a:t>(Potatoes and PRA)</a:t>
            </a:r>
            <a:endParaRPr lang="en-US" sz="1600" dirty="0">
              <a:cs typeface="Arial" charset="0"/>
            </a:endParaRPr>
          </a:p>
          <a:p>
            <a:pPr>
              <a:defRPr/>
            </a:pPr>
            <a:r>
              <a:rPr lang="en-US" sz="1600" b="1" dirty="0" err="1" smtClean="0">
                <a:cs typeface="Arial" charset="0"/>
              </a:rPr>
              <a:t>Fabienne</a:t>
            </a:r>
            <a:r>
              <a:rPr lang="en-US" sz="1600" b="1" dirty="0" smtClean="0">
                <a:cs typeface="Arial" charset="0"/>
              </a:rPr>
              <a:t> </a:t>
            </a:r>
            <a:r>
              <a:rPr lang="en-US" sz="1600" b="1" dirty="0" err="1" smtClean="0">
                <a:cs typeface="Arial" charset="0"/>
              </a:rPr>
              <a:t>Grousset</a:t>
            </a:r>
            <a:r>
              <a:rPr lang="en-US" sz="1600" b="1" dirty="0" smtClean="0">
                <a:cs typeface="Arial" charset="0"/>
              </a:rPr>
              <a:t>		</a:t>
            </a:r>
            <a:r>
              <a:rPr lang="en-US" sz="1600" dirty="0" smtClean="0">
                <a:cs typeface="Arial" charset="0"/>
              </a:rPr>
              <a:t>Scientific Officer (PRA, translations)</a:t>
            </a:r>
          </a:p>
          <a:p>
            <a:pPr>
              <a:defRPr/>
            </a:pPr>
            <a:r>
              <a:rPr lang="en-US" sz="1600" b="1" dirty="0" smtClean="0">
                <a:cs typeface="Arial" charset="0"/>
              </a:rPr>
              <a:t>Rob Tanner			</a:t>
            </a:r>
            <a:r>
              <a:rPr lang="en-US" sz="1600" dirty="0" smtClean="0">
                <a:cs typeface="Arial" charset="0"/>
              </a:rPr>
              <a:t>Scientific </a:t>
            </a:r>
            <a:r>
              <a:rPr lang="en-US" sz="1600" dirty="0">
                <a:cs typeface="Arial" charset="0"/>
              </a:rPr>
              <a:t>Officer (Invasive Alien Plants)</a:t>
            </a:r>
          </a:p>
          <a:p>
            <a:pPr>
              <a:defRPr/>
            </a:pPr>
            <a:r>
              <a:rPr lang="en-US" sz="1600" b="1" dirty="0" smtClean="0">
                <a:cs typeface="Arial" charset="0"/>
              </a:rPr>
              <a:t>Valerio </a:t>
            </a:r>
            <a:r>
              <a:rPr lang="en-US" sz="1600" b="1" dirty="0">
                <a:cs typeface="Arial" charset="0"/>
              </a:rPr>
              <a:t>Lucchesi </a:t>
            </a:r>
            <a:r>
              <a:rPr lang="en-US" sz="1600" b="1" dirty="0" smtClean="0">
                <a:cs typeface="Arial" charset="0"/>
              </a:rPr>
              <a:t>		</a:t>
            </a:r>
            <a:r>
              <a:rPr lang="en-US" sz="1600" dirty="0" smtClean="0">
                <a:cs typeface="Arial" charset="0"/>
              </a:rPr>
              <a:t>Scientific </a:t>
            </a:r>
            <a:r>
              <a:rPr lang="en-US" sz="1600" dirty="0">
                <a:cs typeface="Arial" charset="0"/>
              </a:rPr>
              <a:t>Officer </a:t>
            </a:r>
            <a:r>
              <a:rPr lang="en-US" sz="1600" dirty="0" smtClean="0">
                <a:cs typeface="Arial" charset="0"/>
              </a:rPr>
              <a:t>(Plant Protection)</a:t>
            </a:r>
            <a:endParaRPr lang="en-US" sz="1600" dirty="0">
              <a:cs typeface="Arial" charset="0"/>
            </a:endParaRPr>
          </a:p>
          <a:p>
            <a:pPr>
              <a:defRPr/>
            </a:pPr>
            <a:r>
              <a:rPr lang="en-US" sz="1600" b="1" dirty="0">
                <a:cs typeface="Arial" charset="0"/>
              </a:rPr>
              <a:t>Damien Griessinger </a:t>
            </a:r>
            <a:r>
              <a:rPr lang="en-US" sz="1600" b="1" dirty="0" smtClean="0">
                <a:cs typeface="Arial" charset="0"/>
              </a:rPr>
              <a:t>		</a:t>
            </a:r>
            <a:r>
              <a:rPr lang="en-US" sz="1600" dirty="0" smtClean="0">
                <a:cs typeface="Arial" charset="0"/>
              </a:rPr>
              <a:t>IT and Systems Manager </a:t>
            </a:r>
            <a:endParaRPr lang="en-US" sz="1600" dirty="0">
              <a:cs typeface="Arial" charset="0"/>
            </a:endParaRPr>
          </a:p>
          <a:p>
            <a:pPr>
              <a:defRPr/>
            </a:pPr>
            <a:r>
              <a:rPr lang="en-US" sz="1600" b="1" dirty="0">
                <a:cs typeface="Arial" charset="0"/>
              </a:rPr>
              <a:t>Madeleine McMullen </a:t>
            </a:r>
            <a:r>
              <a:rPr lang="en-US" sz="1600" b="1" dirty="0" smtClean="0">
                <a:cs typeface="Arial" charset="0"/>
              </a:rPr>
              <a:t>		</a:t>
            </a:r>
            <a:r>
              <a:rPr lang="en-US" sz="1600" dirty="0" smtClean="0">
                <a:cs typeface="Arial" charset="0"/>
              </a:rPr>
              <a:t>Managing </a:t>
            </a:r>
            <a:r>
              <a:rPr lang="en-US" sz="1600" dirty="0">
                <a:cs typeface="Arial" charset="0"/>
              </a:rPr>
              <a:t>Editor </a:t>
            </a:r>
          </a:p>
          <a:p>
            <a:pPr>
              <a:defRPr/>
            </a:pPr>
            <a:r>
              <a:rPr lang="en-US" sz="1600" b="1" dirty="0">
                <a:cs typeface="Arial" charset="0"/>
              </a:rPr>
              <a:t>Eliane Madène</a:t>
            </a:r>
            <a:r>
              <a:rPr lang="en-US" sz="1600" dirty="0">
                <a:cs typeface="Arial" charset="0"/>
              </a:rPr>
              <a:t> </a:t>
            </a:r>
            <a:r>
              <a:rPr lang="en-US" sz="1600" dirty="0" smtClean="0">
                <a:cs typeface="Arial" charset="0"/>
              </a:rPr>
              <a:t>			Administrator</a:t>
            </a:r>
            <a:endParaRPr lang="en-US" sz="1600" dirty="0">
              <a:cs typeface="Arial" charset="0"/>
            </a:endParaRPr>
          </a:p>
          <a:p>
            <a:pPr>
              <a:defRPr/>
            </a:pPr>
            <a:r>
              <a:rPr lang="en-US" sz="1600" b="1" dirty="0" smtClean="0">
                <a:cs typeface="Arial" charset="0"/>
              </a:rPr>
              <a:t>Jocelyne </a:t>
            </a:r>
            <a:r>
              <a:rPr lang="en-US" sz="1600" b="1" dirty="0" err="1">
                <a:cs typeface="Arial" charset="0"/>
              </a:rPr>
              <a:t>Cesari</a:t>
            </a:r>
            <a:r>
              <a:rPr lang="en-US" sz="1600" b="1" dirty="0">
                <a:cs typeface="Arial" charset="0"/>
              </a:rPr>
              <a:t> </a:t>
            </a:r>
            <a:r>
              <a:rPr lang="en-US" sz="1600" b="1" dirty="0" smtClean="0">
                <a:cs typeface="Arial" charset="0"/>
              </a:rPr>
              <a:t>		</a:t>
            </a:r>
            <a:r>
              <a:rPr lang="en-US" sz="1600" dirty="0" smtClean="0">
                <a:cs typeface="Arial" charset="0"/>
              </a:rPr>
              <a:t>Secretary</a:t>
            </a:r>
            <a:endParaRPr lang="en-US" sz="1600" dirty="0">
              <a:cs typeface="Arial" charset="0"/>
            </a:endParaRPr>
          </a:p>
          <a:p>
            <a:pPr>
              <a:defRPr/>
            </a:pPr>
            <a:r>
              <a:rPr lang="en-US" sz="1600" b="1" dirty="0" smtClean="0">
                <a:cs typeface="Arial" charset="0"/>
              </a:rPr>
              <a:t>Cintia </a:t>
            </a:r>
            <a:r>
              <a:rPr lang="en-US" sz="1600" b="1" dirty="0" err="1" smtClean="0">
                <a:cs typeface="Arial" charset="0"/>
              </a:rPr>
              <a:t>Mauchien</a:t>
            </a:r>
            <a:r>
              <a:rPr lang="en-US" sz="1600" dirty="0" smtClean="0">
                <a:cs typeface="Arial" charset="0"/>
              </a:rPr>
              <a:t>			Administrative Assistant</a:t>
            </a:r>
          </a:p>
          <a:p>
            <a:pPr>
              <a:defRPr/>
            </a:pPr>
            <a:r>
              <a:rPr lang="en-US" sz="1600" b="1" dirty="0" smtClean="0">
                <a:cs typeface="Arial" charset="0"/>
              </a:rPr>
              <a:t>Baldissera Giovani</a:t>
            </a:r>
            <a:r>
              <a:rPr lang="en-US" sz="1600" dirty="0" smtClean="0">
                <a:cs typeface="Arial" charset="0"/>
              </a:rPr>
              <a:t>		</a:t>
            </a:r>
            <a:r>
              <a:rPr lang="en-US" sz="1600" dirty="0" err="1" smtClean="0">
                <a:cs typeface="Arial" charset="0"/>
              </a:rPr>
              <a:t>Euphresco</a:t>
            </a:r>
            <a:r>
              <a:rPr lang="en-US" sz="1600" dirty="0" smtClean="0">
                <a:cs typeface="Arial" charset="0"/>
              </a:rPr>
              <a:t> Co-</a:t>
            </a:r>
            <a:r>
              <a:rPr lang="en-US" sz="1600" dirty="0" err="1" smtClean="0">
                <a:cs typeface="Arial" charset="0"/>
              </a:rPr>
              <a:t>ordinator</a:t>
            </a:r>
            <a:endParaRPr lang="en-US" sz="1600" dirty="0" smtClean="0">
              <a:cs typeface="Arial" charset="0"/>
            </a:endParaRPr>
          </a:p>
          <a:p>
            <a:pPr>
              <a:defRPr/>
            </a:pPr>
            <a:r>
              <a:rPr lang="en-US" sz="1600" b="1" dirty="0" err="1" smtClean="0">
                <a:cs typeface="Arial" charset="0"/>
              </a:rPr>
              <a:t>Jeroen</a:t>
            </a:r>
            <a:r>
              <a:rPr lang="en-US" sz="1600" b="1" dirty="0" smtClean="0">
                <a:cs typeface="Arial" charset="0"/>
              </a:rPr>
              <a:t> </a:t>
            </a:r>
            <a:r>
              <a:rPr lang="en-US" sz="1600" b="1" dirty="0" err="1" smtClean="0">
                <a:cs typeface="Arial" charset="0"/>
              </a:rPr>
              <a:t>Meeussen</a:t>
            </a:r>
            <a:r>
              <a:rPr lang="en-US" sz="1600" dirty="0" smtClean="0">
                <a:cs typeface="Arial" charset="0"/>
              </a:rPr>
              <a:t>		EU Minor Uses Co-</a:t>
            </a:r>
            <a:r>
              <a:rPr lang="en-US" sz="1600" dirty="0" err="1" smtClean="0">
                <a:cs typeface="Arial" charset="0"/>
              </a:rPr>
              <a:t>ordinator</a:t>
            </a:r>
            <a:endParaRPr lang="en-US" sz="1600" dirty="0" smtClean="0">
              <a:cs typeface="Arial" charset="0"/>
            </a:endParaRPr>
          </a:p>
          <a:p>
            <a:pPr>
              <a:defRPr/>
            </a:pPr>
            <a:r>
              <a:rPr lang="en-US" sz="1600" b="1" dirty="0" smtClean="0">
                <a:cs typeface="Arial" charset="0"/>
              </a:rPr>
              <a:t>Nathalie </a:t>
            </a:r>
            <a:r>
              <a:rPr lang="en-US" sz="1600" b="1" dirty="0" err="1" smtClean="0">
                <a:cs typeface="Arial" charset="0"/>
              </a:rPr>
              <a:t>Butron</a:t>
            </a:r>
            <a:r>
              <a:rPr lang="en-US" sz="1600" dirty="0" smtClean="0">
                <a:cs typeface="Arial" charset="0"/>
              </a:rPr>
              <a:t>			EU </a:t>
            </a:r>
            <a:r>
              <a:rPr lang="en-US" sz="1600" dirty="0" err="1" smtClean="0">
                <a:cs typeface="Arial" charset="0"/>
              </a:rPr>
              <a:t>MUCF</a:t>
            </a:r>
            <a:r>
              <a:rPr lang="en-US" sz="1600" dirty="0" smtClean="0">
                <a:cs typeface="Arial" charset="0"/>
              </a:rPr>
              <a:t> IT Officer</a:t>
            </a:r>
          </a:p>
          <a:p>
            <a:pPr>
              <a:defRPr/>
            </a:pPr>
            <a:r>
              <a:rPr lang="en-US" sz="1600" b="1" dirty="0" smtClean="0">
                <a:cs typeface="Arial" charset="0"/>
              </a:rPr>
              <a:t>Flora Limache			</a:t>
            </a:r>
            <a:r>
              <a:rPr lang="en-US" sz="1600" dirty="0" smtClean="0">
                <a:cs typeface="Arial" charset="0"/>
              </a:rPr>
              <a:t>EU </a:t>
            </a:r>
            <a:r>
              <a:rPr lang="en-US" sz="1600" dirty="0" err="1" smtClean="0">
                <a:cs typeface="Arial" charset="0"/>
              </a:rPr>
              <a:t>MUCF</a:t>
            </a:r>
            <a:r>
              <a:rPr lang="en-US" sz="1600" dirty="0" smtClean="0">
                <a:cs typeface="Arial" charset="0"/>
              </a:rPr>
              <a:t> Technical Expert</a:t>
            </a:r>
            <a:endParaRPr lang="en-US" sz="1600" b="1" dirty="0" smtClean="0">
              <a:cs typeface="Arial" charset="0"/>
            </a:endParaRPr>
          </a:p>
          <a:p>
            <a:pPr>
              <a:defRPr/>
            </a:pPr>
            <a:r>
              <a:rPr lang="en-US" sz="1600" b="1" dirty="0" smtClean="0">
                <a:cs typeface="Arial" charset="0"/>
              </a:rPr>
              <a:t>Camille Picard	</a:t>
            </a:r>
            <a:r>
              <a:rPr lang="en-US" sz="1600" dirty="0" smtClean="0">
                <a:cs typeface="Arial" charset="0"/>
              </a:rPr>
              <a:t>		</a:t>
            </a:r>
            <a:r>
              <a:rPr lang="en-US" sz="1600" dirty="0" err="1" smtClean="0">
                <a:cs typeface="Arial" charset="0"/>
              </a:rPr>
              <a:t>Secondee</a:t>
            </a:r>
            <a:r>
              <a:rPr lang="en-US" sz="1600" dirty="0" smtClean="0">
                <a:cs typeface="Arial" charset="0"/>
              </a:rPr>
              <a:t> from </a:t>
            </a:r>
            <a:r>
              <a:rPr lang="en-US" sz="1600" dirty="0" err="1" smtClean="0">
                <a:cs typeface="Arial" charset="0"/>
              </a:rPr>
              <a:t>NPPO</a:t>
            </a:r>
            <a:r>
              <a:rPr lang="en-US" sz="1600" dirty="0" smtClean="0">
                <a:cs typeface="Arial" charset="0"/>
              </a:rPr>
              <a:t> of France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1485" y="124287"/>
            <a:ext cx="8064896" cy="410584"/>
          </a:xfrm>
        </p:spPr>
        <p:txBody>
          <a:bodyPr/>
          <a:lstStyle/>
          <a:p>
            <a:r>
              <a:rPr lang="en-GB" dirty="0" smtClean="0"/>
              <a:t>Secretariat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58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1841" y="638678"/>
            <a:ext cx="8540318" cy="4873625"/>
          </a:xfrm>
        </p:spPr>
        <p:txBody>
          <a:bodyPr/>
          <a:lstStyle/>
          <a:p>
            <a:r>
              <a:rPr lang="en-GB" sz="2000" dirty="0" smtClean="0"/>
              <a:t>New and amended EPPO Standards</a:t>
            </a:r>
          </a:p>
          <a:p>
            <a:pPr lvl="1"/>
            <a:r>
              <a:rPr lang="en-GB" sz="1700" dirty="0" err="1" smtClean="0"/>
              <a:t>PM3</a:t>
            </a:r>
            <a:r>
              <a:rPr lang="en-GB" sz="1700" dirty="0" smtClean="0"/>
              <a:t> - Phytosanitary Procedures</a:t>
            </a:r>
          </a:p>
          <a:p>
            <a:pPr lvl="2"/>
            <a:r>
              <a:rPr lang="en-GB" sz="1400" dirty="0" smtClean="0"/>
              <a:t>place of production inspection for </a:t>
            </a:r>
            <a:r>
              <a:rPr lang="en-GB" sz="1400" i="1" dirty="0" err="1" smtClean="0"/>
              <a:t>Xylella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fastidiosa</a:t>
            </a:r>
            <a:endParaRPr lang="en-GB" sz="1400" i="1" dirty="0" smtClean="0"/>
          </a:p>
          <a:p>
            <a:pPr lvl="2"/>
            <a:r>
              <a:rPr lang="en-GB" sz="1400" dirty="0" smtClean="0"/>
              <a:t>consignment inspection for </a:t>
            </a:r>
            <a:r>
              <a:rPr lang="en-GB" sz="1400" i="1" dirty="0" err="1" smtClean="0"/>
              <a:t>Xylella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fastidiosa</a:t>
            </a:r>
            <a:endParaRPr lang="en-GB" sz="1400" i="1" dirty="0" smtClean="0"/>
          </a:p>
          <a:p>
            <a:pPr lvl="2"/>
            <a:r>
              <a:rPr lang="en-GB" sz="1400" dirty="0" smtClean="0"/>
              <a:t>guidelines on "plants grown under complete physical isolation"</a:t>
            </a:r>
          </a:p>
          <a:p>
            <a:pPr lvl="1"/>
            <a:r>
              <a:rPr lang="en-GB" sz="1700" dirty="0" err="1" smtClean="0"/>
              <a:t>PM7</a:t>
            </a:r>
            <a:r>
              <a:rPr lang="en-GB" sz="1700" dirty="0" smtClean="0"/>
              <a:t> - Diagnostics</a:t>
            </a:r>
          </a:p>
          <a:p>
            <a:pPr lvl="2"/>
            <a:r>
              <a:rPr lang="en-US" sz="1400" dirty="0"/>
              <a:t>DNA barcoding as an identification tool for selected regulated </a:t>
            </a:r>
            <a:r>
              <a:rPr lang="en-US" sz="1400" dirty="0" smtClean="0"/>
              <a:t>pests</a:t>
            </a:r>
            <a:endParaRPr lang="en-US" sz="1400" dirty="0"/>
          </a:p>
          <a:p>
            <a:pPr lvl="2"/>
            <a:r>
              <a:rPr lang="en-US" sz="1400" dirty="0"/>
              <a:t>Guideline on the authorization of laboratories to perform diagnostic activities </a:t>
            </a:r>
          </a:p>
          <a:p>
            <a:pPr lvl="2"/>
            <a:r>
              <a:rPr lang="en-GB" sz="1400" i="1" dirty="0" err="1" smtClean="0"/>
              <a:t>Xanthomonas</a:t>
            </a:r>
            <a:r>
              <a:rPr lang="en-GB" sz="1400" i="1" dirty="0" smtClean="0"/>
              <a:t> </a:t>
            </a:r>
            <a:r>
              <a:rPr lang="en-GB" sz="1400" i="1" dirty="0" err="1"/>
              <a:t>axonopodis</a:t>
            </a:r>
            <a:r>
              <a:rPr lang="en-GB" sz="1400" i="1" dirty="0"/>
              <a:t> </a:t>
            </a:r>
            <a:r>
              <a:rPr lang="en-GB" sz="1400" i="1" dirty="0" err="1"/>
              <a:t>pv</a:t>
            </a:r>
            <a:r>
              <a:rPr lang="en-GB" sz="1400" i="1" dirty="0"/>
              <a:t>. </a:t>
            </a:r>
            <a:r>
              <a:rPr lang="en-GB" sz="1400" i="1" dirty="0" err="1"/>
              <a:t>allii</a:t>
            </a:r>
            <a:endParaRPr lang="en-GB" sz="1400" i="1" dirty="0"/>
          </a:p>
          <a:p>
            <a:pPr lvl="2"/>
            <a:r>
              <a:rPr lang="en-GB" sz="1400" i="1" dirty="0" err="1"/>
              <a:t>Acidovorax</a:t>
            </a:r>
            <a:r>
              <a:rPr lang="en-GB" sz="1400" i="1" dirty="0"/>
              <a:t> </a:t>
            </a:r>
            <a:r>
              <a:rPr lang="en-GB" sz="1400" i="1" dirty="0" err="1" smtClean="0"/>
              <a:t>citrulli</a:t>
            </a:r>
            <a:endParaRPr lang="en-GB" sz="1400" i="1" dirty="0" smtClean="0"/>
          </a:p>
          <a:p>
            <a:pPr lvl="2"/>
            <a:r>
              <a:rPr lang="en-GB" sz="1400" dirty="0" smtClean="0"/>
              <a:t>plus 6 amended and updated diagnostic protocols, including </a:t>
            </a:r>
            <a:r>
              <a:rPr lang="en-GB" sz="1400" i="1" dirty="0" err="1" smtClean="0"/>
              <a:t>Xylella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fastidiosa</a:t>
            </a:r>
            <a:endParaRPr lang="en-GB" sz="1400" dirty="0"/>
          </a:p>
          <a:p>
            <a:pPr lvl="1"/>
            <a:r>
              <a:rPr lang="en-GB" sz="1700" dirty="0" err="1" smtClean="0"/>
              <a:t>PM9</a:t>
            </a:r>
            <a:r>
              <a:rPr lang="en-GB" sz="1700" dirty="0" smtClean="0"/>
              <a:t> - National Regulatory Control Systems</a:t>
            </a:r>
          </a:p>
          <a:p>
            <a:pPr lvl="2"/>
            <a:r>
              <a:rPr lang="en-GB" sz="1400" i="1" dirty="0" err="1" smtClean="0"/>
              <a:t>Baccharis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halimifolia</a:t>
            </a:r>
            <a:endParaRPr lang="en-GB" sz="1400" i="1" dirty="0" smtClean="0"/>
          </a:p>
          <a:p>
            <a:pPr lvl="2"/>
            <a:r>
              <a:rPr lang="en-GB" sz="1400" i="1" dirty="0" err="1" smtClean="0"/>
              <a:t>Popillia</a:t>
            </a:r>
            <a:r>
              <a:rPr lang="en-GB" sz="1400" i="1" dirty="0" smtClean="0"/>
              <a:t> japonica</a:t>
            </a:r>
          </a:p>
          <a:p>
            <a:pPr lvl="2"/>
            <a:r>
              <a:rPr lang="en-GB" sz="1400" i="1" dirty="0" err="1" smtClean="0"/>
              <a:t>Epitrix</a:t>
            </a:r>
            <a:r>
              <a:rPr lang="en-GB" sz="1400" dirty="0" smtClean="0"/>
              <a:t> species damaging potato tubers (subject to early review)</a:t>
            </a:r>
          </a:p>
          <a:p>
            <a:r>
              <a:rPr lang="en-GB" sz="2000" dirty="0" smtClean="0"/>
              <a:t>Workshops</a:t>
            </a:r>
          </a:p>
          <a:p>
            <a:pPr lvl="1"/>
            <a:r>
              <a:rPr lang="en-GB" sz="1700" dirty="0" smtClean="0"/>
              <a:t>Regulation of Biological Control Agents, jointly with others (Budapest, 2015-11)</a:t>
            </a:r>
          </a:p>
          <a:p>
            <a:pPr lvl="1"/>
            <a:r>
              <a:rPr lang="en-GB" sz="1700" dirty="0"/>
              <a:t>EPPO Codes Users Webinar (Paris, 2016-03)</a:t>
            </a:r>
          </a:p>
          <a:p>
            <a:pPr lvl="1"/>
            <a:r>
              <a:rPr lang="en-GB" sz="1700" dirty="0"/>
              <a:t>Efficacy of low risk active substances, jointly with NL, IBMA (Ede, 2016-04)</a:t>
            </a:r>
          </a:p>
          <a:p>
            <a:pPr lvl="1"/>
            <a:r>
              <a:rPr lang="en-GB" sz="1700" dirty="0" smtClean="0"/>
              <a:t>Research Collaboration, jointly with EEC (Moscow, 2016-07)</a:t>
            </a:r>
          </a:p>
          <a:p>
            <a:pPr lvl="1"/>
            <a:r>
              <a:rPr lang="en-GB" sz="1700" dirty="0" smtClean="0"/>
              <a:t>Modelling to support PRA, jointly with </a:t>
            </a:r>
            <a:r>
              <a:rPr lang="en-GB" sz="1700" dirty="0" err="1" smtClean="0"/>
              <a:t>EFSA</a:t>
            </a:r>
            <a:r>
              <a:rPr lang="en-GB" sz="1700" dirty="0" smtClean="0"/>
              <a:t> (Parma, 2016-12)</a:t>
            </a:r>
          </a:p>
          <a:p>
            <a:pPr lvl="1"/>
            <a:endParaRPr lang="en-GB" sz="17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3357" y="106530"/>
            <a:ext cx="8064896" cy="592015"/>
          </a:xfrm>
        </p:spPr>
        <p:txBody>
          <a:bodyPr/>
          <a:lstStyle/>
          <a:p>
            <a:r>
              <a:rPr lang="en-GB" sz="2800" dirty="0" smtClean="0"/>
              <a:t>Technical and Capacity Development Achievements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38096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6537" y="742825"/>
            <a:ext cx="8420470" cy="4873625"/>
          </a:xfrm>
        </p:spPr>
        <p:txBody>
          <a:bodyPr/>
          <a:lstStyle/>
          <a:p>
            <a:r>
              <a:rPr lang="en-GB" sz="2000" dirty="0" smtClean="0"/>
              <a:t>2016 Additions </a:t>
            </a:r>
            <a:r>
              <a:rPr lang="en-GB" sz="2000" dirty="0"/>
              <a:t>to the EPPO A1 and </a:t>
            </a:r>
            <a:r>
              <a:rPr lang="en-GB" sz="2000" dirty="0" err="1"/>
              <a:t>A2</a:t>
            </a:r>
            <a:r>
              <a:rPr lang="en-GB" sz="2000" dirty="0"/>
              <a:t> lists</a:t>
            </a:r>
          </a:p>
          <a:p>
            <a:pPr lvl="1"/>
            <a:r>
              <a:rPr lang="en-GB" sz="1400" i="1" dirty="0" err="1"/>
              <a:t>Lycorma</a:t>
            </a:r>
            <a:r>
              <a:rPr lang="en-GB" sz="1400" i="1" dirty="0"/>
              <a:t> </a:t>
            </a:r>
            <a:r>
              <a:rPr lang="en-GB" sz="1400" i="1" dirty="0" err="1"/>
              <a:t>delicatula</a:t>
            </a:r>
            <a:r>
              <a:rPr lang="en-GB" sz="1400" i="1" dirty="0"/>
              <a:t>  </a:t>
            </a:r>
            <a:r>
              <a:rPr lang="en-GB" sz="1400" dirty="0"/>
              <a:t>(A1</a:t>
            </a:r>
            <a:r>
              <a:rPr lang="en-GB" sz="1400" dirty="0" smtClean="0"/>
              <a:t>), </a:t>
            </a:r>
            <a:r>
              <a:rPr lang="en-GB" sz="1400" i="1" dirty="0" err="1" smtClean="0"/>
              <a:t>Euwallacea</a:t>
            </a:r>
            <a:r>
              <a:rPr lang="en-GB" sz="1400" i="1" dirty="0" smtClean="0"/>
              <a:t> </a:t>
            </a:r>
            <a:r>
              <a:rPr lang="en-GB" sz="1400" i="1" dirty="0" err="1"/>
              <a:t>fornicatus</a:t>
            </a:r>
            <a:r>
              <a:rPr lang="en-GB" sz="1400" i="1" dirty="0"/>
              <a:t> </a:t>
            </a:r>
            <a:r>
              <a:rPr lang="en-GB" sz="1400" i="1" dirty="0" err="1"/>
              <a:t>sensu</a:t>
            </a:r>
            <a:r>
              <a:rPr lang="en-GB" sz="1400" i="1" dirty="0"/>
              <a:t> </a:t>
            </a:r>
            <a:r>
              <a:rPr lang="en-GB" sz="1400" i="1" dirty="0" err="1"/>
              <a:t>lato</a:t>
            </a:r>
            <a:r>
              <a:rPr lang="en-GB" sz="1400" i="1" dirty="0"/>
              <a:t> </a:t>
            </a:r>
            <a:r>
              <a:rPr lang="en-GB" sz="1400" dirty="0"/>
              <a:t>and</a:t>
            </a:r>
            <a:r>
              <a:rPr lang="en-GB" sz="1400" i="1" dirty="0"/>
              <a:t> Fusarium </a:t>
            </a:r>
            <a:r>
              <a:rPr lang="en-GB" sz="1400" i="1" dirty="0" err="1"/>
              <a:t>euwallaceae</a:t>
            </a:r>
            <a:r>
              <a:rPr lang="en-GB" sz="1400" i="1" dirty="0"/>
              <a:t> </a:t>
            </a:r>
            <a:r>
              <a:rPr lang="en-GB" sz="1400" dirty="0"/>
              <a:t>(</a:t>
            </a:r>
            <a:r>
              <a:rPr lang="en-GB" sz="1400" dirty="0" err="1"/>
              <a:t>A2</a:t>
            </a:r>
            <a:r>
              <a:rPr lang="en-GB" sz="1400" dirty="0"/>
              <a:t>)</a:t>
            </a:r>
          </a:p>
          <a:p>
            <a:r>
              <a:rPr lang="en-GB" sz="2000" dirty="0" smtClean="0"/>
              <a:t>Some recent additions to the EPPO Alert List</a:t>
            </a:r>
          </a:p>
          <a:p>
            <a:pPr lvl="1"/>
            <a:r>
              <a:rPr lang="en-GB" sz="1400" i="1" dirty="0" err="1"/>
              <a:t>Aleurotrachelus</a:t>
            </a:r>
            <a:r>
              <a:rPr lang="en-GB" sz="1400" i="1" dirty="0"/>
              <a:t> </a:t>
            </a:r>
            <a:r>
              <a:rPr lang="en-GB" sz="1400" i="1" dirty="0" err="1" smtClean="0"/>
              <a:t>trachoides</a:t>
            </a:r>
            <a:r>
              <a:rPr lang="en-GB" sz="1400" i="1" dirty="0" smtClean="0"/>
              <a:t>, </a:t>
            </a:r>
            <a:r>
              <a:rPr lang="en-GB" sz="1400" i="1" dirty="0" err="1" smtClean="0"/>
              <a:t>Bactrocera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latifrons</a:t>
            </a:r>
            <a:r>
              <a:rPr lang="en-GB" sz="1400" i="1" dirty="0" smtClean="0"/>
              <a:t>. </a:t>
            </a:r>
            <a:r>
              <a:rPr lang="en-GB" sz="1400" i="1" dirty="0" err="1" smtClean="0"/>
              <a:t>Ceratothripoides</a:t>
            </a:r>
            <a:r>
              <a:rPr lang="en-GB" sz="1400" i="1" dirty="0" smtClean="0"/>
              <a:t> </a:t>
            </a:r>
            <a:r>
              <a:rPr lang="en-GB" sz="1400" i="1" dirty="0" err="1"/>
              <a:t>brunneus</a:t>
            </a:r>
            <a:r>
              <a:rPr lang="en-GB" sz="1400" i="1" dirty="0"/>
              <a:t>, C. </a:t>
            </a:r>
            <a:r>
              <a:rPr lang="en-GB" sz="1400" i="1" dirty="0" err="1"/>
              <a:t>claratris</a:t>
            </a:r>
            <a:r>
              <a:rPr lang="en-GB" sz="1400" i="1" dirty="0"/>
              <a:t> </a:t>
            </a:r>
            <a:r>
              <a:rPr lang="en-GB" sz="1400" i="1" dirty="0" err="1" smtClean="0"/>
              <a:t>Prodiplosis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longifila</a:t>
            </a:r>
            <a:r>
              <a:rPr lang="en-GB" sz="1400" i="1" dirty="0" smtClean="0"/>
              <a:t>, </a:t>
            </a:r>
            <a:r>
              <a:rPr lang="en-GB" sz="1400" i="1" dirty="0" err="1" smtClean="0"/>
              <a:t>Contarinia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pseudotsugae</a:t>
            </a:r>
            <a:r>
              <a:rPr lang="en-GB" sz="1400" i="1" dirty="0"/>
              <a:t>, </a:t>
            </a:r>
            <a:r>
              <a:rPr lang="en-GB" sz="1400" i="1" dirty="0" err="1"/>
              <a:t>Sirococcus</a:t>
            </a:r>
            <a:r>
              <a:rPr lang="en-GB" sz="1400" i="1" dirty="0"/>
              <a:t> </a:t>
            </a:r>
            <a:r>
              <a:rPr lang="en-GB" sz="1400" i="1" dirty="0" err="1"/>
              <a:t>tsugae</a:t>
            </a:r>
            <a:r>
              <a:rPr lang="en-GB" sz="1400" i="1" dirty="0"/>
              <a:t> </a:t>
            </a:r>
            <a:r>
              <a:rPr lang="en-GB" sz="1400" dirty="0"/>
              <a:t>(shoot blight</a:t>
            </a:r>
            <a:r>
              <a:rPr lang="en-GB" sz="1400" dirty="0" smtClean="0"/>
              <a:t>),</a:t>
            </a:r>
            <a:r>
              <a:rPr lang="en-GB" sz="1400" i="1" dirty="0" smtClean="0"/>
              <a:t> </a:t>
            </a:r>
            <a:br>
              <a:rPr lang="en-GB" sz="1400" i="1" dirty="0" smtClean="0"/>
            </a:br>
            <a:r>
              <a:rPr lang="en-US" sz="1400" dirty="0" smtClean="0"/>
              <a:t>Citrus </a:t>
            </a:r>
            <a:r>
              <a:rPr lang="en-US" sz="1400" dirty="0"/>
              <a:t>bark cracking viroid </a:t>
            </a:r>
            <a:r>
              <a:rPr lang="en-US" sz="1400" dirty="0" smtClean="0"/>
              <a:t>,</a:t>
            </a:r>
            <a:r>
              <a:rPr lang="en-GB" sz="1400" dirty="0" smtClean="0"/>
              <a:t>Tomato </a:t>
            </a:r>
            <a:r>
              <a:rPr lang="en-GB" sz="1400" dirty="0"/>
              <a:t>leaf curl New Delhi virus</a:t>
            </a:r>
          </a:p>
          <a:p>
            <a:r>
              <a:rPr lang="en-GB" sz="2000" dirty="0" smtClean="0"/>
              <a:t>Priorities for PRA in 2017 Work Programme</a:t>
            </a:r>
            <a:endParaRPr lang="en-GB" sz="2000" dirty="0"/>
          </a:p>
          <a:p>
            <a:pPr lvl="1"/>
            <a:r>
              <a:rPr lang="en-GB" sz="1400" i="1" dirty="0" err="1" smtClean="0"/>
              <a:t>Massicus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raddei</a:t>
            </a:r>
            <a:r>
              <a:rPr lang="en-GB" sz="1400" i="1" dirty="0" smtClean="0"/>
              <a:t>, </a:t>
            </a:r>
          </a:p>
          <a:p>
            <a:pPr lvl="1"/>
            <a:r>
              <a:rPr lang="en-GB" sz="1400" i="1" dirty="0" err="1"/>
              <a:t>Thekopsora</a:t>
            </a:r>
            <a:r>
              <a:rPr lang="en-GB" sz="1400" i="1" dirty="0"/>
              <a:t> minima </a:t>
            </a:r>
            <a:r>
              <a:rPr lang="en-GB" sz="1400" dirty="0"/>
              <a:t>(blueberry leaf rust) </a:t>
            </a:r>
            <a:endParaRPr lang="en-GB" sz="1400" dirty="0" smtClean="0"/>
          </a:p>
          <a:p>
            <a:pPr lvl="1"/>
            <a:r>
              <a:rPr lang="en-GB" sz="1400" i="1" dirty="0" err="1" smtClean="0"/>
              <a:t>Candidatus</a:t>
            </a:r>
            <a:r>
              <a:rPr lang="en-GB" sz="1400" dirty="0" smtClean="0"/>
              <a:t> </a:t>
            </a:r>
            <a:r>
              <a:rPr lang="en-GB" sz="1400" dirty="0" err="1"/>
              <a:t>Phytoplasma</a:t>
            </a:r>
            <a:r>
              <a:rPr lang="en-GB" sz="1400" dirty="0"/>
              <a:t> </a:t>
            </a:r>
            <a:r>
              <a:rPr lang="en-GB" sz="1400" dirty="0" err="1"/>
              <a:t>phoenicium</a:t>
            </a:r>
            <a:r>
              <a:rPr lang="en-GB" sz="1400" dirty="0"/>
              <a:t> (almond witches broom</a:t>
            </a:r>
            <a:r>
              <a:rPr lang="en-GB" sz="1400" dirty="0" smtClean="0"/>
              <a:t>) </a:t>
            </a:r>
          </a:p>
          <a:p>
            <a:pPr lvl="1"/>
            <a:r>
              <a:rPr lang="en-GB" sz="1400" dirty="0" smtClean="0"/>
              <a:t>Grapevine </a:t>
            </a:r>
            <a:r>
              <a:rPr lang="en-GB" sz="1400" dirty="0"/>
              <a:t>red blotch associated </a:t>
            </a:r>
            <a:r>
              <a:rPr lang="en-GB" sz="1400" dirty="0" smtClean="0"/>
              <a:t>virus 	</a:t>
            </a:r>
          </a:p>
          <a:p>
            <a:r>
              <a:rPr lang="en-GB" sz="2000" dirty="0" smtClean="0"/>
              <a:t>Priorities for revised  or new </a:t>
            </a:r>
            <a:r>
              <a:rPr lang="en-GB" sz="2000" dirty="0" err="1" smtClean="0"/>
              <a:t>PM9</a:t>
            </a:r>
            <a:r>
              <a:rPr lang="en-GB" sz="2000" dirty="0" smtClean="0"/>
              <a:t> Standards (on regulatory control)</a:t>
            </a:r>
          </a:p>
          <a:p>
            <a:pPr lvl="1"/>
            <a:r>
              <a:rPr lang="en-GB" sz="1400" i="1" dirty="0" err="1" smtClean="0"/>
              <a:t>Epitrix</a:t>
            </a:r>
            <a:r>
              <a:rPr lang="en-GB" sz="1400" i="1" dirty="0" smtClean="0"/>
              <a:t> papa, </a:t>
            </a:r>
            <a:r>
              <a:rPr lang="en-GB" sz="1400" i="1" dirty="0" err="1" smtClean="0"/>
              <a:t>Bursaphelenchus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xylophilus</a:t>
            </a:r>
            <a:r>
              <a:rPr lang="en-GB" sz="1400" i="1" dirty="0" smtClean="0"/>
              <a:t>, zebra chip disease, </a:t>
            </a:r>
            <a:r>
              <a:rPr lang="en-GB" sz="1400" i="1" dirty="0" err="1" smtClean="0"/>
              <a:t>Globodera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rostochiensis</a:t>
            </a:r>
            <a:r>
              <a:rPr lang="en-GB" sz="1400" i="1" dirty="0" smtClean="0"/>
              <a:t> and G. pallida, </a:t>
            </a:r>
            <a:r>
              <a:rPr lang="en-GB" sz="1400" i="1" dirty="0" err="1" smtClean="0"/>
              <a:t>Microstegium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vimineum</a:t>
            </a:r>
            <a:endParaRPr lang="en-GB" sz="1400" i="1" dirty="0" smtClean="0"/>
          </a:p>
          <a:p>
            <a:r>
              <a:rPr lang="en-GB" sz="2000" dirty="0" smtClean="0"/>
              <a:t>Priority for publicity material - </a:t>
            </a:r>
            <a:r>
              <a:rPr lang="en-GB" sz="2000" i="1" dirty="0" err="1" smtClean="0"/>
              <a:t>Popillia</a:t>
            </a:r>
            <a:r>
              <a:rPr lang="en-GB" sz="2000" i="1" dirty="0" smtClean="0"/>
              <a:t> japonica</a:t>
            </a:r>
          </a:p>
          <a:p>
            <a:r>
              <a:rPr lang="en-GB" sz="2000" dirty="0" smtClean="0"/>
              <a:t>Priorities for research (from proposed Euphresco topics)</a:t>
            </a:r>
          </a:p>
          <a:p>
            <a:pPr lvl="1"/>
            <a:r>
              <a:rPr lang="en-GB" sz="1400" i="1" dirty="0" err="1"/>
              <a:t>Xylella</a:t>
            </a:r>
            <a:r>
              <a:rPr lang="en-GB" sz="1400" i="1" dirty="0"/>
              <a:t> </a:t>
            </a:r>
            <a:r>
              <a:rPr lang="en-GB" sz="1400" i="1" dirty="0" err="1"/>
              <a:t>fastidiosa</a:t>
            </a:r>
            <a:r>
              <a:rPr lang="en-GB" sz="1400" dirty="0"/>
              <a:t> and its vectors, 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i="1" dirty="0" err="1" smtClean="0"/>
              <a:t>Candidatus</a:t>
            </a:r>
            <a:r>
              <a:rPr lang="en-GB" sz="1400" i="1" dirty="0" smtClean="0"/>
              <a:t> </a:t>
            </a:r>
            <a:r>
              <a:rPr lang="en-GB" sz="1400" dirty="0" err="1" smtClean="0"/>
              <a:t>Phytoplasma</a:t>
            </a:r>
            <a:r>
              <a:rPr lang="en-GB" sz="1400" dirty="0" smtClean="0"/>
              <a:t> </a:t>
            </a:r>
            <a:r>
              <a:rPr lang="en-GB" sz="1400" dirty="0" err="1" smtClean="0"/>
              <a:t>vitis</a:t>
            </a:r>
            <a:r>
              <a:rPr lang="en-GB" sz="1400" dirty="0" smtClean="0"/>
              <a:t>, </a:t>
            </a:r>
            <a:r>
              <a:rPr lang="en-GB" sz="1400" dirty="0" err="1"/>
              <a:t>Phytoplasmas</a:t>
            </a:r>
            <a:r>
              <a:rPr lang="en-GB" sz="1400" dirty="0"/>
              <a:t> in forests, </a:t>
            </a:r>
            <a:r>
              <a:rPr lang="en-GB" sz="1400" i="1" dirty="0" err="1"/>
              <a:t>Candidatus</a:t>
            </a:r>
            <a:r>
              <a:rPr lang="en-GB" sz="1400" i="1" dirty="0"/>
              <a:t> </a:t>
            </a:r>
            <a:r>
              <a:rPr lang="en-GB" sz="1400" dirty="0" err="1"/>
              <a:t>Liberibacter</a:t>
            </a:r>
            <a:r>
              <a:rPr lang="en-GB" sz="1400" dirty="0"/>
              <a:t> </a:t>
            </a:r>
            <a:r>
              <a:rPr lang="en-GB" sz="1400" dirty="0" err="1"/>
              <a:t>solanacearum</a:t>
            </a:r>
            <a:r>
              <a:rPr lang="en-GB" sz="1400" dirty="0"/>
              <a:t>, </a:t>
            </a:r>
            <a:r>
              <a:rPr lang="en-GB" sz="1400" i="1" dirty="0" err="1"/>
              <a:t>Candidatus</a:t>
            </a:r>
            <a:r>
              <a:rPr lang="en-GB" sz="1400" i="1" dirty="0"/>
              <a:t> </a:t>
            </a:r>
            <a:r>
              <a:rPr lang="en-GB" sz="1400" dirty="0" err="1"/>
              <a:t>Liberibacter</a:t>
            </a:r>
            <a:r>
              <a:rPr lang="en-GB" sz="1400" dirty="0"/>
              <a:t> </a:t>
            </a:r>
            <a:r>
              <a:rPr lang="en-GB" sz="1400" dirty="0" err="1" smtClean="0"/>
              <a:t>asiaticus</a:t>
            </a:r>
            <a:r>
              <a:rPr lang="en-GB" sz="1400" dirty="0" smtClean="0"/>
              <a:t>, </a:t>
            </a:r>
            <a:r>
              <a:rPr lang="en-GB" sz="1400" i="1" dirty="0" err="1"/>
              <a:t>Ralstonia</a:t>
            </a:r>
            <a:r>
              <a:rPr lang="en-GB" sz="1400" i="1" dirty="0"/>
              <a:t> </a:t>
            </a:r>
            <a:r>
              <a:rPr lang="en-GB" sz="1400" i="1" dirty="0" err="1"/>
              <a:t>solanacearum</a:t>
            </a:r>
            <a:r>
              <a:rPr lang="en-GB" sz="1400" i="1" dirty="0"/>
              <a:t>, </a:t>
            </a:r>
            <a:r>
              <a:rPr lang="en-GB" sz="1400" i="1" dirty="0" err="1" smtClean="0"/>
              <a:t>Synchitrium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endobioticum</a:t>
            </a:r>
            <a:r>
              <a:rPr lang="en-GB" sz="1400" i="1" dirty="0" smtClean="0"/>
              <a:t>, </a:t>
            </a:r>
            <a:br>
              <a:rPr lang="en-GB" sz="1400" i="1" dirty="0" smtClean="0"/>
            </a:br>
            <a:r>
              <a:rPr lang="en-GB" sz="1400" dirty="0" smtClean="0"/>
              <a:t>Little Cherry Virus, </a:t>
            </a:r>
            <a:r>
              <a:rPr lang="en-GB" sz="1400" dirty="0" err="1" smtClean="0"/>
              <a:t>Pospiviroids</a:t>
            </a:r>
            <a:r>
              <a:rPr lang="en-GB" sz="1400" dirty="0" smtClean="0"/>
              <a:t> on </a:t>
            </a:r>
            <a:r>
              <a:rPr lang="en-GB" sz="1400" dirty="0" err="1" smtClean="0"/>
              <a:t>Solanaceae</a:t>
            </a:r>
            <a:r>
              <a:rPr lang="en-GB" sz="1400" dirty="0" smtClean="0"/>
              <a:t>, </a:t>
            </a:r>
            <a:r>
              <a:rPr lang="en-GB" sz="1400" dirty="0" err="1" smtClean="0"/>
              <a:t>Begomoviruses</a:t>
            </a:r>
            <a:r>
              <a:rPr lang="en-GB" sz="1400" dirty="0" smtClean="0"/>
              <a:t>, </a:t>
            </a:r>
            <a:r>
              <a:rPr lang="en-GB" sz="1400" i="1" dirty="0" err="1" smtClean="0"/>
              <a:t>Epitrix</a:t>
            </a:r>
            <a:r>
              <a:rPr lang="en-GB" sz="1400" i="1" dirty="0" smtClean="0"/>
              <a:t> spp.,</a:t>
            </a:r>
            <a:r>
              <a:rPr lang="en-GB" sz="1400" i="1" dirty="0"/>
              <a:t> </a:t>
            </a:r>
            <a:r>
              <a:rPr lang="en-GB" sz="1400" i="1" dirty="0" err="1"/>
              <a:t>Thrips</a:t>
            </a:r>
            <a:r>
              <a:rPr lang="en-GB" sz="1400" i="1" dirty="0"/>
              <a:t> </a:t>
            </a:r>
            <a:r>
              <a:rPr lang="en-GB" sz="1400" i="1" dirty="0" err="1"/>
              <a:t>setosus</a:t>
            </a:r>
            <a:r>
              <a:rPr lang="en-GB" sz="1400" i="1" dirty="0"/>
              <a:t>, </a:t>
            </a:r>
            <a:r>
              <a:rPr lang="en-GB" sz="1400" i="1" dirty="0" err="1"/>
              <a:t>Meloidogyne</a:t>
            </a:r>
            <a:r>
              <a:rPr lang="en-GB" sz="1400" i="1" dirty="0"/>
              <a:t> spp. </a:t>
            </a:r>
            <a:r>
              <a:rPr lang="en-GB" sz="1400" i="1" dirty="0" err="1" smtClean="0"/>
              <a:t>Lecanosticta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acicola</a:t>
            </a:r>
            <a:r>
              <a:rPr lang="en-GB" sz="1400" i="1" dirty="0" smtClean="0"/>
              <a:t>, </a:t>
            </a:r>
            <a:r>
              <a:rPr lang="en-GB" sz="1400" i="1" dirty="0" err="1" smtClean="0"/>
              <a:t>Hymenoscyphus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pseudoalbidus</a:t>
            </a:r>
            <a:r>
              <a:rPr lang="en-GB" sz="1400" i="1" dirty="0" smtClean="0"/>
              <a:t>,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0123" y="155235"/>
            <a:ext cx="8064896" cy="554448"/>
          </a:xfrm>
        </p:spPr>
        <p:txBody>
          <a:bodyPr/>
          <a:lstStyle/>
          <a:p>
            <a:r>
              <a:rPr lang="en-GB" sz="2800" dirty="0" smtClean="0"/>
              <a:t>Changes in EPPO Pest Lists and other pest priorities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02879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Many EPPO Standards (diagnostic, inspection, and national regulatory control systems) include elements of surveillance</a:t>
            </a:r>
          </a:p>
          <a:p>
            <a:r>
              <a:rPr lang="en-GB" sz="2000" dirty="0" smtClean="0"/>
              <a:t>EPPO is working with </a:t>
            </a:r>
            <a:r>
              <a:rPr lang="en-GB" sz="2000" dirty="0" err="1" smtClean="0"/>
              <a:t>EFSA</a:t>
            </a:r>
            <a:r>
              <a:rPr lang="en-GB" sz="2000" dirty="0" smtClean="0"/>
              <a:t> on ways of collaborating to produce more guidance; surveillance in the EU is becoming mandatory for priority pests, and more co-ordinated, with EU co-funding </a:t>
            </a:r>
          </a:p>
          <a:p>
            <a:r>
              <a:rPr lang="en-GB" sz="2000" dirty="0" smtClean="0"/>
              <a:t>EPPO is joint steward in surveillance pilot for </a:t>
            </a:r>
            <a:r>
              <a:rPr lang="en-GB" sz="2000" i="1" dirty="0" err="1" smtClean="0"/>
              <a:t>Xylella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fastidiosa</a:t>
            </a:r>
            <a:endParaRPr lang="en-GB" sz="2000" i="1" dirty="0" smtClean="0"/>
          </a:p>
          <a:p>
            <a:r>
              <a:rPr lang="en-GB" sz="2000" dirty="0" smtClean="0"/>
              <a:t>EPPO is developing a Standard on raising public awareness to encourage pest reporting (specification has been agreed)</a:t>
            </a:r>
          </a:p>
          <a:p>
            <a:endParaRPr lang="en-GB" sz="2000" dirty="0" smtClean="0"/>
          </a:p>
          <a:p>
            <a:endParaRPr lang="en-GB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Surveillance Projects and Activities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00367300"/>
      </p:ext>
    </p:extLst>
  </p:cSld>
  <p:clrMapOvr>
    <a:masterClrMapping/>
  </p:clrMapOvr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traight leaves rightl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2_Oriel">
      <a:majorFont>
        <a:latin typeface="Calibri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riel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Straight leaves right sans log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2_Oriel">
      <a:majorFont>
        <a:latin typeface="Calibri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riel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Straight leaves right sans log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2_Oriel">
      <a:majorFont>
        <a:latin typeface="Calibri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riel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Curve leaves top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7_Orie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Straight leaves right sans log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2_Oriel">
      <a:majorFont>
        <a:latin typeface="Calibri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riel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Straight leaves right sans log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2_Oriel">
      <a:majorFont>
        <a:latin typeface="Calibri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riel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Straight leaves right sans log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2_Oriel">
      <a:majorFont>
        <a:latin typeface="Calibri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riel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rve leaves top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7_Orie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raight leaves right sans log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2_Oriel">
      <a:majorFont>
        <a:latin typeface="Calibri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riel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rve leaves top sans logo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7_Orie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Straight leaves rightl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2_Oriel">
      <a:majorFont>
        <a:latin typeface="Calibri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riel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Straight leaves right sans log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2_Oriel">
      <a:majorFont>
        <a:latin typeface="Calibri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riel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GW EPPO template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2_Oriel">
      <a:majorFont>
        <a:latin typeface="Calibri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riel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Straight leaves right sans log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2_Oriel">
      <a:majorFont>
        <a:latin typeface="Calibri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riel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Straight leaves right sans log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2_Oriel">
      <a:majorFont>
        <a:latin typeface="Calibri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riel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5481</TotalTime>
  <Words>1374</Words>
  <Application>Microsoft Office PowerPoint</Application>
  <PresentationFormat>On-screen Show (4:3)</PresentationFormat>
  <Paragraphs>225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Straight leaves rightl</vt:lpstr>
      <vt:lpstr>Curve leaves top</vt:lpstr>
      <vt:lpstr>Straight leaves right sans logo</vt:lpstr>
      <vt:lpstr>Curve leaves top sans logo</vt:lpstr>
      <vt:lpstr>1_Straight leaves rightl</vt:lpstr>
      <vt:lpstr>1_Straight leaves right sans logo</vt:lpstr>
      <vt:lpstr>MGW EPPO template</vt:lpstr>
      <vt:lpstr>2_Straight leaves right sans logo</vt:lpstr>
      <vt:lpstr>3_Straight leaves right sans logo</vt:lpstr>
      <vt:lpstr>5_Straight leaves right sans logo</vt:lpstr>
      <vt:lpstr>6_Straight leaves right sans logo</vt:lpstr>
      <vt:lpstr>1_Curve leaves top</vt:lpstr>
      <vt:lpstr>7_Straight leaves right sans logo</vt:lpstr>
      <vt:lpstr>8_Straight leaves right sans logo</vt:lpstr>
      <vt:lpstr>9_Straight leaves right sans logo</vt:lpstr>
      <vt:lpstr>The European and Mediterranean Plant Protection Organization  Presentation to  28th Technical Consultation among RPPOs 2016-11-14/18 Rabat  </vt:lpstr>
      <vt:lpstr>Specificities of EPPO</vt:lpstr>
      <vt:lpstr>PowerPoint Presentation</vt:lpstr>
      <vt:lpstr>EPPO’s Organisation</vt:lpstr>
      <vt:lpstr>Active Panels</vt:lpstr>
      <vt:lpstr>Secretariat</vt:lpstr>
      <vt:lpstr>Technical and Capacity Development Achievements</vt:lpstr>
      <vt:lpstr>Changes in EPPO Pest Lists and other pest priorities</vt:lpstr>
      <vt:lpstr>Surveillance Projects and Activities</vt:lpstr>
      <vt:lpstr>Proposals for Further Collaboration</vt:lpstr>
      <vt:lpstr>Proposals for Further Collaboration</vt:lpstr>
      <vt:lpstr>Emerging issues in plant health</vt:lpstr>
      <vt:lpstr>Euphresco</vt:lpstr>
      <vt:lpstr>History</vt:lpstr>
      <vt:lpstr>Euphresco network, as of July 21, 2016</vt:lpstr>
      <vt:lpstr>Membership and Governance </vt:lpstr>
      <vt:lpstr>Membership and Governance </vt:lpstr>
      <vt:lpstr>Some projects funded under EUPHRESCO I</vt:lpstr>
      <vt:lpstr>Some projects funded under EUPHRESCO II</vt:lpstr>
      <vt:lpstr>Funding projects - "real pot, competitive"</vt:lpstr>
      <vt:lpstr>"non-competitive virtual pot"</vt:lpstr>
      <vt:lpstr>A Global Future?</vt:lpstr>
    </vt:vector>
  </TitlesOfParts>
  <Company>OEPP / EPPO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15_Roy</dc:title>
  <dc:creator>OEPP</dc:creator>
  <cp:lastModifiedBy>Faouser01</cp:lastModifiedBy>
  <cp:revision>460</cp:revision>
  <cp:lastPrinted>2014-04-18T10:11:40Z</cp:lastPrinted>
  <dcterms:created xsi:type="dcterms:W3CDTF">2009-11-23T13:16:32Z</dcterms:created>
  <dcterms:modified xsi:type="dcterms:W3CDTF">2016-11-18T14:17:29Z</dcterms:modified>
</cp:coreProperties>
</file>