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embeddings/oleObject4.bin" ContentType="application/vnd.openxmlformats-officedocument.oleObject"/>
  <Override PartName="/ppt/charts/chart2.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embeddings/oleObject5.bin" ContentType="application/vnd.openxmlformats-officedocument.oleObject"/>
  <Override PartName="/ppt/embeddings/oleObject6.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0" r:id="rId2"/>
    <p:sldId id="398" r:id="rId3"/>
    <p:sldId id="419" r:id="rId4"/>
    <p:sldId id="403" r:id="rId5"/>
    <p:sldId id="404" r:id="rId6"/>
    <p:sldId id="422" r:id="rId7"/>
    <p:sldId id="420" r:id="rId8"/>
    <p:sldId id="424" r:id="rId9"/>
    <p:sldId id="427" r:id="rId10"/>
    <p:sldId id="421" r:id="rId11"/>
    <p:sldId id="426" r:id="rId12"/>
    <p:sldId id="402" r:id="rId13"/>
  </p:sldIdLst>
  <p:sldSz cx="9906000" cy="6858000" type="A4"/>
  <p:notesSz cx="7099300" cy="10234613"/>
  <p:custDataLst>
    <p:tags r:id="rId17"/>
  </p:custDataLst>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9842C"/>
    <a:srgbClr val="3333FF"/>
    <a:srgbClr val="99FF99"/>
    <a:srgbClr val="CCFFFF"/>
    <a:srgbClr val="FFCC9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85042" autoAdjust="0"/>
  </p:normalViewPr>
  <p:slideViewPr>
    <p:cSldViewPr>
      <p:cViewPr>
        <p:scale>
          <a:sx n="80" d="100"/>
          <a:sy n="80" d="100"/>
        </p:scale>
        <p:origin x="-2016" y="-15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088"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tags" Target="tags/tag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Industry </a:t>
            </a:r>
            <a:r>
              <a:rPr lang="en-US" sz="2400" dirty="0" smtClean="0"/>
              <a:t>Sectors, in % of Revenue, 2013</a:t>
            </a:r>
          </a:p>
          <a:p>
            <a:pPr>
              <a:defRPr/>
            </a:pPr>
            <a:endParaRPr lang="en-US" dirty="0"/>
          </a:p>
        </c:rich>
      </c:tx>
      <c:layout>
        <c:manualLayout>
          <c:xMode val="edge"/>
          <c:yMode val="edge"/>
          <c:x val="0.151909607915301"/>
          <c:y val="0.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Tabelle1!$B$1</c:f>
              <c:strCache>
                <c:ptCount val="1"/>
                <c:pt idx="0">
                  <c:v>Industry Sectors</c:v>
                </c:pt>
              </c:strCache>
            </c:strRef>
          </c:tx>
          <c:dPt>
            <c:idx val="8"/>
            <c:bubble3D val="0"/>
            <c:explosion val="35"/>
          </c:dPt>
          <c:dLbls>
            <c:dLbl>
              <c:idx val="0"/>
              <c:layout>
                <c:manualLayout>
                  <c:x val="0.0634754425119892"/>
                  <c:y val="-0.0115384606648653"/>
                </c:manualLayout>
              </c:layout>
              <c:dLblPos val="bestFit"/>
              <c:showLegendKey val="1"/>
              <c:showVal val="1"/>
              <c:showCatName val="1"/>
              <c:showSerName val="0"/>
              <c:showPercent val="0"/>
              <c:showBubbleSize val="0"/>
              <c:separator> </c:separator>
            </c:dLbl>
            <c:dLbl>
              <c:idx val="1"/>
              <c:layout>
                <c:manualLayout>
                  <c:x val="0.0568879873765769"/>
                  <c:y val="0.0259615364959468"/>
                </c:manualLayout>
              </c:layout>
              <c:dLblPos val="bestFit"/>
              <c:showLegendKey val="1"/>
              <c:showVal val="1"/>
              <c:showCatName val="1"/>
              <c:showSerName val="0"/>
              <c:showPercent val="0"/>
              <c:showBubbleSize val="0"/>
              <c:separator> </c:separator>
            </c:dLbl>
            <c:dLbl>
              <c:idx val="2"/>
              <c:layout>
                <c:manualLayout>
                  <c:x val="-0.0500000000000001"/>
                  <c:y val="0.0576923033243262"/>
                </c:manualLayout>
              </c:layout>
              <c:dLblPos val="bestFit"/>
              <c:showLegendKey val="1"/>
              <c:showVal val="1"/>
              <c:showCatName val="1"/>
              <c:showSerName val="0"/>
              <c:showPercent val="0"/>
              <c:showBubbleSize val="0"/>
              <c:separator> </c:separator>
            </c:dLbl>
            <c:dLbl>
              <c:idx val="3"/>
              <c:layout>
                <c:manualLayout>
                  <c:x val="0.0"/>
                  <c:y val="0.0403846123270284"/>
                </c:manualLayout>
              </c:layout>
              <c:dLblPos val="bestFit"/>
              <c:showLegendKey val="1"/>
              <c:showVal val="1"/>
              <c:showCatName val="1"/>
              <c:showSerName val="0"/>
              <c:showPercent val="0"/>
              <c:showBubbleSize val="0"/>
              <c:separator> </c:separator>
            </c:dLbl>
            <c:dLbl>
              <c:idx val="4"/>
              <c:layout>
                <c:manualLayout>
                  <c:x val="0.0"/>
                  <c:y val="-0.0374999971608121"/>
                </c:manualLayout>
              </c:layout>
              <c:dLblPos val="bestFit"/>
              <c:showLegendKey val="1"/>
              <c:showVal val="1"/>
              <c:showCatName val="1"/>
              <c:showSerName val="0"/>
              <c:showPercent val="0"/>
              <c:showBubbleSize val="0"/>
              <c:separator> </c:separator>
            </c:dLbl>
            <c:dLbl>
              <c:idx val="5"/>
              <c:layout>
                <c:manualLayout>
                  <c:x val="-0.101842191451503"/>
                  <c:y val="-0.0230769213297304"/>
                </c:manualLayout>
              </c:layout>
              <c:dLblPos val="bestFit"/>
              <c:showLegendKey val="1"/>
              <c:showVal val="1"/>
              <c:showCatName val="1"/>
              <c:showSerName val="0"/>
              <c:showPercent val="0"/>
              <c:showBubbleSize val="0"/>
              <c:separator> </c:separator>
            </c:dLbl>
            <c:dLbl>
              <c:idx val="6"/>
              <c:layout>
                <c:manualLayout>
                  <c:x val="-0.151869934620662"/>
                  <c:y val="-0.0519230729918933"/>
                </c:manualLayout>
              </c:layout>
              <c:dLblPos val="bestFit"/>
              <c:showLegendKey val="1"/>
              <c:showVal val="1"/>
              <c:showCatName val="1"/>
              <c:showSerName val="0"/>
              <c:showPercent val="0"/>
              <c:showBubbleSize val="0"/>
              <c:separator> </c:separator>
            </c:dLbl>
            <c:dLbl>
              <c:idx val="7"/>
              <c:layout>
                <c:manualLayout>
                  <c:x val="-0.0750416147537389"/>
                  <c:y val="-0.0778846094878403"/>
                </c:manualLayout>
              </c:layout>
              <c:dLblPos val="bestFit"/>
              <c:showLegendKey val="1"/>
              <c:showVal val="1"/>
              <c:showCatName val="1"/>
              <c:showSerName val="0"/>
              <c:showPercent val="0"/>
              <c:showBubbleSize val="0"/>
              <c:separator> </c:separator>
            </c:dLbl>
            <c:dLbl>
              <c:idx val="8"/>
              <c:layout>
                <c:manualLayout>
                  <c:x val="0.0553878585087118"/>
                  <c:y val="-0.0374999971608121"/>
                </c:manualLayout>
              </c:layout>
              <c:dLblPos val="bestFit"/>
              <c:showLegendKey val="1"/>
              <c:showVal val="1"/>
              <c:showCatName val="1"/>
              <c:showSerName val="0"/>
              <c:showPercent val="0"/>
              <c:showBubbleSize val="0"/>
              <c:separator> </c:separator>
            </c:dLbl>
            <c:dLbl>
              <c:idx val="9"/>
              <c:layout>
                <c:manualLayout>
                  <c:x val="0.232692156268928"/>
                  <c:y val="-0.0317307668283794"/>
                </c:manualLayout>
              </c:layout>
              <c:dLblPos val="bestFit"/>
              <c:showLegendKey val="1"/>
              <c:showVal val="1"/>
              <c:showCatName val="1"/>
              <c:showSerName val="0"/>
              <c:showPercent val="0"/>
              <c:showBubbleSize val="0"/>
              <c:separator> </c:separator>
            </c:dLbl>
            <c:txPr>
              <a:bodyPr/>
              <a:lstStyle/>
              <a:p>
                <a:pPr>
                  <a:defRPr sz="1200" b="1" baseline="0"/>
                </a:pPr>
                <a:endParaRPr lang="en-US"/>
              </a:p>
            </c:txPr>
            <c:dLblPos val="outEnd"/>
            <c:showLegendKey val="1"/>
            <c:showVal val="1"/>
            <c:showCatName val="1"/>
            <c:showSerName val="0"/>
            <c:showPercent val="0"/>
            <c:showBubbleSize val="0"/>
            <c:separator> </c:separator>
            <c:showLeaderLines val="1"/>
          </c:dLbls>
          <c:cat>
            <c:strRef>
              <c:f>Tabelle1!$A$2:$A$12</c:f>
              <c:strCache>
                <c:ptCount val="11"/>
                <c:pt idx="0">
                  <c:v>Engineering &amp; Manufacturing</c:v>
                </c:pt>
                <c:pt idx="1">
                  <c:v>Other Services</c:v>
                </c:pt>
                <c:pt idx="2">
                  <c:v>Transportation</c:v>
                </c:pt>
                <c:pt idx="3">
                  <c:v>Consumer Goods</c:v>
                </c:pt>
                <c:pt idx="4">
                  <c:v>Retail</c:v>
                </c:pt>
                <c:pt idx="5">
                  <c:v>Health Services</c:v>
                </c:pt>
                <c:pt idx="6">
                  <c:v>Financial Services</c:v>
                </c:pt>
                <c:pt idx="7">
                  <c:v>Automotive &amp; Transport Equipment</c:v>
                </c:pt>
                <c:pt idx="8">
                  <c:v>Textiles</c:v>
                </c:pt>
                <c:pt idx="9">
                  <c:v>Printing</c:v>
                </c:pt>
                <c:pt idx="10">
                  <c:v>Computer Services</c:v>
                </c:pt>
              </c:strCache>
            </c:strRef>
          </c:cat>
          <c:val>
            <c:numRef>
              <c:f>Tabelle1!$B$2:$B$12</c:f>
              <c:numCache>
                <c:formatCode>0%</c:formatCode>
                <c:ptCount val="11"/>
                <c:pt idx="0">
                  <c:v>0.3</c:v>
                </c:pt>
                <c:pt idx="1">
                  <c:v>0.14</c:v>
                </c:pt>
                <c:pt idx="2">
                  <c:v>0.13</c:v>
                </c:pt>
                <c:pt idx="3">
                  <c:v>0.11</c:v>
                </c:pt>
                <c:pt idx="4">
                  <c:v>0.1</c:v>
                </c:pt>
                <c:pt idx="5">
                  <c:v>0.0800000000000001</c:v>
                </c:pt>
                <c:pt idx="6">
                  <c:v>0.0800000000000001</c:v>
                </c:pt>
                <c:pt idx="7">
                  <c:v>0.03</c:v>
                </c:pt>
                <c:pt idx="8">
                  <c:v>0.03</c:v>
                </c:pt>
                <c:pt idx="9">
                  <c:v>0.02</c:v>
                </c:pt>
                <c:pt idx="10">
                  <c:v>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935672514619883"/>
          <c:y val="0.0580645161290323"/>
          <c:w val="0.936842105263158"/>
          <c:h val="0.888172043010753"/>
        </c:manualLayout>
      </c:layout>
      <c:barChart>
        <c:barDir val="col"/>
        <c:grouping val="stacked"/>
        <c:varyColors val="0"/>
        <c:ser>
          <c:idx val="1"/>
          <c:order val="1"/>
          <c:tx>
            <c:strRef>
              <c:f>Sheet1!$C$1</c:f>
              <c:strCache>
                <c:ptCount val="1"/>
              </c:strCache>
            </c:strRef>
          </c:tx>
          <c:spPr>
            <a:solidFill>
              <a:srgbClr val="BFBFBF"/>
            </a:solidFill>
            <a:ln w="3175">
              <a:solidFill>
                <a:srgbClr val="000000"/>
              </a:solidFill>
              <a:prstDash val="solid"/>
            </a:ln>
          </c:spPr>
          <c:invertIfNegative val="0"/>
          <c:cat>
            <c:numRef>
              <c:f>Sheet1!$A$2:$A$175</c:f>
              <c:numCache>
                <c:formatCode>General</c:formatCode>
                <c:ptCount val="174"/>
              </c:numCache>
            </c:numRef>
          </c:cat>
          <c:val>
            <c:numRef>
              <c:f>Sheet1!$C$2:$C$174</c:f>
              <c:numCache>
                <c:formatCode>General</c:formatCode>
                <c:ptCount val="173"/>
                <c:pt idx="0">
                  <c:v>5.2954121E7</c:v>
                </c:pt>
                <c:pt idx="1">
                  <c:v>2.4232003E7</c:v>
                </c:pt>
                <c:pt idx="2">
                  <c:v>1.1260982E7</c:v>
                </c:pt>
                <c:pt idx="3">
                  <c:v>1.0620477E7</c:v>
                </c:pt>
                <c:pt idx="4">
                  <c:v>8.183305E6</c:v>
                </c:pt>
                <c:pt idx="5">
                  <c:v>7.39525E6</c:v>
                </c:pt>
                <c:pt idx="6">
                  <c:v>7.369042E6</c:v>
                </c:pt>
                <c:pt idx="7">
                  <c:v>7.241463E6</c:v>
                </c:pt>
                <c:pt idx="8">
                  <c:v>6.277281E6</c:v>
                </c:pt>
                <c:pt idx="9">
                  <c:v>5.595115E6</c:v>
                </c:pt>
                <c:pt idx="10">
                  <c:v>4.814904E6</c:v>
                </c:pt>
                <c:pt idx="11">
                  <c:v>4.037247E6</c:v>
                </c:pt>
                <c:pt idx="12">
                  <c:v>3.921537E6</c:v>
                </c:pt>
                <c:pt idx="13">
                  <c:v>3.733091E6</c:v>
                </c:pt>
                <c:pt idx="14">
                  <c:v>3.693067E6</c:v>
                </c:pt>
                <c:pt idx="15">
                  <c:v>3.330877E6</c:v>
                </c:pt>
                <c:pt idx="16">
                  <c:v>2.887816E6</c:v>
                </c:pt>
                <c:pt idx="17">
                  <c:v>2.865225E6</c:v>
                </c:pt>
                <c:pt idx="18">
                  <c:v>2.728583E6</c:v>
                </c:pt>
                <c:pt idx="19">
                  <c:v>2.627859E6</c:v>
                </c:pt>
                <c:pt idx="20">
                  <c:v>2.341596E6</c:v>
                </c:pt>
                <c:pt idx="21">
                  <c:v>2.137438E6</c:v>
                </c:pt>
                <c:pt idx="22">
                  <c:v>1.819995E6</c:v>
                </c:pt>
                <c:pt idx="23">
                  <c:v>1.511036E6</c:v>
                </c:pt>
                <c:pt idx="24">
                  <c:v>1.501841E6</c:v>
                </c:pt>
                <c:pt idx="25">
                  <c:v>1.440408E6</c:v>
                </c:pt>
                <c:pt idx="26">
                  <c:v>1.402007E6</c:v>
                </c:pt>
                <c:pt idx="27">
                  <c:v>1.232439E6</c:v>
                </c:pt>
                <c:pt idx="28">
                  <c:v>1.230271E6</c:v>
                </c:pt>
                <c:pt idx="29">
                  <c:v>1.223189E6</c:v>
                </c:pt>
                <c:pt idx="30">
                  <c:v>1.192725E6</c:v>
                </c:pt>
                <c:pt idx="31">
                  <c:v>1.116312E6</c:v>
                </c:pt>
                <c:pt idx="32">
                  <c:v>1.019397E6</c:v>
                </c:pt>
                <c:pt idx="33">
                  <c:v>980886.0</c:v>
                </c:pt>
                <c:pt idx="34">
                  <c:v>882875.0</c:v>
                </c:pt>
                <c:pt idx="35">
                  <c:v>871787.0</c:v>
                </c:pt>
                <c:pt idx="36">
                  <c:v>783778.0</c:v>
                </c:pt>
                <c:pt idx="37">
                  <c:v>747279.0</c:v>
                </c:pt>
                <c:pt idx="38">
                  <c:v>573488.0</c:v>
                </c:pt>
                <c:pt idx="39">
                  <c:v>554218.0</c:v>
                </c:pt>
                <c:pt idx="40">
                  <c:v>542102.0</c:v>
                </c:pt>
                <c:pt idx="41">
                  <c:v>511352.0</c:v>
                </c:pt>
                <c:pt idx="42">
                  <c:v>455738.0</c:v>
                </c:pt>
                <c:pt idx="43">
                  <c:v>451720.0</c:v>
                </c:pt>
                <c:pt idx="44">
                  <c:v>430519.0</c:v>
                </c:pt>
                <c:pt idx="45">
                  <c:v>419159.0</c:v>
                </c:pt>
                <c:pt idx="46">
                  <c:v>412989.0</c:v>
                </c:pt>
                <c:pt idx="47">
                  <c:v>405147.0</c:v>
                </c:pt>
                <c:pt idx="48">
                  <c:v>397489.0</c:v>
                </c:pt>
                <c:pt idx="49">
                  <c:v>360001.0</c:v>
                </c:pt>
                <c:pt idx="50">
                  <c:v>358824.0</c:v>
                </c:pt>
                <c:pt idx="51">
                  <c:v>328487.0</c:v>
                </c:pt>
                <c:pt idx="52">
                  <c:v>312047.0</c:v>
                </c:pt>
                <c:pt idx="53">
                  <c:v>274148.0</c:v>
                </c:pt>
                <c:pt idx="54">
                  <c:v>251093.0</c:v>
                </c:pt>
                <c:pt idx="55">
                  <c:v>248433.0</c:v>
                </c:pt>
                <c:pt idx="56">
                  <c:v>240909.0</c:v>
                </c:pt>
                <c:pt idx="57">
                  <c:v>216717.0</c:v>
                </c:pt>
                <c:pt idx="58">
                  <c:v>207646.0</c:v>
                </c:pt>
                <c:pt idx="59">
                  <c:v>207589.0</c:v>
                </c:pt>
                <c:pt idx="60">
                  <c:v>195413.0</c:v>
                </c:pt>
                <c:pt idx="61">
                  <c:v>194647.0</c:v>
                </c:pt>
                <c:pt idx="62">
                  <c:v>179644.0</c:v>
                </c:pt>
                <c:pt idx="63">
                  <c:v>170882.0</c:v>
                </c:pt>
                <c:pt idx="64">
                  <c:v>169017.0</c:v>
                </c:pt>
                <c:pt idx="65">
                  <c:v>166124.0</c:v>
                </c:pt>
                <c:pt idx="66">
                  <c:v>165377.0</c:v>
                </c:pt>
                <c:pt idx="67">
                  <c:v>159273.0</c:v>
                </c:pt>
                <c:pt idx="68">
                  <c:v>151324.0</c:v>
                </c:pt>
                <c:pt idx="69">
                  <c:v>147512.0</c:v>
                </c:pt>
                <c:pt idx="70">
                  <c:v>141305.0</c:v>
                </c:pt>
                <c:pt idx="71">
                  <c:v>140234.0</c:v>
                </c:pt>
                <c:pt idx="72">
                  <c:v>136400.0</c:v>
                </c:pt>
                <c:pt idx="73">
                  <c:v>134554.0</c:v>
                </c:pt>
                <c:pt idx="74">
                  <c:v>131694.0</c:v>
                </c:pt>
                <c:pt idx="75">
                  <c:v>131223.0</c:v>
                </c:pt>
                <c:pt idx="76">
                  <c:v>130834.0</c:v>
                </c:pt>
                <c:pt idx="77">
                  <c:v>129165.0</c:v>
                </c:pt>
                <c:pt idx="78">
                  <c:v>117429.0</c:v>
                </c:pt>
                <c:pt idx="79">
                  <c:v>105699.0</c:v>
                </c:pt>
                <c:pt idx="80">
                  <c:v>103591.0</c:v>
                </c:pt>
                <c:pt idx="81">
                  <c:v>101176.0</c:v>
                </c:pt>
                <c:pt idx="82">
                  <c:v>98982.0</c:v>
                </c:pt>
                <c:pt idx="83">
                  <c:v>95942.0</c:v>
                </c:pt>
                <c:pt idx="84">
                  <c:v>92025.0</c:v>
                </c:pt>
                <c:pt idx="85">
                  <c:v>91334.0</c:v>
                </c:pt>
                <c:pt idx="86">
                  <c:v>89489.0</c:v>
                </c:pt>
                <c:pt idx="87">
                  <c:v>87906.0</c:v>
                </c:pt>
                <c:pt idx="88">
                  <c:v>87746.0</c:v>
                </c:pt>
                <c:pt idx="89">
                  <c:v>87661.0</c:v>
                </c:pt>
                <c:pt idx="90">
                  <c:v>84681.0</c:v>
                </c:pt>
                <c:pt idx="91">
                  <c:v>83761.0</c:v>
                </c:pt>
                <c:pt idx="92">
                  <c:v>83563.0</c:v>
                </c:pt>
                <c:pt idx="93">
                  <c:v>83098.0</c:v>
                </c:pt>
                <c:pt idx="94">
                  <c:v>82271.0</c:v>
                </c:pt>
                <c:pt idx="95">
                  <c:v>79854.0</c:v>
                </c:pt>
                <c:pt idx="96">
                  <c:v>78198.0</c:v>
                </c:pt>
                <c:pt idx="97">
                  <c:v>76816.0</c:v>
                </c:pt>
                <c:pt idx="98">
                  <c:v>76010.0</c:v>
                </c:pt>
                <c:pt idx="99">
                  <c:v>75953.0</c:v>
                </c:pt>
                <c:pt idx="100">
                  <c:v>75416.0</c:v>
                </c:pt>
                <c:pt idx="101">
                  <c:v>71693.0</c:v>
                </c:pt>
                <c:pt idx="102">
                  <c:v>69653.0</c:v>
                </c:pt>
                <c:pt idx="103">
                  <c:v>69651.0</c:v>
                </c:pt>
                <c:pt idx="104">
                  <c:v>68916.0</c:v>
                </c:pt>
                <c:pt idx="105">
                  <c:v>66596.0</c:v>
                </c:pt>
                <c:pt idx="106">
                  <c:v>65544.0</c:v>
                </c:pt>
                <c:pt idx="107">
                  <c:v>64369.0</c:v>
                </c:pt>
                <c:pt idx="108">
                  <c:v>60922.0</c:v>
                </c:pt>
                <c:pt idx="109">
                  <c:v>60390.0</c:v>
                </c:pt>
                <c:pt idx="110">
                  <c:v>60298.0</c:v>
                </c:pt>
                <c:pt idx="111">
                  <c:v>59799.0</c:v>
                </c:pt>
                <c:pt idx="112">
                  <c:v>58431.0</c:v>
                </c:pt>
                <c:pt idx="113">
                  <c:v>55209.0</c:v>
                </c:pt>
                <c:pt idx="114">
                  <c:v>54754.0</c:v>
                </c:pt>
                <c:pt idx="115">
                  <c:v>53074.0</c:v>
                </c:pt>
                <c:pt idx="116">
                  <c:v>52654.0</c:v>
                </c:pt>
                <c:pt idx="117">
                  <c:v>52242.0</c:v>
                </c:pt>
                <c:pt idx="118">
                  <c:v>51674.0</c:v>
                </c:pt>
                <c:pt idx="119">
                  <c:v>49987.0</c:v>
                </c:pt>
                <c:pt idx="120">
                  <c:v>49113.0</c:v>
                </c:pt>
                <c:pt idx="121">
                  <c:v>47501.0</c:v>
                </c:pt>
                <c:pt idx="122">
                  <c:v>46247.0</c:v>
                </c:pt>
                <c:pt idx="123">
                  <c:v>45640.0</c:v>
                </c:pt>
                <c:pt idx="124">
                  <c:v>42664.0</c:v>
                </c:pt>
                <c:pt idx="125">
                  <c:v>42482.0</c:v>
                </c:pt>
                <c:pt idx="126">
                  <c:v>41979.0</c:v>
                </c:pt>
                <c:pt idx="127">
                  <c:v>41073.0</c:v>
                </c:pt>
                <c:pt idx="128">
                  <c:v>41014.0</c:v>
                </c:pt>
                <c:pt idx="129">
                  <c:v>40832.0</c:v>
                </c:pt>
                <c:pt idx="130">
                  <c:v>39219.0</c:v>
                </c:pt>
                <c:pt idx="131">
                  <c:v>35008.0</c:v>
                </c:pt>
                <c:pt idx="132">
                  <c:v>34669.0</c:v>
                </c:pt>
                <c:pt idx="133">
                  <c:v>34475.0</c:v>
                </c:pt>
                <c:pt idx="134">
                  <c:v>34461.0</c:v>
                </c:pt>
                <c:pt idx="135">
                  <c:v>33742.0</c:v>
                </c:pt>
                <c:pt idx="136">
                  <c:v>33250.0</c:v>
                </c:pt>
                <c:pt idx="137">
                  <c:v>31882.0</c:v>
                </c:pt>
                <c:pt idx="138">
                  <c:v>31471.0</c:v>
                </c:pt>
                <c:pt idx="139">
                  <c:v>30892.0</c:v>
                </c:pt>
                <c:pt idx="140">
                  <c:v>27721.0</c:v>
                </c:pt>
                <c:pt idx="141">
                  <c:v>26426.0</c:v>
                </c:pt>
                <c:pt idx="142">
                  <c:v>26139.0</c:v>
                </c:pt>
                <c:pt idx="143">
                  <c:v>25676.0</c:v>
                </c:pt>
                <c:pt idx="144">
                  <c:v>25585.0</c:v>
                </c:pt>
                <c:pt idx="145">
                  <c:v>24689.0</c:v>
                </c:pt>
                <c:pt idx="146">
                  <c:v>24009.0</c:v>
                </c:pt>
                <c:pt idx="147">
                  <c:v>23052.0</c:v>
                </c:pt>
                <c:pt idx="148">
                  <c:v>22244.0</c:v>
                </c:pt>
                <c:pt idx="149">
                  <c:v>21934.0</c:v>
                </c:pt>
                <c:pt idx="150">
                  <c:v>21126.0</c:v>
                </c:pt>
                <c:pt idx="151">
                  <c:v>20810.0</c:v>
                </c:pt>
                <c:pt idx="152">
                  <c:v>20144.0</c:v>
                </c:pt>
                <c:pt idx="153">
                  <c:v>19670.0</c:v>
                </c:pt>
                <c:pt idx="154">
                  <c:v>19399.0</c:v>
                </c:pt>
                <c:pt idx="155">
                  <c:v>19327.0</c:v>
                </c:pt>
                <c:pt idx="156">
                  <c:v>18651.0</c:v>
                </c:pt>
                <c:pt idx="157">
                  <c:v>17783.0</c:v>
                </c:pt>
                <c:pt idx="158">
                  <c:v>16908.0</c:v>
                </c:pt>
                <c:pt idx="159">
                  <c:v>16873.0</c:v>
                </c:pt>
                <c:pt idx="160">
                  <c:v>16376.0</c:v>
                </c:pt>
                <c:pt idx="161">
                  <c:v>16010.0</c:v>
                </c:pt>
                <c:pt idx="162">
                  <c:v>15761.0</c:v>
                </c:pt>
                <c:pt idx="163">
                  <c:v>15205.0</c:v>
                </c:pt>
                <c:pt idx="164">
                  <c:v>14072.0</c:v>
                </c:pt>
                <c:pt idx="165">
                  <c:v>13777.0</c:v>
                </c:pt>
                <c:pt idx="166">
                  <c:v>13039.0</c:v>
                </c:pt>
                <c:pt idx="167">
                  <c:v>12927.0</c:v>
                </c:pt>
                <c:pt idx="168">
                  <c:v>12600.0</c:v>
                </c:pt>
                <c:pt idx="169">
                  <c:v>12234.0</c:v>
                </c:pt>
                <c:pt idx="170">
                  <c:v>12132.0</c:v>
                </c:pt>
                <c:pt idx="171">
                  <c:v>11840.0</c:v>
                </c:pt>
                <c:pt idx="172">
                  <c:v>11816.0</c:v>
                </c:pt>
              </c:numCache>
            </c:numRef>
          </c:val>
        </c:ser>
        <c:dLbls>
          <c:showLegendKey val="0"/>
          <c:showVal val="0"/>
          <c:showCatName val="0"/>
          <c:showSerName val="0"/>
          <c:showPercent val="0"/>
          <c:showBubbleSize val="0"/>
        </c:dLbls>
        <c:gapWidth val="80"/>
        <c:overlap val="100"/>
        <c:axId val="2135855944"/>
        <c:axId val="2131004392"/>
      </c:barChart>
      <c:lineChart>
        <c:grouping val="standard"/>
        <c:varyColors val="0"/>
        <c:ser>
          <c:idx val="0"/>
          <c:order val="0"/>
          <c:tx>
            <c:strRef>
              <c:f>Sheet1!$B$1</c:f>
              <c:strCache>
                <c:ptCount val="1"/>
              </c:strCache>
            </c:strRef>
          </c:tx>
          <c:spPr>
            <a:ln w="25400">
              <a:solidFill>
                <a:srgbClr val="D90D39"/>
              </a:solidFill>
              <a:prstDash val="solid"/>
            </a:ln>
          </c:spPr>
          <c:marker>
            <c:symbol val="none"/>
          </c:marker>
          <c:cat>
            <c:numRef>
              <c:f>Sheet1!$A$2:$A$175</c:f>
              <c:numCache>
                <c:formatCode>General</c:formatCode>
                <c:ptCount val="174"/>
              </c:numCache>
            </c:numRef>
          </c:cat>
          <c:val>
            <c:numRef>
              <c:f>Sheet1!$B$2:$B$174</c:f>
              <c:numCache>
                <c:formatCode>General</c:formatCode>
                <c:ptCount val="173"/>
                <c:pt idx="0">
                  <c:v>4.462608302005428</c:v>
                </c:pt>
                <c:pt idx="1">
                  <c:v>6.713836243747576</c:v>
                </c:pt>
                <c:pt idx="2">
                  <c:v>4.298461714972993</c:v>
                </c:pt>
                <c:pt idx="3">
                  <c:v>4.82909571764055</c:v>
                </c:pt>
                <c:pt idx="4">
                  <c:v>32.97530765381464</c:v>
                </c:pt>
                <c:pt idx="5">
                  <c:v>10.975572157804</c:v>
                </c:pt>
                <c:pt idx="6">
                  <c:v>11.69974333162981</c:v>
                </c:pt>
                <c:pt idx="7">
                  <c:v>2.80818945011526</c:v>
                </c:pt>
                <c:pt idx="8">
                  <c:v>2.105529448179873</c:v>
                </c:pt>
                <c:pt idx="9">
                  <c:v>6.34104929031843</c:v>
                </c:pt>
                <c:pt idx="10">
                  <c:v>17.22096639933008</c:v>
                </c:pt>
                <c:pt idx="11">
                  <c:v>11.6729543671715</c:v>
                </c:pt>
                <c:pt idx="12">
                  <c:v>31.84985886911178</c:v>
                </c:pt>
                <c:pt idx="13">
                  <c:v>2.390324800547322</c:v>
                </c:pt>
                <c:pt idx="14">
                  <c:v>4.187522186843618</c:v>
                </c:pt>
                <c:pt idx="15">
                  <c:v>17.50698089422095</c:v>
                </c:pt>
                <c:pt idx="16">
                  <c:v>14.16007806591555</c:v>
                </c:pt>
                <c:pt idx="17">
                  <c:v>23.77998237485712</c:v>
                </c:pt>
                <c:pt idx="18">
                  <c:v>4.70068163585275</c:v>
                </c:pt>
                <c:pt idx="19">
                  <c:v>8.920189401333937</c:v>
                </c:pt>
                <c:pt idx="20">
                  <c:v>6.712430325299493</c:v>
                </c:pt>
                <c:pt idx="21">
                  <c:v>20.81791378276235</c:v>
                </c:pt>
                <c:pt idx="22">
                  <c:v>7.52688881013409</c:v>
                </c:pt>
                <c:pt idx="23">
                  <c:v>10.25243607696971</c:v>
                </c:pt>
                <c:pt idx="24">
                  <c:v>14.7868516041312</c:v>
                </c:pt>
                <c:pt idx="25">
                  <c:v>42.7802400430989</c:v>
                </c:pt>
                <c:pt idx="26">
                  <c:v>35.64753956292657</c:v>
                </c:pt>
                <c:pt idx="27">
                  <c:v>2.158484111586861</c:v>
                </c:pt>
                <c:pt idx="28">
                  <c:v>24.83908017014138</c:v>
                </c:pt>
                <c:pt idx="29">
                  <c:v>27.88383479576746</c:v>
                </c:pt>
                <c:pt idx="30">
                  <c:v>2.7927644679201</c:v>
                </c:pt>
                <c:pt idx="31">
                  <c:v>15.0410458724801</c:v>
                </c:pt>
                <c:pt idx="32">
                  <c:v>21.55892159776809</c:v>
                </c:pt>
                <c:pt idx="33">
                  <c:v>23.7223285886433</c:v>
                </c:pt>
                <c:pt idx="34">
                  <c:v>14.8737930058049</c:v>
                </c:pt>
                <c:pt idx="35">
                  <c:v>6.097590351771704</c:v>
                </c:pt>
                <c:pt idx="36">
                  <c:v>36.9275483619086</c:v>
                </c:pt>
                <c:pt idx="37">
                  <c:v>5.811751701840946</c:v>
                </c:pt>
                <c:pt idx="38">
                  <c:v>32.31436403202854</c:v>
                </c:pt>
                <c:pt idx="39">
                  <c:v>15.66098538842116</c:v>
                </c:pt>
                <c:pt idx="40">
                  <c:v>12.33789950968637</c:v>
                </c:pt>
                <c:pt idx="41">
                  <c:v>48.47267635601307</c:v>
                </c:pt>
                <c:pt idx="42">
                  <c:v>30.5840197657426</c:v>
                </c:pt>
                <c:pt idx="43">
                  <c:v>39.4233153280794</c:v>
                </c:pt>
                <c:pt idx="44">
                  <c:v>49.37575345106716</c:v>
                </c:pt>
                <c:pt idx="45">
                  <c:v>13.44477871165834</c:v>
                </c:pt>
                <c:pt idx="46">
                  <c:v>17.74914101828378</c:v>
                </c:pt>
                <c:pt idx="47">
                  <c:v>16.23953774802726</c:v>
                </c:pt>
                <c:pt idx="48">
                  <c:v>23.30555059385291</c:v>
                </c:pt>
                <c:pt idx="49">
                  <c:v>37.398785003375</c:v>
                </c:pt>
                <c:pt idx="50">
                  <c:v>30.20422268298664</c:v>
                </c:pt>
                <c:pt idx="51">
                  <c:v>48.65489349654623</c:v>
                </c:pt>
                <c:pt idx="52">
                  <c:v>25.52339871878275</c:v>
                </c:pt>
                <c:pt idx="53">
                  <c:v>15.00612807680523</c:v>
                </c:pt>
                <c:pt idx="54">
                  <c:v>16.863871155309</c:v>
                </c:pt>
                <c:pt idx="55">
                  <c:v>32.7850969879203</c:v>
                </c:pt>
                <c:pt idx="56">
                  <c:v>11.78204218190271</c:v>
                </c:pt>
                <c:pt idx="57">
                  <c:v>55.7750430284657</c:v>
                </c:pt>
                <c:pt idx="58">
                  <c:v>29.80264488600788</c:v>
                </c:pt>
                <c:pt idx="59">
                  <c:v>14.64528467307998</c:v>
                </c:pt>
                <c:pt idx="60">
                  <c:v>39.06648994693291</c:v>
                </c:pt>
                <c:pt idx="61">
                  <c:v>36.37507898914445</c:v>
                </c:pt>
                <c:pt idx="62">
                  <c:v>5.853799737258133</c:v>
                </c:pt>
                <c:pt idx="63">
                  <c:v>41.03182312941092</c:v>
                </c:pt>
                <c:pt idx="64">
                  <c:v>9.026310962802549</c:v>
                </c:pt>
                <c:pt idx="65">
                  <c:v>31.5017697623462</c:v>
                </c:pt>
                <c:pt idx="66">
                  <c:v>32.67020202325595</c:v>
                </c:pt>
                <c:pt idx="67">
                  <c:v>41.71956326558801</c:v>
                </c:pt>
                <c:pt idx="68">
                  <c:v>56.7028362982739</c:v>
                </c:pt>
                <c:pt idx="69">
                  <c:v>6.440831932317371</c:v>
                </c:pt>
                <c:pt idx="70">
                  <c:v>76.81610700258298</c:v>
                </c:pt>
                <c:pt idx="71">
                  <c:v>30.28794728810416</c:v>
                </c:pt>
                <c:pt idx="72">
                  <c:v>16.35190615835777</c:v>
                </c:pt>
                <c:pt idx="73">
                  <c:v>20.69800972100421</c:v>
                </c:pt>
                <c:pt idx="74">
                  <c:v>14.20034321988853</c:v>
                </c:pt>
                <c:pt idx="75">
                  <c:v>3.75239096804676</c:v>
                </c:pt>
                <c:pt idx="76">
                  <c:v>35.04135010777015</c:v>
                </c:pt>
                <c:pt idx="77">
                  <c:v>31.24220957689773</c:v>
                </c:pt>
                <c:pt idx="78">
                  <c:v>40.57089815973907</c:v>
                </c:pt>
                <c:pt idx="79">
                  <c:v>23.75424554631548</c:v>
                </c:pt>
                <c:pt idx="80">
                  <c:v>37.91931731521078</c:v>
                </c:pt>
                <c:pt idx="81">
                  <c:v>5.198861390052977</c:v>
                </c:pt>
                <c:pt idx="82">
                  <c:v>1.73465882685741</c:v>
                </c:pt>
                <c:pt idx="83">
                  <c:v>36.50434637593546</c:v>
                </c:pt>
                <c:pt idx="84">
                  <c:v>19.94240695463185</c:v>
                </c:pt>
                <c:pt idx="85">
                  <c:v>16.34221648017168</c:v>
                </c:pt>
                <c:pt idx="86">
                  <c:v>53.01657186916827</c:v>
                </c:pt>
                <c:pt idx="87">
                  <c:v>40.41248606465997</c:v>
                </c:pt>
                <c:pt idx="88">
                  <c:v>2.516354021835753</c:v>
                </c:pt>
                <c:pt idx="89">
                  <c:v>9.434069882844138</c:v>
                </c:pt>
                <c:pt idx="90">
                  <c:v>4.862956271182431</c:v>
                </c:pt>
                <c:pt idx="91">
                  <c:v>6.537648786428052</c:v>
                </c:pt>
                <c:pt idx="92">
                  <c:v>16.32421047592834</c:v>
                </c:pt>
                <c:pt idx="93">
                  <c:v>6.753471804375557</c:v>
                </c:pt>
                <c:pt idx="94">
                  <c:v>24.42780566663831</c:v>
                </c:pt>
                <c:pt idx="95">
                  <c:v>29.34981340947229</c:v>
                </c:pt>
                <c:pt idx="96">
                  <c:v>84.1466533670938</c:v>
                </c:pt>
                <c:pt idx="97">
                  <c:v>32.14955217662988</c:v>
                </c:pt>
                <c:pt idx="98">
                  <c:v>34.77700302591764</c:v>
                </c:pt>
                <c:pt idx="99">
                  <c:v>76.10759285347513</c:v>
                </c:pt>
                <c:pt idx="100">
                  <c:v>10.14506205579718</c:v>
                </c:pt>
                <c:pt idx="101">
                  <c:v>3.579149986749055</c:v>
                </c:pt>
                <c:pt idx="102">
                  <c:v>38.05579084892251</c:v>
                </c:pt>
                <c:pt idx="103">
                  <c:v>57.9202021507229</c:v>
                </c:pt>
                <c:pt idx="104">
                  <c:v>43.72424400719714</c:v>
                </c:pt>
                <c:pt idx="105">
                  <c:v>63.58489999399359</c:v>
                </c:pt>
                <c:pt idx="106">
                  <c:v>36.544916392042</c:v>
                </c:pt>
                <c:pt idx="107">
                  <c:v>22.78892013236182</c:v>
                </c:pt>
                <c:pt idx="108">
                  <c:v>56.74797281770133</c:v>
                </c:pt>
                <c:pt idx="109">
                  <c:v>9.610862725616815</c:v>
                </c:pt>
                <c:pt idx="110">
                  <c:v>22.2295930213274</c:v>
                </c:pt>
                <c:pt idx="111">
                  <c:v>6.506797772538002</c:v>
                </c:pt>
                <c:pt idx="112">
                  <c:v>56.69422053362085</c:v>
                </c:pt>
                <c:pt idx="113">
                  <c:v>54.87329964317412</c:v>
                </c:pt>
                <c:pt idx="114">
                  <c:v>38.77524929685502</c:v>
                </c:pt>
                <c:pt idx="115">
                  <c:v>30.65907977540792</c:v>
                </c:pt>
                <c:pt idx="116">
                  <c:v>30.42124055152501</c:v>
                </c:pt>
                <c:pt idx="117">
                  <c:v>38.2891160369052</c:v>
                </c:pt>
                <c:pt idx="118">
                  <c:v>31.07171885280799</c:v>
                </c:pt>
                <c:pt idx="119">
                  <c:v>24.06225618660852</c:v>
                </c:pt>
                <c:pt idx="120">
                  <c:v>48.82210412721682</c:v>
                </c:pt>
                <c:pt idx="121">
                  <c:v>4.84621376392076</c:v>
                </c:pt>
                <c:pt idx="122">
                  <c:v>31.5631284191407</c:v>
                </c:pt>
                <c:pt idx="123">
                  <c:v>43.58676599474146</c:v>
                </c:pt>
                <c:pt idx="124">
                  <c:v>10.08813050815676</c:v>
                </c:pt>
                <c:pt idx="125">
                  <c:v>90.25234216844775</c:v>
                </c:pt>
                <c:pt idx="126">
                  <c:v>73.515329093118</c:v>
                </c:pt>
                <c:pt idx="127">
                  <c:v>41.832834221995</c:v>
                </c:pt>
                <c:pt idx="128">
                  <c:v>43.57292631784265</c:v>
                </c:pt>
                <c:pt idx="129">
                  <c:v>29.934855015674</c:v>
                </c:pt>
                <c:pt idx="130">
                  <c:v>40.60276906601392</c:v>
                </c:pt>
                <c:pt idx="131">
                  <c:v>40.27079524680077</c:v>
                </c:pt>
                <c:pt idx="132">
                  <c:v>16.21044737373446</c:v>
                </c:pt>
                <c:pt idx="133">
                  <c:v>22.34662799129804</c:v>
                </c:pt>
                <c:pt idx="134">
                  <c:v>55.55265372450016</c:v>
                </c:pt>
                <c:pt idx="135">
                  <c:v>66.0689941319424</c:v>
                </c:pt>
                <c:pt idx="136">
                  <c:v>61.01954887218045</c:v>
                </c:pt>
                <c:pt idx="137">
                  <c:v>49.6957530895176</c:v>
                </c:pt>
                <c:pt idx="138">
                  <c:v>85.82504527978129</c:v>
                </c:pt>
                <c:pt idx="139">
                  <c:v>95.40334067072378</c:v>
                </c:pt>
                <c:pt idx="140">
                  <c:v>40.30518379567835</c:v>
                </c:pt>
                <c:pt idx="141">
                  <c:v>34.93907515325814</c:v>
                </c:pt>
                <c:pt idx="142">
                  <c:v>33.2644707142584</c:v>
                </c:pt>
                <c:pt idx="143">
                  <c:v>3.859635457236329</c:v>
                </c:pt>
                <c:pt idx="144">
                  <c:v>78.38968145397691</c:v>
                </c:pt>
                <c:pt idx="145">
                  <c:v>77.90108955405243</c:v>
                </c:pt>
                <c:pt idx="146">
                  <c:v>21.69603065517098</c:v>
                </c:pt>
                <c:pt idx="147">
                  <c:v>33.16415061599862</c:v>
                </c:pt>
                <c:pt idx="148">
                  <c:v>63.38338428340221</c:v>
                </c:pt>
                <c:pt idx="149">
                  <c:v>40.47597337466946</c:v>
                </c:pt>
                <c:pt idx="150">
                  <c:v>21.60371106693174</c:v>
                </c:pt>
                <c:pt idx="151">
                  <c:v>49.01489668428633</c:v>
                </c:pt>
                <c:pt idx="152">
                  <c:v>41.25794281175536</c:v>
                </c:pt>
                <c:pt idx="153">
                  <c:v>46.74631418403661</c:v>
                </c:pt>
                <c:pt idx="154">
                  <c:v>56.63694004845611</c:v>
                </c:pt>
                <c:pt idx="155">
                  <c:v>6.281368034356082</c:v>
                </c:pt>
                <c:pt idx="156">
                  <c:v>79.60967240362436</c:v>
                </c:pt>
                <c:pt idx="157">
                  <c:v>27.4025754934488</c:v>
                </c:pt>
                <c:pt idx="158">
                  <c:v>23.8821859474805</c:v>
                </c:pt>
                <c:pt idx="159">
                  <c:v>1.546849997036686</c:v>
                </c:pt>
                <c:pt idx="160">
                  <c:v>22.11773326819736</c:v>
                </c:pt>
                <c:pt idx="161">
                  <c:v>3.891317926296065</c:v>
                </c:pt>
                <c:pt idx="162">
                  <c:v>38.71581752426876</c:v>
                </c:pt>
                <c:pt idx="163">
                  <c:v>52.01578428148632</c:v>
                </c:pt>
                <c:pt idx="164">
                  <c:v>40.76179647527002</c:v>
                </c:pt>
                <c:pt idx="165">
                  <c:v>45.22029469405531</c:v>
                </c:pt>
                <c:pt idx="166">
                  <c:v>2.515530332080681</c:v>
                </c:pt>
                <c:pt idx="167">
                  <c:v>2.715247157113019</c:v>
                </c:pt>
                <c:pt idx="168">
                  <c:v>38.80158730158727</c:v>
                </c:pt>
                <c:pt idx="169">
                  <c:v>58.61533431420631</c:v>
                </c:pt>
                <c:pt idx="170">
                  <c:v>31.2149686778767</c:v>
                </c:pt>
                <c:pt idx="171">
                  <c:v>17.7364864864865</c:v>
                </c:pt>
                <c:pt idx="172">
                  <c:v>31.77048070412998</c:v>
                </c:pt>
              </c:numCache>
            </c:numRef>
          </c:val>
          <c:smooth val="1"/>
        </c:ser>
        <c:dLbls>
          <c:showLegendKey val="0"/>
          <c:showVal val="0"/>
          <c:showCatName val="0"/>
          <c:showSerName val="0"/>
          <c:showPercent val="0"/>
          <c:showBubbleSize val="0"/>
        </c:dLbls>
        <c:marker val="1"/>
        <c:smooth val="0"/>
        <c:axId val="2141114584"/>
        <c:axId val="2141171304"/>
      </c:lineChart>
      <c:catAx>
        <c:axId val="2135855944"/>
        <c:scaling>
          <c:orientation val="minMax"/>
        </c:scaling>
        <c:delete val="0"/>
        <c:axPos val="b"/>
        <c:numFmt formatCode="General" sourceLinked="1"/>
        <c:majorTickMark val="out"/>
        <c:minorTickMark val="none"/>
        <c:tickLblPos val="none"/>
        <c:spPr>
          <a:ln w="12700">
            <a:solidFill>
              <a:schemeClr val="tx1"/>
            </a:solidFill>
            <a:prstDash val="solid"/>
          </a:ln>
        </c:spPr>
        <c:crossAx val="2131004392"/>
        <c:crossesAt val="0.0"/>
        <c:auto val="1"/>
        <c:lblAlgn val="ctr"/>
        <c:lblOffset val="100"/>
        <c:tickLblSkip val="1"/>
        <c:tickMarkSkip val="1"/>
        <c:noMultiLvlLbl val="0"/>
      </c:catAx>
      <c:valAx>
        <c:axId val="2131004392"/>
        <c:scaling>
          <c:orientation val="minMax"/>
          <c:max val="1.20553280213314E7"/>
          <c:min val="0.0"/>
        </c:scaling>
        <c:delete val="0"/>
        <c:axPos val="l"/>
        <c:numFmt formatCode="General" sourceLinked="1"/>
        <c:majorTickMark val="none"/>
        <c:minorTickMark val="none"/>
        <c:tickLblPos val="none"/>
        <c:spPr>
          <a:ln w="12700">
            <a:solidFill>
              <a:schemeClr val="tx1"/>
            </a:solidFill>
            <a:prstDash val="solid"/>
          </a:ln>
        </c:spPr>
        <c:crossAx val="2135855944"/>
        <c:crosses val="autoZero"/>
        <c:crossBetween val="between"/>
        <c:majorUnit val="1.0E6"/>
      </c:valAx>
      <c:catAx>
        <c:axId val="2141114584"/>
        <c:scaling>
          <c:orientation val="minMax"/>
        </c:scaling>
        <c:delete val="1"/>
        <c:axPos val="b"/>
        <c:numFmt formatCode="General" sourceLinked="1"/>
        <c:majorTickMark val="out"/>
        <c:minorTickMark val="none"/>
        <c:tickLblPos val="none"/>
        <c:crossAx val="2141171304"/>
        <c:crosses val="autoZero"/>
        <c:auto val="1"/>
        <c:lblAlgn val="ctr"/>
        <c:lblOffset val="100"/>
        <c:noMultiLvlLbl val="0"/>
      </c:catAx>
      <c:valAx>
        <c:axId val="2141171304"/>
        <c:scaling>
          <c:orientation val="minMax"/>
          <c:max val="100.0"/>
          <c:min val="0.0"/>
        </c:scaling>
        <c:delete val="0"/>
        <c:axPos val="r"/>
        <c:numFmt formatCode="#,##0;\-#,##0" sourceLinked="0"/>
        <c:majorTickMark val="out"/>
        <c:minorTickMark val="none"/>
        <c:tickLblPos val="nextTo"/>
        <c:spPr>
          <a:ln w="12700">
            <a:solidFill>
              <a:schemeClr val="tx1"/>
            </a:solidFill>
            <a:prstDash val="solid"/>
          </a:ln>
        </c:spPr>
        <c:txPr>
          <a:bodyPr rot="0" vert="horz"/>
          <a:lstStyle/>
          <a:p>
            <a:pPr>
              <a:defRPr sz="1200" b="0" i="0" u="none" strike="noStrike" baseline="0">
                <a:solidFill>
                  <a:schemeClr val="tx1"/>
                </a:solidFill>
                <a:latin typeface="Tw Cen MT"/>
                <a:ea typeface="Tw Cen MT"/>
                <a:cs typeface="Tw Cen MT"/>
              </a:defRPr>
            </a:pPr>
            <a:endParaRPr lang="en-US"/>
          </a:p>
        </c:txPr>
        <c:crossAx val="2141114584"/>
        <c:crosses val="max"/>
        <c:crossBetween val="between"/>
        <c:majorUnit val="10.0"/>
      </c:valAx>
      <c:spPr>
        <a:noFill/>
        <a:ln w="25400">
          <a:noFill/>
        </a:ln>
      </c:spPr>
    </c:plotArea>
    <c:plotVisOnly val="1"/>
    <c:dispBlanksAs val="gap"/>
    <c:showDLblsOverMax val="0"/>
  </c:chart>
  <c:spPr>
    <a:noFill/>
    <a:ln>
      <a:noFill/>
    </a:ln>
  </c:spPr>
  <c:txPr>
    <a:bodyPr/>
    <a:lstStyle/>
    <a:p>
      <a:pPr>
        <a:defRPr sz="1200" b="1" i="0" u="none" strike="noStrike" baseline="0">
          <a:solidFill>
            <a:schemeClr val="tx1"/>
          </a:solidFill>
          <a:latin typeface="Cambria"/>
          <a:ea typeface="Cambria"/>
          <a:cs typeface="Cambria"/>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CF20D-3CF5-4BEA-9ED4-E1D92E829610}" type="doc">
      <dgm:prSet loTypeId="urn:microsoft.com/office/officeart/2005/8/layout/equation1" loCatId="relationship" qsTypeId="urn:microsoft.com/office/officeart/2005/8/quickstyle/simple2" qsCatId="simple" csTypeId="urn:microsoft.com/office/officeart/2005/8/colors/accent2_2" csCatId="accent2" phldr="1"/>
      <dgm:spPr/>
    </dgm:pt>
    <dgm:pt modelId="{3CE7075A-6B17-43FE-976E-12C2A5915599}">
      <dgm:prSet phldrT="[Text]" custT="1"/>
      <dgm:spPr>
        <a:solidFill>
          <a:schemeClr val="tx2">
            <a:lumMod val="60000"/>
            <a:lumOff val="40000"/>
          </a:schemeClr>
        </a:solidFill>
      </dgm:spPr>
      <dgm:t>
        <a:bodyPr/>
        <a:lstStyle/>
        <a:p>
          <a:r>
            <a:rPr lang="en-US" sz="1500" b="1" dirty="0" smtClean="0">
              <a:latin typeface="Calibri" pitchFamily="34" charset="0"/>
            </a:rPr>
            <a:t>Data</a:t>
          </a:r>
          <a:endParaRPr lang="en-US" sz="1500" b="1" dirty="0">
            <a:latin typeface="Calibri" pitchFamily="34" charset="0"/>
          </a:endParaRPr>
        </a:p>
      </dgm:t>
    </dgm:pt>
    <dgm:pt modelId="{E5A905AC-8839-4E93-B639-BC378C16951F}" type="parTrans" cxnId="{BDC03638-5FE6-4432-ACED-81DB939A2E00}">
      <dgm:prSet/>
      <dgm:spPr/>
      <dgm:t>
        <a:bodyPr/>
        <a:lstStyle/>
        <a:p>
          <a:endParaRPr lang="en-US" sz="1500" b="1">
            <a:latin typeface="Calibri" pitchFamily="34" charset="0"/>
          </a:endParaRPr>
        </a:p>
      </dgm:t>
    </dgm:pt>
    <dgm:pt modelId="{780A4B47-FA9F-4B21-9BF6-374094853401}" type="sibTrans" cxnId="{BDC03638-5FE6-4432-ACED-81DB939A2E00}">
      <dgm:prSet custT="1"/>
      <dgm:spPr>
        <a:solidFill>
          <a:schemeClr val="tx1">
            <a:lumMod val="50000"/>
            <a:lumOff val="50000"/>
          </a:schemeClr>
        </a:solidFill>
      </dgm:spPr>
      <dgm:t>
        <a:bodyPr/>
        <a:lstStyle/>
        <a:p>
          <a:endParaRPr lang="en-US" sz="1500" b="1">
            <a:latin typeface="Calibri" pitchFamily="34" charset="0"/>
          </a:endParaRPr>
        </a:p>
      </dgm:t>
    </dgm:pt>
    <dgm:pt modelId="{6A9E138C-C0CF-4EE2-9621-AD7FCD18CE7E}">
      <dgm:prSet phldrT="[Text]" custT="1"/>
      <dgm:spPr>
        <a:solidFill>
          <a:schemeClr val="tx2">
            <a:lumMod val="60000"/>
            <a:lumOff val="40000"/>
          </a:schemeClr>
        </a:solidFill>
      </dgm:spPr>
      <dgm:t>
        <a:bodyPr/>
        <a:lstStyle/>
        <a:p>
          <a:r>
            <a:rPr lang="en-US" sz="1500" b="1" dirty="0" smtClean="0">
              <a:latin typeface="Calibri" pitchFamily="34" charset="0"/>
            </a:rPr>
            <a:t>Paperwork</a:t>
          </a:r>
          <a:endParaRPr lang="en-US" sz="1500" b="1" dirty="0">
            <a:latin typeface="Calibri" pitchFamily="34" charset="0"/>
          </a:endParaRPr>
        </a:p>
      </dgm:t>
    </dgm:pt>
    <dgm:pt modelId="{CDF2BFC3-612E-4CF3-9891-3DCC528DB75A}" type="parTrans" cxnId="{BB68FED9-A5AE-44A8-BBE1-EF6C8617DC2C}">
      <dgm:prSet/>
      <dgm:spPr/>
      <dgm:t>
        <a:bodyPr/>
        <a:lstStyle/>
        <a:p>
          <a:endParaRPr lang="en-US" sz="1500" b="1">
            <a:latin typeface="Calibri" pitchFamily="34" charset="0"/>
          </a:endParaRPr>
        </a:p>
      </dgm:t>
    </dgm:pt>
    <dgm:pt modelId="{ECD52548-611D-47AD-88DA-3F8082EA5E18}" type="sibTrans" cxnId="{BB68FED9-A5AE-44A8-BBE1-EF6C8617DC2C}">
      <dgm:prSet custT="1"/>
      <dgm:spPr>
        <a:solidFill>
          <a:schemeClr val="tx1">
            <a:lumMod val="50000"/>
            <a:lumOff val="50000"/>
          </a:schemeClr>
        </a:solidFill>
      </dgm:spPr>
      <dgm:t>
        <a:bodyPr/>
        <a:lstStyle/>
        <a:p>
          <a:endParaRPr lang="en-US" sz="1500" b="1">
            <a:latin typeface="Calibri" pitchFamily="34" charset="0"/>
          </a:endParaRPr>
        </a:p>
      </dgm:t>
    </dgm:pt>
    <dgm:pt modelId="{85B8E149-7CB5-4A9F-88CD-5D492FE2D06A}">
      <dgm:prSet phldrT="[Text]" custT="1"/>
      <dgm:spPr>
        <a:solidFill>
          <a:schemeClr val="tx2">
            <a:lumMod val="60000"/>
            <a:lumOff val="40000"/>
          </a:schemeClr>
        </a:solidFill>
      </dgm:spPr>
      <dgm:t>
        <a:bodyPr/>
        <a:lstStyle/>
        <a:p>
          <a:r>
            <a:rPr lang="en-US" sz="1500" b="1" dirty="0" smtClean="0">
              <a:latin typeface="Calibri" pitchFamily="34" charset="0"/>
            </a:rPr>
            <a:t>Consignment</a:t>
          </a:r>
          <a:endParaRPr lang="en-US" sz="1500" b="1" dirty="0">
            <a:latin typeface="Calibri" pitchFamily="34" charset="0"/>
          </a:endParaRPr>
        </a:p>
      </dgm:t>
    </dgm:pt>
    <dgm:pt modelId="{1FB89068-36A8-47D0-AB5D-AB4DE676D5A3}" type="parTrans" cxnId="{A47A4AD8-273A-4EB4-934E-7CE72B677AE0}">
      <dgm:prSet/>
      <dgm:spPr/>
      <dgm:t>
        <a:bodyPr/>
        <a:lstStyle/>
        <a:p>
          <a:endParaRPr lang="en-US" sz="1500" b="1">
            <a:latin typeface="Calibri" pitchFamily="34" charset="0"/>
          </a:endParaRPr>
        </a:p>
      </dgm:t>
    </dgm:pt>
    <dgm:pt modelId="{05431097-C1DD-4567-9171-D5DA265F3531}" type="sibTrans" cxnId="{A47A4AD8-273A-4EB4-934E-7CE72B677AE0}">
      <dgm:prSet/>
      <dgm:spPr/>
      <dgm:t>
        <a:bodyPr/>
        <a:lstStyle/>
        <a:p>
          <a:endParaRPr lang="en-US" sz="1500" b="1">
            <a:latin typeface="Calibri" pitchFamily="34" charset="0"/>
          </a:endParaRPr>
        </a:p>
      </dgm:t>
    </dgm:pt>
    <dgm:pt modelId="{7D40D81E-A60C-4032-95F1-DE36EAF4E10E}">
      <dgm:prSet phldrT="[Text]" custT="1"/>
      <dgm:spPr>
        <a:solidFill>
          <a:schemeClr val="tx2">
            <a:lumMod val="60000"/>
            <a:lumOff val="40000"/>
          </a:schemeClr>
        </a:solidFill>
      </dgm:spPr>
      <dgm:t>
        <a:bodyPr/>
        <a:lstStyle/>
        <a:p>
          <a:r>
            <a:rPr lang="en-US" sz="1500" b="1" dirty="0" smtClean="0">
              <a:latin typeface="Calibri" pitchFamily="34" charset="0"/>
            </a:rPr>
            <a:t>Package</a:t>
          </a:r>
          <a:endParaRPr lang="en-US" sz="1500" b="1" dirty="0">
            <a:latin typeface="Calibri" pitchFamily="34" charset="0"/>
          </a:endParaRPr>
        </a:p>
      </dgm:t>
    </dgm:pt>
    <dgm:pt modelId="{F4E73085-C73C-4E80-9861-4F62B5A04E5A}" type="parTrans" cxnId="{9FB84E51-4F81-4554-8A5E-B4F1D3889C58}">
      <dgm:prSet/>
      <dgm:spPr/>
      <dgm:t>
        <a:bodyPr/>
        <a:lstStyle/>
        <a:p>
          <a:endParaRPr lang="en-US" sz="1500" b="1">
            <a:latin typeface="Calibri" pitchFamily="34" charset="0"/>
          </a:endParaRPr>
        </a:p>
      </dgm:t>
    </dgm:pt>
    <dgm:pt modelId="{558604F6-F0F2-4680-9C14-F3CD1239DCF0}" type="sibTrans" cxnId="{9FB84E51-4F81-4554-8A5E-B4F1D3889C58}">
      <dgm:prSet custT="1"/>
      <dgm:spPr>
        <a:solidFill>
          <a:schemeClr val="tx1">
            <a:lumMod val="50000"/>
            <a:lumOff val="50000"/>
          </a:schemeClr>
        </a:solidFill>
      </dgm:spPr>
      <dgm:t>
        <a:bodyPr/>
        <a:lstStyle/>
        <a:p>
          <a:endParaRPr lang="en-US" sz="1500" b="1">
            <a:latin typeface="Calibri" pitchFamily="34" charset="0"/>
          </a:endParaRPr>
        </a:p>
      </dgm:t>
    </dgm:pt>
    <dgm:pt modelId="{51B97F24-0BFE-4274-8CE6-905FE425FBA9}" type="pres">
      <dgm:prSet presAssocID="{52BCF20D-3CF5-4BEA-9ED4-E1D92E829610}" presName="linearFlow" presStyleCnt="0">
        <dgm:presLayoutVars>
          <dgm:dir/>
          <dgm:resizeHandles val="exact"/>
        </dgm:presLayoutVars>
      </dgm:prSet>
      <dgm:spPr/>
    </dgm:pt>
    <dgm:pt modelId="{4DB02793-ABC6-4955-9274-808C204B2433}" type="pres">
      <dgm:prSet presAssocID="{3CE7075A-6B17-43FE-976E-12C2A5915599}" presName="node" presStyleLbl="node1" presStyleIdx="0" presStyleCnt="4" custLinFactNeighborY="-1953">
        <dgm:presLayoutVars>
          <dgm:bulletEnabled val="1"/>
        </dgm:presLayoutVars>
      </dgm:prSet>
      <dgm:spPr/>
      <dgm:t>
        <a:bodyPr/>
        <a:lstStyle/>
        <a:p>
          <a:endParaRPr lang="es-ES_tradnl"/>
        </a:p>
      </dgm:t>
    </dgm:pt>
    <dgm:pt modelId="{D0670E63-07B6-4413-8BD9-FD3F0060714F}" type="pres">
      <dgm:prSet presAssocID="{780A4B47-FA9F-4B21-9BF6-374094853401}" presName="spacerL" presStyleCnt="0"/>
      <dgm:spPr/>
    </dgm:pt>
    <dgm:pt modelId="{63DA50D5-2E5D-4067-903F-8362267B9D2D}" type="pres">
      <dgm:prSet presAssocID="{780A4B47-FA9F-4B21-9BF6-374094853401}" presName="sibTrans" presStyleLbl="sibTrans2D1" presStyleIdx="0" presStyleCnt="3"/>
      <dgm:spPr/>
      <dgm:t>
        <a:bodyPr/>
        <a:lstStyle/>
        <a:p>
          <a:endParaRPr lang="es-ES_tradnl"/>
        </a:p>
      </dgm:t>
    </dgm:pt>
    <dgm:pt modelId="{E93F0BEA-37D6-434A-9A97-ACC3EA8039FD}" type="pres">
      <dgm:prSet presAssocID="{780A4B47-FA9F-4B21-9BF6-374094853401}" presName="spacerR" presStyleCnt="0"/>
      <dgm:spPr/>
    </dgm:pt>
    <dgm:pt modelId="{210A0ADD-6963-4F1C-9F8D-7A54240BC122}" type="pres">
      <dgm:prSet presAssocID="{6A9E138C-C0CF-4EE2-9621-AD7FCD18CE7E}" presName="node" presStyleLbl="node1" presStyleIdx="1" presStyleCnt="4">
        <dgm:presLayoutVars>
          <dgm:bulletEnabled val="1"/>
        </dgm:presLayoutVars>
      </dgm:prSet>
      <dgm:spPr/>
      <dgm:t>
        <a:bodyPr/>
        <a:lstStyle/>
        <a:p>
          <a:endParaRPr lang="es-ES_tradnl"/>
        </a:p>
      </dgm:t>
    </dgm:pt>
    <dgm:pt modelId="{1072850D-74EF-4D91-96C9-824DB4E42046}" type="pres">
      <dgm:prSet presAssocID="{ECD52548-611D-47AD-88DA-3F8082EA5E18}" presName="spacerL" presStyleCnt="0"/>
      <dgm:spPr/>
    </dgm:pt>
    <dgm:pt modelId="{9BF0203E-5585-49AB-8C5B-436D5DF56093}" type="pres">
      <dgm:prSet presAssocID="{ECD52548-611D-47AD-88DA-3F8082EA5E18}" presName="sibTrans" presStyleLbl="sibTrans2D1" presStyleIdx="1" presStyleCnt="3"/>
      <dgm:spPr/>
      <dgm:t>
        <a:bodyPr/>
        <a:lstStyle/>
        <a:p>
          <a:endParaRPr lang="es-ES_tradnl"/>
        </a:p>
      </dgm:t>
    </dgm:pt>
    <dgm:pt modelId="{B6D314E7-8332-4010-B079-CD057D6447EF}" type="pres">
      <dgm:prSet presAssocID="{ECD52548-611D-47AD-88DA-3F8082EA5E18}" presName="spacerR" presStyleCnt="0"/>
      <dgm:spPr/>
    </dgm:pt>
    <dgm:pt modelId="{DA9B632F-CBC5-4659-BDEA-407B70461D6C}" type="pres">
      <dgm:prSet presAssocID="{7D40D81E-A60C-4032-95F1-DE36EAF4E10E}" presName="node" presStyleLbl="node1" presStyleIdx="2" presStyleCnt="4">
        <dgm:presLayoutVars>
          <dgm:bulletEnabled val="1"/>
        </dgm:presLayoutVars>
      </dgm:prSet>
      <dgm:spPr/>
      <dgm:t>
        <a:bodyPr/>
        <a:lstStyle/>
        <a:p>
          <a:endParaRPr lang="es-ES_tradnl"/>
        </a:p>
      </dgm:t>
    </dgm:pt>
    <dgm:pt modelId="{FB5149F6-0FB5-40F6-B5EF-B2F52C38DCBF}" type="pres">
      <dgm:prSet presAssocID="{558604F6-F0F2-4680-9C14-F3CD1239DCF0}" presName="spacerL" presStyleCnt="0"/>
      <dgm:spPr/>
    </dgm:pt>
    <dgm:pt modelId="{349CCF48-FE6C-4866-88C2-0BFF5288B4A2}" type="pres">
      <dgm:prSet presAssocID="{558604F6-F0F2-4680-9C14-F3CD1239DCF0}" presName="sibTrans" presStyleLbl="sibTrans2D1" presStyleIdx="2" presStyleCnt="3"/>
      <dgm:spPr/>
      <dgm:t>
        <a:bodyPr/>
        <a:lstStyle/>
        <a:p>
          <a:endParaRPr lang="es-ES_tradnl"/>
        </a:p>
      </dgm:t>
    </dgm:pt>
    <dgm:pt modelId="{FD126FF6-88AC-4F3D-BA78-30A297F5D679}" type="pres">
      <dgm:prSet presAssocID="{558604F6-F0F2-4680-9C14-F3CD1239DCF0}" presName="spacerR" presStyleCnt="0"/>
      <dgm:spPr/>
    </dgm:pt>
    <dgm:pt modelId="{D6818FAC-82B6-4F96-BCA2-39D6264A6BA4}" type="pres">
      <dgm:prSet presAssocID="{85B8E149-7CB5-4A9F-88CD-5D492FE2D06A}" presName="node" presStyleLbl="node1" presStyleIdx="3" presStyleCnt="4">
        <dgm:presLayoutVars>
          <dgm:bulletEnabled val="1"/>
        </dgm:presLayoutVars>
      </dgm:prSet>
      <dgm:spPr/>
      <dgm:t>
        <a:bodyPr/>
        <a:lstStyle/>
        <a:p>
          <a:endParaRPr lang="es-ES_tradnl"/>
        </a:p>
      </dgm:t>
    </dgm:pt>
  </dgm:ptLst>
  <dgm:cxnLst>
    <dgm:cxn modelId="{39B08491-0306-4500-B4F9-91F88EFD3A01}" type="presOf" srcId="{558604F6-F0F2-4680-9C14-F3CD1239DCF0}" destId="{349CCF48-FE6C-4866-88C2-0BFF5288B4A2}" srcOrd="0" destOrd="0" presId="urn:microsoft.com/office/officeart/2005/8/layout/equation1"/>
    <dgm:cxn modelId="{9DEA4FB2-5A94-4595-8514-CE2D4396A338}" type="presOf" srcId="{52BCF20D-3CF5-4BEA-9ED4-E1D92E829610}" destId="{51B97F24-0BFE-4274-8CE6-905FE425FBA9}" srcOrd="0" destOrd="0" presId="urn:microsoft.com/office/officeart/2005/8/layout/equation1"/>
    <dgm:cxn modelId="{BB68FED9-A5AE-44A8-BBE1-EF6C8617DC2C}" srcId="{52BCF20D-3CF5-4BEA-9ED4-E1D92E829610}" destId="{6A9E138C-C0CF-4EE2-9621-AD7FCD18CE7E}" srcOrd="1" destOrd="0" parTransId="{CDF2BFC3-612E-4CF3-9891-3DCC528DB75A}" sibTransId="{ECD52548-611D-47AD-88DA-3F8082EA5E18}"/>
    <dgm:cxn modelId="{F592F00D-D55C-4BB2-A5A0-85480D7D9975}" type="presOf" srcId="{85B8E149-7CB5-4A9F-88CD-5D492FE2D06A}" destId="{D6818FAC-82B6-4F96-BCA2-39D6264A6BA4}" srcOrd="0" destOrd="0" presId="urn:microsoft.com/office/officeart/2005/8/layout/equation1"/>
    <dgm:cxn modelId="{E721F137-ECD9-4D8A-A12B-45B7FFED3C45}" type="presOf" srcId="{ECD52548-611D-47AD-88DA-3F8082EA5E18}" destId="{9BF0203E-5585-49AB-8C5B-436D5DF56093}" srcOrd="0" destOrd="0" presId="urn:microsoft.com/office/officeart/2005/8/layout/equation1"/>
    <dgm:cxn modelId="{A47A4AD8-273A-4EB4-934E-7CE72B677AE0}" srcId="{52BCF20D-3CF5-4BEA-9ED4-E1D92E829610}" destId="{85B8E149-7CB5-4A9F-88CD-5D492FE2D06A}" srcOrd="3" destOrd="0" parTransId="{1FB89068-36A8-47D0-AB5D-AB4DE676D5A3}" sibTransId="{05431097-C1DD-4567-9171-D5DA265F3531}"/>
    <dgm:cxn modelId="{BDC03638-5FE6-4432-ACED-81DB939A2E00}" srcId="{52BCF20D-3CF5-4BEA-9ED4-E1D92E829610}" destId="{3CE7075A-6B17-43FE-976E-12C2A5915599}" srcOrd="0" destOrd="0" parTransId="{E5A905AC-8839-4E93-B639-BC378C16951F}" sibTransId="{780A4B47-FA9F-4B21-9BF6-374094853401}"/>
    <dgm:cxn modelId="{047E9EAB-9FC4-40FA-AD82-5641ED40D595}" type="presOf" srcId="{6A9E138C-C0CF-4EE2-9621-AD7FCD18CE7E}" destId="{210A0ADD-6963-4F1C-9F8D-7A54240BC122}" srcOrd="0" destOrd="0" presId="urn:microsoft.com/office/officeart/2005/8/layout/equation1"/>
    <dgm:cxn modelId="{31DA8AAA-8628-42B7-8636-112C7B52E14C}" type="presOf" srcId="{3CE7075A-6B17-43FE-976E-12C2A5915599}" destId="{4DB02793-ABC6-4955-9274-808C204B2433}" srcOrd="0" destOrd="0" presId="urn:microsoft.com/office/officeart/2005/8/layout/equation1"/>
    <dgm:cxn modelId="{F5360875-C9F0-4212-9C44-09AA32F61C89}" type="presOf" srcId="{7D40D81E-A60C-4032-95F1-DE36EAF4E10E}" destId="{DA9B632F-CBC5-4659-BDEA-407B70461D6C}" srcOrd="0" destOrd="0" presId="urn:microsoft.com/office/officeart/2005/8/layout/equation1"/>
    <dgm:cxn modelId="{9FB84E51-4F81-4554-8A5E-B4F1D3889C58}" srcId="{52BCF20D-3CF5-4BEA-9ED4-E1D92E829610}" destId="{7D40D81E-A60C-4032-95F1-DE36EAF4E10E}" srcOrd="2" destOrd="0" parTransId="{F4E73085-C73C-4E80-9861-4F62B5A04E5A}" sibTransId="{558604F6-F0F2-4680-9C14-F3CD1239DCF0}"/>
    <dgm:cxn modelId="{DA217F34-82E2-478B-B923-8307EA803946}" type="presOf" srcId="{780A4B47-FA9F-4B21-9BF6-374094853401}" destId="{63DA50D5-2E5D-4067-903F-8362267B9D2D}" srcOrd="0" destOrd="0" presId="urn:microsoft.com/office/officeart/2005/8/layout/equation1"/>
    <dgm:cxn modelId="{E464067D-7772-47A6-AB06-451F4351DFF9}" type="presParOf" srcId="{51B97F24-0BFE-4274-8CE6-905FE425FBA9}" destId="{4DB02793-ABC6-4955-9274-808C204B2433}" srcOrd="0" destOrd="0" presId="urn:microsoft.com/office/officeart/2005/8/layout/equation1"/>
    <dgm:cxn modelId="{95DB8C42-DAD3-414D-BAB1-874431A8A078}" type="presParOf" srcId="{51B97F24-0BFE-4274-8CE6-905FE425FBA9}" destId="{D0670E63-07B6-4413-8BD9-FD3F0060714F}" srcOrd="1" destOrd="0" presId="urn:microsoft.com/office/officeart/2005/8/layout/equation1"/>
    <dgm:cxn modelId="{88C44337-03DB-409A-AA4F-B32467CA6505}" type="presParOf" srcId="{51B97F24-0BFE-4274-8CE6-905FE425FBA9}" destId="{63DA50D5-2E5D-4067-903F-8362267B9D2D}" srcOrd="2" destOrd="0" presId="urn:microsoft.com/office/officeart/2005/8/layout/equation1"/>
    <dgm:cxn modelId="{E7E51E37-10E3-48CE-9238-8F4FFF36AB41}" type="presParOf" srcId="{51B97F24-0BFE-4274-8CE6-905FE425FBA9}" destId="{E93F0BEA-37D6-434A-9A97-ACC3EA8039FD}" srcOrd="3" destOrd="0" presId="urn:microsoft.com/office/officeart/2005/8/layout/equation1"/>
    <dgm:cxn modelId="{5A51654A-6441-4D16-8290-8042E3F7FD9D}" type="presParOf" srcId="{51B97F24-0BFE-4274-8CE6-905FE425FBA9}" destId="{210A0ADD-6963-4F1C-9F8D-7A54240BC122}" srcOrd="4" destOrd="0" presId="urn:microsoft.com/office/officeart/2005/8/layout/equation1"/>
    <dgm:cxn modelId="{82E0E83F-DF87-4939-8FAD-CBC64B1A7F46}" type="presParOf" srcId="{51B97F24-0BFE-4274-8CE6-905FE425FBA9}" destId="{1072850D-74EF-4D91-96C9-824DB4E42046}" srcOrd="5" destOrd="0" presId="urn:microsoft.com/office/officeart/2005/8/layout/equation1"/>
    <dgm:cxn modelId="{1B492491-D5EB-49E6-B9EF-D87E367D2029}" type="presParOf" srcId="{51B97F24-0BFE-4274-8CE6-905FE425FBA9}" destId="{9BF0203E-5585-49AB-8C5B-436D5DF56093}" srcOrd="6" destOrd="0" presId="urn:microsoft.com/office/officeart/2005/8/layout/equation1"/>
    <dgm:cxn modelId="{762EEA4F-7A66-48D4-A046-0F2C780C04E1}" type="presParOf" srcId="{51B97F24-0BFE-4274-8CE6-905FE425FBA9}" destId="{B6D314E7-8332-4010-B079-CD057D6447EF}" srcOrd="7" destOrd="0" presId="urn:microsoft.com/office/officeart/2005/8/layout/equation1"/>
    <dgm:cxn modelId="{DD943AEC-FF3B-42DE-9ABF-EB5A07E7AA28}" type="presParOf" srcId="{51B97F24-0BFE-4274-8CE6-905FE425FBA9}" destId="{DA9B632F-CBC5-4659-BDEA-407B70461D6C}" srcOrd="8" destOrd="0" presId="urn:microsoft.com/office/officeart/2005/8/layout/equation1"/>
    <dgm:cxn modelId="{A2A6DBB8-A24B-4562-B0E4-109A05EBD3FF}" type="presParOf" srcId="{51B97F24-0BFE-4274-8CE6-905FE425FBA9}" destId="{FB5149F6-0FB5-40F6-B5EF-B2F52C38DCBF}" srcOrd="9" destOrd="0" presId="urn:microsoft.com/office/officeart/2005/8/layout/equation1"/>
    <dgm:cxn modelId="{D9CFDB11-65A2-4DDE-8B83-DA6E041E5C6E}" type="presParOf" srcId="{51B97F24-0BFE-4274-8CE6-905FE425FBA9}" destId="{349CCF48-FE6C-4866-88C2-0BFF5288B4A2}" srcOrd="10" destOrd="0" presId="urn:microsoft.com/office/officeart/2005/8/layout/equation1"/>
    <dgm:cxn modelId="{CBDBD53C-65AB-4331-AD4C-84A16AC8779A}" type="presParOf" srcId="{51B97F24-0BFE-4274-8CE6-905FE425FBA9}" destId="{FD126FF6-88AC-4F3D-BA78-30A297F5D679}" srcOrd="11" destOrd="0" presId="urn:microsoft.com/office/officeart/2005/8/layout/equation1"/>
    <dgm:cxn modelId="{F92F52A9-886D-493B-B728-F686B0DA4ED6}" type="presParOf" srcId="{51B97F24-0BFE-4274-8CE6-905FE425FBA9}" destId="{D6818FAC-82B6-4F96-BCA2-39D6264A6BA4}"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02793-ABC6-4955-9274-808C204B2433}">
      <dsp:nvSpPr>
        <dsp:cNvPr id="0" name=""/>
        <dsp:cNvSpPr/>
      </dsp:nvSpPr>
      <dsp:spPr>
        <a:xfrm>
          <a:off x="5487" y="576068"/>
          <a:ext cx="1524614" cy="1524614"/>
        </a:xfrm>
        <a:prstGeom prst="ellipse">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itchFamily="34" charset="0"/>
            </a:rPr>
            <a:t>Data</a:t>
          </a:r>
          <a:endParaRPr lang="en-US" sz="1500" b="1" kern="1200" dirty="0">
            <a:latin typeface="Calibri" pitchFamily="34" charset="0"/>
          </a:endParaRPr>
        </a:p>
      </dsp:txBody>
      <dsp:txXfrm>
        <a:off x="228762" y="799343"/>
        <a:ext cx="1078064" cy="1078064"/>
      </dsp:txXfrm>
    </dsp:sp>
    <dsp:sp modelId="{63DA50D5-2E5D-4067-903F-8362267B9D2D}">
      <dsp:nvSpPr>
        <dsp:cNvPr id="0" name=""/>
        <dsp:cNvSpPr/>
      </dsp:nvSpPr>
      <dsp:spPr>
        <a:xfrm>
          <a:off x="1653901" y="926013"/>
          <a:ext cx="884276" cy="884276"/>
        </a:xfrm>
        <a:prstGeom prst="mathPlus">
          <a:avLst/>
        </a:prstGeom>
        <a:solidFill>
          <a:schemeClr val="tx1">
            <a:lumMod val="50000"/>
            <a:lumOff val="5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latin typeface="Calibri" pitchFamily="34" charset="0"/>
          </a:endParaRPr>
        </a:p>
      </dsp:txBody>
      <dsp:txXfrm>
        <a:off x="1771112" y="1264160"/>
        <a:ext cx="649854" cy="207982"/>
      </dsp:txXfrm>
    </dsp:sp>
    <dsp:sp modelId="{210A0ADD-6963-4F1C-9F8D-7A54240BC122}">
      <dsp:nvSpPr>
        <dsp:cNvPr id="0" name=""/>
        <dsp:cNvSpPr/>
      </dsp:nvSpPr>
      <dsp:spPr>
        <a:xfrm>
          <a:off x="2661976" y="605844"/>
          <a:ext cx="1524614" cy="1524614"/>
        </a:xfrm>
        <a:prstGeom prst="ellipse">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itchFamily="34" charset="0"/>
            </a:rPr>
            <a:t>Paperwork</a:t>
          </a:r>
          <a:endParaRPr lang="en-US" sz="1500" b="1" kern="1200" dirty="0">
            <a:latin typeface="Calibri" pitchFamily="34" charset="0"/>
          </a:endParaRPr>
        </a:p>
      </dsp:txBody>
      <dsp:txXfrm>
        <a:off x="2885251" y="829119"/>
        <a:ext cx="1078064" cy="1078064"/>
      </dsp:txXfrm>
    </dsp:sp>
    <dsp:sp modelId="{9BF0203E-5585-49AB-8C5B-436D5DF56093}">
      <dsp:nvSpPr>
        <dsp:cNvPr id="0" name=""/>
        <dsp:cNvSpPr/>
      </dsp:nvSpPr>
      <dsp:spPr>
        <a:xfrm>
          <a:off x="4310389" y="926013"/>
          <a:ext cx="884276" cy="884276"/>
        </a:xfrm>
        <a:prstGeom prst="mathPlus">
          <a:avLst/>
        </a:prstGeom>
        <a:solidFill>
          <a:schemeClr val="tx1">
            <a:lumMod val="50000"/>
            <a:lumOff val="5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latin typeface="Calibri" pitchFamily="34" charset="0"/>
          </a:endParaRPr>
        </a:p>
      </dsp:txBody>
      <dsp:txXfrm>
        <a:off x="4427600" y="1264160"/>
        <a:ext cx="649854" cy="207982"/>
      </dsp:txXfrm>
    </dsp:sp>
    <dsp:sp modelId="{DA9B632F-CBC5-4659-BDEA-407B70461D6C}">
      <dsp:nvSpPr>
        <dsp:cNvPr id="0" name=""/>
        <dsp:cNvSpPr/>
      </dsp:nvSpPr>
      <dsp:spPr>
        <a:xfrm>
          <a:off x="5318464" y="605844"/>
          <a:ext cx="1524614" cy="1524614"/>
        </a:xfrm>
        <a:prstGeom prst="ellipse">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itchFamily="34" charset="0"/>
            </a:rPr>
            <a:t>Package</a:t>
          </a:r>
          <a:endParaRPr lang="en-US" sz="1500" b="1" kern="1200" dirty="0">
            <a:latin typeface="Calibri" pitchFamily="34" charset="0"/>
          </a:endParaRPr>
        </a:p>
      </dsp:txBody>
      <dsp:txXfrm>
        <a:off x="5541739" y="829119"/>
        <a:ext cx="1078064" cy="1078064"/>
      </dsp:txXfrm>
    </dsp:sp>
    <dsp:sp modelId="{349CCF48-FE6C-4866-88C2-0BFF5288B4A2}">
      <dsp:nvSpPr>
        <dsp:cNvPr id="0" name=""/>
        <dsp:cNvSpPr/>
      </dsp:nvSpPr>
      <dsp:spPr>
        <a:xfrm>
          <a:off x="6966878" y="926013"/>
          <a:ext cx="884276" cy="884276"/>
        </a:xfrm>
        <a:prstGeom prst="mathEqual">
          <a:avLst/>
        </a:prstGeom>
        <a:solidFill>
          <a:schemeClr val="tx1">
            <a:lumMod val="50000"/>
            <a:lumOff val="5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latin typeface="Calibri" pitchFamily="34" charset="0"/>
          </a:endParaRPr>
        </a:p>
      </dsp:txBody>
      <dsp:txXfrm>
        <a:off x="7084089" y="1108174"/>
        <a:ext cx="649854" cy="519954"/>
      </dsp:txXfrm>
    </dsp:sp>
    <dsp:sp modelId="{D6818FAC-82B6-4F96-BCA2-39D6264A6BA4}">
      <dsp:nvSpPr>
        <dsp:cNvPr id="0" name=""/>
        <dsp:cNvSpPr/>
      </dsp:nvSpPr>
      <dsp:spPr>
        <a:xfrm>
          <a:off x="7974953" y="605844"/>
          <a:ext cx="1524614" cy="1524614"/>
        </a:xfrm>
        <a:prstGeom prst="ellipse">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pitchFamily="34" charset="0"/>
            </a:rPr>
            <a:t>Consignment</a:t>
          </a:r>
          <a:endParaRPr lang="en-US" sz="1500" b="1" kern="1200" dirty="0">
            <a:latin typeface="Calibri" pitchFamily="34" charset="0"/>
          </a:endParaRPr>
        </a:p>
      </dsp:txBody>
      <dsp:txXfrm>
        <a:off x="8198228" y="829119"/>
        <a:ext cx="1078064" cy="107806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pitchFamily="34" charset="0"/>
                <a:cs typeface="+mn-cs"/>
              </a:defRPr>
            </a:lvl1pPr>
          </a:lstStyle>
          <a:p>
            <a:pPr>
              <a:defRPr/>
            </a:pPr>
            <a:endParaRPr lang="de-DE"/>
          </a:p>
        </p:txBody>
      </p:sp>
      <p:sp>
        <p:nvSpPr>
          <p:cNvPr id="8089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pitchFamily="34" charset="0"/>
                <a:cs typeface="+mn-cs"/>
              </a:defRPr>
            </a:lvl1pPr>
          </a:lstStyle>
          <a:p>
            <a:pPr>
              <a:defRPr/>
            </a:pPr>
            <a:endParaRPr lang="de-DE"/>
          </a:p>
        </p:txBody>
      </p:sp>
      <p:sp>
        <p:nvSpPr>
          <p:cNvPr id="8090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pitchFamily="34" charset="0"/>
                <a:cs typeface="+mn-cs"/>
              </a:defRPr>
            </a:lvl1pPr>
          </a:lstStyle>
          <a:p>
            <a:pPr>
              <a:defRPr/>
            </a:pPr>
            <a:endParaRPr lang="de-DE"/>
          </a:p>
        </p:txBody>
      </p:sp>
      <p:sp>
        <p:nvSpPr>
          <p:cNvPr id="8090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pitchFamily="34" charset="0"/>
                <a:cs typeface="+mn-cs"/>
              </a:defRPr>
            </a:lvl1pPr>
          </a:lstStyle>
          <a:p>
            <a:pPr>
              <a:defRPr/>
            </a:pPr>
            <a:fld id="{02C23D6C-A8AC-42A3-8759-629911A9EF13}" type="slidenum">
              <a:rPr lang="de-DE"/>
              <a:pPr>
                <a:defRPr/>
              </a:pPr>
              <a:t>‹#›</a:t>
            </a:fld>
            <a:endParaRPr lang="de-DE"/>
          </a:p>
        </p:txBody>
      </p:sp>
    </p:spTree>
    <p:extLst>
      <p:ext uri="{BB962C8B-B14F-4D97-AF65-F5344CB8AC3E}">
        <p14:creationId xmlns:p14="http://schemas.microsoft.com/office/powerpoint/2010/main" val="4126048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523875" y="604838"/>
            <a:ext cx="6051550" cy="4191000"/>
          </a:xfrm>
          <a:prstGeom prst="rect">
            <a:avLst/>
          </a:prstGeom>
          <a:noFill/>
          <a:ln w="9525">
            <a:solidFill>
              <a:srgbClr val="000000"/>
            </a:solidFill>
            <a:miter lim="800000"/>
            <a:headEnd/>
            <a:tailEnd/>
          </a:ln>
        </p:spPr>
      </p:sp>
      <p:sp>
        <p:nvSpPr>
          <p:cNvPr id="6152" name="Rectangle 8"/>
          <p:cNvSpPr>
            <a:spLocks noGrp="1" noChangeArrowheads="1"/>
          </p:cNvSpPr>
          <p:nvPr>
            <p:ph type="hdr" sz="quarter"/>
          </p:nvPr>
        </p:nvSpPr>
        <p:spPr bwMode="auto">
          <a:xfrm>
            <a:off x="304800" y="280988"/>
            <a:ext cx="3603625" cy="242887"/>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eaLnBrk="0" hangingPunct="0">
              <a:defRPr sz="1100" b="1">
                <a:latin typeface="Arial Narrow" pitchFamily="34" charset="0"/>
                <a:cs typeface="+mn-cs"/>
              </a:defRPr>
            </a:lvl1pPr>
          </a:lstStyle>
          <a:p>
            <a:pPr>
              <a:defRPr/>
            </a:pPr>
            <a:r>
              <a:rPr lang="de-DE"/>
              <a:t>Inhouse Seminar Im – und Exportabwicklung</a:t>
            </a:r>
          </a:p>
        </p:txBody>
      </p:sp>
      <p:sp>
        <p:nvSpPr>
          <p:cNvPr id="6153" name="Line 9"/>
          <p:cNvSpPr>
            <a:spLocks noChangeShapeType="1"/>
          </p:cNvSpPr>
          <p:nvPr/>
        </p:nvSpPr>
        <p:spPr bwMode="auto">
          <a:xfrm>
            <a:off x="407988" y="501650"/>
            <a:ext cx="6037262" cy="0"/>
          </a:xfrm>
          <a:prstGeom prst="line">
            <a:avLst/>
          </a:prstGeom>
          <a:noFill/>
          <a:ln w="9525">
            <a:solidFill>
              <a:schemeClr val="tx1"/>
            </a:solidFill>
            <a:round/>
            <a:headEnd/>
            <a:tailEnd/>
          </a:ln>
          <a:effectLst/>
        </p:spPr>
        <p:txBody>
          <a:bodyPr/>
          <a:lstStyle/>
          <a:p>
            <a:pPr>
              <a:defRPr/>
            </a:pPr>
            <a:endParaRPr lang="en-US">
              <a:cs typeface="+mn-cs"/>
            </a:endParaRPr>
          </a:p>
        </p:txBody>
      </p:sp>
      <p:pic>
        <p:nvPicPr>
          <p:cNvPr id="26629" name="Picture 10" descr="logo_de"/>
          <p:cNvPicPr>
            <a:picLocks noChangeAspect="1" noChangeArrowheads="1"/>
          </p:cNvPicPr>
          <p:nvPr/>
        </p:nvPicPr>
        <p:blipFill>
          <a:blip r:embed="rId2"/>
          <a:srcRect/>
          <a:stretch>
            <a:fillRect/>
          </a:stretch>
        </p:blipFill>
        <p:spPr bwMode="auto">
          <a:xfrm>
            <a:off x="5716588" y="150813"/>
            <a:ext cx="787400" cy="314325"/>
          </a:xfrm>
          <a:prstGeom prst="rect">
            <a:avLst/>
          </a:prstGeom>
          <a:noFill/>
          <a:ln w="9525">
            <a:noFill/>
            <a:miter lim="800000"/>
            <a:headEnd/>
            <a:tailEnd/>
          </a:ln>
        </p:spPr>
      </p:pic>
      <p:graphicFrame>
        <p:nvGraphicFramePr>
          <p:cNvPr id="6196" name="Group 52"/>
          <p:cNvGraphicFramePr>
            <a:graphicFrameLocks noGrp="1"/>
          </p:cNvGraphicFramePr>
          <p:nvPr/>
        </p:nvGraphicFramePr>
        <p:xfrm>
          <a:off x="939800" y="4875213"/>
          <a:ext cx="5219700" cy="4594228"/>
        </p:xfrm>
        <a:graphic>
          <a:graphicData uri="http://schemas.openxmlformats.org/drawingml/2006/table">
            <a:tbl>
              <a:tblPr/>
              <a:tblGrid>
                <a:gridCol w="5219700"/>
              </a:tblGrid>
              <a:tr h="509588">
                <a:tc>
                  <a:txBody>
                    <a:bodyPr/>
                    <a:lstStyle/>
                    <a:p>
                      <a:pPr marL="0" marR="0" lvl="0" indent="0" algn="l" defTabSz="9906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a:txBody>
                  <a:tcPr marL="99048" marR="99048" marT="49524" marB="4952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l" defTabSz="9906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a:txBody>
                  <a:tcPr marL="99048" marR="99048" marT="49524" marB="4952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906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a:txBody>
                  <a:tcPr marL="99048" marR="99048" marT="49524" marB="4952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906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a:txBody>
                  <a:tcPr marL="99048" marR="99048" marT="49524" marB="4952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l" defTabSz="9906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a:txBody>
                  <a:tcPr marL="99048" marR="99048" marT="49524" marB="4952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l" defTabSz="9906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a:txBody>
                  <a:tcPr marL="99048" marR="99048" marT="49524" marB="4952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906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a:txBody>
                  <a:tcPr marL="99048" marR="99048" marT="49524" marB="4952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l" defTabSz="9906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a:txBody>
                  <a:tcPr marL="99048" marR="99048" marT="49524" marB="4952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906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a:txBody>
                  <a:tcPr marL="99048" marR="99048" marT="49524" marB="4952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93" name="Rectangle 49"/>
          <p:cNvSpPr>
            <a:spLocks noGrp="1" noChangeArrowheads="1"/>
          </p:cNvSpPr>
          <p:nvPr>
            <p:ph type="sldNum" sz="quarter" idx="5"/>
          </p:nvPr>
        </p:nvSpPr>
        <p:spPr bwMode="auto">
          <a:xfrm>
            <a:off x="4224338" y="9678988"/>
            <a:ext cx="2874962" cy="55562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0" hangingPunct="0">
              <a:defRPr sz="1000" b="1">
                <a:latin typeface="Arial Narrow" pitchFamily="34" charset="0"/>
                <a:cs typeface="+mn-cs"/>
              </a:defRPr>
            </a:lvl1pPr>
          </a:lstStyle>
          <a:p>
            <a:pPr>
              <a:defRPr/>
            </a:pPr>
            <a:fld id="{22DEDCC6-2455-43C0-8BE7-8906F152C7E6}" type="slidenum">
              <a:rPr lang="de-DE"/>
              <a:pPr>
                <a:defRPr/>
              </a:pPr>
              <a:t>‹#›</a:t>
            </a:fld>
            <a:endParaRPr lang="de-DE"/>
          </a:p>
        </p:txBody>
      </p:sp>
      <p:sp>
        <p:nvSpPr>
          <p:cNvPr id="6194" name="Rectangle 50"/>
          <p:cNvSpPr>
            <a:spLocks noGrp="1" noChangeArrowheads="1"/>
          </p:cNvSpPr>
          <p:nvPr>
            <p:ph type="ftr" sz="quarter" idx="4"/>
          </p:nvPr>
        </p:nvSpPr>
        <p:spPr bwMode="auto">
          <a:xfrm>
            <a:off x="0" y="9678988"/>
            <a:ext cx="3335338" cy="55562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eaLnBrk="0" hangingPunct="0">
              <a:defRPr sz="1100">
                <a:latin typeface="Arial Narrow" pitchFamily="34" charset="0"/>
                <a:cs typeface="+mn-cs"/>
              </a:defRPr>
            </a:lvl1pPr>
          </a:lstStyle>
          <a:p>
            <a:pPr>
              <a:defRPr/>
            </a:pPr>
            <a:r>
              <a:rPr lang="de-DE"/>
              <a:t>AWA AUSSENWIRTSCHAFTS-AKADEMIE</a:t>
            </a:r>
            <a:r>
              <a:rPr lang="de-DE" sz="900"/>
              <a:t> </a:t>
            </a:r>
          </a:p>
        </p:txBody>
      </p:sp>
    </p:spTree>
    <p:extLst>
      <p:ext uri="{BB962C8B-B14F-4D97-AF65-F5344CB8AC3E}">
        <p14:creationId xmlns:p14="http://schemas.microsoft.com/office/powerpoint/2010/main" val="280722476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bwMode="auto">
          <a:xfrm>
            <a:off x="709613" y="4860925"/>
            <a:ext cx="5680075" cy="4605338"/>
          </a:xfrm>
          <a:prstGeom prst="rect">
            <a:avLst/>
          </a:prstGeom>
          <a:noFill/>
          <a:ln>
            <a:miter lim="800000"/>
            <a:headEnd/>
            <a:tailEnd/>
          </a:ln>
        </p:spPr>
        <p:txBody>
          <a:bodyPr/>
          <a:lstStyle/>
          <a:p>
            <a:r>
              <a:rPr lang="en-GB" dirty="0" smtClean="0"/>
              <a:t>Greetings.</a:t>
            </a:r>
          </a:p>
          <a:p>
            <a:endParaRPr lang="en-GB" dirty="0" smtClean="0"/>
          </a:p>
          <a:p>
            <a:r>
              <a:rPr lang="en-GB" dirty="0" smtClean="0"/>
              <a:t>Thank you for the opportunity to address the .....</a:t>
            </a:r>
          </a:p>
          <a:p>
            <a:endParaRPr lang="en-GB" dirty="0" smtClean="0"/>
          </a:p>
          <a:p>
            <a:r>
              <a:rPr lang="en-GB" dirty="0" smtClean="0"/>
              <a:t>My name is ... </a:t>
            </a:r>
          </a:p>
          <a:p>
            <a:endParaRPr lang="en-GB" dirty="0" smtClean="0"/>
          </a:p>
          <a:p>
            <a:endParaRPr lang="en-GB" dirty="0" smtClean="0"/>
          </a:p>
        </p:txBody>
      </p:sp>
      <p:sp>
        <p:nvSpPr>
          <p:cNvPr id="43012" name="Header Placeholder 3"/>
          <p:cNvSpPr>
            <a:spLocks noGrp="1"/>
          </p:cNvSpPr>
          <p:nvPr>
            <p:ph type="hdr" sz="quarter"/>
          </p:nvPr>
        </p:nvSpPr>
        <p:spPr/>
        <p:txBody>
          <a:bodyPr/>
          <a:lstStyle/>
          <a:p>
            <a:pPr>
              <a:defRPr/>
            </a:pPr>
            <a:r>
              <a:rPr lang="de-DE" smtClean="0"/>
              <a:t>Inhouse Seminar Im – und Exportabwicklung</a:t>
            </a:r>
          </a:p>
        </p:txBody>
      </p:sp>
      <p:sp>
        <p:nvSpPr>
          <p:cNvPr id="43013" name="Slide Number Placeholder 4"/>
          <p:cNvSpPr>
            <a:spLocks noGrp="1"/>
          </p:cNvSpPr>
          <p:nvPr>
            <p:ph type="sldNum" sz="quarter" idx="5"/>
          </p:nvPr>
        </p:nvSpPr>
        <p:spPr/>
        <p:txBody>
          <a:bodyPr/>
          <a:lstStyle/>
          <a:p>
            <a:pPr>
              <a:defRPr/>
            </a:pPr>
            <a:fld id="{BDC8E724-420F-4A82-88A1-FFC10BD57D82}" type="slidenum">
              <a:rPr lang="de-DE" smtClean="0"/>
              <a:pPr>
                <a:defRPr/>
              </a:pPr>
              <a:t>1</a:t>
            </a:fld>
            <a:endParaRPr lang="de-DE" smtClean="0"/>
          </a:p>
        </p:txBody>
      </p:sp>
      <p:sp>
        <p:nvSpPr>
          <p:cNvPr id="43014" name="Footer Placeholder 5"/>
          <p:cNvSpPr>
            <a:spLocks noGrp="1"/>
          </p:cNvSpPr>
          <p:nvPr>
            <p:ph type="ftr" sz="quarter" idx="4"/>
          </p:nvPr>
        </p:nvSpPr>
        <p:spPr/>
        <p:txBody>
          <a:bodyPr/>
          <a:lstStyle/>
          <a:p>
            <a:pPr>
              <a:defRPr/>
            </a:pPr>
            <a:r>
              <a:rPr lang="de-DE" smtClean="0"/>
              <a:t>AWA AUSSENWIRTSCHAFTS-AKADEMIE</a:t>
            </a:r>
            <a:r>
              <a:rPr lang="de-DE" sz="90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1441"/>
            <a:ext cx="5679440" cy="4605576"/>
          </a:xfrm>
          <a:prstGeom prst="rect">
            <a:avLst/>
          </a:prstGeom>
        </p:spPr>
        <p:txBody>
          <a:bodyPr lIns="99048" tIns="49524" rIns="99048" bIns="49524">
            <a:normAutofit/>
          </a:bodyPr>
          <a:lstStyle/>
          <a:p>
            <a:r>
              <a:rPr lang="en-GB" dirty="0" smtClean="0"/>
              <a:t>Before we delve</a:t>
            </a:r>
            <a:r>
              <a:rPr lang="en-GB" baseline="0" dirty="0" smtClean="0"/>
              <a:t> into the subject of IPR, let me briefly introduce ourselves.</a:t>
            </a:r>
            <a:endParaRPr lang="en-GB" dirty="0" smtClean="0"/>
          </a:p>
          <a:p>
            <a:endParaRPr lang="en-GB" dirty="0" smtClean="0"/>
          </a:p>
          <a:p>
            <a:r>
              <a:rPr lang="en-GB" dirty="0" smtClean="0"/>
              <a:t>The Global Express Association represents the four major express delivery companies</a:t>
            </a:r>
            <a:r>
              <a:rPr lang="en-GB" baseline="0" dirty="0" smtClean="0"/>
              <a:t>  (read names).</a:t>
            </a:r>
          </a:p>
          <a:p>
            <a:endParaRPr lang="en-GB" baseline="0" dirty="0" smtClean="0"/>
          </a:p>
          <a:p>
            <a:r>
              <a:rPr lang="en-GB" baseline="0" dirty="0" smtClean="0"/>
              <a:t>The names, colour schemes and logos are trademarks and protected.</a:t>
            </a:r>
          </a:p>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983167A2-C708-49DF-9B91-793362ACEC1E}"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bwMode="auto">
          <a:xfrm>
            <a:off x="709615" y="4860925"/>
            <a:ext cx="5680075" cy="4605338"/>
          </a:xfrm>
          <a:prstGeom prst="rect">
            <a:avLst/>
          </a:prstGeom>
          <a:noFill/>
          <a:ln>
            <a:miter lim="800000"/>
            <a:headEnd/>
            <a:tailEnd/>
          </a:ln>
        </p:spPr>
        <p:txBody>
          <a:bodyPr/>
          <a:lstStyle/>
          <a:p>
            <a:endParaRPr lang="en-GB" dirty="0" smtClean="0">
              <a:latin typeface="Arial" charset="0"/>
            </a:endParaRPr>
          </a:p>
        </p:txBody>
      </p:sp>
      <p:sp>
        <p:nvSpPr>
          <p:cNvPr id="51204" name="Header Placeholder 3"/>
          <p:cNvSpPr>
            <a:spLocks noGrp="1"/>
          </p:cNvSpPr>
          <p:nvPr>
            <p:ph type="hdr" sz="quarter"/>
          </p:nvPr>
        </p:nvSpPr>
        <p:spPr>
          <a:noFill/>
        </p:spPr>
        <p:txBody>
          <a:bodyPr/>
          <a:lstStyle/>
          <a:p>
            <a:r>
              <a:rPr lang="de-DE" smtClean="0"/>
              <a:t>Inhouse Seminar Im – und Exportabwicklung</a:t>
            </a:r>
          </a:p>
        </p:txBody>
      </p:sp>
      <p:sp>
        <p:nvSpPr>
          <p:cNvPr id="51205" name="Slide Number Placeholder 4"/>
          <p:cNvSpPr>
            <a:spLocks noGrp="1"/>
          </p:cNvSpPr>
          <p:nvPr>
            <p:ph type="sldNum" sz="quarter" idx="5"/>
          </p:nvPr>
        </p:nvSpPr>
        <p:spPr>
          <a:noFill/>
        </p:spPr>
        <p:txBody>
          <a:bodyPr/>
          <a:lstStyle/>
          <a:p>
            <a:fld id="{0D55D832-11CE-4C7B-BEC6-19A72632A0CC}" type="slidenum">
              <a:rPr lang="de-DE" smtClean="0"/>
              <a:pPr/>
              <a:t>3</a:t>
            </a:fld>
            <a:endParaRPr lang="de-DE" smtClean="0"/>
          </a:p>
        </p:txBody>
      </p:sp>
      <p:sp>
        <p:nvSpPr>
          <p:cNvPr id="51206" name="Footer Placeholder 5"/>
          <p:cNvSpPr>
            <a:spLocks noGrp="1"/>
          </p:cNvSpPr>
          <p:nvPr>
            <p:ph type="ftr" sz="quarter" idx="4"/>
          </p:nvPr>
        </p:nvSpPr>
        <p:spPr>
          <a:noFill/>
        </p:spPr>
        <p:txBody>
          <a:bodyPr/>
          <a:lstStyle/>
          <a:p>
            <a:r>
              <a:rPr lang="de-DE" smtClean="0"/>
              <a:t>AWA AUSSENWIRTSCHAFTS-AKADEMIE</a:t>
            </a:r>
            <a:r>
              <a:rPr lang="de-DE" sz="90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14" y="4860926"/>
            <a:ext cx="5680075" cy="4605337"/>
          </a:xfrm>
          <a:prstGeom prst="rect">
            <a:avLst/>
          </a:prstGeom>
        </p:spPr>
        <p:txBody>
          <a:bodyPr lIns="99048" tIns="49524" rIns="99048" bIns="49524">
            <a:normAutofit/>
          </a:bodyPr>
          <a:lstStyle/>
          <a:p>
            <a:r>
              <a:rPr lang="en-GB" baseline="0" dirty="0" smtClean="0"/>
              <a:t>Because this is what express does.</a:t>
            </a:r>
          </a:p>
          <a:p>
            <a:endParaRPr lang="en-GB" baseline="0" dirty="0" smtClean="0"/>
          </a:p>
          <a:p>
            <a:r>
              <a:rPr lang="en-GB" baseline="0" dirty="0" smtClean="0"/>
              <a:t>Express delivery carriers provide sophisticated world-wide logistic services.</a:t>
            </a:r>
          </a:p>
          <a:p>
            <a:endParaRPr lang="en-GB" baseline="0" dirty="0" smtClean="0"/>
          </a:p>
          <a:p>
            <a:r>
              <a:rPr lang="en-GB" baseline="0" dirty="0" smtClean="0"/>
              <a:t>We are also known as integrators. What you see on the screen is a graphic description of the various steps involved in air cargo.  One of the particular features of our business model is that all of these steps are either carried out by the same company or controlled by it.</a:t>
            </a:r>
          </a:p>
          <a:p>
            <a:endParaRPr lang="en-GB" baseline="0" dirty="0" smtClean="0"/>
          </a:p>
          <a:p>
            <a:r>
              <a:rPr lang="en-GB" baseline="0" dirty="0" smtClean="0"/>
              <a:t>In particular, we transport high value added, time sensitive cargo. </a:t>
            </a:r>
          </a:p>
          <a:p>
            <a:endParaRPr lang="en-GB" baseline="0" dirty="0" smtClean="0"/>
          </a:p>
          <a:p>
            <a:r>
              <a:rPr lang="en-GB" baseline="0" dirty="0" smtClean="0"/>
              <a:t>The delivery is time-guaranteed, and can range from overnight (or same day) to 48 hours after pick-up, again depending on distance and the level of service required by the customer.</a:t>
            </a:r>
          </a:p>
          <a:p>
            <a:endParaRPr lang="en-GB" dirty="0"/>
          </a:p>
        </p:txBody>
      </p:sp>
      <p:sp>
        <p:nvSpPr>
          <p:cNvPr id="5" name="Slide Number Placeholder 4"/>
          <p:cNvSpPr>
            <a:spLocks noGrp="1"/>
          </p:cNvSpPr>
          <p:nvPr>
            <p:ph type="sldNum" sz="quarter" idx="11"/>
          </p:nvPr>
        </p:nvSpPr>
        <p:spPr/>
        <p:txBody>
          <a:bodyPr/>
          <a:lstStyle/>
          <a:p>
            <a:pPr>
              <a:defRPr/>
            </a:pPr>
            <a:fld id="{1C485868-13EB-4100-9DE5-131FE47A5043}"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1441"/>
            <a:ext cx="5679440" cy="4605576"/>
          </a:xfrm>
          <a:prstGeom prst="rect">
            <a:avLst/>
          </a:prstGeom>
        </p:spPr>
        <p:txBody>
          <a:bodyPr lIns="99048" tIns="49524" rIns="99048" bIns="49524">
            <a:normAutofit/>
          </a:bodyPr>
          <a:lstStyle/>
          <a:p>
            <a:r>
              <a:rPr lang="en-GB" dirty="0" smtClean="0"/>
              <a:t>We do not fill our trucks</a:t>
            </a:r>
            <a:r>
              <a:rPr lang="en-GB" baseline="0" dirty="0" smtClean="0"/>
              <a:t> and planes. Who does?</a:t>
            </a:r>
          </a:p>
          <a:p>
            <a:endParaRPr lang="en-GB" baseline="0" dirty="0" smtClean="0"/>
          </a:p>
          <a:p>
            <a:r>
              <a:rPr lang="en-GB" baseline="0" dirty="0" smtClean="0"/>
              <a:t>Refer to Graph....</a:t>
            </a:r>
          </a:p>
          <a:p>
            <a:endParaRPr lang="en-GB" baseline="0" dirty="0" smtClean="0"/>
          </a:p>
          <a:p>
            <a:r>
              <a:rPr lang="en-GB" baseline="0" dirty="0" smtClean="0"/>
              <a:t>Individuals do.</a:t>
            </a:r>
          </a:p>
          <a:p>
            <a:endParaRPr lang="en-GB" baseline="0" dirty="0" smtClean="0"/>
          </a:p>
          <a:p>
            <a:r>
              <a:rPr lang="en-GB" baseline="0" dirty="0" smtClean="0"/>
              <a:t>Small and medium sized exporters do, in developed as in developing nations.</a:t>
            </a:r>
          </a:p>
          <a:p>
            <a:endParaRPr lang="en-GB" baseline="0" dirty="0" smtClean="0"/>
          </a:p>
          <a:p>
            <a:r>
              <a:rPr lang="en-GB" baseline="0" dirty="0" smtClean="0"/>
              <a:t>And major multinational corporations do, particularly those with global, just-in-time manufacturing chains.</a:t>
            </a:r>
          </a:p>
          <a:p>
            <a:endParaRPr lang="en-GB" baseline="0" dirty="0" smtClean="0"/>
          </a:p>
          <a:p>
            <a:r>
              <a:rPr lang="en-GB" baseline="0" dirty="0" smtClean="0"/>
              <a:t>High tech, for instance, represents about 29% of our business.   Banking (your replacement credit card), automotive industries (your replacement clutch that you need so urgently), or pharmaceuticals are amongst those who have come to rely on the time-guaranteed transport system that we provide.</a:t>
            </a:r>
          </a:p>
          <a:p>
            <a:endParaRPr lang="en-GB" baseline="0" dirty="0" smtClean="0"/>
          </a:p>
          <a:p>
            <a:r>
              <a:rPr lang="en-GB" baseline="0" dirty="0" smtClean="0"/>
              <a:t>Express delivery carriers transport around 30 million shipments daily.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83167A2-C708-49DF-9B91-793362ACEC1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777875" y="766763"/>
            <a:ext cx="5543550" cy="3838575"/>
          </a:xfrm>
          <a:ln/>
        </p:spPr>
      </p:sp>
      <p:sp>
        <p:nvSpPr>
          <p:cNvPr id="49155" name="Notes Placeholder 2"/>
          <p:cNvSpPr>
            <a:spLocks noGrp="1"/>
          </p:cNvSpPr>
          <p:nvPr>
            <p:ph type="body" idx="1"/>
          </p:nvPr>
        </p:nvSpPr>
        <p:spPr>
          <a:xfrm>
            <a:off x="710723" y="4860925"/>
            <a:ext cx="5679440" cy="4605338"/>
          </a:xfrm>
          <a:prstGeom prst="rect">
            <a:avLst/>
          </a:prstGeom>
          <a:noFill/>
          <a:ln/>
        </p:spPr>
        <p:txBody>
          <a:bodyPr/>
          <a:lstStyle/>
          <a:p>
            <a:pPr eaLnBrk="1" hangingPunct="1"/>
            <a:endParaRPr lang="en-US" smtClean="0"/>
          </a:p>
        </p:txBody>
      </p:sp>
      <p:sp>
        <p:nvSpPr>
          <p:cNvPr id="49156" name="Slide Number Placeholder 3"/>
          <p:cNvSpPr>
            <a:spLocks noGrp="1"/>
          </p:cNvSpPr>
          <p:nvPr>
            <p:ph type="sldNum" sz="quarter" idx="5"/>
          </p:nvPr>
        </p:nvSpPr>
        <p:spPr>
          <a:noFill/>
        </p:spPr>
        <p:txBody>
          <a:bodyPr/>
          <a:lstStyle/>
          <a:p>
            <a:fld id="{BBF9DC4D-502C-450E-B41E-AD675A24FC00}"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bwMode="auto">
          <a:xfrm>
            <a:off x="709613" y="4860926"/>
            <a:ext cx="5680076" cy="4605337"/>
          </a:xfrm>
          <a:prstGeom prst="rect">
            <a:avLst/>
          </a:prstGeom>
          <a:noFill/>
          <a:ln>
            <a:miter lim="800000"/>
            <a:headEnd/>
            <a:tailEnd/>
          </a:ln>
        </p:spPr>
        <p:txBody>
          <a:bodyPr lIns="99048" tIns="49524" rIns="99048" bIns="49524"/>
          <a:lstStyle/>
          <a:p>
            <a:endParaRPr lang="en-GB" dirty="0" smtClean="0">
              <a:latin typeface="Arial" charset="0"/>
            </a:endParaRPr>
          </a:p>
        </p:txBody>
      </p:sp>
      <p:sp>
        <p:nvSpPr>
          <p:cNvPr id="51204" name="Header Placeholder 3"/>
          <p:cNvSpPr>
            <a:spLocks noGrp="1"/>
          </p:cNvSpPr>
          <p:nvPr>
            <p:ph type="hdr" sz="quarter"/>
          </p:nvPr>
        </p:nvSpPr>
        <p:spPr>
          <a:noFill/>
        </p:spPr>
        <p:txBody>
          <a:bodyPr/>
          <a:lstStyle/>
          <a:p>
            <a:r>
              <a:rPr lang="de-DE" smtClean="0"/>
              <a:t>Inhouse Seminar Im – und Exportabwicklung</a:t>
            </a:r>
          </a:p>
        </p:txBody>
      </p:sp>
      <p:sp>
        <p:nvSpPr>
          <p:cNvPr id="51205" name="Slide Number Placeholder 4"/>
          <p:cNvSpPr>
            <a:spLocks noGrp="1"/>
          </p:cNvSpPr>
          <p:nvPr>
            <p:ph type="sldNum" sz="quarter" idx="5"/>
          </p:nvPr>
        </p:nvSpPr>
        <p:spPr>
          <a:noFill/>
        </p:spPr>
        <p:txBody>
          <a:bodyPr/>
          <a:lstStyle/>
          <a:p>
            <a:fld id="{0D55D832-11CE-4C7B-BEC6-19A72632A0CC}" type="slidenum">
              <a:rPr lang="de-DE" smtClean="0"/>
              <a:pPr/>
              <a:t>12</a:t>
            </a:fld>
            <a:endParaRPr lang="de-DE" smtClean="0"/>
          </a:p>
        </p:txBody>
      </p:sp>
      <p:sp>
        <p:nvSpPr>
          <p:cNvPr id="51206" name="Footer Placeholder 5"/>
          <p:cNvSpPr>
            <a:spLocks noGrp="1"/>
          </p:cNvSpPr>
          <p:nvPr>
            <p:ph type="ftr" sz="quarter" idx="4"/>
          </p:nvPr>
        </p:nvSpPr>
        <p:spPr>
          <a:noFill/>
        </p:spPr>
        <p:txBody>
          <a:bodyPr/>
          <a:lstStyle/>
          <a:p>
            <a:r>
              <a:rPr lang="de-DE" dirty="0" smtClean="0"/>
              <a:t>AWA AUSSENWIRTSCHAFTS-AKADEMIE</a:t>
            </a:r>
            <a:r>
              <a:rPr lang="de-DE" sz="900"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634606"/>
            <a:ext cx="8420100" cy="46166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18E96A1F-8733-4589-AE22-C11B7E664A4E}" type="slidenum">
              <a:rPr lang="de-DE"/>
              <a:pPr>
                <a:defRPr/>
              </a:pPr>
              <a:t>‹#›</a:t>
            </a:fld>
            <a:endParaRPr lang="de-DE" dirty="0"/>
          </a:p>
        </p:txBody>
      </p:sp>
    </p:spTree>
  </p:cSld>
  <p:clrMapOvr>
    <a:masterClrMapping/>
  </p:clrMapOvr>
  <p:transition xmlns:p14="http://schemas.microsoft.com/office/powerpoint/2010/mai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BCC16CB2-8E67-4B34-9E3E-537D658F8C95}" type="slidenum">
              <a:rPr lang="de-DE"/>
              <a:pPr>
                <a:defRPr/>
              </a:pPr>
              <a:t>‹#›</a:t>
            </a:fld>
            <a:endParaRPr lang="de-DE" dirty="0"/>
          </a:p>
        </p:txBody>
      </p:sp>
    </p:spTree>
  </p:cSld>
  <p:clrMapOvr>
    <a:masterClrMapping/>
  </p:clrMapOvr>
  <p:transition xmlns:p14="http://schemas.microsoft.com/office/powerpoint/2010/mai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390751" y="692697"/>
            <a:ext cx="553998" cy="5688632"/>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506506" y="692697"/>
            <a:ext cx="6757894" cy="568863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2BEAAA2E-E023-4B40-BC31-B6FD9BDE282D}" type="slidenum">
              <a:rPr lang="de-DE"/>
              <a:pPr>
                <a:defRPr/>
              </a:pPr>
              <a:t>‹#›</a:t>
            </a:fld>
            <a:endParaRPr lang="de-DE" dirty="0"/>
          </a:p>
        </p:txBody>
      </p:sp>
    </p:spTree>
  </p:cSld>
  <p:clrMapOvr>
    <a:masterClrMapping/>
  </p:clrMapOvr>
  <p:transition xmlns:p14="http://schemas.microsoft.com/office/powerpoint/2010/main">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0" y="49361"/>
            <a:ext cx="7604919" cy="461665"/>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506506" y="1412876"/>
            <a:ext cx="4363944" cy="496845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lipArt-Platzhalter 3"/>
          <p:cNvSpPr>
            <a:spLocks noGrp="1"/>
          </p:cNvSpPr>
          <p:nvPr>
            <p:ph type="clipArt" sz="half" idx="2"/>
          </p:nvPr>
        </p:nvSpPr>
        <p:spPr>
          <a:xfrm>
            <a:off x="5035550" y="1412876"/>
            <a:ext cx="4363944" cy="4968453"/>
          </a:xfrm>
        </p:spPr>
        <p:txBody>
          <a:bodyPr/>
          <a:lstStyle/>
          <a:p>
            <a:pPr lvl="0"/>
            <a:r>
              <a:rPr lang="de-DE" noProof="0" smtClean="0"/>
              <a:t>ClipArt durch Klicken auf Symbol hinzufügen</a:t>
            </a:r>
            <a:endParaRPr lang="en-US" noProof="0"/>
          </a:p>
        </p:txBody>
      </p:sp>
      <p:sp>
        <p:nvSpPr>
          <p:cNvPr id="5" name="Foliennummernplatzhalter 4"/>
          <p:cNvSpPr>
            <a:spLocks noGrp="1"/>
          </p:cNvSpPr>
          <p:nvPr>
            <p:ph type="sldNum" sz="quarter" idx="10"/>
          </p:nvPr>
        </p:nvSpPr>
        <p:spPr>
          <a:xfrm>
            <a:off x="7594600" y="6518275"/>
            <a:ext cx="2311400" cy="339725"/>
          </a:xfrm>
        </p:spPr>
        <p:txBody>
          <a:bodyPr/>
          <a:lstStyle>
            <a:lvl1pPr>
              <a:defRPr/>
            </a:lvl1pPr>
          </a:lstStyle>
          <a:p>
            <a:pPr>
              <a:defRPr/>
            </a:pPr>
            <a:fld id="{4D51E225-F3F1-47E3-B776-7C95C3D96A93}" type="slidenum">
              <a:rPr lang="de-DE"/>
              <a:pPr>
                <a:defRPr/>
              </a:pPr>
              <a:t>‹#›</a:t>
            </a:fld>
            <a:endParaRPr lang="de-DE"/>
          </a:p>
        </p:txBody>
      </p:sp>
    </p:spTree>
  </p:cSld>
  <p:clrMapOvr>
    <a:masterClrMapping/>
  </p:clrMapOvr>
  <p:transition xmlns:p14="http://schemas.microsoft.com/office/powerpoint/2010/main">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0" y="49361"/>
            <a:ext cx="7604919" cy="461665"/>
          </a:xfr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740532" y="1412876"/>
            <a:ext cx="8580953" cy="4968453"/>
          </a:xfrm>
        </p:spPr>
        <p:txBody>
          <a:bodyPr/>
          <a:lstStyle/>
          <a:p>
            <a:pPr lvl="0"/>
            <a:r>
              <a:rPr lang="de-DE" noProof="0" smtClean="0"/>
              <a:t>Tabelle durch Klicken auf Symbol hinzufügen</a:t>
            </a:r>
            <a:endParaRPr lang="en-US" noProof="0"/>
          </a:p>
        </p:txBody>
      </p:sp>
      <p:sp>
        <p:nvSpPr>
          <p:cNvPr id="4" name="Foliennummernplatzhalter 3"/>
          <p:cNvSpPr>
            <a:spLocks noGrp="1"/>
          </p:cNvSpPr>
          <p:nvPr>
            <p:ph type="sldNum" sz="quarter" idx="10"/>
          </p:nvPr>
        </p:nvSpPr>
        <p:spPr>
          <a:xfrm>
            <a:off x="7594600" y="6518275"/>
            <a:ext cx="2311400" cy="339725"/>
          </a:xfrm>
        </p:spPr>
        <p:txBody>
          <a:bodyPr/>
          <a:lstStyle>
            <a:lvl1pPr>
              <a:defRPr/>
            </a:lvl1pPr>
          </a:lstStyle>
          <a:p>
            <a:pPr>
              <a:defRPr/>
            </a:pPr>
            <a:fld id="{FA4296F7-CCEC-46CA-93EE-C1684386D92B}" type="slidenum">
              <a:rPr lang="de-DE"/>
              <a:pPr>
                <a:defRPr/>
              </a:pPr>
              <a:t>‹#›</a:t>
            </a:fld>
            <a:endParaRPr lang="de-DE"/>
          </a:p>
        </p:txBody>
      </p:sp>
    </p:spTree>
  </p:cSld>
  <p:clrMapOvr>
    <a:masterClrMapping/>
  </p:clrMapOvr>
  <p:transition xmlns:p14="http://schemas.microsoft.com/office/powerpoint/2010/main">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49361"/>
            <a:ext cx="7604919" cy="461665"/>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62523" y="1412876"/>
            <a:ext cx="4207927" cy="496845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Inhaltsplatzhalter 3"/>
          <p:cNvSpPr>
            <a:spLocks noGrp="1"/>
          </p:cNvSpPr>
          <p:nvPr>
            <p:ph sz="quarter" idx="2"/>
          </p:nvPr>
        </p:nvSpPr>
        <p:spPr>
          <a:xfrm>
            <a:off x="5035550" y="1412876"/>
            <a:ext cx="4285935" cy="25876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5035550" y="4152901"/>
            <a:ext cx="4285935" cy="222842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oliennummernplatzhalter 5"/>
          <p:cNvSpPr>
            <a:spLocks noGrp="1"/>
          </p:cNvSpPr>
          <p:nvPr>
            <p:ph type="sldNum" sz="quarter" idx="10"/>
          </p:nvPr>
        </p:nvSpPr>
        <p:spPr>
          <a:xfrm>
            <a:off x="7594600" y="6518275"/>
            <a:ext cx="2311400" cy="339725"/>
          </a:xfrm>
        </p:spPr>
        <p:txBody>
          <a:bodyPr/>
          <a:lstStyle>
            <a:lvl1pPr>
              <a:defRPr/>
            </a:lvl1pPr>
          </a:lstStyle>
          <a:p>
            <a:pPr>
              <a:defRPr/>
            </a:pPr>
            <a:fld id="{8AA01CDD-06FB-4318-BBF4-C397A3A5290B}" type="slidenum">
              <a:rPr lang="de-DE"/>
              <a:pPr>
                <a:defRPr/>
              </a:pPr>
              <a:t>‹#›</a:t>
            </a:fld>
            <a:endParaRPr lang="de-DE"/>
          </a:p>
        </p:txBody>
      </p:sp>
    </p:spTree>
  </p:cSld>
  <p:clrMapOvr>
    <a:masterClrMapping/>
  </p:clrMapOvr>
  <p:transition xmlns:p14="http://schemas.microsoft.com/office/powerpoint/2010/main">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 y="49361"/>
            <a:ext cx="6045121" cy="461665"/>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662523" y="1412876"/>
            <a:ext cx="4207927" cy="5040461"/>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5035550" y="1412777"/>
            <a:ext cx="4285935" cy="25876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5035550" y="4152901"/>
            <a:ext cx="4285935" cy="230043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oliennummernplatzhalter 5"/>
          <p:cNvSpPr>
            <a:spLocks noGrp="1"/>
          </p:cNvSpPr>
          <p:nvPr>
            <p:ph type="sldNum" sz="quarter" idx="10"/>
          </p:nvPr>
        </p:nvSpPr>
        <p:spPr>
          <a:xfrm>
            <a:off x="7594600" y="6518275"/>
            <a:ext cx="2311400" cy="339725"/>
          </a:xfrm>
        </p:spPr>
        <p:txBody>
          <a:bodyPr/>
          <a:lstStyle>
            <a:lvl1pPr>
              <a:defRPr/>
            </a:lvl1pPr>
          </a:lstStyle>
          <a:p>
            <a:pPr>
              <a:defRPr/>
            </a:pPr>
            <a:fld id="{EBFD8DE2-6AA6-4E76-A987-7DA2CCDB4E04}" type="slidenum">
              <a:rPr lang="de-DE"/>
              <a:pPr>
                <a:defRPr/>
              </a:pPr>
              <a:t>‹#›</a:t>
            </a:fld>
            <a:endParaRPr lang="de-DE"/>
          </a:p>
        </p:txBody>
      </p:sp>
    </p:spTree>
  </p:cSld>
  <p:clrMapOvr>
    <a:masterClrMapping/>
  </p:clrMapOvr>
  <p:transition xmlns:p14="http://schemas.microsoft.com/office/powerpoint/2010/mai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en-US"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2AE21E9C-83CC-407F-B7C4-FCB7327239CB}" type="slidenum">
              <a:rPr lang="de-DE"/>
              <a:pPr>
                <a:defRPr/>
              </a:pPr>
              <a:t>‹#›</a:t>
            </a:fld>
            <a:endParaRPr lang="de-DE" dirty="0"/>
          </a:p>
        </p:txBody>
      </p:sp>
    </p:spTree>
  </p:cSld>
  <p:clrMapOvr>
    <a:masterClrMapping/>
  </p:clrMapOvr>
  <p:transition xmlns:p14="http://schemas.microsoft.com/office/powerpoint/2010/mai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6"/>
          <p:cNvSpPr>
            <a:spLocks noGrp="1" noChangeArrowheads="1"/>
          </p:cNvSpPr>
          <p:nvPr>
            <p:ph type="sldNum" sz="quarter" idx="10"/>
          </p:nvPr>
        </p:nvSpPr>
        <p:spPr>
          <a:ln/>
        </p:spPr>
        <p:txBody>
          <a:bodyPr/>
          <a:lstStyle>
            <a:lvl1pPr>
              <a:defRPr/>
            </a:lvl1pPr>
          </a:lstStyle>
          <a:p>
            <a:pPr>
              <a:defRPr/>
            </a:pPr>
            <a:fld id="{A1811DAA-A8BB-4BE9-B219-72FD585A7D7D}" type="slidenum">
              <a:rPr lang="de-DE"/>
              <a:pPr>
                <a:defRPr/>
              </a:pPr>
              <a:t>‹#›</a:t>
            </a:fld>
            <a:endParaRPr lang="de-DE" dirty="0"/>
          </a:p>
        </p:txBody>
      </p:sp>
    </p:spTree>
  </p:cSld>
  <p:clrMapOvr>
    <a:masterClrMapping/>
  </p:clrMapOvr>
  <p:transition xmlns:p14="http://schemas.microsoft.com/office/powerpoint/2010/mai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584515" y="1412875"/>
            <a:ext cx="4285935"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5035550" y="1412875"/>
            <a:ext cx="4363944"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fld id="{9ADB5184-9554-47BA-B593-AF97A3CD6436}" type="slidenum">
              <a:rPr lang="de-DE"/>
              <a:pPr>
                <a:defRPr/>
              </a:pPr>
              <a:t>‹#›</a:t>
            </a:fld>
            <a:endParaRPr lang="de-DE" dirty="0"/>
          </a:p>
        </p:txBody>
      </p:sp>
    </p:spTree>
  </p:cSld>
  <p:clrMapOvr>
    <a:masterClrMapping/>
  </p:clrMapOvr>
  <p:transition xmlns:p14="http://schemas.microsoft.com/office/powerpoint/2010/mai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615305"/>
            <a:ext cx="8915400" cy="461665"/>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16"/>
          <p:cNvSpPr>
            <a:spLocks noGrp="1" noChangeArrowheads="1"/>
          </p:cNvSpPr>
          <p:nvPr>
            <p:ph type="sldNum" sz="quarter" idx="10"/>
          </p:nvPr>
        </p:nvSpPr>
        <p:spPr>
          <a:ln/>
        </p:spPr>
        <p:txBody>
          <a:bodyPr/>
          <a:lstStyle>
            <a:lvl1pPr>
              <a:defRPr/>
            </a:lvl1pPr>
          </a:lstStyle>
          <a:p>
            <a:pPr>
              <a:defRPr/>
            </a:pPr>
            <a:fld id="{A9DD2CD5-7D8D-42DC-9771-6E7B30C2134B}" type="slidenum">
              <a:rPr lang="de-DE"/>
              <a:pPr>
                <a:defRPr/>
              </a:pPr>
              <a:t>‹#›</a:t>
            </a:fld>
            <a:endParaRPr lang="de-DE" dirty="0"/>
          </a:p>
        </p:txBody>
      </p:sp>
    </p:spTree>
  </p:cSld>
  <p:clrMapOvr>
    <a:masterClrMapping/>
  </p:clrMapOvr>
  <p:transition xmlns:p14="http://schemas.microsoft.com/office/powerpoint/2010/mai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fld id="{C45DD98E-E6D2-403D-A43C-DE849401AB97}" type="slidenum">
              <a:rPr lang="de-DE"/>
              <a:pPr>
                <a:defRPr/>
              </a:pPr>
              <a:t>‹#›</a:t>
            </a:fld>
            <a:endParaRPr lang="de-DE" dirty="0"/>
          </a:p>
        </p:txBody>
      </p:sp>
    </p:spTree>
  </p:cSld>
  <p:clrMapOvr>
    <a:masterClrMapping/>
  </p:clrMapOvr>
  <p:transition xmlns:p14="http://schemas.microsoft.com/office/powerpoint/2010/mai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C7EED5DB-610C-4B17-9B3D-E282391FD37E}" type="slidenum">
              <a:rPr lang="de-DE"/>
              <a:pPr>
                <a:defRPr/>
              </a:pPr>
              <a:t>‹#›</a:t>
            </a:fld>
            <a:endParaRPr lang="de-DE" dirty="0"/>
          </a:p>
        </p:txBody>
      </p:sp>
    </p:spTree>
  </p:cSld>
  <p:clrMapOvr>
    <a:masterClrMapping/>
  </p:clrMapOvr>
  <p:transition xmlns:p14="http://schemas.microsoft.com/office/powerpoint/2010/mai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727214"/>
            <a:ext cx="3259006" cy="707886"/>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6"/>
          <p:cNvSpPr>
            <a:spLocks noGrp="1" noChangeArrowheads="1"/>
          </p:cNvSpPr>
          <p:nvPr>
            <p:ph type="sldNum" sz="quarter" idx="10"/>
          </p:nvPr>
        </p:nvSpPr>
        <p:spPr>
          <a:ln/>
        </p:spPr>
        <p:txBody>
          <a:bodyPr/>
          <a:lstStyle>
            <a:lvl1pPr>
              <a:defRPr/>
            </a:lvl1pPr>
          </a:lstStyle>
          <a:p>
            <a:pPr>
              <a:defRPr/>
            </a:pPr>
            <a:fld id="{E31AAA01-0D55-4013-BC94-B7BB794A6B82}" type="slidenum">
              <a:rPr lang="de-DE"/>
              <a:pPr>
                <a:defRPr/>
              </a:pPr>
              <a:t>‹#›</a:t>
            </a:fld>
            <a:endParaRPr lang="de-DE" dirty="0"/>
          </a:p>
        </p:txBody>
      </p:sp>
    </p:spTree>
  </p:cSld>
  <p:clrMapOvr>
    <a:masterClrMapping/>
  </p:clrMapOvr>
  <p:transition xmlns:p14="http://schemas.microsoft.com/office/powerpoint/2010/mai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967228"/>
            <a:ext cx="5943600" cy="400110"/>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US" noProof="0"/>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6"/>
          <p:cNvSpPr>
            <a:spLocks noGrp="1" noChangeArrowheads="1"/>
          </p:cNvSpPr>
          <p:nvPr>
            <p:ph type="sldNum" sz="quarter" idx="10"/>
          </p:nvPr>
        </p:nvSpPr>
        <p:spPr>
          <a:ln/>
        </p:spPr>
        <p:txBody>
          <a:bodyPr/>
          <a:lstStyle>
            <a:lvl1pPr>
              <a:defRPr/>
            </a:lvl1pPr>
          </a:lstStyle>
          <a:p>
            <a:pPr>
              <a:defRPr/>
            </a:pPr>
            <a:fld id="{A2F62829-7B01-41C6-B75B-754D22739C0A}" type="slidenum">
              <a:rPr lang="de-DE"/>
              <a:pPr>
                <a:defRPr/>
              </a:pPr>
              <a:t>‹#›</a:t>
            </a:fld>
            <a:endParaRPr lang="de-DE" dirty="0"/>
          </a:p>
        </p:txBody>
      </p:sp>
    </p:spTree>
  </p:cSld>
  <p:clrMapOvr>
    <a:masterClrMapping/>
  </p:clrMapOvr>
  <p:transition xmlns:p14="http://schemas.microsoft.com/office/powerpoint/2010/main">
    <p:diamon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emf"/><Relationship Id="rId21"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vmlDrawing" Target="../drawings/vmlDrawing1.vml"/><Relationship Id="rId18" Type="http://schemas.openxmlformats.org/officeDocument/2006/relationships/tags" Target="../tags/tag2.xml"/><Relationship Id="rId19" Type="http://schemas.openxmlformats.org/officeDocument/2006/relationships/oleObject" Target="../embeddings/oleObject1.bin"/><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8"/>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8441" name="think-cell Folie" r:id="rId19" imgW="270" imgH="270" progId="TCLayout.ActiveDocument.1">
                  <p:embed/>
                </p:oleObj>
              </mc:Choice>
              <mc:Fallback>
                <p:oleObj name="think-cell Folie" r:id="rId19" imgW="270" imgH="270" progId="TCLayout.ActiveDocument.1">
                  <p:embed/>
                  <p:pic>
                    <p:nvPicPr>
                      <p:cNvPr id="0" name="Picture 1"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2" name="Rectangle 2"/>
          <p:cNvSpPr>
            <a:spLocks noGrp="1" noChangeArrowheads="1"/>
          </p:cNvSpPr>
          <p:nvPr>
            <p:ph type="title"/>
          </p:nvPr>
        </p:nvSpPr>
        <p:spPr bwMode="auto">
          <a:xfrm>
            <a:off x="3470275" y="260350"/>
            <a:ext cx="6124575"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endParaRPr lang="da-DK" smtClean="0"/>
          </a:p>
        </p:txBody>
      </p:sp>
      <p:sp>
        <p:nvSpPr>
          <p:cNvPr id="10243" name="Rectangle 3"/>
          <p:cNvSpPr>
            <a:spLocks noGrp="1" noChangeArrowheads="1"/>
          </p:cNvSpPr>
          <p:nvPr>
            <p:ph type="body" idx="1"/>
          </p:nvPr>
        </p:nvSpPr>
        <p:spPr bwMode="auto">
          <a:xfrm>
            <a:off x="661988" y="1412875"/>
            <a:ext cx="87360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6" name="Text Box 12"/>
          <p:cNvSpPr txBox="1">
            <a:spLocks noChangeArrowheads="1"/>
          </p:cNvSpPr>
          <p:nvPr/>
        </p:nvSpPr>
        <p:spPr bwMode="auto">
          <a:xfrm>
            <a:off x="8237538" y="1865313"/>
            <a:ext cx="185737" cy="369887"/>
          </a:xfrm>
          <a:prstGeom prst="rect">
            <a:avLst/>
          </a:prstGeom>
          <a:noFill/>
          <a:ln w="9525">
            <a:noFill/>
            <a:miter lim="800000"/>
            <a:headEnd/>
            <a:tailEnd/>
          </a:ln>
          <a:effectLst/>
        </p:spPr>
        <p:txBody>
          <a:bodyPr wrap="none">
            <a:spAutoFit/>
          </a:bodyPr>
          <a:lstStyle/>
          <a:p>
            <a:pPr>
              <a:defRPr/>
            </a:pPr>
            <a:endParaRPr lang="en-GB">
              <a:cs typeface="+mn-cs"/>
            </a:endParaRPr>
          </a:p>
        </p:txBody>
      </p:sp>
      <p:sp>
        <p:nvSpPr>
          <p:cNvPr id="1040" name="Rectangle 16"/>
          <p:cNvSpPr>
            <a:spLocks noGrp="1" noChangeArrowheads="1"/>
          </p:cNvSpPr>
          <p:nvPr>
            <p:ph type="sldNum" sz="quarter" idx="4"/>
          </p:nvPr>
        </p:nvSpPr>
        <p:spPr bwMode="auto">
          <a:xfrm>
            <a:off x="8736013" y="6580188"/>
            <a:ext cx="1169987"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latin typeface="+mn-lt"/>
                <a:cs typeface="+mn-cs"/>
              </a:defRPr>
            </a:lvl1pPr>
          </a:lstStyle>
          <a:p>
            <a:pPr>
              <a:defRPr/>
            </a:pPr>
            <a:fld id="{0CC4ADB0-138F-4D34-BF29-70B1F0FD48AC}" type="slidenum">
              <a:rPr lang="de-DE"/>
              <a:pPr>
                <a:defRPr/>
              </a:pPr>
              <a:t>‹#›</a:t>
            </a:fld>
            <a:endParaRPr lang="de-DE" dirty="0"/>
          </a:p>
        </p:txBody>
      </p:sp>
      <p:sp>
        <p:nvSpPr>
          <p:cNvPr id="1041" name="Text Box 17"/>
          <p:cNvSpPr txBox="1">
            <a:spLocks noChangeArrowheads="1"/>
          </p:cNvSpPr>
          <p:nvPr/>
        </p:nvSpPr>
        <p:spPr bwMode="auto">
          <a:xfrm>
            <a:off x="2576513" y="6611858"/>
            <a:ext cx="4679950" cy="246221"/>
          </a:xfrm>
          <a:prstGeom prst="rect">
            <a:avLst/>
          </a:prstGeom>
          <a:noFill/>
          <a:ln w="9525">
            <a:noFill/>
            <a:miter lim="800000"/>
            <a:headEnd/>
            <a:tailEnd/>
          </a:ln>
          <a:effectLst/>
        </p:spPr>
        <p:txBody>
          <a:bodyPr anchor="ctr">
            <a:spAutoFit/>
          </a:bodyPr>
          <a:lstStyle/>
          <a:p>
            <a:pPr algn="ctr">
              <a:defRPr/>
            </a:pPr>
            <a:r>
              <a:rPr lang="de-DE" sz="1000" dirty="0" smtClean="0">
                <a:latin typeface="+mn-lt"/>
                <a:cs typeface="+mn-cs"/>
              </a:rPr>
              <a:t>IPCC </a:t>
            </a:r>
            <a:r>
              <a:rPr lang="en-US" sz="1000" dirty="0" err="1" smtClean="0">
                <a:latin typeface="+mn-lt"/>
                <a:cs typeface="+mn-cs"/>
              </a:rPr>
              <a:t>ePhyto</a:t>
            </a:r>
            <a:r>
              <a:rPr lang="en-US" sz="1000" dirty="0" smtClean="0">
                <a:latin typeface="+mn-lt"/>
                <a:cs typeface="+mn-cs"/>
              </a:rPr>
              <a:t> Project - Industry Advisory Group (IAG) Meeting</a:t>
            </a:r>
            <a:r>
              <a:rPr lang="de-DE" sz="1000" dirty="0" smtClean="0">
                <a:latin typeface="+mn-lt"/>
                <a:cs typeface="+mn-cs"/>
              </a:rPr>
              <a:t>, Brussels, 10/11/2016</a:t>
            </a:r>
            <a:endParaRPr lang="de-DE" sz="1000" dirty="0">
              <a:latin typeface="+mn-lt"/>
              <a:cs typeface="+mn-cs"/>
            </a:endParaRPr>
          </a:p>
        </p:txBody>
      </p:sp>
      <p:pic>
        <p:nvPicPr>
          <p:cNvPr id="10247" name="Picture 3" descr="http://www.global-express.org/images/GEA-title.gif"/>
          <p:cNvPicPr>
            <a:picLocks noChangeAspect="1"/>
          </p:cNvPicPr>
          <p:nvPr/>
        </p:nvPicPr>
        <p:blipFill>
          <a:blip r:embed="rId21" cstate="print"/>
          <a:srcRect/>
          <a:stretch>
            <a:fillRect/>
          </a:stretch>
        </p:blipFill>
        <p:spPr bwMode="auto">
          <a:xfrm>
            <a:off x="0" y="0"/>
            <a:ext cx="3292475" cy="962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transition xmlns:p14="http://schemas.microsoft.com/office/powerpoint/2010/main">
    <p:diamond/>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Tw Cen MT" pitchFamily="34" charset="0"/>
        </a:defRPr>
      </a:lvl2pPr>
      <a:lvl3pPr algn="l" rtl="0" eaLnBrk="0" fontAlgn="base" hangingPunct="0">
        <a:spcBef>
          <a:spcPct val="0"/>
        </a:spcBef>
        <a:spcAft>
          <a:spcPct val="0"/>
        </a:spcAft>
        <a:defRPr sz="2400">
          <a:solidFill>
            <a:schemeClr val="tx1"/>
          </a:solidFill>
          <a:latin typeface="Tw Cen MT" pitchFamily="34" charset="0"/>
        </a:defRPr>
      </a:lvl3pPr>
      <a:lvl4pPr algn="l" rtl="0" eaLnBrk="0" fontAlgn="base" hangingPunct="0">
        <a:spcBef>
          <a:spcPct val="0"/>
        </a:spcBef>
        <a:spcAft>
          <a:spcPct val="0"/>
        </a:spcAft>
        <a:defRPr sz="2400">
          <a:solidFill>
            <a:schemeClr val="tx1"/>
          </a:solidFill>
          <a:latin typeface="Tw Cen MT" pitchFamily="34" charset="0"/>
        </a:defRPr>
      </a:lvl4pPr>
      <a:lvl5pPr algn="l" rtl="0" eaLnBrk="0" fontAlgn="base" hangingPunct="0">
        <a:spcBef>
          <a:spcPct val="0"/>
        </a:spcBef>
        <a:spcAft>
          <a:spcPct val="0"/>
        </a:spcAft>
        <a:defRPr sz="2400">
          <a:solidFill>
            <a:schemeClr val="tx1"/>
          </a:solidFill>
          <a:latin typeface="Tw Cen MT" pitchFamily="34" charset="0"/>
        </a:defRPr>
      </a:lvl5pPr>
      <a:lvl6pPr marL="457200" algn="l" rtl="0" eaLnBrk="1" fontAlgn="base" hangingPunct="1">
        <a:spcBef>
          <a:spcPct val="0"/>
        </a:spcBef>
        <a:spcAft>
          <a:spcPct val="0"/>
        </a:spcAft>
        <a:defRPr sz="2800">
          <a:solidFill>
            <a:schemeClr val="tx1"/>
          </a:solidFill>
          <a:latin typeface="Arial Narrow" pitchFamily="34" charset="0"/>
        </a:defRPr>
      </a:lvl6pPr>
      <a:lvl7pPr marL="914400" algn="l" rtl="0" eaLnBrk="1" fontAlgn="base" hangingPunct="1">
        <a:spcBef>
          <a:spcPct val="0"/>
        </a:spcBef>
        <a:spcAft>
          <a:spcPct val="0"/>
        </a:spcAft>
        <a:defRPr sz="2800">
          <a:solidFill>
            <a:schemeClr val="tx1"/>
          </a:solidFill>
          <a:latin typeface="Arial Narrow" pitchFamily="34" charset="0"/>
        </a:defRPr>
      </a:lvl7pPr>
      <a:lvl8pPr marL="1371600" algn="l" rtl="0" eaLnBrk="1" fontAlgn="base" hangingPunct="1">
        <a:spcBef>
          <a:spcPct val="0"/>
        </a:spcBef>
        <a:spcAft>
          <a:spcPct val="0"/>
        </a:spcAft>
        <a:defRPr sz="2800">
          <a:solidFill>
            <a:schemeClr val="tx1"/>
          </a:solidFill>
          <a:latin typeface="Arial Narrow" pitchFamily="34" charset="0"/>
        </a:defRPr>
      </a:lvl8pPr>
      <a:lvl9pPr marL="1828800" algn="l" rtl="0" eaLnBrk="1" fontAlgn="base" hangingPunct="1">
        <a:spcBef>
          <a:spcPct val="0"/>
        </a:spcBef>
        <a:spcAft>
          <a:spcPct val="0"/>
        </a:spcAft>
        <a:defRPr sz="28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global-express.org" TargetMode="External"/><Relationship Id="rId4" Type="http://schemas.openxmlformats.org/officeDocument/2006/relationships/hyperlink" Target="http://www.global-express.org/" TargetMode="External"/><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4.xml"/><Relationship Id="rId5" Type="http://schemas.openxmlformats.org/officeDocument/2006/relationships/oleObject" Target="../embeddings/oleObject3.bin"/><Relationship Id="rId6"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8.xml.rels><?xml version="1.0" encoding="UTF-8" standalone="yes"?>
<Relationships xmlns="http://schemas.openxmlformats.org/package/2006/relationships"><Relationship Id="rId20" Type="http://schemas.openxmlformats.org/officeDocument/2006/relationships/tags" Target="../tags/tag23.xml"/><Relationship Id="rId21" Type="http://schemas.openxmlformats.org/officeDocument/2006/relationships/tags" Target="../tags/tag24.xml"/><Relationship Id="rId22" Type="http://schemas.openxmlformats.org/officeDocument/2006/relationships/tags" Target="../tags/tag25.xml"/><Relationship Id="rId23" Type="http://schemas.openxmlformats.org/officeDocument/2006/relationships/tags" Target="../tags/tag26.xml"/><Relationship Id="rId24" Type="http://schemas.openxmlformats.org/officeDocument/2006/relationships/tags" Target="../tags/tag27.xml"/><Relationship Id="rId25" Type="http://schemas.openxmlformats.org/officeDocument/2006/relationships/tags" Target="../tags/tag28.xml"/><Relationship Id="rId26" Type="http://schemas.openxmlformats.org/officeDocument/2006/relationships/tags" Target="../tags/tag29.xml"/><Relationship Id="rId27" Type="http://schemas.openxmlformats.org/officeDocument/2006/relationships/tags" Target="../tags/tag30.xml"/><Relationship Id="rId28" Type="http://schemas.openxmlformats.org/officeDocument/2006/relationships/tags" Target="../tags/tag31.xml"/><Relationship Id="rId29" Type="http://schemas.openxmlformats.org/officeDocument/2006/relationships/tags" Target="../tags/tag32.xml"/><Relationship Id="rId1" Type="http://schemas.openxmlformats.org/officeDocument/2006/relationships/vmlDrawing" Target="../drawings/vmlDrawing4.vml"/><Relationship Id="rId2" Type="http://schemas.openxmlformats.org/officeDocument/2006/relationships/tags" Target="../tags/tag5.xml"/><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tags" Target="../tags/tag8.xml"/><Relationship Id="rId30" Type="http://schemas.openxmlformats.org/officeDocument/2006/relationships/tags" Target="../tags/tag33.xml"/><Relationship Id="rId31" Type="http://schemas.openxmlformats.org/officeDocument/2006/relationships/tags" Target="../tags/tag34.xml"/><Relationship Id="rId32" Type="http://schemas.openxmlformats.org/officeDocument/2006/relationships/tags" Target="../tags/tag35.xml"/><Relationship Id="rId9" Type="http://schemas.openxmlformats.org/officeDocument/2006/relationships/tags" Target="../tags/tag12.xml"/><Relationship Id="rId6" Type="http://schemas.openxmlformats.org/officeDocument/2006/relationships/tags" Target="../tags/tag9.xml"/><Relationship Id="rId7" Type="http://schemas.openxmlformats.org/officeDocument/2006/relationships/tags" Target="../tags/tag10.xml"/><Relationship Id="rId8" Type="http://schemas.openxmlformats.org/officeDocument/2006/relationships/tags" Target="../tags/tag11.xml"/><Relationship Id="rId33" Type="http://schemas.openxmlformats.org/officeDocument/2006/relationships/tags" Target="../tags/tag36.xml"/><Relationship Id="rId34" Type="http://schemas.openxmlformats.org/officeDocument/2006/relationships/tags" Target="../tags/tag37.xml"/><Relationship Id="rId35" Type="http://schemas.openxmlformats.org/officeDocument/2006/relationships/tags" Target="../tags/tag38.xml"/><Relationship Id="rId36" Type="http://schemas.openxmlformats.org/officeDocument/2006/relationships/tags" Target="../tags/tag39.xml"/><Relationship Id="rId10" Type="http://schemas.openxmlformats.org/officeDocument/2006/relationships/tags" Target="../tags/tag13.xml"/><Relationship Id="rId11" Type="http://schemas.openxmlformats.org/officeDocument/2006/relationships/tags" Target="../tags/tag14.xml"/><Relationship Id="rId12" Type="http://schemas.openxmlformats.org/officeDocument/2006/relationships/tags" Target="../tags/tag15.xml"/><Relationship Id="rId13" Type="http://schemas.openxmlformats.org/officeDocument/2006/relationships/tags" Target="../tags/tag16.xml"/><Relationship Id="rId14" Type="http://schemas.openxmlformats.org/officeDocument/2006/relationships/tags" Target="../tags/tag17.xml"/><Relationship Id="rId15" Type="http://schemas.openxmlformats.org/officeDocument/2006/relationships/tags" Target="../tags/tag18.xml"/><Relationship Id="rId16" Type="http://schemas.openxmlformats.org/officeDocument/2006/relationships/tags" Target="../tags/tag19.xml"/><Relationship Id="rId17" Type="http://schemas.openxmlformats.org/officeDocument/2006/relationships/tags" Target="../tags/tag20.xml"/><Relationship Id="rId18" Type="http://schemas.openxmlformats.org/officeDocument/2006/relationships/tags" Target="../tags/tag21.xml"/><Relationship Id="rId19" Type="http://schemas.openxmlformats.org/officeDocument/2006/relationships/tags" Target="../tags/tag22.xml"/><Relationship Id="rId37" Type="http://schemas.openxmlformats.org/officeDocument/2006/relationships/tags" Target="../tags/tag40.xml"/><Relationship Id="rId38" Type="http://schemas.openxmlformats.org/officeDocument/2006/relationships/tags" Target="../tags/tag41.xml"/><Relationship Id="rId39" Type="http://schemas.openxmlformats.org/officeDocument/2006/relationships/tags" Target="../tags/tag42.xml"/><Relationship Id="rId40" Type="http://schemas.openxmlformats.org/officeDocument/2006/relationships/tags" Target="../tags/tag43.xml"/><Relationship Id="rId41" Type="http://schemas.openxmlformats.org/officeDocument/2006/relationships/tags" Target="../tags/tag44.xml"/><Relationship Id="rId42" Type="http://schemas.openxmlformats.org/officeDocument/2006/relationships/slideLayout" Target="../slideLayouts/slideLayout7.xml"/><Relationship Id="rId43" Type="http://schemas.openxmlformats.org/officeDocument/2006/relationships/oleObject" Target="../embeddings/oleObject4.bin"/><Relationship Id="rId44" Type="http://schemas.openxmlformats.org/officeDocument/2006/relationships/image" Target="../media/image17.emf"/><Relationship Id="rId45" Type="http://schemas.openxmlformats.org/officeDocument/2006/relationships/chart" Target="../charts/chart2.xml"/></Relationships>
</file>

<file path=ppt/slides/_rels/slide9.xml.rels><?xml version="1.0" encoding="UTF-8" standalone="yes"?>
<Relationships xmlns="http://schemas.openxmlformats.org/package/2006/relationships"><Relationship Id="rId20" Type="http://schemas.openxmlformats.org/officeDocument/2006/relationships/tags" Target="../tags/tag63.xml"/><Relationship Id="rId21" Type="http://schemas.openxmlformats.org/officeDocument/2006/relationships/tags" Target="../tags/tag64.xml"/><Relationship Id="rId22" Type="http://schemas.openxmlformats.org/officeDocument/2006/relationships/tags" Target="../tags/tag65.xml"/><Relationship Id="rId23" Type="http://schemas.openxmlformats.org/officeDocument/2006/relationships/tags" Target="../tags/tag66.xml"/><Relationship Id="rId24" Type="http://schemas.openxmlformats.org/officeDocument/2006/relationships/tags" Target="../tags/tag67.xml"/><Relationship Id="rId25" Type="http://schemas.openxmlformats.org/officeDocument/2006/relationships/tags" Target="../tags/tag68.xml"/><Relationship Id="rId26" Type="http://schemas.openxmlformats.org/officeDocument/2006/relationships/tags" Target="../tags/tag69.xml"/><Relationship Id="rId27" Type="http://schemas.openxmlformats.org/officeDocument/2006/relationships/tags" Target="../tags/tag70.xml"/><Relationship Id="rId28" Type="http://schemas.openxmlformats.org/officeDocument/2006/relationships/tags" Target="../tags/tag71.xml"/><Relationship Id="rId29" Type="http://schemas.openxmlformats.org/officeDocument/2006/relationships/tags" Target="../tags/tag72.xml"/><Relationship Id="rId1" Type="http://schemas.openxmlformats.org/officeDocument/2006/relationships/vmlDrawing" Target="../drawings/vmlDrawing5.vml"/><Relationship Id="rId2" Type="http://schemas.openxmlformats.org/officeDocument/2006/relationships/tags" Target="../tags/tag45.xml"/><Relationship Id="rId3" Type="http://schemas.openxmlformats.org/officeDocument/2006/relationships/tags" Target="../tags/tag46.xml"/><Relationship Id="rId4" Type="http://schemas.openxmlformats.org/officeDocument/2006/relationships/tags" Target="../tags/tag47.xml"/><Relationship Id="rId5" Type="http://schemas.openxmlformats.org/officeDocument/2006/relationships/tags" Target="../tags/tag48.xml"/><Relationship Id="rId30" Type="http://schemas.openxmlformats.org/officeDocument/2006/relationships/tags" Target="../tags/tag73.xml"/><Relationship Id="rId31" Type="http://schemas.openxmlformats.org/officeDocument/2006/relationships/tags" Target="../tags/tag74.xml"/><Relationship Id="rId32" Type="http://schemas.openxmlformats.org/officeDocument/2006/relationships/tags" Target="../tags/tag75.xml"/><Relationship Id="rId9" Type="http://schemas.openxmlformats.org/officeDocument/2006/relationships/tags" Target="../tags/tag52.xml"/><Relationship Id="rId6" Type="http://schemas.openxmlformats.org/officeDocument/2006/relationships/tags" Target="../tags/tag49.xml"/><Relationship Id="rId7" Type="http://schemas.openxmlformats.org/officeDocument/2006/relationships/tags" Target="../tags/tag50.xml"/><Relationship Id="rId8" Type="http://schemas.openxmlformats.org/officeDocument/2006/relationships/tags" Target="../tags/tag51.xml"/><Relationship Id="rId33" Type="http://schemas.openxmlformats.org/officeDocument/2006/relationships/slideLayout" Target="../slideLayouts/slideLayout6.xml"/><Relationship Id="rId34" Type="http://schemas.openxmlformats.org/officeDocument/2006/relationships/oleObject" Target="../embeddings/oleObject5.bin"/><Relationship Id="rId35" Type="http://schemas.openxmlformats.org/officeDocument/2006/relationships/image" Target="../media/image18.emf"/><Relationship Id="rId36" Type="http://schemas.openxmlformats.org/officeDocument/2006/relationships/oleObject" Target="../embeddings/oleObject6.bin"/><Relationship Id="rId10" Type="http://schemas.openxmlformats.org/officeDocument/2006/relationships/tags" Target="../tags/tag53.xml"/><Relationship Id="rId11" Type="http://schemas.openxmlformats.org/officeDocument/2006/relationships/tags" Target="../tags/tag54.xml"/><Relationship Id="rId12" Type="http://schemas.openxmlformats.org/officeDocument/2006/relationships/tags" Target="../tags/tag55.xml"/><Relationship Id="rId13" Type="http://schemas.openxmlformats.org/officeDocument/2006/relationships/tags" Target="../tags/tag56.xml"/><Relationship Id="rId14" Type="http://schemas.openxmlformats.org/officeDocument/2006/relationships/tags" Target="../tags/tag57.xml"/><Relationship Id="rId15" Type="http://schemas.openxmlformats.org/officeDocument/2006/relationships/tags" Target="../tags/tag58.xml"/><Relationship Id="rId16" Type="http://schemas.openxmlformats.org/officeDocument/2006/relationships/tags" Target="../tags/tag59.xml"/><Relationship Id="rId17" Type="http://schemas.openxmlformats.org/officeDocument/2006/relationships/tags" Target="../tags/tag60.xml"/><Relationship Id="rId18" Type="http://schemas.openxmlformats.org/officeDocument/2006/relationships/tags" Target="../tags/tag61.xml"/><Relationship Id="rId19" Type="http://schemas.openxmlformats.org/officeDocument/2006/relationships/tags" Target="../tags/tag62.xml"/><Relationship Id="rId37"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4" name="think-cell Folie" r:id="rId5" imgW="0" imgH="0" progId="TCLayout.ActiveDocument.1">
                  <p:embed/>
                </p:oleObj>
              </mc:Choice>
              <mc:Fallback>
                <p:oleObj name="think-cell Folie" r:id="rId5" imgW="0" imgH="0" progId="TCLayout.ActiveDocument.1">
                  <p:embed/>
                  <p:pic>
                    <p:nvPicPr>
                      <p:cNvPr id="0"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el 1"/>
          <p:cNvSpPr>
            <a:spLocks noGrp="1"/>
          </p:cNvSpPr>
          <p:nvPr>
            <p:ph type="ctrTitle"/>
          </p:nvPr>
        </p:nvSpPr>
        <p:spPr>
          <a:xfrm>
            <a:off x="848544" y="2420888"/>
            <a:ext cx="8420100" cy="2584450"/>
          </a:xfrm>
        </p:spPr>
        <p:txBody>
          <a:bodyPr/>
          <a:lstStyle/>
          <a:p>
            <a:pPr algn="ctr" eaLnBrk="1" hangingPunct="1"/>
            <a:r>
              <a:rPr lang="en-US" sz="5400" b="1" dirty="0" smtClean="0"/>
              <a:t>Express Delivery Industry</a:t>
            </a:r>
            <a:r>
              <a:rPr lang="en-US" sz="4400" dirty="0" smtClean="0"/>
              <a:t/>
            </a:r>
            <a:br>
              <a:rPr lang="en-US" sz="4400" dirty="0" smtClean="0"/>
            </a:br>
            <a:r>
              <a:rPr lang="en-US" sz="3600" dirty="0" smtClean="0"/>
              <a:t/>
            </a:r>
            <a:br>
              <a:rPr lang="en-US" sz="3600" dirty="0" smtClean="0"/>
            </a:br>
            <a:r>
              <a:rPr lang="en-US" sz="3600" dirty="0" smtClean="0"/>
              <a:t/>
            </a:r>
            <a:br>
              <a:rPr lang="en-US" sz="3600" dirty="0" smtClean="0"/>
            </a:br>
            <a:endParaRPr lang="en-US" sz="3600" dirty="0" smtClean="0"/>
          </a:p>
        </p:txBody>
      </p:sp>
      <p:sp>
        <p:nvSpPr>
          <p:cNvPr id="4" name="Foliennummernplatzhalter 3"/>
          <p:cNvSpPr>
            <a:spLocks noGrp="1"/>
          </p:cNvSpPr>
          <p:nvPr>
            <p:ph type="sldNum" sz="quarter" idx="10"/>
          </p:nvPr>
        </p:nvSpPr>
        <p:spPr/>
        <p:txBody>
          <a:bodyPr/>
          <a:lstStyle/>
          <a:p>
            <a:pPr>
              <a:defRPr/>
            </a:pPr>
            <a:fld id="{63D9400F-D2BC-4A1A-B873-84FDC3709783}" type="slidenum">
              <a:rPr lang="de-DE"/>
              <a:pPr>
                <a:defRPr/>
              </a:pPr>
              <a:t>1</a:t>
            </a:fld>
            <a:endParaRPr lang="de-DE"/>
          </a:p>
        </p:txBody>
      </p:sp>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WTO Trade </a:t>
            </a:r>
            <a:r>
              <a:rPr lang="de-DE" b="1" dirty="0" err="1" smtClean="0"/>
              <a:t>Facilitation</a:t>
            </a:r>
            <a:r>
              <a:rPr lang="de-DE" b="1" dirty="0" smtClean="0"/>
              <a:t> Agreement (TFA)</a:t>
            </a:r>
            <a:endParaRPr lang="de-DE" b="1" dirty="0"/>
          </a:p>
        </p:txBody>
      </p:sp>
      <p:sp>
        <p:nvSpPr>
          <p:cNvPr id="3" name="Inhaltsplatzhalter 2"/>
          <p:cNvSpPr>
            <a:spLocks noGrp="1"/>
          </p:cNvSpPr>
          <p:nvPr>
            <p:ph idx="1"/>
          </p:nvPr>
        </p:nvSpPr>
        <p:spPr/>
        <p:txBody>
          <a:bodyPr/>
          <a:lstStyle/>
          <a:p>
            <a:pPr>
              <a:buNone/>
            </a:pPr>
            <a:r>
              <a:rPr lang="en-US" b="1" u="sng" dirty="0" smtClean="0"/>
              <a:t>Art. 7.1 Pre-arrival Processing</a:t>
            </a:r>
          </a:p>
          <a:p>
            <a:r>
              <a:rPr lang="en-US" dirty="0" smtClean="0"/>
              <a:t>1.1 Each Member shall </a:t>
            </a:r>
            <a:r>
              <a:rPr lang="en-US" b="1" dirty="0" smtClean="0"/>
              <a:t>adopt or maintain procedures </a:t>
            </a:r>
            <a:r>
              <a:rPr lang="en-US" dirty="0" smtClean="0"/>
              <a:t>allowing for the submission of </a:t>
            </a:r>
            <a:r>
              <a:rPr lang="en-US" b="1" dirty="0" smtClean="0"/>
              <a:t>import documentation </a:t>
            </a:r>
            <a:r>
              <a:rPr lang="en-US" dirty="0" smtClean="0"/>
              <a:t>and other required information, including manifests, in order to begin </a:t>
            </a:r>
            <a:r>
              <a:rPr lang="en-US" b="1" dirty="0" smtClean="0"/>
              <a:t>processing</a:t>
            </a:r>
            <a:r>
              <a:rPr lang="en-US" dirty="0" smtClean="0"/>
              <a:t> prior to the arrival of goods with a view to expediting the </a:t>
            </a:r>
            <a:r>
              <a:rPr lang="en-US" b="1" dirty="0" smtClean="0"/>
              <a:t>release</a:t>
            </a:r>
            <a:r>
              <a:rPr lang="en-US" dirty="0" smtClean="0"/>
              <a:t> of goods upon arrival.</a:t>
            </a:r>
          </a:p>
          <a:p>
            <a:r>
              <a:rPr lang="en-US" dirty="0" smtClean="0"/>
              <a:t>1.2 Each Member shall, as appropriate, provide for  advance lodging of </a:t>
            </a:r>
            <a:r>
              <a:rPr lang="en-US" b="1" dirty="0" smtClean="0"/>
              <a:t>documents</a:t>
            </a:r>
            <a:r>
              <a:rPr lang="en-US" dirty="0" smtClean="0"/>
              <a:t> in </a:t>
            </a:r>
            <a:r>
              <a:rPr lang="en-US" b="1" dirty="0" smtClean="0"/>
              <a:t>electronic format </a:t>
            </a:r>
            <a:r>
              <a:rPr lang="en-US" dirty="0" smtClean="0"/>
              <a:t>for pre-arrival processing of such documents.</a:t>
            </a:r>
            <a:br>
              <a:rPr lang="en-US" dirty="0" smtClean="0"/>
            </a:br>
            <a:endParaRPr lang="de-DE" dirty="0"/>
          </a:p>
        </p:txBody>
      </p:sp>
      <p:sp>
        <p:nvSpPr>
          <p:cNvPr id="4" name="Foliennummernplatzhalter 3"/>
          <p:cNvSpPr>
            <a:spLocks noGrp="1"/>
          </p:cNvSpPr>
          <p:nvPr>
            <p:ph type="sldNum" sz="quarter" idx="10"/>
          </p:nvPr>
        </p:nvSpPr>
        <p:spPr/>
        <p:txBody>
          <a:bodyPr/>
          <a:lstStyle/>
          <a:p>
            <a:fld id="{FD03C720-0D5E-4F77-A3FF-F58721D642ED}" type="slidenum">
              <a:rPr lang="de-DE" smtClean="0"/>
              <a:pPr/>
              <a:t>10</a:t>
            </a:fld>
            <a:endParaRPr lang="de-DE"/>
          </a:p>
        </p:txBody>
      </p:sp>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70275" y="137389"/>
            <a:ext cx="3426941" cy="707886"/>
          </a:xfrm>
        </p:spPr>
        <p:txBody>
          <a:bodyPr/>
          <a:lstStyle/>
          <a:p>
            <a:r>
              <a:rPr lang="de-DE" sz="4000" b="1" dirty="0" err="1" smtClean="0"/>
              <a:t>Conclusions</a:t>
            </a:r>
            <a:endParaRPr lang="de-DE" sz="4000" b="1" dirty="0"/>
          </a:p>
        </p:txBody>
      </p:sp>
      <p:sp>
        <p:nvSpPr>
          <p:cNvPr id="3" name="Inhaltsplatzhalter 2"/>
          <p:cNvSpPr>
            <a:spLocks noGrp="1"/>
          </p:cNvSpPr>
          <p:nvPr>
            <p:ph idx="1"/>
          </p:nvPr>
        </p:nvSpPr>
        <p:spPr/>
        <p:txBody>
          <a:bodyPr/>
          <a:lstStyle/>
          <a:p>
            <a:r>
              <a:rPr lang="de-DE" dirty="0" err="1" smtClean="0"/>
              <a:t>Pre-Arrival</a:t>
            </a:r>
            <a:r>
              <a:rPr lang="de-DE" dirty="0" smtClean="0"/>
              <a:t> </a:t>
            </a:r>
            <a:r>
              <a:rPr lang="de-DE" dirty="0" err="1" smtClean="0"/>
              <a:t>processing</a:t>
            </a:r>
            <a:r>
              <a:rPr lang="de-DE" dirty="0" smtClean="0"/>
              <a:t> and </a:t>
            </a:r>
            <a:r>
              <a:rPr lang="de-DE" dirty="0" err="1" smtClean="0"/>
              <a:t>risk-based</a:t>
            </a:r>
            <a:r>
              <a:rPr lang="de-DE" dirty="0" smtClean="0"/>
              <a:t> </a:t>
            </a:r>
            <a:r>
              <a:rPr lang="de-DE" dirty="0" err="1" smtClean="0"/>
              <a:t>selectivity</a:t>
            </a:r>
            <a:r>
              <a:rPr lang="de-DE" dirty="0" smtClean="0"/>
              <a:t> </a:t>
            </a:r>
            <a:r>
              <a:rPr lang="de-DE" dirty="0" err="1" smtClean="0"/>
              <a:t>are</a:t>
            </a:r>
            <a:r>
              <a:rPr lang="de-DE" dirty="0" smtClean="0"/>
              <a:t> </a:t>
            </a:r>
            <a:r>
              <a:rPr lang="de-DE" dirty="0" err="1" smtClean="0"/>
              <a:t>important</a:t>
            </a:r>
            <a:r>
              <a:rPr lang="de-DE" dirty="0" smtClean="0"/>
              <a:t> TF </a:t>
            </a:r>
            <a:r>
              <a:rPr lang="de-DE" dirty="0" err="1" smtClean="0"/>
              <a:t>measures</a:t>
            </a:r>
            <a:r>
              <a:rPr lang="de-DE" dirty="0" smtClean="0"/>
              <a:t> </a:t>
            </a:r>
            <a:r>
              <a:rPr lang="de-DE" dirty="0" err="1" smtClean="0"/>
              <a:t>critical</a:t>
            </a:r>
            <a:r>
              <a:rPr lang="de-DE" dirty="0" smtClean="0"/>
              <a:t> </a:t>
            </a:r>
            <a:r>
              <a:rPr lang="de-DE" dirty="0" err="1" smtClean="0"/>
              <a:t>to</a:t>
            </a:r>
            <a:r>
              <a:rPr lang="de-DE" dirty="0" smtClean="0"/>
              <a:t> </a:t>
            </a:r>
            <a:r>
              <a:rPr lang="de-DE" dirty="0" err="1" smtClean="0"/>
              <a:t>our</a:t>
            </a:r>
            <a:r>
              <a:rPr lang="de-DE" dirty="0" smtClean="0"/>
              <a:t> </a:t>
            </a:r>
            <a:r>
              <a:rPr lang="de-DE" dirty="0" err="1" smtClean="0"/>
              <a:t>industry</a:t>
            </a:r>
            <a:endParaRPr lang="de-DE" dirty="0" smtClean="0"/>
          </a:p>
          <a:p>
            <a:r>
              <a:rPr lang="de-DE" dirty="0" smtClean="0"/>
              <a:t>All </a:t>
            </a:r>
            <a:r>
              <a:rPr lang="de-DE" dirty="0" err="1" smtClean="0"/>
              <a:t>border</a:t>
            </a:r>
            <a:r>
              <a:rPr lang="de-DE" dirty="0" smtClean="0"/>
              <a:t> </a:t>
            </a:r>
            <a:r>
              <a:rPr lang="de-DE" dirty="0" err="1" smtClean="0"/>
              <a:t>agencies</a:t>
            </a:r>
            <a:r>
              <a:rPr lang="de-DE" dirty="0" smtClean="0"/>
              <a:t> </a:t>
            </a:r>
            <a:r>
              <a:rPr lang="de-DE" dirty="0" err="1" smtClean="0"/>
              <a:t>should</a:t>
            </a:r>
            <a:r>
              <a:rPr lang="de-DE" dirty="0" smtClean="0"/>
              <a:t> </a:t>
            </a:r>
            <a:r>
              <a:rPr lang="de-DE" dirty="0" err="1" smtClean="0"/>
              <a:t>apply</a:t>
            </a:r>
            <a:r>
              <a:rPr lang="de-DE" dirty="0" smtClean="0"/>
              <a:t> </a:t>
            </a:r>
            <a:r>
              <a:rPr lang="de-DE" dirty="0" err="1" smtClean="0"/>
              <a:t>them</a:t>
            </a:r>
            <a:endParaRPr lang="de-DE" dirty="0" smtClean="0"/>
          </a:p>
          <a:p>
            <a:r>
              <a:rPr lang="de-DE" dirty="0" smtClean="0"/>
              <a:t>100% </a:t>
            </a:r>
            <a:r>
              <a:rPr lang="de-DE" dirty="0" err="1" smtClean="0"/>
              <a:t>inspection</a:t>
            </a:r>
            <a:r>
              <a:rPr lang="de-DE" dirty="0" smtClean="0"/>
              <a:t> </a:t>
            </a:r>
            <a:r>
              <a:rPr lang="de-DE" dirty="0" err="1" smtClean="0"/>
              <a:t>is</a:t>
            </a:r>
            <a:r>
              <a:rPr lang="de-DE" dirty="0" smtClean="0"/>
              <a:t> </a:t>
            </a:r>
            <a:r>
              <a:rPr lang="de-DE" dirty="0" err="1" smtClean="0"/>
              <a:t>ineffective</a:t>
            </a:r>
            <a:r>
              <a:rPr lang="de-DE" dirty="0" smtClean="0"/>
              <a:t> and </a:t>
            </a:r>
            <a:r>
              <a:rPr lang="de-DE" dirty="0" err="1" smtClean="0"/>
              <a:t>inefficient</a:t>
            </a:r>
            <a:endParaRPr lang="de-DE" dirty="0" smtClean="0"/>
          </a:p>
          <a:p>
            <a:r>
              <a:rPr lang="de-DE" dirty="0" err="1" smtClean="0"/>
              <a:t>Customs</a:t>
            </a:r>
            <a:r>
              <a:rPr lang="de-DE" dirty="0" smtClean="0"/>
              <a:t> </a:t>
            </a:r>
            <a:r>
              <a:rPr lang="de-DE" dirty="0" err="1" smtClean="0"/>
              <a:t>performance</a:t>
            </a:r>
            <a:r>
              <a:rPr lang="de-DE" dirty="0" smtClean="0"/>
              <a:t> </a:t>
            </a:r>
            <a:r>
              <a:rPr lang="de-DE" dirty="0" err="1" smtClean="0"/>
              <a:t>has</a:t>
            </a:r>
            <a:r>
              <a:rPr lang="de-DE" dirty="0" smtClean="0"/>
              <a:t> </a:t>
            </a:r>
            <a:r>
              <a:rPr lang="de-DE" dirty="0" err="1" smtClean="0"/>
              <a:t>improved</a:t>
            </a:r>
            <a:r>
              <a:rPr lang="de-DE" dirty="0" smtClean="0"/>
              <a:t>; </a:t>
            </a:r>
            <a:r>
              <a:rPr lang="de-DE" dirty="0" err="1" smtClean="0"/>
              <a:t>inspections</a:t>
            </a:r>
            <a:r>
              <a:rPr lang="de-DE" dirty="0" smtClean="0"/>
              <a:t> </a:t>
            </a:r>
            <a:r>
              <a:rPr lang="de-DE" dirty="0" err="1" smtClean="0"/>
              <a:t>by</a:t>
            </a:r>
            <a:r>
              <a:rPr lang="de-DE" dirty="0" smtClean="0"/>
              <a:t> </a:t>
            </a:r>
            <a:r>
              <a:rPr lang="de-DE" dirty="0" err="1" smtClean="0"/>
              <a:t>other</a:t>
            </a:r>
            <a:r>
              <a:rPr lang="de-DE" dirty="0" smtClean="0"/>
              <a:t> </a:t>
            </a:r>
            <a:r>
              <a:rPr lang="de-DE" dirty="0" err="1" smtClean="0"/>
              <a:t>authorities</a:t>
            </a:r>
            <a:r>
              <a:rPr lang="de-DE" dirty="0" smtClean="0"/>
              <a:t> </a:t>
            </a:r>
            <a:r>
              <a:rPr lang="de-DE" dirty="0" err="1" smtClean="0"/>
              <a:t>more</a:t>
            </a:r>
            <a:r>
              <a:rPr lang="de-DE" dirty="0" smtClean="0"/>
              <a:t> </a:t>
            </a:r>
            <a:r>
              <a:rPr lang="de-DE" dirty="0" err="1" smtClean="0"/>
              <a:t>visible</a:t>
            </a:r>
            <a:r>
              <a:rPr lang="de-DE" dirty="0" smtClean="0"/>
              <a:t> and </a:t>
            </a:r>
            <a:r>
              <a:rPr lang="de-DE" dirty="0" err="1" smtClean="0"/>
              <a:t>have</a:t>
            </a:r>
            <a:r>
              <a:rPr lang="de-DE" dirty="0" smtClean="0"/>
              <a:t> </a:t>
            </a:r>
            <a:r>
              <a:rPr lang="de-DE" dirty="0" err="1" smtClean="0"/>
              <a:t>become</a:t>
            </a:r>
            <a:r>
              <a:rPr lang="de-DE" dirty="0" smtClean="0"/>
              <a:t> a </a:t>
            </a:r>
            <a:r>
              <a:rPr lang="de-DE" dirty="0" err="1" smtClean="0"/>
              <a:t>barrier</a:t>
            </a:r>
            <a:endParaRPr lang="de-DE" dirty="0" smtClean="0"/>
          </a:p>
          <a:p>
            <a:r>
              <a:rPr lang="de-DE" dirty="0" smtClean="0"/>
              <a:t>E-</a:t>
            </a:r>
            <a:r>
              <a:rPr lang="de-DE" dirty="0" err="1" smtClean="0"/>
              <a:t>phyto</a:t>
            </a:r>
            <a:r>
              <a:rPr lang="de-DE" dirty="0" smtClean="0"/>
              <a:t> </a:t>
            </a:r>
            <a:r>
              <a:rPr lang="de-DE" dirty="0" err="1" smtClean="0"/>
              <a:t>project</a:t>
            </a:r>
            <a:r>
              <a:rPr lang="de-DE" dirty="0" smtClean="0"/>
              <a:t> </a:t>
            </a:r>
            <a:r>
              <a:rPr lang="de-DE" dirty="0" err="1" smtClean="0"/>
              <a:t>very</a:t>
            </a:r>
            <a:r>
              <a:rPr lang="de-DE" dirty="0" smtClean="0"/>
              <a:t> </a:t>
            </a:r>
            <a:r>
              <a:rPr lang="de-DE" dirty="0" err="1" smtClean="0"/>
              <a:t>important</a:t>
            </a:r>
            <a:r>
              <a:rPr lang="de-DE" dirty="0" smtClean="0"/>
              <a:t> and </a:t>
            </a:r>
            <a:r>
              <a:rPr lang="de-DE" dirty="0" err="1" smtClean="0"/>
              <a:t>timely</a:t>
            </a:r>
            <a:endParaRPr lang="de-DE" dirty="0" smtClean="0"/>
          </a:p>
          <a:p>
            <a:r>
              <a:rPr lang="de-DE" dirty="0" err="1" smtClean="0"/>
              <a:t>Partnership</a:t>
            </a:r>
            <a:r>
              <a:rPr lang="de-DE" dirty="0" smtClean="0"/>
              <a:t> </a:t>
            </a:r>
            <a:r>
              <a:rPr lang="de-DE" dirty="0" err="1" smtClean="0"/>
              <a:t>with</a:t>
            </a:r>
            <a:r>
              <a:rPr lang="de-DE" dirty="0" smtClean="0"/>
              <a:t> </a:t>
            </a:r>
            <a:r>
              <a:rPr lang="de-DE" dirty="0" err="1" smtClean="0"/>
              <a:t>industry</a:t>
            </a:r>
            <a:r>
              <a:rPr lang="de-DE" dirty="0" smtClean="0"/>
              <a:t> (</a:t>
            </a:r>
            <a:r>
              <a:rPr lang="de-DE" dirty="0" err="1" smtClean="0"/>
              <a:t>legitimate</a:t>
            </a:r>
            <a:r>
              <a:rPr lang="de-DE" dirty="0" smtClean="0"/>
              <a:t> </a:t>
            </a:r>
            <a:r>
              <a:rPr lang="de-DE" dirty="0" err="1" smtClean="0"/>
              <a:t>trade</a:t>
            </a:r>
            <a:r>
              <a:rPr lang="de-DE" dirty="0" smtClean="0"/>
              <a:t>) </a:t>
            </a:r>
            <a:r>
              <a:rPr lang="de-DE" dirty="0" err="1" smtClean="0"/>
              <a:t>crucial</a:t>
            </a:r>
            <a:endParaRPr lang="de-DE" dirty="0"/>
          </a:p>
        </p:txBody>
      </p:sp>
      <p:sp>
        <p:nvSpPr>
          <p:cNvPr id="4" name="Foliennummernplatzhalter 3"/>
          <p:cNvSpPr>
            <a:spLocks noGrp="1"/>
          </p:cNvSpPr>
          <p:nvPr>
            <p:ph type="sldNum" sz="quarter" idx="10"/>
          </p:nvPr>
        </p:nvSpPr>
        <p:spPr/>
        <p:txBody>
          <a:bodyPr/>
          <a:lstStyle/>
          <a:p>
            <a:pPr>
              <a:defRPr/>
            </a:pPr>
            <a:fld id="{2AE21E9C-83CC-407F-B7C4-FCB7327239CB}" type="slidenum">
              <a:rPr lang="de-DE" smtClean="0"/>
              <a:pPr>
                <a:defRPr/>
              </a:pPr>
              <a:t>11</a:t>
            </a:fld>
            <a:endParaRPr lang="de-DE" dirty="0"/>
          </a:p>
        </p:txBody>
      </p:sp>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6DA47A2B-64E0-4048-A806-A86C148E76D5}" type="slidenum">
              <a:rPr lang="de-DE" smtClean="0"/>
              <a:pPr>
                <a:defRPr/>
              </a:pPr>
              <a:t>12</a:t>
            </a:fld>
            <a:endParaRPr lang="de-DE" dirty="0"/>
          </a:p>
        </p:txBody>
      </p:sp>
      <p:sp>
        <p:nvSpPr>
          <p:cNvPr id="38915" name="TextBox 5"/>
          <p:cNvSpPr txBox="1">
            <a:spLocks noChangeArrowheads="1"/>
          </p:cNvSpPr>
          <p:nvPr/>
        </p:nvSpPr>
        <p:spPr bwMode="auto">
          <a:xfrm>
            <a:off x="1208088" y="2997200"/>
            <a:ext cx="7632700" cy="1446550"/>
          </a:xfrm>
          <a:prstGeom prst="rect">
            <a:avLst/>
          </a:prstGeom>
          <a:noFill/>
          <a:ln w="9525">
            <a:noFill/>
            <a:miter lim="800000"/>
            <a:headEnd/>
            <a:tailEnd/>
          </a:ln>
        </p:spPr>
        <p:txBody>
          <a:bodyPr>
            <a:spAutoFit/>
          </a:bodyPr>
          <a:lstStyle/>
          <a:p>
            <a:pPr algn="ctr"/>
            <a:endParaRPr lang="en-GB" sz="4000" dirty="0"/>
          </a:p>
          <a:p>
            <a:pPr>
              <a:buFont typeface="Arial" charset="0"/>
              <a:buChar char="•"/>
            </a:pPr>
            <a:endParaRPr lang="en-GB" sz="2400" dirty="0"/>
          </a:p>
          <a:p>
            <a:endParaRPr lang="en-GB" sz="2400" dirty="0"/>
          </a:p>
        </p:txBody>
      </p:sp>
      <p:sp>
        <p:nvSpPr>
          <p:cNvPr id="9" name="Rechteck 8"/>
          <p:cNvSpPr/>
          <p:nvPr/>
        </p:nvSpPr>
        <p:spPr>
          <a:xfrm>
            <a:off x="2144688" y="0"/>
            <a:ext cx="8580953" cy="1200329"/>
          </a:xfrm>
          <a:prstGeom prst="rect">
            <a:avLst/>
          </a:prstGeom>
        </p:spPr>
        <p:txBody>
          <a:bodyPr wrap="square">
            <a:spAutoFit/>
          </a:bodyPr>
          <a:lstStyle/>
          <a:p>
            <a:pPr algn="ctr"/>
            <a:r>
              <a:rPr lang="en-GB" sz="7200" b="1" dirty="0" smtClean="0">
                <a:latin typeface="+mn-lt"/>
              </a:rPr>
              <a:t>Thank you</a:t>
            </a:r>
          </a:p>
        </p:txBody>
      </p:sp>
      <p:sp>
        <p:nvSpPr>
          <p:cNvPr id="10" name="Textfeld 4"/>
          <p:cNvSpPr txBox="1">
            <a:spLocks noChangeArrowheads="1"/>
          </p:cNvSpPr>
          <p:nvPr/>
        </p:nvSpPr>
        <p:spPr bwMode="auto">
          <a:xfrm>
            <a:off x="2432720" y="3284984"/>
            <a:ext cx="4968875" cy="1200329"/>
          </a:xfrm>
          <a:prstGeom prst="rect">
            <a:avLst/>
          </a:prstGeom>
          <a:noFill/>
          <a:ln w="9525">
            <a:solidFill>
              <a:schemeClr val="tx1"/>
            </a:solidFill>
            <a:miter lim="800000"/>
            <a:headEnd/>
            <a:tailEnd/>
          </a:ln>
        </p:spPr>
        <p:txBody>
          <a:bodyPr>
            <a:spAutoFit/>
          </a:bodyPr>
          <a:lstStyle/>
          <a:p>
            <a:pPr algn="ctr"/>
            <a:r>
              <a:rPr lang="en-GB" b="1" dirty="0"/>
              <a:t>Global Express Association</a:t>
            </a:r>
            <a:endParaRPr lang="en-US" dirty="0"/>
          </a:p>
          <a:p>
            <a:pPr algn="ctr"/>
            <a:r>
              <a:rPr lang="fr-CH" u="sng" dirty="0">
                <a:hlinkClick r:id="rId3"/>
              </a:rPr>
              <a:t>info@global-express.org</a:t>
            </a:r>
            <a:endParaRPr lang="en-US" dirty="0"/>
          </a:p>
          <a:p>
            <a:endParaRPr lang="en-US" dirty="0" smtClean="0"/>
          </a:p>
          <a:p>
            <a:pPr algn="ctr"/>
            <a:r>
              <a:rPr lang="it-IT" u="sng" dirty="0" smtClean="0">
                <a:hlinkClick r:id="rId4"/>
              </a:rPr>
              <a:t>www.global-express.org</a:t>
            </a:r>
            <a:endParaRPr lang="en-US" dirty="0"/>
          </a:p>
        </p:txBody>
      </p:sp>
      <p:pic>
        <p:nvPicPr>
          <p:cNvPr id="12" name="Picture 1" descr="C:\Users\Carlos Grau Tanner\Documents\GEA Global Express Association\GEA Office Management\GEA IT and website\GEA website_images\GEA website_images\UPS_01.jpg"/>
          <p:cNvPicPr>
            <a:picLocks noChangeAspect="1" noChangeArrowheads="1"/>
          </p:cNvPicPr>
          <p:nvPr/>
        </p:nvPicPr>
        <p:blipFill>
          <a:blip r:embed="rId5" cstate="print"/>
          <a:srcRect/>
          <a:stretch>
            <a:fillRect/>
          </a:stretch>
        </p:blipFill>
        <p:spPr bwMode="auto">
          <a:xfrm>
            <a:off x="632520" y="5085184"/>
            <a:ext cx="4097377" cy="1296000"/>
          </a:xfrm>
          <a:prstGeom prst="rect">
            <a:avLst/>
          </a:prstGeom>
          <a:noFill/>
          <a:ln w="9525">
            <a:noFill/>
            <a:miter lim="800000"/>
            <a:headEnd/>
            <a:tailEnd/>
          </a:ln>
        </p:spPr>
      </p:pic>
      <p:pic>
        <p:nvPicPr>
          <p:cNvPr id="13" name="Picture 3" descr="C:\Users\Carlos Grau Tanner\Documents\GEA Global Express Association\GEA Office Management\GEA IT and website\GEA website_images\GEA website_images\DHL_01.jpg"/>
          <p:cNvPicPr>
            <a:picLocks noChangeAspect="1" noChangeArrowheads="1"/>
          </p:cNvPicPr>
          <p:nvPr/>
        </p:nvPicPr>
        <p:blipFill>
          <a:blip r:embed="rId6" cstate="print"/>
          <a:srcRect/>
          <a:stretch>
            <a:fillRect/>
          </a:stretch>
        </p:blipFill>
        <p:spPr bwMode="auto">
          <a:xfrm>
            <a:off x="632520" y="1484784"/>
            <a:ext cx="4097338" cy="1295400"/>
          </a:xfrm>
          <a:prstGeom prst="rect">
            <a:avLst/>
          </a:prstGeom>
          <a:noFill/>
          <a:ln w="9525">
            <a:noFill/>
            <a:miter lim="800000"/>
            <a:headEnd/>
            <a:tailEnd/>
          </a:ln>
        </p:spPr>
      </p:pic>
      <p:pic>
        <p:nvPicPr>
          <p:cNvPr id="14" name="Picture 4" descr="C:\Users\Carlos Grau Tanner\Documents\GEA Global Express Association\GEA Office Management\GEA IT and website\GEA website_images\GEA website_images\TNT_03.jpg"/>
          <p:cNvPicPr>
            <a:picLocks noChangeAspect="1" noChangeArrowheads="1"/>
          </p:cNvPicPr>
          <p:nvPr/>
        </p:nvPicPr>
        <p:blipFill>
          <a:blip r:embed="rId7" cstate="print"/>
          <a:srcRect/>
          <a:stretch>
            <a:fillRect/>
          </a:stretch>
        </p:blipFill>
        <p:spPr bwMode="auto">
          <a:xfrm>
            <a:off x="4953000" y="5085184"/>
            <a:ext cx="4176712" cy="1295400"/>
          </a:xfrm>
          <a:prstGeom prst="rect">
            <a:avLst/>
          </a:prstGeom>
          <a:noFill/>
          <a:ln w="9525">
            <a:noFill/>
            <a:miter lim="800000"/>
            <a:headEnd/>
            <a:tailEnd/>
          </a:ln>
        </p:spPr>
      </p:pic>
      <p:pic>
        <p:nvPicPr>
          <p:cNvPr id="15" name="Grafik 14" descr="767_1.JPG"/>
          <p:cNvPicPr>
            <a:picLocks noChangeAspect="1"/>
          </p:cNvPicPr>
          <p:nvPr/>
        </p:nvPicPr>
        <p:blipFill>
          <a:blip r:embed="rId8" cstate="print"/>
          <a:stretch>
            <a:fillRect/>
          </a:stretch>
        </p:blipFill>
        <p:spPr>
          <a:xfrm>
            <a:off x="4963400" y="1484784"/>
            <a:ext cx="4166312" cy="1296000"/>
          </a:xfrm>
          <a:prstGeom prst="rect">
            <a:avLst/>
          </a:prstGeom>
        </p:spPr>
      </p:pic>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275" y="229722"/>
            <a:ext cx="6124575" cy="523220"/>
          </a:xfrm>
        </p:spPr>
        <p:txBody>
          <a:bodyPr/>
          <a:lstStyle/>
          <a:p>
            <a:r>
              <a:rPr lang="en-GB" sz="2800" b="1" dirty="0" smtClean="0"/>
              <a:t>Global Express Association</a:t>
            </a:r>
            <a:endParaRPr lang="en-GB" sz="2800" b="1" dirty="0"/>
          </a:p>
        </p:txBody>
      </p:sp>
      <p:pic>
        <p:nvPicPr>
          <p:cNvPr id="9" name="Picture 2" descr="http://www.logostage.com/logos/ups.gif"/>
          <p:cNvPicPr>
            <a:picLocks noChangeAspect="1" noChangeArrowheads="1"/>
          </p:cNvPicPr>
          <p:nvPr/>
        </p:nvPicPr>
        <p:blipFill>
          <a:blip r:embed="rId3" cstate="print"/>
          <a:srcRect/>
          <a:stretch>
            <a:fillRect/>
          </a:stretch>
        </p:blipFill>
        <p:spPr bwMode="auto">
          <a:xfrm>
            <a:off x="6591182" y="3789040"/>
            <a:ext cx="887273" cy="977332"/>
          </a:xfrm>
          <a:prstGeom prst="rect">
            <a:avLst/>
          </a:prstGeom>
          <a:noFill/>
        </p:spPr>
      </p:pic>
      <p:pic>
        <p:nvPicPr>
          <p:cNvPr id="10" name="Picture 4" descr="http://www.monreseaurdl.com/admin/useruploads/photo/dhl_logo.jpg"/>
          <p:cNvPicPr>
            <a:picLocks noChangeAspect="1" noChangeArrowheads="1"/>
          </p:cNvPicPr>
          <p:nvPr/>
        </p:nvPicPr>
        <p:blipFill>
          <a:blip r:embed="rId4" cstate="print"/>
          <a:srcRect/>
          <a:stretch>
            <a:fillRect/>
          </a:stretch>
        </p:blipFill>
        <p:spPr bwMode="auto">
          <a:xfrm>
            <a:off x="1748869" y="2483688"/>
            <a:ext cx="2602651" cy="739771"/>
          </a:xfrm>
          <a:prstGeom prst="rect">
            <a:avLst/>
          </a:prstGeom>
          <a:noFill/>
        </p:spPr>
      </p:pic>
      <p:pic>
        <p:nvPicPr>
          <p:cNvPr id="11" name="Picture 6" descr="http://t0.gstatic.com/images?q=tbn:ANd9GcRZM7Ylze_mXq0mPoOqSOV5mA9FE3kFKqm7j_fgXPn_s-j53k-w7y9WrRqw"/>
          <p:cNvPicPr>
            <a:picLocks noChangeAspect="1" noChangeArrowheads="1"/>
          </p:cNvPicPr>
          <p:nvPr/>
        </p:nvPicPr>
        <p:blipFill>
          <a:blip r:embed="rId5" cstate="print"/>
          <a:srcRect/>
          <a:stretch>
            <a:fillRect/>
          </a:stretch>
        </p:blipFill>
        <p:spPr bwMode="auto">
          <a:xfrm>
            <a:off x="5678762" y="2289551"/>
            <a:ext cx="2434016" cy="1335717"/>
          </a:xfrm>
          <a:prstGeom prst="rect">
            <a:avLst/>
          </a:prstGeom>
          <a:noFill/>
        </p:spPr>
      </p:pic>
      <p:pic>
        <p:nvPicPr>
          <p:cNvPr id="12" name="Picture 10" descr="http://www.springglobalmail.de/_media/_images/about_us/netherlands_2007_Par_0006_Image.gif"/>
          <p:cNvPicPr>
            <a:picLocks noChangeAspect="1" noChangeArrowheads="1"/>
          </p:cNvPicPr>
          <p:nvPr/>
        </p:nvPicPr>
        <p:blipFill>
          <a:blip r:embed="rId6" cstate="print"/>
          <a:srcRect/>
          <a:stretch>
            <a:fillRect/>
          </a:stretch>
        </p:blipFill>
        <p:spPr bwMode="auto">
          <a:xfrm>
            <a:off x="1689418" y="3975796"/>
            <a:ext cx="3054350" cy="790576"/>
          </a:xfrm>
          <a:prstGeom prst="rect">
            <a:avLst/>
          </a:prstGeom>
          <a:noFill/>
        </p:spPr>
      </p:pic>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6DA47A2B-64E0-4048-A806-A86C148E76D5}" type="slidenum">
              <a:rPr lang="de-DE" smtClean="0"/>
              <a:pPr>
                <a:defRPr/>
              </a:pPr>
              <a:t>3</a:t>
            </a:fld>
            <a:endParaRPr lang="de-DE" dirty="0"/>
          </a:p>
        </p:txBody>
      </p:sp>
      <p:sp>
        <p:nvSpPr>
          <p:cNvPr id="38915" name="TextBox 5"/>
          <p:cNvSpPr txBox="1">
            <a:spLocks noChangeArrowheads="1"/>
          </p:cNvSpPr>
          <p:nvPr/>
        </p:nvSpPr>
        <p:spPr bwMode="auto">
          <a:xfrm>
            <a:off x="1208088" y="2781032"/>
            <a:ext cx="7632700" cy="1446550"/>
          </a:xfrm>
          <a:prstGeom prst="rect">
            <a:avLst/>
          </a:prstGeom>
          <a:noFill/>
          <a:ln w="9525">
            <a:noFill/>
            <a:miter lim="800000"/>
            <a:headEnd/>
            <a:tailEnd/>
          </a:ln>
        </p:spPr>
        <p:txBody>
          <a:bodyPr>
            <a:spAutoFit/>
          </a:bodyPr>
          <a:lstStyle/>
          <a:p>
            <a:pPr algn="ctr"/>
            <a:endParaRPr lang="en-GB" sz="4000" dirty="0"/>
          </a:p>
          <a:p>
            <a:pPr>
              <a:buFont typeface="Arial" charset="0"/>
              <a:buChar char="•"/>
            </a:pPr>
            <a:endParaRPr lang="en-GB" sz="2400" dirty="0"/>
          </a:p>
          <a:p>
            <a:endParaRPr lang="en-GB" sz="2400" dirty="0"/>
          </a:p>
        </p:txBody>
      </p:sp>
      <p:pic>
        <p:nvPicPr>
          <p:cNvPr id="38916" name="Picture 1" descr="C:\Users\Carlos Grau Tanner\Documents\GEA Global Express Association\GEA Office Management\GEA IT and website\GEA website_images\GEA website_images\UPS_01.jpg"/>
          <p:cNvPicPr>
            <a:picLocks noChangeAspect="1" noChangeArrowheads="1"/>
          </p:cNvPicPr>
          <p:nvPr/>
        </p:nvPicPr>
        <p:blipFill>
          <a:blip r:embed="rId3" cstate="print"/>
          <a:srcRect/>
          <a:stretch>
            <a:fillRect/>
          </a:stretch>
        </p:blipFill>
        <p:spPr bwMode="auto">
          <a:xfrm>
            <a:off x="632520" y="4725144"/>
            <a:ext cx="4097377" cy="1296000"/>
          </a:xfrm>
          <a:prstGeom prst="rect">
            <a:avLst/>
          </a:prstGeom>
          <a:noFill/>
          <a:ln w="9525">
            <a:noFill/>
            <a:miter lim="800000"/>
            <a:headEnd/>
            <a:tailEnd/>
          </a:ln>
        </p:spPr>
      </p:pic>
      <p:pic>
        <p:nvPicPr>
          <p:cNvPr id="38918" name="Picture 3" descr="C:\Users\Carlos Grau Tanner\Documents\GEA Global Express Association\GEA Office Management\GEA IT and website\GEA website_images\GEA website_images\DHL_01.jpg"/>
          <p:cNvPicPr>
            <a:picLocks noChangeAspect="1" noChangeArrowheads="1"/>
          </p:cNvPicPr>
          <p:nvPr/>
        </p:nvPicPr>
        <p:blipFill>
          <a:blip r:embed="rId4" cstate="print"/>
          <a:srcRect/>
          <a:stretch>
            <a:fillRect/>
          </a:stretch>
        </p:blipFill>
        <p:spPr bwMode="auto">
          <a:xfrm>
            <a:off x="632520" y="1484784"/>
            <a:ext cx="4097338" cy="1295400"/>
          </a:xfrm>
          <a:prstGeom prst="rect">
            <a:avLst/>
          </a:prstGeom>
          <a:noFill/>
          <a:ln w="9525">
            <a:noFill/>
            <a:miter lim="800000"/>
            <a:headEnd/>
            <a:tailEnd/>
          </a:ln>
        </p:spPr>
      </p:pic>
      <p:pic>
        <p:nvPicPr>
          <p:cNvPr id="38919" name="Picture 4" descr="C:\Users\Carlos Grau Tanner\Documents\GEA Global Express Association\GEA Office Management\GEA IT and website\GEA website_images\GEA website_images\TNT_03.jpg"/>
          <p:cNvPicPr>
            <a:picLocks noChangeAspect="1" noChangeArrowheads="1"/>
          </p:cNvPicPr>
          <p:nvPr/>
        </p:nvPicPr>
        <p:blipFill>
          <a:blip r:embed="rId5" cstate="print"/>
          <a:srcRect/>
          <a:stretch>
            <a:fillRect/>
          </a:stretch>
        </p:blipFill>
        <p:spPr bwMode="auto">
          <a:xfrm>
            <a:off x="4953000" y="4725144"/>
            <a:ext cx="4176712" cy="1295400"/>
          </a:xfrm>
          <a:prstGeom prst="rect">
            <a:avLst/>
          </a:prstGeom>
          <a:noFill/>
          <a:ln w="9525">
            <a:noFill/>
            <a:miter lim="800000"/>
            <a:headEnd/>
            <a:tailEnd/>
          </a:ln>
        </p:spPr>
      </p:pic>
      <p:sp>
        <p:nvSpPr>
          <p:cNvPr id="8" name="Title 1"/>
          <p:cNvSpPr>
            <a:spLocks noGrp="1"/>
          </p:cNvSpPr>
          <p:nvPr>
            <p:ph type="title"/>
          </p:nvPr>
        </p:nvSpPr>
        <p:spPr>
          <a:xfrm>
            <a:off x="3470835" y="229870"/>
            <a:ext cx="6123130" cy="523220"/>
          </a:xfrm>
        </p:spPr>
        <p:txBody>
          <a:bodyPr/>
          <a:lstStyle/>
          <a:p>
            <a:pPr eaLnBrk="1" hangingPunct="1"/>
            <a:r>
              <a:rPr lang="en-GB" sz="2800" b="1" dirty="0" smtClean="0"/>
              <a:t>The Express Delivery Services Industry</a:t>
            </a:r>
            <a:endParaRPr lang="es-ES_tradnl" sz="2800" b="1" dirty="0" smtClean="0"/>
          </a:p>
        </p:txBody>
      </p:sp>
      <p:sp>
        <p:nvSpPr>
          <p:cNvPr id="9" name="Rechteck 8"/>
          <p:cNvSpPr/>
          <p:nvPr/>
        </p:nvSpPr>
        <p:spPr>
          <a:xfrm>
            <a:off x="1064568" y="2786008"/>
            <a:ext cx="8136904" cy="1938992"/>
          </a:xfrm>
          <a:prstGeom prst="rect">
            <a:avLst/>
          </a:prstGeom>
        </p:spPr>
        <p:txBody>
          <a:bodyPr wrap="square">
            <a:spAutoFit/>
          </a:bodyPr>
          <a:lstStyle/>
          <a:p>
            <a:pPr>
              <a:buFont typeface="Arial" pitchFamily="34" charset="0"/>
              <a:buChar char="•"/>
            </a:pPr>
            <a:r>
              <a:rPr lang="en-GB" sz="2400" b="1" dirty="0" smtClean="0">
                <a:solidFill>
                  <a:srgbClr val="002060"/>
                </a:solidFill>
                <a:latin typeface="+mn-lt"/>
              </a:rPr>
              <a:t>  Over 30 million </a:t>
            </a:r>
            <a:r>
              <a:rPr lang="en-GB" sz="2400" dirty="0" smtClean="0">
                <a:solidFill>
                  <a:srgbClr val="002060"/>
                </a:solidFill>
                <a:latin typeface="+mn-lt"/>
              </a:rPr>
              <a:t>shipments daily</a:t>
            </a:r>
          </a:p>
          <a:p>
            <a:pPr>
              <a:buFont typeface="Arial" pitchFamily="34" charset="0"/>
              <a:buChar char="•"/>
            </a:pPr>
            <a:r>
              <a:rPr lang="en-GB" sz="2400" b="1" dirty="0" smtClean="0">
                <a:solidFill>
                  <a:srgbClr val="002060"/>
                </a:solidFill>
                <a:latin typeface="+mn-lt"/>
              </a:rPr>
              <a:t>  220 countries and territories</a:t>
            </a:r>
          </a:p>
          <a:p>
            <a:pPr>
              <a:buFont typeface="Arial" pitchFamily="34" charset="0"/>
              <a:buChar char="•"/>
            </a:pPr>
            <a:r>
              <a:rPr lang="en-GB" sz="2400" b="1" dirty="0" smtClean="0">
                <a:solidFill>
                  <a:srgbClr val="002060"/>
                </a:solidFill>
                <a:latin typeface="+mn-lt"/>
              </a:rPr>
              <a:t>  1,700 aircraft</a:t>
            </a:r>
          </a:p>
          <a:p>
            <a:pPr>
              <a:buFont typeface="Arial" pitchFamily="34" charset="0"/>
              <a:buChar char="•"/>
            </a:pPr>
            <a:r>
              <a:rPr lang="en-GB" sz="2400" b="1" dirty="0" smtClean="0">
                <a:solidFill>
                  <a:srgbClr val="002060"/>
                </a:solidFill>
                <a:latin typeface="+mn-lt"/>
              </a:rPr>
              <a:t>  200,000 ground vehicles</a:t>
            </a:r>
          </a:p>
          <a:p>
            <a:pPr>
              <a:buFont typeface="Arial" pitchFamily="34" charset="0"/>
              <a:buChar char="•"/>
            </a:pPr>
            <a:r>
              <a:rPr lang="en-GB" sz="2400" dirty="0" smtClean="0">
                <a:solidFill>
                  <a:srgbClr val="002060"/>
                </a:solidFill>
                <a:latin typeface="+mn-lt"/>
              </a:rPr>
              <a:t>  </a:t>
            </a:r>
            <a:r>
              <a:rPr lang="en-GB" sz="2400" b="1" dirty="0" smtClean="0">
                <a:solidFill>
                  <a:srgbClr val="002060"/>
                </a:solidFill>
                <a:latin typeface="+mn-lt"/>
              </a:rPr>
              <a:t>3 million jobs world-wide (direct, indirect, induced)</a:t>
            </a:r>
          </a:p>
        </p:txBody>
      </p:sp>
      <p:pic>
        <p:nvPicPr>
          <p:cNvPr id="13" name="Grafik 12" descr="767_1.JPG"/>
          <p:cNvPicPr>
            <a:picLocks noChangeAspect="1"/>
          </p:cNvPicPr>
          <p:nvPr/>
        </p:nvPicPr>
        <p:blipFill>
          <a:blip r:embed="rId6" cstate="print"/>
          <a:stretch>
            <a:fillRect/>
          </a:stretch>
        </p:blipFill>
        <p:spPr>
          <a:xfrm>
            <a:off x="4963400" y="1484784"/>
            <a:ext cx="4166312" cy="1296000"/>
          </a:xfrm>
          <a:prstGeom prst="rect">
            <a:avLst/>
          </a:prstGeom>
        </p:spPr>
      </p:pic>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Rectangle 2" hidden="1"/>
          <p:cNvGraphicFramePr>
            <a:graphicFrameLocks/>
          </p:cNvGraphicFramePr>
          <p:nvPr>
            <p:custDataLst>
              <p:tags r:id="rId2"/>
            </p:custDataLst>
          </p:nvPr>
        </p:nvGraphicFramePr>
        <p:xfrm>
          <a:off x="0" y="0"/>
          <a:ext cx="171451" cy="158750"/>
        </p:xfrm>
        <a:graphic>
          <a:graphicData uri="http://schemas.openxmlformats.org/presentationml/2006/ole">
            <mc:AlternateContent xmlns:mc="http://schemas.openxmlformats.org/markup-compatibility/2006">
              <mc:Choice xmlns:v="urn:schemas-microsoft-com:vml" Requires="v">
                <p:oleObj spid="_x0000_s98314" name="think-cell Folie" r:id="rId5" imgW="0" imgH="0" progId="TCLayout.ActiveDocument.1">
                  <p:embed/>
                </p:oleObj>
              </mc:Choice>
              <mc:Fallback>
                <p:oleObj name="think-cell Folie" r:id="rId5"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451"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0" name="Titel 1"/>
          <p:cNvSpPr>
            <a:spLocks noGrp="1"/>
          </p:cNvSpPr>
          <p:nvPr>
            <p:ph type="title"/>
          </p:nvPr>
        </p:nvSpPr>
        <p:spPr>
          <a:xfrm>
            <a:off x="3470275" y="229720"/>
            <a:ext cx="6124575" cy="523220"/>
          </a:xfrm>
        </p:spPr>
        <p:txBody>
          <a:bodyPr/>
          <a:lstStyle/>
          <a:p>
            <a:pPr eaLnBrk="1" hangingPunct="1"/>
            <a:r>
              <a:rPr lang="en-US" sz="2800" b="1" dirty="0" smtClean="0"/>
              <a:t>Express Delivery Chain</a:t>
            </a:r>
          </a:p>
        </p:txBody>
      </p:sp>
      <p:sp>
        <p:nvSpPr>
          <p:cNvPr id="3" name="Foliennummernplatzhalter 2"/>
          <p:cNvSpPr>
            <a:spLocks noGrp="1"/>
          </p:cNvSpPr>
          <p:nvPr>
            <p:ph type="sldNum" sz="quarter" idx="10"/>
          </p:nvPr>
        </p:nvSpPr>
        <p:spPr/>
        <p:txBody>
          <a:bodyPr/>
          <a:lstStyle/>
          <a:p>
            <a:pPr>
              <a:defRPr/>
            </a:pPr>
            <a:fld id="{C21A34CC-9378-4EC3-8ECE-34BB6F211710}" type="slidenum">
              <a:rPr lang="de-DE"/>
              <a:pPr>
                <a:defRPr/>
              </a:pPr>
              <a:t>4</a:t>
            </a:fld>
            <a:endParaRPr lang="de-DE"/>
          </a:p>
        </p:txBody>
      </p:sp>
      <p:pic>
        <p:nvPicPr>
          <p:cNvPr id="91" name="Picture 3"/>
          <p:cNvPicPr>
            <a:picLocks noChangeAspect="1" noChangeArrowheads="1"/>
          </p:cNvPicPr>
          <p:nvPr/>
        </p:nvPicPr>
        <p:blipFill>
          <a:blip r:embed="rId6" cstate="print"/>
          <a:srcRect/>
          <a:stretch>
            <a:fillRect/>
          </a:stretch>
        </p:blipFill>
        <p:spPr bwMode="auto">
          <a:xfrm>
            <a:off x="632521" y="1844824"/>
            <a:ext cx="8809037" cy="2571750"/>
          </a:xfrm>
          <a:prstGeom prst="rect">
            <a:avLst/>
          </a:prstGeom>
          <a:noFill/>
          <a:ln w="9525">
            <a:noFill/>
            <a:miter lim="800000"/>
            <a:headEnd/>
            <a:tailEnd/>
          </a:ln>
        </p:spPr>
      </p:pic>
      <p:pic>
        <p:nvPicPr>
          <p:cNvPr id="92" name="Picture 3"/>
          <p:cNvPicPr>
            <a:picLocks noChangeAspect="1" noChangeArrowheads="1"/>
          </p:cNvPicPr>
          <p:nvPr/>
        </p:nvPicPr>
        <p:blipFill>
          <a:blip r:embed="rId6" cstate="print"/>
          <a:srcRect/>
          <a:stretch>
            <a:fillRect/>
          </a:stretch>
        </p:blipFill>
        <p:spPr bwMode="auto">
          <a:xfrm>
            <a:off x="632521" y="1700808"/>
            <a:ext cx="8809037" cy="2571750"/>
          </a:xfrm>
          <a:prstGeom prst="rect">
            <a:avLst/>
          </a:prstGeom>
          <a:noFill/>
          <a:ln w="9525">
            <a:noFill/>
            <a:miter lim="800000"/>
            <a:headEnd/>
            <a:tailEnd/>
          </a:ln>
        </p:spPr>
      </p:pic>
      <p:sp>
        <p:nvSpPr>
          <p:cNvPr id="7" name="Right Arrow 6"/>
          <p:cNvSpPr/>
          <p:nvPr/>
        </p:nvSpPr>
        <p:spPr>
          <a:xfrm>
            <a:off x="1064568" y="4509120"/>
            <a:ext cx="7920881" cy="1728192"/>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Control from pick-up to delivery.</a:t>
            </a:r>
          </a:p>
          <a:p>
            <a:pPr algn="ctr"/>
            <a:r>
              <a:rPr lang="en-US" dirty="0" smtClean="0">
                <a:solidFill>
                  <a:schemeClr val="tx1"/>
                </a:solidFill>
              </a:rPr>
              <a:t>Shipments </a:t>
            </a:r>
            <a:r>
              <a:rPr lang="en-US" b="1" i="1" dirty="0" smtClean="0">
                <a:solidFill>
                  <a:schemeClr val="tx1"/>
                </a:solidFill>
              </a:rPr>
              <a:t>from</a:t>
            </a:r>
            <a:r>
              <a:rPr lang="en-US" dirty="0" smtClean="0">
                <a:solidFill>
                  <a:schemeClr val="tx1"/>
                </a:solidFill>
              </a:rPr>
              <a:t> anywhere, </a:t>
            </a:r>
            <a:r>
              <a:rPr lang="en-US" b="1" i="1" dirty="0" smtClean="0">
                <a:solidFill>
                  <a:schemeClr val="tx1"/>
                </a:solidFill>
              </a:rPr>
              <a:t>to</a:t>
            </a:r>
            <a:r>
              <a:rPr lang="en-US" dirty="0" smtClean="0">
                <a:solidFill>
                  <a:schemeClr val="tx1"/>
                </a:solidFill>
              </a:rPr>
              <a:t> anywhere can be delivered within 24-72 hrs</a:t>
            </a:r>
            <a:endParaRPr lang="en-GB" dirty="0">
              <a:solidFill>
                <a:schemeClr val="tx1"/>
              </a:solidFill>
            </a:endParaRPr>
          </a:p>
        </p:txBody>
      </p:sp>
      <p:sp>
        <p:nvSpPr>
          <p:cNvPr id="8" name="Textfeld 7"/>
          <p:cNvSpPr txBox="1"/>
          <p:nvPr/>
        </p:nvSpPr>
        <p:spPr>
          <a:xfrm>
            <a:off x="992560" y="6093296"/>
            <a:ext cx="1824538" cy="215444"/>
          </a:xfrm>
          <a:prstGeom prst="rect">
            <a:avLst/>
          </a:prstGeom>
          <a:noFill/>
        </p:spPr>
        <p:txBody>
          <a:bodyPr wrap="none" rtlCol="0">
            <a:spAutoFit/>
          </a:bodyPr>
          <a:lstStyle/>
          <a:p>
            <a:r>
              <a:rPr lang="en-US" sz="800" dirty="0" smtClean="0"/>
              <a:t>Source: Global Express Association</a:t>
            </a:r>
            <a:endParaRPr lang="en-US" sz="800" dirty="0"/>
          </a:p>
        </p:txBody>
      </p:sp>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t>High Value-added, Time-guaranteed</a:t>
            </a:r>
            <a:endParaRPr lang="en-GB" sz="2800" b="1" dirty="0"/>
          </a:p>
        </p:txBody>
      </p:sp>
      <p:graphicFrame>
        <p:nvGraphicFramePr>
          <p:cNvPr id="5" name="Diagramm 4"/>
          <p:cNvGraphicFramePr/>
          <p:nvPr/>
        </p:nvGraphicFramePr>
        <p:xfrm>
          <a:off x="1424608" y="1628800"/>
          <a:ext cx="7108056"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p:cNvSpPr txBox="1"/>
          <p:nvPr/>
        </p:nvSpPr>
        <p:spPr>
          <a:xfrm>
            <a:off x="1286767" y="6093296"/>
            <a:ext cx="6834585" cy="215444"/>
          </a:xfrm>
          <a:prstGeom prst="rect">
            <a:avLst/>
          </a:prstGeom>
          <a:noFill/>
        </p:spPr>
        <p:txBody>
          <a:bodyPr wrap="square" rtlCol="0">
            <a:spAutoFit/>
          </a:bodyPr>
          <a:lstStyle/>
          <a:p>
            <a:r>
              <a:rPr lang="en-US" sz="800" dirty="0" smtClean="0"/>
              <a:t>Source: Frontier Economics, Express Delivery and Trade Facilitation: Impacts on the Global Economy, January 2015</a:t>
            </a:r>
            <a:endParaRPr lang="en-US" sz="800" dirty="0"/>
          </a:p>
        </p:txBody>
      </p:sp>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470835" y="14427"/>
            <a:ext cx="6123130" cy="954107"/>
          </a:xfrm>
        </p:spPr>
        <p:txBody>
          <a:bodyPr lIns="91440" tIns="45720" rIns="91440" bIns="45720" anchor="ctr">
            <a:spAutoFit/>
          </a:bodyPr>
          <a:lstStyle/>
          <a:p>
            <a:r>
              <a:rPr sz="2800" b="1" dirty="0" smtClean="0"/>
              <a:t>The </a:t>
            </a:r>
            <a:r>
              <a:rPr lang="de-DE" sz="2800" b="1" dirty="0" smtClean="0"/>
              <a:t>E</a:t>
            </a:r>
            <a:r>
              <a:rPr sz="2800" b="1" dirty="0" err="1" smtClean="0"/>
              <a:t>ssentials</a:t>
            </a:r>
            <a:r>
              <a:rPr sz="2800" b="1" dirty="0" smtClean="0"/>
              <a:t> of </a:t>
            </a:r>
            <a:r>
              <a:rPr lang="de-DE" sz="2800" b="1" dirty="0" smtClean="0"/>
              <a:t>E</a:t>
            </a:r>
            <a:r>
              <a:rPr sz="2800" b="1" dirty="0" smtClean="0"/>
              <a:t>very </a:t>
            </a:r>
            <a:r>
              <a:rPr lang="de-DE" sz="2800" b="1" dirty="0" err="1" smtClean="0"/>
              <a:t>One</a:t>
            </a:r>
            <a:r>
              <a:rPr lang="de-DE" sz="2800" b="1" dirty="0" smtClean="0"/>
              <a:t> </a:t>
            </a:r>
            <a:r>
              <a:rPr lang="de-DE" sz="2800" b="1" dirty="0" err="1" smtClean="0"/>
              <a:t>of</a:t>
            </a:r>
            <a:r>
              <a:rPr lang="de-DE" sz="2800" b="1" dirty="0" smtClean="0"/>
              <a:t> </a:t>
            </a:r>
            <a:r>
              <a:rPr lang="de-DE" sz="2800" b="1" dirty="0" err="1" smtClean="0"/>
              <a:t>our</a:t>
            </a:r>
            <a:r>
              <a:rPr lang="de-DE" sz="2800" b="1" dirty="0" smtClean="0"/>
              <a:t> C</a:t>
            </a:r>
            <a:r>
              <a:rPr sz="2800" b="1" dirty="0" err="1" smtClean="0"/>
              <a:t>onsignment</a:t>
            </a:r>
            <a:r>
              <a:rPr lang="de-DE" sz="2800" b="1" dirty="0" smtClean="0"/>
              <a:t>s</a:t>
            </a:r>
            <a:endParaRPr sz="2800" b="1" dirty="0" smtClean="0"/>
          </a:p>
        </p:txBody>
      </p:sp>
      <p:graphicFrame>
        <p:nvGraphicFramePr>
          <p:cNvPr id="7" name="Diagram 6"/>
          <p:cNvGraphicFramePr/>
          <p:nvPr/>
        </p:nvGraphicFramePr>
        <p:xfrm>
          <a:off x="200472" y="1700810"/>
          <a:ext cx="9505056" cy="2736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4"/>
          <p:cNvGrpSpPr>
            <a:grpSpLocks/>
          </p:cNvGrpSpPr>
          <p:nvPr/>
        </p:nvGrpSpPr>
        <p:grpSpPr bwMode="auto">
          <a:xfrm>
            <a:off x="992560" y="4149377"/>
            <a:ext cx="7704856" cy="1439863"/>
            <a:chOff x="1857096" y="4077072"/>
            <a:chExt cx="6519042" cy="1440160"/>
          </a:xfrm>
        </p:grpSpPr>
        <p:sp>
          <p:nvSpPr>
            <p:cNvPr id="14" name="Notched Right Arrow 13"/>
            <p:cNvSpPr/>
            <p:nvPr/>
          </p:nvSpPr>
          <p:spPr>
            <a:xfrm>
              <a:off x="2361152" y="4077072"/>
              <a:ext cx="5832208" cy="144016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78" name="TextBox 9"/>
            <p:cNvSpPr txBox="1">
              <a:spLocks noChangeArrowheads="1"/>
            </p:cNvSpPr>
            <p:nvPr/>
          </p:nvSpPr>
          <p:spPr bwMode="auto">
            <a:xfrm>
              <a:off x="1857096" y="4437112"/>
              <a:ext cx="6519042" cy="707886"/>
            </a:xfrm>
            <a:prstGeom prst="rect">
              <a:avLst/>
            </a:prstGeom>
            <a:noFill/>
            <a:ln w="9525">
              <a:noFill/>
              <a:miter lim="800000"/>
              <a:headEnd/>
              <a:tailEnd/>
            </a:ln>
          </p:spPr>
          <p:txBody>
            <a:bodyPr wrap="square">
              <a:spAutoFit/>
            </a:bodyPr>
            <a:lstStyle/>
            <a:p>
              <a:pPr algn="ctr"/>
              <a:r>
                <a:rPr lang="en-US" sz="2000" dirty="0">
                  <a:solidFill>
                    <a:schemeClr val="bg1"/>
                  </a:solidFill>
                  <a:latin typeface="Calibri" pitchFamily="34" charset="0"/>
                </a:rPr>
                <a:t>Must be accurate and move together </a:t>
              </a:r>
              <a:br>
                <a:rPr lang="en-US" sz="2000" dirty="0">
                  <a:solidFill>
                    <a:schemeClr val="bg1"/>
                  </a:solidFill>
                  <a:latin typeface="Calibri" pitchFamily="34" charset="0"/>
                </a:rPr>
              </a:br>
              <a:r>
                <a:rPr lang="en-US" sz="2000" dirty="0">
                  <a:solidFill>
                    <a:schemeClr val="bg1"/>
                  </a:solidFill>
                  <a:latin typeface="Calibri" pitchFamily="34" charset="0"/>
                </a:rPr>
                <a:t>through the supply </a:t>
              </a:r>
              <a:r>
                <a:rPr lang="en-US" sz="2000" dirty="0" smtClean="0">
                  <a:solidFill>
                    <a:schemeClr val="bg1"/>
                  </a:solidFill>
                  <a:latin typeface="Calibri" pitchFamily="34" charset="0"/>
                </a:rPr>
                <a:t>chain to ensure on-time delivery</a:t>
              </a:r>
              <a:endParaRPr lang="en-US" sz="2000" dirty="0">
                <a:solidFill>
                  <a:schemeClr val="bg1"/>
                </a:solidFill>
                <a:latin typeface="Calibri" pitchFamily="34" charset="0"/>
              </a:endParaRPr>
            </a:p>
          </p:txBody>
        </p:sp>
      </p:grpSp>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Pre-Arrival</a:t>
            </a:r>
            <a:r>
              <a:rPr lang="de-DE" dirty="0" smtClean="0"/>
              <a:t> </a:t>
            </a:r>
            <a:r>
              <a:rPr lang="de-DE" dirty="0" err="1" smtClean="0"/>
              <a:t>for</a:t>
            </a:r>
            <a:r>
              <a:rPr lang="de-DE" dirty="0" smtClean="0"/>
              <a:t> different </a:t>
            </a:r>
            <a:r>
              <a:rPr lang="de-DE" dirty="0" err="1" smtClean="0"/>
              <a:t>purposes</a:t>
            </a:r>
            <a:endParaRPr lang="de-DE" dirty="0"/>
          </a:p>
        </p:txBody>
      </p:sp>
      <p:sp>
        <p:nvSpPr>
          <p:cNvPr id="4" name="Foliennummernplatzhalter 3"/>
          <p:cNvSpPr>
            <a:spLocks noGrp="1"/>
          </p:cNvSpPr>
          <p:nvPr>
            <p:ph type="sldNum" sz="quarter" idx="10"/>
          </p:nvPr>
        </p:nvSpPr>
        <p:spPr/>
        <p:txBody>
          <a:bodyPr/>
          <a:lstStyle/>
          <a:p>
            <a:fld id="{FD03C720-0D5E-4F77-A3FF-F58721D642ED}" type="slidenum">
              <a:rPr lang="de-DE" smtClean="0"/>
              <a:pPr/>
              <a:t>7</a:t>
            </a:fld>
            <a:endParaRPr lang="de-DE"/>
          </a:p>
        </p:txBody>
      </p:sp>
      <p:graphicFrame>
        <p:nvGraphicFramePr>
          <p:cNvPr id="5" name="Group 111"/>
          <p:cNvGraphicFramePr>
            <a:graphicFrameLocks/>
          </p:cNvGraphicFramePr>
          <p:nvPr/>
        </p:nvGraphicFramePr>
        <p:xfrm>
          <a:off x="247650" y="3559688"/>
          <a:ext cx="9328150" cy="2773104"/>
        </p:xfrm>
        <a:graphic>
          <a:graphicData uri="http://schemas.openxmlformats.org/drawingml/2006/table">
            <a:tbl>
              <a:tblPr/>
              <a:tblGrid>
                <a:gridCol w="2476500"/>
                <a:gridCol w="990600"/>
                <a:gridCol w="1939925"/>
                <a:gridCol w="1939925"/>
                <a:gridCol w="1981200"/>
              </a:tblGrid>
              <a:tr h="3651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a:t>
                      </a: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a:t>
                      </a: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a:t>
                      </a: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 </a:t>
                      </a: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818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Tahoma" pitchFamily="34" charset="0"/>
                          <a:cs typeface="Tahoma" pitchFamily="34" charset="0"/>
                        </a:rPr>
                        <a:t>Current Model</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Tahoma" pitchFamily="34" charset="0"/>
                          <a:cs typeface="Tahoma" pitchFamily="34" charset="0"/>
                        </a:rPr>
                        <a:t>4 Steps </a:t>
                      </a:r>
                      <a:endParaRPr kumimoji="0" lang="en-US" sz="1200" b="1" i="1"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Security filing, e.g. ACAS</a:t>
                      </a:r>
                      <a:endParaRPr kumimoji="0" lang="en-US" sz="1200" b="0" i="0"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Pre-arrival manifest (obl.)</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Pre-Arrival Entry (optional) </a:t>
                      </a:r>
                      <a:br>
                        <a:rPr kumimoji="0" lang="en-US" sz="1200" b="0" i="0" u="none" strike="noStrike" cap="none" normalizeH="0" baseline="0" dirty="0" smtClean="0">
                          <a:ln>
                            <a:noFill/>
                          </a:ln>
                          <a:solidFill>
                            <a:schemeClr val="tx1"/>
                          </a:solidFill>
                          <a:effectLst/>
                          <a:latin typeface="Tahoma" pitchFamily="34" charset="0"/>
                          <a:cs typeface="Tahoma" pitchFamily="34" charset="0"/>
                        </a:rPr>
                      </a:br>
                      <a:r>
                        <a:rPr kumimoji="0" lang="en-US" sz="1200" b="0" i="0" u="none" strike="noStrike" cap="none" normalizeH="0" baseline="0" dirty="0" smtClean="0">
                          <a:ln>
                            <a:noFill/>
                          </a:ln>
                          <a:solidFill>
                            <a:schemeClr val="tx1"/>
                          </a:solidFill>
                          <a:effectLst/>
                          <a:latin typeface="Tahoma" pitchFamily="34" charset="0"/>
                          <a:cs typeface="Tahoma" pitchFamily="34" charset="0"/>
                        </a:rPr>
                        <a:t>(Transactional) </a:t>
                      </a:r>
                      <a:endParaRPr kumimoji="0" lang="en-US" sz="1200" b="0" i="0"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Other Government Agencies (OGA) Releases</a:t>
                      </a:r>
                      <a:endParaRPr kumimoji="0" lang="en-US" sz="1200" b="0" i="0"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Release and Clearance</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Payment 10 days</a:t>
                      </a:r>
                      <a:endParaRPr kumimoji="0" lang="en-US" sz="1200" b="0" i="0"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75088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Tahoma" pitchFamily="34" charset="0"/>
                          <a:cs typeface="Tahoma" pitchFamily="34" charset="0"/>
                        </a:rPr>
                        <a:t>Single Window</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Tahoma" pitchFamily="34" charset="0"/>
                          <a:cs typeface="Tahoma" pitchFamily="34" charset="0"/>
                        </a:rPr>
                        <a:t>3 Steps</a:t>
                      </a:r>
                      <a:endParaRPr kumimoji="0" lang="en-US" sz="1200" b="1" i="1"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Security filing, e.g. ACAS</a:t>
                      </a:r>
                      <a:endParaRPr kumimoji="0" lang="en-US" sz="1200" b="0" i="0"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  Pre-Arrival Single Window  processing</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       - OGAs</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       - Transactional Process</a:t>
                      </a:r>
                      <a:endParaRPr kumimoji="0" lang="en-US" sz="1200" b="0" i="0"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Release and Clearance</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Payment 10 days</a:t>
                      </a:r>
                    </a:p>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Tahoma" pitchFamily="34" charset="0"/>
                          <a:cs typeface="Tahoma" pitchFamily="34" charset="0"/>
                        </a:rPr>
                        <a:t>“ABC” - </a:t>
                      </a:r>
                      <a:r>
                        <a:rPr kumimoji="0" lang="en-US" sz="1200" b="1" i="1" u="none" strike="noStrike" cap="none" normalizeH="0" baseline="0" dirty="0" smtClean="0">
                          <a:ln>
                            <a:noFill/>
                          </a:ln>
                          <a:solidFill>
                            <a:schemeClr val="tx1"/>
                          </a:solidFill>
                          <a:effectLst/>
                          <a:latin typeface="Tahoma" pitchFamily="34" charset="0"/>
                          <a:cs typeface="Tahoma" pitchFamily="34" charset="0"/>
                        </a:rPr>
                        <a:t>2 Steps</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Tahoma" pitchFamily="34" charset="0"/>
                          <a:cs typeface="Tahoma" pitchFamily="34" charset="0"/>
                        </a:rPr>
                        <a:t>Advance Processing and</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Tahoma" pitchFamily="34" charset="0"/>
                          <a:cs typeface="Tahoma" pitchFamily="34" charset="0"/>
                        </a:rPr>
                        <a:t>Account Based Controls</a:t>
                      </a:r>
                    </a:p>
                  </a:txBody>
                  <a:tcPr marL="99060" marR="99060" marT="45677" marB="4567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Security filing, e.g. ACAS</a:t>
                      </a:r>
                      <a:endParaRPr kumimoji="0" lang="en-US" sz="1200" b="0" i="0" u="none" strike="noStrike" cap="none" normalizeH="0" baseline="0" dirty="0" smtClean="0">
                        <a:ln>
                          <a:noFill/>
                        </a:ln>
                        <a:solidFill>
                          <a:schemeClr val="tx1"/>
                        </a:solidFill>
                        <a:effectLst/>
                        <a:latin typeface="Arial" charset="0"/>
                      </a:endParaRPr>
                    </a:p>
                    <a:p>
                      <a:pPr marL="342900" marR="0" lvl="0" indent="-342900" algn="l" defTabSz="914400" rtl="0" eaLnBrk="1" fontAlgn="t"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ahoma" pitchFamily="34" charset="0"/>
                          <a:cs typeface="Tahoma" pitchFamily="34" charset="0"/>
                        </a:rPr>
                        <a:t>Local clearance</a:t>
                      </a:r>
                    </a:p>
                    <a:p>
                      <a:pPr marL="342900" marR="0" lvl="0" indent="-342900" algn="l" defTabSz="914400" rtl="0" eaLnBrk="1" fontAlgn="t"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Tahoma" pitchFamily="34" charset="0"/>
                        <a:cs typeface="Tahoma" pitchFamily="34" charset="0"/>
                      </a:endParaRPr>
                    </a:p>
                    <a:p>
                      <a:pPr marL="342900" marR="0" lvl="0" indent="-342900" algn="l" defTabSz="914400" rtl="0" eaLnBrk="1" fontAlgn="t"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ahoma" pitchFamily="34" charset="0"/>
                          <a:cs typeface="Tahoma" pitchFamily="34" charset="0"/>
                        </a:rPr>
                        <a:t>Authorized Trader Certification &amp; commodity pre-certification </a:t>
                      </a:r>
                      <a:endParaRPr kumimoji="0" lang="en-US" sz="1200" b="0" i="0"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99060" marR="99060" marT="45677" marB="4567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Self-Assessment</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Period Entry / </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cs typeface="Tahoma" pitchFamily="34" charset="0"/>
                        </a:rPr>
                        <a:t>Deferred payment</a:t>
                      </a:r>
                    </a:p>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99060" marR="99060" marT="45677" marB="4567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3" name="Group 136"/>
          <p:cNvGrpSpPr>
            <a:grpSpLocks/>
          </p:cNvGrpSpPr>
          <p:nvPr/>
        </p:nvGrpSpPr>
        <p:grpSpPr bwMode="auto">
          <a:xfrm>
            <a:off x="3916486" y="2852936"/>
            <a:ext cx="5861050" cy="655638"/>
            <a:chOff x="1392" y="979"/>
            <a:chExt cx="2784" cy="413"/>
          </a:xfrm>
          <a:solidFill>
            <a:schemeClr val="tx2">
              <a:lumMod val="40000"/>
              <a:lumOff val="60000"/>
            </a:schemeClr>
          </a:solidFill>
        </p:grpSpPr>
        <p:sp>
          <p:nvSpPr>
            <p:cNvPr id="7" name="AutoShape 117"/>
            <p:cNvSpPr>
              <a:spLocks noChangeArrowheads="1"/>
            </p:cNvSpPr>
            <p:nvPr/>
          </p:nvSpPr>
          <p:spPr bwMode="auto">
            <a:xfrm>
              <a:off x="1392" y="979"/>
              <a:ext cx="2784" cy="413"/>
            </a:xfrm>
            <a:prstGeom prst="notchedRightArrow">
              <a:avLst>
                <a:gd name="adj1" fmla="val 47213"/>
                <a:gd name="adj2" fmla="val 70218"/>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8" name="Text Box 118"/>
            <p:cNvSpPr txBox="1">
              <a:spLocks noChangeArrowheads="1"/>
            </p:cNvSpPr>
            <p:nvPr/>
          </p:nvSpPr>
          <p:spPr bwMode="auto">
            <a:xfrm>
              <a:off x="1794" y="1108"/>
              <a:ext cx="2204" cy="17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200" b="1" dirty="0" smtClean="0"/>
                <a:t>	Safety			Revenue</a:t>
              </a:r>
            </a:p>
          </p:txBody>
        </p:sp>
      </p:grpSp>
      <p:grpSp>
        <p:nvGrpSpPr>
          <p:cNvPr id="6" name="Group 71"/>
          <p:cNvGrpSpPr>
            <a:grpSpLocks/>
          </p:cNvGrpSpPr>
          <p:nvPr/>
        </p:nvGrpSpPr>
        <p:grpSpPr bwMode="auto">
          <a:xfrm>
            <a:off x="247650" y="1482627"/>
            <a:ext cx="825500" cy="890587"/>
            <a:chOff x="144" y="668"/>
            <a:chExt cx="480" cy="561"/>
          </a:xfrm>
        </p:grpSpPr>
        <p:pic>
          <p:nvPicPr>
            <p:cNvPr id="10" name="Picture 87" descr="MC9002293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68"/>
              <a:ext cx="40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38"/>
            <p:cNvSpPr txBox="1">
              <a:spLocks noChangeArrowheads="1"/>
            </p:cNvSpPr>
            <p:nvPr/>
          </p:nvSpPr>
          <p:spPr bwMode="auto">
            <a:xfrm>
              <a:off x="144" y="1056"/>
              <a:ext cx="4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Pick-up</a:t>
              </a:r>
            </a:p>
          </p:txBody>
        </p:sp>
      </p:grpSp>
      <p:grpSp>
        <p:nvGrpSpPr>
          <p:cNvPr id="9" name="Group 78"/>
          <p:cNvGrpSpPr>
            <a:grpSpLocks/>
          </p:cNvGrpSpPr>
          <p:nvPr/>
        </p:nvGrpSpPr>
        <p:grpSpPr bwMode="auto">
          <a:xfrm>
            <a:off x="7924800" y="1482627"/>
            <a:ext cx="825500" cy="890587"/>
            <a:chOff x="4608" y="668"/>
            <a:chExt cx="480" cy="561"/>
          </a:xfrm>
        </p:grpSpPr>
        <p:pic>
          <p:nvPicPr>
            <p:cNvPr id="13" name="Picture 88" descr="MC9002293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656" y="668"/>
              <a:ext cx="40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39"/>
            <p:cNvSpPr txBox="1">
              <a:spLocks noChangeArrowheads="1"/>
            </p:cNvSpPr>
            <p:nvPr/>
          </p:nvSpPr>
          <p:spPr bwMode="auto">
            <a:xfrm>
              <a:off x="4608" y="1056"/>
              <a:ext cx="4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Delivery</a:t>
              </a:r>
            </a:p>
          </p:txBody>
        </p:sp>
      </p:grpSp>
      <p:grpSp>
        <p:nvGrpSpPr>
          <p:cNvPr id="12" name="Group 79"/>
          <p:cNvGrpSpPr>
            <a:grpSpLocks/>
          </p:cNvGrpSpPr>
          <p:nvPr/>
        </p:nvGrpSpPr>
        <p:grpSpPr bwMode="auto">
          <a:xfrm>
            <a:off x="8667750" y="1488976"/>
            <a:ext cx="1073150" cy="885825"/>
            <a:chOff x="5040" y="672"/>
            <a:chExt cx="624" cy="558"/>
          </a:xfrm>
        </p:grpSpPr>
        <p:sp>
          <p:nvSpPr>
            <p:cNvPr id="16" name="Documents"/>
            <p:cNvSpPr>
              <a:spLocks noEditPoints="1" noChangeArrowheads="1"/>
            </p:cNvSpPr>
            <p:nvPr/>
          </p:nvSpPr>
          <p:spPr bwMode="auto">
            <a:xfrm>
              <a:off x="5040" y="672"/>
              <a:ext cx="144" cy="1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50 w 21600"/>
                <a:gd name="T37" fmla="*/ 4200 h 21600"/>
                <a:gd name="T38" fmla="*/ 16500 w 21600"/>
                <a:gd name="T39" fmla="*/ 1728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17" name="Picture 118" descr="View detail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2" y="720"/>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0"/>
            <p:cNvSpPr txBox="1">
              <a:spLocks noChangeArrowheads="1"/>
            </p:cNvSpPr>
            <p:nvPr/>
          </p:nvSpPr>
          <p:spPr bwMode="auto">
            <a:xfrm>
              <a:off x="5136" y="1056"/>
              <a:ext cx="52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dirty="0" smtClean="0"/>
                <a:t>Clearance</a:t>
              </a:r>
              <a:endParaRPr lang="en-US" sz="1200" dirty="0"/>
            </a:p>
          </p:txBody>
        </p:sp>
      </p:grpSp>
      <p:grpSp>
        <p:nvGrpSpPr>
          <p:cNvPr id="15" name="Group 74"/>
          <p:cNvGrpSpPr>
            <a:grpSpLocks/>
          </p:cNvGrpSpPr>
          <p:nvPr/>
        </p:nvGrpSpPr>
        <p:grpSpPr bwMode="auto">
          <a:xfrm>
            <a:off x="3302000" y="1577876"/>
            <a:ext cx="1073150" cy="977900"/>
            <a:chOff x="1920" y="728"/>
            <a:chExt cx="624" cy="616"/>
          </a:xfrm>
        </p:grpSpPr>
        <p:pic>
          <p:nvPicPr>
            <p:cNvPr id="20" name="Image.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0164" t="20624" r="81581" b="71419"/>
            <a:stretch>
              <a:fillRect/>
            </a:stretch>
          </p:blipFill>
          <p:spPr bwMode="auto">
            <a:xfrm>
              <a:off x="1920" y="728"/>
              <a:ext cx="525"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42"/>
            <p:cNvSpPr txBox="1">
              <a:spLocks noChangeArrowheads="1"/>
            </p:cNvSpPr>
            <p:nvPr/>
          </p:nvSpPr>
          <p:spPr bwMode="auto">
            <a:xfrm>
              <a:off x="1968" y="105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Flight Departure</a:t>
              </a:r>
            </a:p>
          </p:txBody>
        </p:sp>
      </p:grpSp>
      <p:grpSp>
        <p:nvGrpSpPr>
          <p:cNvPr id="19" name="Group 76"/>
          <p:cNvGrpSpPr>
            <a:grpSpLocks/>
          </p:cNvGrpSpPr>
          <p:nvPr/>
        </p:nvGrpSpPr>
        <p:grpSpPr bwMode="auto">
          <a:xfrm>
            <a:off x="5861050" y="1481038"/>
            <a:ext cx="990600" cy="1079500"/>
            <a:chOff x="3408" y="667"/>
            <a:chExt cx="576" cy="680"/>
          </a:xfrm>
        </p:grpSpPr>
        <p:pic>
          <p:nvPicPr>
            <p:cNvPr id="23" name="Image.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81352" t="18671" r="9184" b="67282"/>
            <a:stretch>
              <a:fillRect/>
            </a:stretch>
          </p:blipFill>
          <p:spPr bwMode="auto">
            <a:xfrm>
              <a:off x="3552" y="667"/>
              <a:ext cx="404"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43"/>
            <p:cNvSpPr txBox="1">
              <a:spLocks noChangeArrowheads="1"/>
            </p:cNvSpPr>
            <p:nvPr/>
          </p:nvSpPr>
          <p:spPr bwMode="auto">
            <a:xfrm>
              <a:off x="3408" y="1056"/>
              <a:ext cx="5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dirty="0"/>
                <a:t>Customs</a:t>
              </a:r>
              <a:r>
                <a:rPr lang="en-US" sz="1200" dirty="0" smtClean="0"/>
                <a:t>/</a:t>
              </a:r>
              <a:br>
                <a:rPr lang="en-US" sz="1200" dirty="0" smtClean="0"/>
              </a:br>
              <a:r>
                <a:rPr lang="en-US" sz="1200" dirty="0" smtClean="0"/>
                <a:t>OGA</a:t>
              </a:r>
              <a:endParaRPr lang="en-US" sz="1200" dirty="0"/>
            </a:p>
          </p:txBody>
        </p:sp>
      </p:grpSp>
      <p:grpSp>
        <p:nvGrpSpPr>
          <p:cNvPr id="22" name="Group 77"/>
          <p:cNvGrpSpPr>
            <a:grpSpLocks/>
          </p:cNvGrpSpPr>
          <p:nvPr/>
        </p:nvGrpSpPr>
        <p:grpSpPr bwMode="auto">
          <a:xfrm>
            <a:off x="7016750" y="1577876"/>
            <a:ext cx="908050" cy="1166813"/>
            <a:chOff x="4080" y="728"/>
            <a:chExt cx="528" cy="735"/>
          </a:xfrm>
        </p:grpSpPr>
        <p:pic>
          <p:nvPicPr>
            <p:cNvPr id="26" name="Image.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0164" t="20624" r="81581" b="71419"/>
            <a:stretch>
              <a:fillRect/>
            </a:stretch>
          </p:blipFill>
          <p:spPr bwMode="auto">
            <a:xfrm>
              <a:off x="4080" y="728"/>
              <a:ext cx="525"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45"/>
            <p:cNvSpPr txBox="1">
              <a:spLocks noChangeArrowheads="1"/>
            </p:cNvSpPr>
            <p:nvPr/>
          </p:nvSpPr>
          <p:spPr bwMode="auto">
            <a:xfrm>
              <a:off x="4176" y="1056"/>
              <a:ext cx="43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dirty="0"/>
                <a:t>Flight </a:t>
              </a:r>
              <a:r>
                <a:rPr lang="en-US" sz="1200" dirty="0" smtClean="0"/>
                <a:t>Arrival/Release</a:t>
              </a:r>
              <a:endParaRPr lang="en-US" sz="1200" dirty="0"/>
            </a:p>
          </p:txBody>
        </p:sp>
      </p:grpSp>
      <p:grpSp>
        <p:nvGrpSpPr>
          <p:cNvPr id="25" name="Group 72"/>
          <p:cNvGrpSpPr>
            <a:grpSpLocks/>
          </p:cNvGrpSpPr>
          <p:nvPr/>
        </p:nvGrpSpPr>
        <p:grpSpPr bwMode="auto">
          <a:xfrm>
            <a:off x="1155700" y="1412776"/>
            <a:ext cx="1155700" cy="1331912"/>
            <a:chOff x="672" y="624"/>
            <a:chExt cx="672" cy="839"/>
          </a:xfrm>
        </p:grpSpPr>
        <p:pic>
          <p:nvPicPr>
            <p:cNvPr id="29" name="Image.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l="28880" t="21562" r="64249" b="67816"/>
            <a:stretch>
              <a:fillRect/>
            </a:stretch>
          </p:blipFill>
          <p:spPr bwMode="auto">
            <a:xfrm>
              <a:off x="672" y="624"/>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46"/>
            <p:cNvSpPr txBox="1">
              <a:spLocks noChangeArrowheads="1"/>
            </p:cNvSpPr>
            <p:nvPr/>
          </p:nvSpPr>
          <p:spPr bwMode="auto">
            <a:xfrm>
              <a:off x="672" y="1056"/>
              <a:ext cx="67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Input Shipment Data</a:t>
              </a:r>
            </a:p>
          </p:txBody>
        </p:sp>
      </p:grpSp>
      <p:grpSp>
        <p:nvGrpSpPr>
          <p:cNvPr id="28" name="Group 73"/>
          <p:cNvGrpSpPr>
            <a:grpSpLocks/>
          </p:cNvGrpSpPr>
          <p:nvPr/>
        </p:nvGrpSpPr>
        <p:grpSpPr bwMode="auto">
          <a:xfrm>
            <a:off x="2311400" y="1650902"/>
            <a:ext cx="990600" cy="904875"/>
            <a:chOff x="1344" y="774"/>
            <a:chExt cx="576" cy="570"/>
          </a:xfrm>
        </p:grpSpPr>
        <p:sp>
          <p:nvSpPr>
            <p:cNvPr id="32" name="laptop"/>
            <p:cNvSpPr>
              <a:spLocks noEditPoints="1" noChangeArrowheads="1"/>
            </p:cNvSpPr>
            <p:nvPr/>
          </p:nvSpPr>
          <p:spPr bwMode="auto">
            <a:xfrm>
              <a:off x="1440" y="774"/>
              <a:ext cx="336"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436 w 21600"/>
                <a:gd name="T25" fmla="*/ 1838 h 21600"/>
                <a:gd name="T26" fmla="*/ 17293 w 21600"/>
                <a:gd name="T27" fmla="*/ 123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33" name="Text Box 147"/>
            <p:cNvSpPr txBox="1">
              <a:spLocks noChangeArrowheads="1"/>
            </p:cNvSpPr>
            <p:nvPr/>
          </p:nvSpPr>
          <p:spPr bwMode="auto">
            <a:xfrm>
              <a:off x="1344" y="105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Targeting Systems</a:t>
              </a:r>
            </a:p>
          </p:txBody>
        </p:sp>
      </p:grpSp>
      <p:sp>
        <p:nvSpPr>
          <p:cNvPr id="34" name="AutoShape 165"/>
          <p:cNvSpPr>
            <a:spLocks noChangeArrowheads="1"/>
          </p:cNvSpPr>
          <p:nvPr/>
        </p:nvSpPr>
        <p:spPr bwMode="auto">
          <a:xfrm>
            <a:off x="2513136" y="2852936"/>
            <a:ext cx="1485900" cy="655200"/>
          </a:xfrm>
          <a:prstGeom prst="notchedRightArrow">
            <a:avLst>
              <a:gd name="adj1" fmla="val 50000"/>
              <a:gd name="adj2" fmla="val 67804"/>
            </a:avLst>
          </a:prstGeom>
          <a:solidFill>
            <a:schemeClr val="tx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200" b="1" dirty="0" smtClean="0"/>
              <a:t>Security</a:t>
            </a:r>
            <a:endParaRPr lang="en-US" sz="1200" b="1" dirty="0"/>
          </a:p>
        </p:txBody>
      </p:sp>
      <p:grpSp>
        <p:nvGrpSpPr>
          <p:cNvPr id="31" name="Group 75"/>
          <p:cNvGrpSpPr>
            <a:grpSpLocks/>
          </p:cNvGrpSpPr>
          <p:nvPr/>
        </p:nvGrpSpPr>
        <p:grpSpPr bwMode="auto">
          <a:xfrm>
            <a:off x="4705350" y="1412776"/>
            <a:ext cx="990600" cy="1147762"/>
            <a:chOff x="2736" y="624"/>
            <a:chExt cx="576" cy="723"/>
          </a:xfrm>
        </p:grpSpPr>
        <p:pic>
          <p:nvPicPr>
            <p:cNvPr id="36" name="Image.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64249" t="21562" r="28880" b="67816"/>
            <a:stretch>
              <a:fillRect/>
            </a:stretch>
          </p:blipFill>
          <p:spPr bwMode="auto">
            <a:xfrm>
              <a:off x="2784" y="624"/>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170"/>
            <p:cNvSpPr txBox="1">
              <a:spLocks noChangeArrowheads="1"/>
            </p:cNvSpPr>
            <p:nvPr/>
          </p:nvSpPr>
          <p:spPr bwMode="auto">
            <a:xfrm>
              <a:off x="2736" y="1056"/>
              <a:ext cx="5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Brokerage Process</a:t>
              </a:r>
            </a:p>
          </p:txBody>
        </p:sp>
      </p:grpSp>
      <p:sp>
        <p:nvSpPr>
          <p:cNvPr id="38" name="Rechteck 37"/>
          <p:cNvSpPr/>
          <p:nvPr/>
        </p:nvSpPr>
        <p:spPr>
          <a:xfrm>
            <a:off x="144016" y="1196752"/>
            <a:ext cx="9561512" cy="158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feld 38"/>
          <p:cNvSpPr txBox="1"/>
          <p:nvPr/>
        </p:nvSpPr>
        <p:spPr>
          <a:xfrm>
            <a:off x="3728864" y="1052736"/>
            <a:ext cx="2234907" cy="338554"/>
          </a:xfrm>
          <a:prstGeom prst="rect">
            <a:avLst/>
          </a:prstGeom>
          <a:solidFill>
            <a:schemeClr val="bg1"/>
          </a:solidFill>
          <a:ln>
            <a:solidFill>
              <a:srgbClr val="FF0000"/>
            </a:solidFill>
          </a:ln>
        </p:spPr>
        <p:txBody>
          <a:bodyPr wrap="none" rtlCol="0">
            <a:spAutoFit/>
          </a:bodyPr>
          <a:lstStyle/>
          <a:p>
            <a:r>
              <a:rPr lang="de-DE" sz="1600" b="1" dirty="0" smtClean="0">
                <a:solidFill>
                  <a:srgbClr val="FF0000"/>
                </a:solidFill>
              </a:rPr>
              <a:t>Secure </a:t>
            </a:r>
            <a:r>
              <a:rPr lang="de-DE" sz="1600" b="1" dirty="0" err="1" smtClean="0">
                <a:solidFill>
                  <a:srgbClr val="FF0000"/>
                </a:solidFill>
              </a:rPr>
              <a:t>Supply</a:t>
            </a:r>
            <a:r>
              <a:rPr lang="de-DE" sz="1600" b="1" dirty="0" smtClean="0">
                <a:solidFill>
                  <a:srgbClr val="FF0000"/>
                </a:solidFill>
              </a:rPr>
              <a:t> Chain</a:t>
            </a:r>
            <a:endParaRPr lang="de-DE" sz="1600" b="1" dirty="0">
              <a:solidFill>
                <a:srgbClr val="FF0000"/>
              </a:solidFill>
            </a:endParaRPr>
          </a:p>
        </p:txBody>
      </p:sp>
      <p:cxnSp>
        <p:nvCxnSpPr>
          <p:cNvPr id="41" name="Gerade Verbindung 40"/>
          <p:cNvCxnSpPr/>
          <p:nvPr/>
        </p:nvCxnSpPr>
        <p:spPr>
          <a:xfrm>
            <a:off x="7617296" y="1124744"/>
            <a:ext cx="0" cy="5256584"/>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Objekt 77" hidden="1"/>
          <p:cNvGraphicFramePr>
            <a:graphicFrameLocks noChangeAspect="1"/>
          </p:cNvGraphicFramePr>
          <p:nvPr>
            <p:custDataLst>
              <p:tags r:id="rId2"/>
            </p:custDataLst>
          </p:nvPr>
        </p:nvGraphicFramePr>
        <p:xfrm>
          <a:off x="1587" y="1590"/>
          <a:ext cx="1587" cy="1587"/>
        </p:xfrm>
        <a:graphic>
          <a:graphicData uri="http://schemas.openxmlformats.org/presentationml/2006/ole">
            <mc:AlternateContent xmlns:mc="http://schemas.openxmlformats.org/markup-compatibility/2006">
              <mc:Choice xmlns:v="urn:schemas-microsoft-com:vml" Requires="v">
                <p:oleObj spid="_x0000_s152587" name="think-cell Folie" r:id="rId43" imgW="360" imgH="360" progId="TCLayout.ActiveDocument.1">
                  <p:embed/>
                </p:oleObj>
              </mc:Choice>
              <mc:Fallback>
                <p:oleObj name="think-cell Folie" r:id="rId43" imgW="360" imgH="360" progId="TCLayout.ActiveDocument.1">
                  <p:embed/>
                  <p:pic>
                    <p:nvPicPr>
                      <p:cNvPr id="0" name="Picture 3"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7"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hteck 3"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200">
              <a:sym typeface="+mn-lt"/>
            </a:endParaRPr>
          </a:p>
        </p:txBody>
      </p:sp>
      <p:cxnSp>
        <p:nvCxnSpPr>
          <p:cNvPr id="258" name="Gerade Verbindung 257"/>
          <p:cNvCxnSpPr/>
          <p:nvPr>
            <p:custDataLst>
              <p:tags r:id="rId4"/>
            </p:custDataLst>
          </p:nvPr>
        </p:nvCxnSpPr>
        <p:spPr bwMode="auto">
          <a:xfrm>
            <a:off x="1130300" y="4162425"/>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77" name="Gerade Verbindung 276"/>
          <p:cNvCxnSpPr/>
          <p:nvPr>
            <p:custDataLst>
              <p:tags r:id="rId5"/>
            </p:custDataLst>
          </p:nvPr>
        </p:nvCxnSpPr>
        <p:spPr bwMode="auto">
          <a:xfrm>
            <a:off x="1130300" y="4486275"/>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81" name="Gerade Verbindung 280"/>
          <p:cNvCxnSpPr/>
          <p:nvPr>
            <p:custDataLst>
              <p:tags r:id="rId6"/>
            </p:custDataLst>
          </p:nvPr>
        </p:nvCxnSpPr>
        <p:spPr bwMode="auto">
          <a:xfrm>
            <a:off x="1130300" y="2857500"/>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76" name="Gerade Verbindung 275"/>
          <p:cNvCxnSpPr/>
          <p:nvPr>
            <p:custDataLst>
              <p:tags r:id="rId7"/>
            </p:custDataLst>
          </p:nvPr>
        </p:nvCxnSpPr>
        <p:spPr bwMode="auto">
          <a:xfrm>
            <a:off x="1130300" y="4810125"/>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80" name="Gerade Verbindung 279"/>
          <p:cNvCxnSpPr/>
          <p:nvPr>
            <p:custDataLst>
              <p:tags r:id="rId8"/>
            </p:custDataLst>
          </p:nvPr>
        </p:nvCxnSpPr>
        <p:spPr bwMode="auto">
          <a:xfrm>
            <a:off x="1130300" y="3181350"/>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74" name="Gerade Verbindung 273"/>
          <p:cNvCxnSpPr/>
          <p:nvPr>
            <p:custDataLst>
              <p:tags r:id="rId9"/>
            </p:custDataLst>
          </p:nvPr>
        </p:nvCxnSpPr>
        <p:spPr bwMode="auto">
          <a:xfrm>
            <a:off x="1130300" y="5467350"/>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62" name="Gerade Verbindung 261"/>
          <p:cNvCxnSpPr/>
          <p:nvPr>
            <p:custDataLst>
              <p:tags r:id="rId10"/>
            </p:custDataLst>
          </p:nvPr>
        </p:nvCxnSpPr>
        <p:spPr bwMode="auto">
          <a:xfrm>
            <a:off x="1130300" y="1857375"/>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57" name="Gerade Verbindung 256"/>
          <p:cNvCxnSpPr/>
          <p:nvPr>
            <p:custDataLst>
              <p:tags r:id="rId11"/>
            </p:custDataLst>
          </p:nvPr>
        </p:nvCxnSpPr>
        <p:spPr bwMode="auto">
          <a:xfrm>
            <a:off x="1130300" y="5791200"/>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59" name="Gerade Verbindung 258"/>
          <p:cNvCxnSpPr/>
          <p:nvPr>
            <p:custDataLst>
              <p:tags r:id="rId12"/>
            </p:custDataLst>
          </p:nvPr>
        </p:nvCxnSpPr>
        <p:spPr bwMode="auto">
          <a:xfrm>
            <a:off x="1130300" y="2524125"/>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75" name="Gerade Verbindung 274"/>
          <p:cNvCxnSpPr/>
          <p:nvPr>
            <p:custDataLst>
              <p:tags r:id="rId13"/>
            </p:custDataLst>
          </p:nvPr>
        </p:nvCxnSpPr>
        <p:spPr bwMode="auto">
          <a:xfrm>
            <a:off x="1130300" y="5133975"/>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78" name="Gerade Verbindung 277"/>
          <p:cNvCxnSpPr/>
          <p:nvPr>
            <p:custDataLst>
              <p:tags r:id="rId14"/>
            </p:custDataLst>
          </p:nvPr>
        </p:nvCxnSpPr>
        <p:spPr bwMode="auto">
          <a:xfrm>
            <a:off x="1130300" y="3829050"/>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79" name="Gerade Verbindung 278"/>
          <p:cNvCxnSpPr/>
          <p:nvPr>
            <p:custDataLst>
              <p:tags r:id="rId15"/>
            </p:custDataLst>
          </p:nvPr>
        </p:nvCxnSpPr>
        <p:spPr bwMode="auto">
          <a:xfrm>
            <a:off x="1130300" y="3505200"/>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49" name="Object 2"/>
          <p:cNvGraphicFramePr>
            <a:graphicFrameLocks noChangeAspect="1"/>
          </p:cNvGraphicFramePr>
          <p:nvPr>
            <p:custDataLst>
              <p:tags r:id="rId16"/>
            </p:custDataLst>
          </p:nvPr>
        </p:nvGraphicFramePr>
        <p:xfrm>
          <a:off x="1117600" y="1612899"/>
          <a:ext cx="8137455" cy="4422790"/>
        </p:xfrm>
        <a:graphic>
          <a:graphicData uri="http://schemas.openxmlformats.org/drawingml/2006/chart">
            <c:chart xmlns:c="http://schemas.openxmlformats.org/drawingml/2006/chart" xmlns:r="http://schemas.openxmlformats.org/officeDocument/2006/relationships" r:id="rId45"/>
          </a:graphicData>
        </a:graphic>
      </p:graphicFrame>
      <p:sp>
        <p:nvSpPr>
          <p:cNvPr id="245" name="Textplatzhalter 12"/>
          <p:cNvSpPr>
            <a:spLocks noGrp="1"/>
          </p:cNvSpPr>
          <p:nvPr>
            <p:custDataLst>
              <p:tags r:id="rId17"/>
            </p:custDataLst>
          </p:nvPr>
        </p:nvSpPr>
        <p:spPr bwMode="gray">
          <a:xfrm>
            <a:off x="976312" y="5700712"/>
            <a:ext cx="84137"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8978B387-FBB9-446D-9E66-01A6AC7AC937}" type="datetime'''''''''''0'''''''''''''''''''''''''''''''''''''''''">
              <a:rPr lang="en-US" sz="1200" smtClean="0">
                <a:latin typeface="Tw Cen MT"/>
                <a:sym typeface="Tw Cen MT"/>
              </a:rPr>
              <a:pPr marL="0" indent="0" algn="r">
                <a:spcBef>
                  <a:spcPct val="0"/>
                </a:spcBef>
                <a:buNone/>
              </a:pPr>
              <a:t>0</a:t>
            </a:fld>
            <a:endParaRPr lang="en-US" sz="1200">
              <a:latin typeface="Tw Cen MT"/>
              <a:sym typeface="Tw Cen MT"/>
            </a:endParaRPr>
          </a:p>
        </p:txBody>
      </p:sp>
      <p:sp>
        <p:nvSpPr>
          <p:cNvPr id="265" name="Textplatzhalter 23"/>
          <p:cNvSpPr>
            <a:spLocks noGrp="1"/>
          </p:cNvSpPr>
          <p:nvPr>
            <p:custDataLst>
              <p:tags r:id="rId18"/>
            </p:custDataLst>
          </p:nvPr>
        </p:nvSpPr>
        <p:spPr bwMode="gray">
          <a:xfrm>
            <a:off x="404812" y="4719637"/>
            <a:ext cx="655637"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3FFD8C03-772D-4AFB-8136-8FA4C778B697}" type="datetime'''''''3'',''''''''00''0'''''''''''',0''0''''''''''0'''">
              <a:rPr lang="en-US" sz="1200" smtClean="0">
                <a:sym typeface="+mn-lt"/>
              </a:rPr>
              <a:pPr marL="0" indent="0" algn="r">
                <a:spcBef>
                  <a:spcPct val="0"/>
                </a:spcBef>
                <a:buNone/>
              </a:pPr>
              <a:t>3,000,000</a:t>
            </a:fld>
            <a:endParaRPr lang="en-US" sz="1200">
              <a:sym typeface="+mn-lt"/>
            </a:endParaRPr>
          </a:p>
        </p:txBody>
      </p:sp>
      <p:sp>
        <p:nvSpPr>
          <p:cNvPr id="270" name="Textplatzhalter 28"/>
          <p:cNvSpPr>
            <a:spLocks noGrp="1"/>
          </p:cNvSpPr>
          <p:nvPr>
            <p:custDataLst>
              <p:tags r:id="rId19"/>
            </p:custDataLst>
          </p:nvPr>
        </p:nvSpPr>
        <p:spPr bwMode="gray">
          <a:xfrm>
            <a:off x="404812" y="2767012"/>
            <a:ext cx="655637"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95539858-EBCC-43A7-BF39-B6F4CFE81C9E}" type="datetime'''''''''''''''9'''',''''''''0''''''''00'',00''''0'''''">
              <a:rPr lang="en-US" sz="1200" smtClean="0">
                <a:sym typeface="+mn-lt"/>
              </a:rPr>
              <a:pPr marL="0" indent="0" algn="r">
                <a:spcBef>
                  <a:spcPct val="0"/>
                </a:spcBef>
                <a:buNone/>
              </a:pPr>
              <a:t>9,000,000</a:t>
            </a:fld>
            <a:endParaRPr lang="en-US" sz="1200">
              <a:sym typeface="+mn-lt"/>
            </a:endParaRPr>
          </a:p>
        </p:txBody>
      </p:sp>
      <p:sp>
        <p:nvSpPr>
          <p:cNvPr id="269" name="Textplatzhalter 27"/>
          <p:cNvSpPr>
            <a:spLocks noGrp="1"/>
          </p:cNvSpPr>
          <p:nvPr>
            <p:custDataLst>
              <p:tags r:id="rId20"/>
            </p:custDataLst>
          </p:nvPr>
        </p:nvSpPr>
        <p:spPr bwMode="gray">
          <a:xfrm>
            <a:off x="404812" y="3090862"/>
            <a:ext cx="655637"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AF78E04C-1E94-4F0C-BEF7-1807EA5BB9C0}" type="datetime'8'''',''''''''0''''''''''''''0''''0'''''''''',0''''0''''''0'''">
              <a:rPr lang="en-US" sz="1200" smtClean="0">
                <a:sym typeface="+mn-lt"/>
              </a:rPr>
              <a:pPr marL="0" indent="0" algn="r">
                <a:spcBef>
                  <a:spcPct val="0"/>
                </a:spcBef>
                <a:buNone/>
              </a:pPr>
              <a:t>8,000,000</a:t>
            </a:fld>
            <a:endParaRPr lang="en-US" sz="1200">
              <a:sym typeface="+mn-lt"/>
            </a:endParaRPr>
          </a:p>
        </p:txBody>
      </p:sp>
      <p:sp>
        <p:nvSpPr>
          <p:cNvPr id="268" name="Textplatzhalter 26"/>
          <p:cNvSpPr>
            <a:spLocks noGrp="1"/>
          </p:cNvSpPr>
          <p:nvPr>
            <p:custDataLst>
              <p:tags r:id="rId21"/>
            </p:custDataLst>
          </p:nvPr>
        </p:nvSpPr>
        <p:spPr bwMode="gray">
          <a:xfrm>
            <a:off x="404812" y="3414712"/>
            <a:ext cx="655637"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54F47760-0216-49A1-9D18-F602B15D8CD2}" type="datetime'7'',''''''0''''''''''''''''''00,''''''''''''0''''''''''00'''">
              <a:rPr lang="en-US" sz="1200" smtClean="0">
                <a:sym typeface="+mn-lt"/>
              </a:rPr>
              <a:pPr marL="0" indent="0" algn="r">
                <a:spcBef>
                  <a:spcPct val="0"/>
                </a:spcBef>
                <a:buNone/>
              </a:pPr>
              <a:t>7,000,000</a:t>
            </a:fld>
            <a:endParaRPr lang="en-US" sz="1200">
              <a:sym typeface="+mn-lt"/>
            </a:endParaRPr>
          </a:p>
        </p:txBody>
      </p:sp>
      <p:sp>
        <p:nvSpPr>
          <p:cNvPr id="266" name="Textplatzhalter 24"/>
          <p:cNvSpPr>
            <a:spLocks noGrp="1"/>
          </p:cNvSpPr>
          <p:nvPr>
            <p:custDataLst>
              <p:tags r:id="rId22"/>
            </p:custDataLst>
          </p:nvPr>
        </p:nvSpPr>
        <p:spPr bwMode="gray">
          <a:xfrm>
            <a:off x="404812" y="4395787"/>
            <a:ext cx="655637"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09012A28-32AA-454D-8C85-BD6D3F3BDA23}" type="datetime'''''''''''''''''''''''''''4,0''''''0''''0'''',''''0''00'">
              <a:rPr lang="en-US" sz="1200" smtClean="0">
                <a:sym typeface="+mn-lt"/>
              </a:rPr>
              <a:pPr marL="0" indent="0" algn="r">
                <a:spcBef>
                  <a:spcPct val="0"/>
                </a:spcBef>
                <a:buNone/>
              </a:pPr>
              <a:t>4,000,000</a:t>
            </a:fld>
            <a:endParaRPr lang="en-US" sz="1200">
              <a:sym typeface="+mn-lt"/>
            </a:endParaRPr>
          </a:p>
        </p:txBody>
      </p:sp>
      <p:sp>
        <p:nvSpPr>
          <p:cNvPr id="264" name="Textplatzhalter 22"/>
          <p:cNvSpPr>
            <a:spLocks noGrp="1"/>
          </p:cNvSpPr>
          <p:nvPr>
            <p:custDataLst>
              <p:tags r:id="rId23"/>
            </p:custDataLst>
          </p:nvPr>
        </p:nvSpPr>
        <p:spPr bwMode="gray">
          <a:xfrm>
            <a:off x="404812" y="5043487"/>
            <a:ext cx="655637"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F183D9BF-DF75-4320-BEA8-6A3B41A0F9A7}" type="datetime'2'''''''''''''''''''''',''''0''00'',0''''''''''0''''0'''''''">
              <a:rPr lang="en-US" sz="1200" smtClean="0">
                <a:sym typeface="+mn-lt"/>
              </a:rPr>
              <a:pPr marL="0" indent="0" algn="r">
                <a:spcBef>
                  <a:spcPct val="0"/>
                </a:spcBef>
                <a:buNone/>
              </a:pPr>
              <a:t>2,000,000</a:t>
            </a:fld>
            <a:endParaRPr lang="en-US" sz="1200">
              <a:sym typeface="+mn-lt"/>
            </a:endParaRPr>
          </a:p>
        </p:txBody>
      </p:sp>
      <p:sp>
        <p:nvSpPr>
          <p:cNvPr id="267" name="Textplatzhalter 25"/>
          <p:cNvSpPr>
            <a:spLocks noGrp="1"/>
          </p:cNvSpPr>
          <p:nvPr>
            <p:custDataLst>
              <p:tags r:id="rId24"/>
            </p:custDataLst>
          </p:nvPr>
        </p:nvSpPr>
        <p:spPr bwMode="gray">
          <a:xfrm>
            <a:off x="404812" y="3738562"/>
            <a:ext cx="655637"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DDBC5521-EF63-462E-8BC3-E4B125C7CD71}" type="datetime'''''6'''''''''''''',''0''''''''00,''''''''''''''''''''00''''0'">
              <a:rPr lang="en-US" sz="1200" smtClean="0">
                <a:sym typeface="+mn-lt"/>
              </a:rPr>
              <a:pPr marL="0" indent="0" algn="r">
                <a:spcBef>
                  <a:spcPct val="0"/>
                </a:spcBef>
                <a:buNone/>
              </a:pPr>
              <a:t>6,000,000</a:t>
            </a:fld>
            <a:endParaRPr lang="en-US" sz="1200">
              <a:sym typeface="+mn-lt"/>
            </a:endParaRPr>
          </a:p>
        </p:txBody>
      </p:sp>
      <p:sp>
        <p:nvSpPr>
          <p:cNvPr id="247" name="Textplatzhalter 14"/>
          <p:cNvSpPr>
            <a:spLocks noGrp="1"/>
          </p:cNvSpPr>
          <p:nvPr>
            <p:custDataLst>
              <p:tags r:id="rId25"/>
            </p:custDataLst>
          </p:nvPr>
        </p:nvSpPr>
        <p:spPr bwMode="gray">
          <a:xfrm>
            <a:off x="320675" y="2433637"/>
            <a:ext cx="739775"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903F2495-FF4A-4429-991B-50B8EF9459B8}" type="datetime'''1''''''''''''0,''''''''00''''''0'''''',''''00''''0'''">
              <a:rPr lang="en-US" sz="1200" smtClean="0">
                <a:sym typeface="+mn-lt"/>
              </a:rPr>
              <a:pPr marL="0" indent="0" algn="r">
                <a:spcBef>
                  <a:spcPct val="0"/>
                </a:spcBef>
                <a:buNone/>
              </a:pPr>
              <a:t>10,000,000</a:t>
            </a:fld>
            <a:endParaRPr lang="en-US" sz="1200">
              <a:sym typeface="+mn-lt"/>
            </a:endParaRPr>
          </a:p>
        </p:txBody>
      </p:sp>
      <p:sp>
        <p:nvSpPr>
          <p:cNvPr id="246" name="Textplatzhalter 13"/>
          <p:cNvSpPr>
            <a:spLocks noGrp="1"/>
          </p:cNvSpPr>
          <p:nvPr>
            <p:custDataLst>
              <p:tags r:id="rId26"/>
            </p:custDataLst>
          </p:nvPr>
        </p:nvSpPr>
        <p:spPr bwMode="gray">
          <a:xfrm>
            <a:off x="404812" y="4071937"/>
            <a:ext cx="655637"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BE3E76CC-73BB-4252-91E3-7B7599FDBFA7}" type="datetime'''5'''',000'''',''''''''''''00''''''''''''''''0'''''''''''''">
              <a:rPr lang="en-US" sz="1200" smtClean="0">
                <a:sym typeface="+mn-lt"/>
              </a:rPr>
              <a:pPr marL="0" indent="0" algn="r">
                <a:spcBef>
                  <a:spcPct val="0"/>
                </a:spcBef>
                <a:buNone/>
              </a:pPr>
              <a:t>5,000,000</a:t>
            </a:fld>
            <a:endParaRPr lang="en-US" sz="1200">
              <a:sym typeface="+mn-lt"/>
            </a:endParaRPr>
          </a:p>
        </p:txBody>
      </p:sp>
      <p:sp>
        <p:nvSpPr>
          <p:cNvPr id="263" name="Textplatzhalter 21"/>
          <p:cNvSpPr>
            <a:spLocks noGrp="1"/>
          </p:cNvSpPr>
          <p:nvPr>
            <p:custDataLst>
              <p:tags r:id="rId27"/>
            </p:custDataLst>
          </p:nvPr>
        </p:nvSpPr>
        <p:spPr bwMode="gray">
          <a:xfrm>
            <a:off x="404812" y="5376862"/>
            <a:ext cx="655637"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79034144-A521-4992-94F6-50A677A8690B}" type="datetime'''1'',0''0''''0'''''''''',''''''''''''''''''''''''''0''0''''0'">
              <a:rPr lang="en-US" sz="1200" smtClean="0">
                <a:sym typeface="+mn-lt"/>
              </a:rPr>
              <a:pPr marL="0" indent="0" algn="r">
                <a:spcBef>
                  <a:spcPct val="0"/>
                </a:spcBef>
                <a:buNone/>
              </a:pPr>
              <a:t>1,000,000</a:t>
            </a:fld>
            <a:endParaRPr lang="en-US" sz="1200">
              <a:sym typeface="+mn-lt"/>
            </a:endParaRPr>
          </a:p>
        </p:txBody>
      </p:sp>
      <p:sp>
        <p:nvSpPr>
          <p:cNvPr id="253" name="Textplatzhalter 20"/>
          <p:cNvSpPr>
            <a:spLocks noGrp="1"/>
          </p:cNvSpPr>
          <p:nvPr>
            <p:custDataLst>
              <p:tags r:id="rId28"/>
            </p:custDataLst>
          </p:nvPr>
        </p:nvSpPr>
        <p:spPr bwMode="gray">
          <a:xfrm>
            <a:off x="320675" y="1766887"/>
            <a:ext cx="739775" cy="182562"/>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DC86F6D5-4B6D-4E2E-A3A8-5AC6E1C5CBC3}" type="datetime'''40'''',0''''''''''''''''''''''''''''0''0,''000'''''''''">
              <a:rPr lang="en-US" sz="1200" smtClean="0">
                <a:sym typeface="+mn-lt"/>
              </a:rPr>
              <a:pPr marL="0" indent="0" algn="r">
                <a:spcBef>
                  <a:spcPct val="0"/>
                </a:spcBef>
                <a:buNone/>
              </a:pPr>
              <a:t>40,000,000</a:t>
            </a:fld>
            <a:endParaRPr lang="en-US" sz="1200">
              <a:sym typeface="+mn-lt"/>
            </a:endParaRPr>
          </a:p>
        </p:txBody>
      </p:sp>
      <p:sp useBgFill="1">
        <p:nvSpPr>
          <p:cNvPr id="273" name="Freihandform 272"/>
          <p:cNvSpPr/>
          <p:nvPr>
            <p:custDataLst>
              <p:tags r:id="rId29"/>
            </p:custDataLst>
          </p:nvPr>
        </p:nvSpPr>
        <p:spPr bwMode="auto">
          <a:xfrm>
            <a:off x="1089025" y="2273300"/>
            <a:ext cx="247651" cy="79376"/>
          </a:xfrm>
          <a:custGeom>
            <a:avLst/>
            <a:gdLst/>
            <a:ahLst/>
            <a:cxnLst/>
            <a:rect l="0" t="0" r="0" b="0"/>
            <a:pathLst>
              <a:path w="247651" h="79376">
                <a:moveTo>
                  <a:pt x="0" y="22225"/>
                </a:moveTo>
                <a:lnTo>
                  <a:pt x="82550" y="0"/>
                </a:lnTo>
                <a:lnTo>
                  <a:pt x="165100" y="22225"/>
                </a:lnTo>
                <a:lnTo>
                  <a:pt x="247650" y="0"/>
                </a:lnTo>
                <a:lnTo>
                  <a:pt x="247650" y="57150"/>
                </a:lnTo>
                <a:lnTo>
                  <a:pt x="165100" y="79375"/>
                </a:lnTo>
                <a:lnTo>
                  <a:pt x="82550" y="57150"/>
                </a:lnTo>
                <a:lnTo>
                  <a:pt x="0" y="79375"/>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6" name="Freihandform 255"/>
          <p:cNvSpPr/>
          <p:nvPr>
            <p:custDataLst>
              <p:tags r:id="rId30"/>
            </p:custDataLst>
          </p:nvPr>
        </p:nvSpPr>
        <p:spPr bwMode="auto">
          <a:xfrm>
            <a:off x="1119187" y="2135187"/>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ihandform 270"/>
          <p:cNvSpPr/>
          <p:nvPr>
            <p:custDataLst>
              <p:tags r:id="rId31"/>
            </p:custDataLst>
          </p:nvPr>
        </p:nvSpPr>
        <p:spPr bwMode="auto">
          <a:xfrm>
            <a:off x="1089025" y="2273300"/>
            <a:ext cx="247651" cy="22226"/>
          </a:xfrm>
          <a:custGeom>
            <a:avLst/>
            <a:gdLst/>
            <a:ahLst/>
            <a:cxnLst/>
            <a:rect l="0" t="0" r="0" b="0"/>
            <a:pathLst>
              <a:path w="247651" h="22226">
                <a:moveTo>
                  <a:pt x="0" y="22225"/>
                </a:moveTo>
                <a:lnTo>
                  <a:pt x="82550" y="0"/>
                </a:lnTo>
                <a:lnTo>
                  <a:pt x="165100" y="22225"/>
                </a:lnTo>
                <a:lnTo>
                  <a:pt x="247650" y="0"/>
                </a:lnTo>
              </a:path>
            </a:pathLst>
          </a:custGeom>
          <a:no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Freihandform 254"/>
          <p:cNvSpPr/>
          <p:nvPr>
            <p:custDataLst>
              <p:tags r:id="rId32"/>
            </p:custDataLst>
          </p:nvPr>
        </p:nvSpPr>
        <p:spPr bwMode="auto">
          <a:xfrm>
            <a:off x="1119187" y="2192337"/>
            <a:ext cx="146051" cy="39688"/>
          </a:xfrm>
          <a:custGeom>
            <a:avLst/>
            <a:gdLst/>
            <a:ahLst/>
            <a:cxnLst/>
            <a:rect l="0" t="0" r="0" b="0"/>
            <a:pathLst>
              <a:path w="146051" h="39688">
                <a:moveTo>
                  <a:pt x="0" y="39687"/>
                </a:moveTo>
                <a:lnTo>
                  <a:pt x="146050"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Freihandform 271"/>
          <p:cNvSpPr/>
          <p:nvPr>
            <p:custDataLst>
              <p:tags r:id="rId33"/>
            </p:custDataLst>
          </p:nvPr>
        </p:nvSpPr>
        <p:spPr bwMode="auto">
          <a:xfrm>
            <a:off x="1089025" y="2330450"/>
            <a:ext cx="247651" cy="22226"/>
          </a:xfrm>
          <a:custGeom>
            <a:avLst/>
            <a:gdLst/>
            <a:ahLst/>
            <a:cxnLst/>
            <a:rect l="0" t="0" r="0" b="0"/>
            <a:pathLst>
              <a:path w="247651" h="22226">
                <a:moveTo>
                  <a:pt x="0" y="22225"/>
                </a:moveTo>
                <a:lnTo>
                  <a:pt x="82550" y="0"/>
                </a:lnTo>
                <a:lnTo>
                  <a:pt x="165100" y="22225"/>
                </a:lnTo>
                <a:lnTo>
                  <a:pt x="247650" y="0"/>
                </a:lnTo>
              </a:path>
            </a:pathLst>
          </a:custGeom>
          <a:no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Freihandform 253"/>
          <p:cNvSpPr/>
          <p:nvPr>
            <p:custDataLst>
              <p:tags r:id="rId34"/>
            </p:custDataLst>
          </p:nvPr>
        </p:nvSpPr>
        <p:spPr bwMode="auto">
          <a:xfrm>
            <a:off x="1119187" y="2135187"/>
            <a:ext cx="146051" cy="39688"/>
          </a:xfrm>
          <a:custGeom>
            <a:avLst/>
            <a:gdLst/>
            <a:ahLst/>
            <a:cxnLst/>
            <a:rect l="0" t="0" r="0" b="0"/>
            <a:pathLst>
              <a:path w="146051" h="39688">
                <a:moveTo>
                  <a:pt x="0" y="39687"/>
                </a:moveTo>
                <a:lnTo>
                  <a:pt x="146050"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4" name="Gerade Verbindung 283"/>
          <p:cNvCxnSpPr/>
          <p:nvPr>
            <p:custDataLst>
              <p:tags r:id="rId35"/>
            </p:custDataLst>
          </p:nvPr>
        </p:nvCxnSpPr>
        <p:spPr bwMode="auto">
          <a:xfrm>
            <a:off x="1181100" y="5301208"/>
            <a:ext cx="7629525" cy="0"/>
          </a:xfrm>
          <a:prstGeom prst="line">
            <a:avLst/>
          </a:prstGeom>
          <a:ln w="952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6" name="Textplatzhalter 14"/>
          <p:cNvSpPr>
            <a:spLocks noGrp="1"/>
          </p:cNvSpPr>
          <p:nvPr>
            <p:custDataLst>
              <p:tags r:id="rId36"/>
            </p:custDataLst>
          </p:nvPr>
        </p:nvSpPr>
        <p:spPr bwMode="auto">
          <a:xfrm>
            <a:off x="681037" y="1463675"/>
            <a:ext cx="1000125" cy="182562"/>
          </a:xfrm>
          <a:prstGeom prst="rect">
            <a:avLst/>
          </a:prstGeom>
          <a:noFill/>
          <a:ln w="9525">
            <a:noFill/>
            <a:miter lim="800000"/>
            <a:headEnd/>
            <a:tailEnd/>
          </a:ln>
          <a:effectLst/>
        </p:spPr>
        <p:txBody>
          <a:bodyPr vert="horz" wrap="none" lIns="0" tIns="0" rIns="0" bIns="0" numCol="1" anchor="b"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ct val="0"/>
              </a:spcBef>
              <a:buNone/>
            </a:pPr>
            <a:r>
              <a:rPr lang="en-US" sz="1200" b="1" dirty="0" smtClean="0">
                <a:sym typeface="+mn-lt"/>
              </a:rPr>
              <a:t>Volume, million</a:t>
            </a:r>
            <a:endParaRPr lang="en-US" sz="1200" b="1" dirty="0">
              <a:sym typeface="+mn-lt"/>
            </a:endParaRPr>
          </a:p>
        </p:txBody>
      </p:sp>
      <p:sp>
        <p:nvSpPr>
          <p:cNvPr id="52" name="Textplatzhalter 27"/>
          <p:cNvSpPr>
            <a:spLocks noGrp="1"/>
          </p:cNvSpPr>
          <p:nvPr>
            <p:custDataLst>
              <p:tags r:id="rId37"/>
            </p:custDataLst>
          </p:nvPr>
        </p:nvSpPr>
        <p:spPr bwMode="auto">
          <a:xfrm>
            <a:off x="8291512" y="1463675"/>
            <a:ext cx="1038225" cy="182562"/>
          </a:xfrm>
          <a:prstGeom prst="rect">
            <a:avLst/>
          </a:prstGeom>
          <a:noFill/>
          <a:ln w="9525">
            <a:noFill/>
            <a:miter lim="800000"/>
            <a:headEnd/>
            <a:tailEnd/>
          </a:ln>
          <a:effectLst/>
        </p:spPr>
        <p:txBody>
          <a:bodyPr vert="horz" wrap="none" lIns="0" tIns="0" rIns="0" bIns="0" numCol="1" anchor="b"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ct val="0"/>
              </a:spcBef>
              <a:buNone/>
            </a:pPr>
            <a:r>
              <a:rPr lang="en-US" sz="1200" b="1" dirty="0" smtClean="0">
                <a:sym typeface="+mn-lt"/>
              </a:rPr>
              <a:t>Border Holds, %</a:t>
            </a:r>
            <a:endParaRPr lang="en-US" sz="1200" b="1" dirty="0">
              <a:sym typeface="+mn-lt"/>
            </a:endParaRPr>
          </a:p>
        </p:txBody>
      </p:sp>
      <p:cxnSp>
        <p:nvCxnSpPr>
          <p:cNvPr id="124" name="Gerade Verbindung 123"/>
          <p:cNvCxnSpPr/>
          <p:nvPr>
            <p:custDataLst>
              <p:tags r:id="rId38"/>
            </p:custDataLst>
          </p:nvPr>
        </p:nvCxnSpPr>
        <p:spPr bwMode="gray">
          <a:xfrm>
            <a:off x="8583612" y="6183312"/>
            <a:ext cx="219075" cy="0"/>
          </a:xfrm>
          <a:prstGeom prst="line">
            <a:avLst/>
          </a:prstGeom>
          <a:ln w="19050">
            <a:solidFill>
              <a:srgbClr val="D90D39"/>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27" name="Rechteck 126"/>
          <p:cNvSpPr/>
          <p:nvPr>
            <p:custDataLst>
              <p:tags r:id="rId39"/>
            </p:custDataLst>
          </p:nvPr>
        </p:nvSpPr>
        <p:spPr bwMode="auto">
          <a:xfrm>
            <a:off x="8623300" y="6319837"/>
            <a:ext cx="179387" cy="133350"/>
          </a:xfrm>
          <a:prstGeom prst="rect">
            <a:avLst/>
          </a:prstGeom>
          <a:solidFill>
            <a:srgbClr val="BFBFB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platzhalter 56"/>
          <p:cNvSpPr>
            <a:spLocks noGrp="1"/>
          </p:cNvSpPr>
          <p:nvPr>
            <p:custDataLst>
              <p:tags r:id="rId40"/>
            </p:custDataLst>
          </p:nvPr>
        </p:nvSpPr>
        <p:spPr bwMode="auto">
          <a:xfrm>
            <a:off x="8853487" y="6316662"/>
            <a:ext cx="371475" cy="152400"/>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ct val="0"/>
              </a:spcBef>
              <a:buNone/>
            </a:pPr>
            <a:fld id="{6EAC1ACC-A54A-4B0E-8FFD-D50EDBA898C6}" type="datetime'V''o''''''''''''''''''l''''''u''''''''m''''e'''''''''''''''">
              <a:rPr lang="en-US" sz="1000" smtClean="0"/>
              <a:pPr marL="0" indent="0">
                <a:spcBef>
                  <a:spcPct val="0"/>
                </a:spcBef>
                <a:buNone/>
              </a:pPr>
              <a:t>Volume</a:t>
            </a:fld>
            <a:endParaRPr lang="en-US" sz="1000">
              <a:latin typeface="Tw Cen MT"/>
              <a:sym typeface="Tw Cen MT"/>
            </a:endParaRPr>
          </a:p>
        </p:txBody>
      </p:sp>
      <p:sp>
        <p:nvSpPr>
          <p:cNvPr id="123" name="Textplatzhalter 55"/>
          <p:cNvSpPr>
            <a:spLocks noGrp="1"/>
          </p:cNvSpPr>
          <p:nvPr>
            <p:custDataLst>
              <p:tags r:id="rId41"/>
            </p:custDataLst>
          </p:nvPr>
        </p:nvSpPr>
        <p:spPr bwMode="auto">
          <a:xfrm>
            <a:off x="8853488" y="6113462"/>
            <a:ext cx="422275" cy="152400"/>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ct val="0"/>
              </a:spcBef>
              <a:buNone/>
            </a:pPr>
            <a:fld id="{DEF1EC91-FE00-446C-8A3B-997F83B6534B}" type="datetime'''''% ''H''''''''''''''''''o''''''''''''''l''''d''s'''''''''">
              <a:rPr lang="en-US" sz="1000" smtClean="0"/>
              <a:pPr marL="0" indent="0">
                <a:spcBef>
                  <a:spcPct val="0"/>
                </a:spcBef>
                <a:buNone/>
              </a:pPr>
              <a:t>% Holds</a:t>
            </a:fld>
            <a:endParaRPr lang="en-US" sz="1000">
              <a:sym typeface="+mn-lt"/>
            </a:endParaRPr>
          </a:p>
        </p:txBody>
      </p:sp>
      <p:sp>
        <p:nvSpPr>
          <p:cNvPr id="128" name="Titel 1"/>
          <p:cNvSpPr txBox="1">
            <a:spLocks/>
          </p:cNvSpPr>
          <p:nvPr/>
        </p:nvSpPr>
        <p:spPr>
          <a:xfrm>
            <a:off x="3440832" y="86584"/>
            <a:ext cx="6154020" cy="95410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Holds Impact our Supply Chains; H</a:t>
            </a:r>
            <a:r>
              <a:rPr kumimoji="0" lang="en-US" sz="2800" b="1" i="0" u="none" strike="noStrike" kern="0" cap="none" spc="0" normalizeH="0" noProof="0" dirty="0" smtClean="0">
                <a:ln>
                  <a:noFill/>
                </a:ln>
                <a:solidFill>
                  <a:schemeClr val="tx1"/>
                </a:solidFill>
                <a:effectLst/>
                <a:uLnTx/>
                <a:uFillTx/>
                <a:latin typeface="+mj-lt"/>
                <a:ea typeface="+mj-ea"/>
                <a:cs typeface="+mj-cs"/>
              </a:rPr>
              <a:t>igher </a:t>
            </a:r>
            <a:r>
              <a:rPr lang="en-US" sz="2800" b="1" kern="0" dirty="0" smtClean="0">
                <a:latin typeface="+mj-lt"/>
                <a:ea typeface="+mj-ea"/>
                <a:cs typeface="+mj-cs"/>
              </a:rPr>
              <a:t>H</a:t>
            </a:r>
            <a:r>
              <a:rPr kumimoji="0" lang="en-US" sz="2800" b="1" i="0" u="none" strike="noStrike" kern="0" cap="none" spc="0" normalizeH="0" noProof="0" dirty="0" smtClean="0">
                <a:ln>
                  <a:noFill/>
                </a:ln>
                <a:solidFill>
                  <a:schemeClr val="tx1"/>
                </a:solidFill>
                <a:effectLst/>
                <a:uLnTx/>
                <a:uFillTx/>
                <a:latin typeface="+mj-lt"/>
                <a:ea typeface="+mj-ea"/>
                <a:cs typeface="+mj-cs"/>
              </a:rPr>
              <a:t>olds </a:t>
            </a:r>
            <a:r>
              <a:rPr lang="en-US" sz="2800" b="1" kern="0" dirty="0" smtClean="0">
                <a:latin typeface="+mj-lt"/>
                <a:ea typeface="+mj-ea"/>
                <a:cs typeface="+mj-cs"/>
              </a:rPr>
              <a:t>C</a:t>
            </a:r>
            <a:r>
              <a:rPr kumimoji="0" lang="en-US" sz="2800" b="1" i="0" u="none" strike="noStrike" kern="0" cap="none" spc="0" normalizeH="0" noProof="0" dirty="0" err="1" smtClean="0">
                <a:ln>
                  <a:noFill/>
                </a:ln>
                <a:solidFill>
                  <a:schemeClr val="tx1"/>
                </a:solidFill>
                <a:effectLst/>
                <a:uLnTx/>
                <a:uFillTx/>
                <a:latin typeface="+mj-lt"/>
                <a:ea typeface="+mj-ea"/>
                <a:cs typeface="+mj-cs"/>
              </a:rPr>
              <a:t>orrelate</a:t>
            </a:r>
            <a:r>
              <a:rPr kumimoji="0" lang="en-US" sz="2800" b="1" i="0" u="none" strike="noStrike" kern="0" cap="none" spc="0" normalizeH="0" noProof="0" dirty="0" smtClean="0">
                <a:ln>
                  <a:noFill/>
                </a:ln>
                <a:solidFill>
                  <a:schemeClr val="tx1"/>
                </a:solidFill>
                <a:effectLst/>
                <a:uLnTx/>
                <a:uFillTx/>
                <a:latin typeface="+mj-lt"/>
                <a:ea typeface="+mj-ea"/>
                <a:cs typeface="+mj-cs"/>
              </a:rPr>
              <a:t> with Lower </a:t>
            </a:r>
            <a:r>
              <a:rPr lang="en-US" sz="2800" b="1" kern="0" dirty="0" smtClean="0">
                <a:latin typeface="+mj-lt"/>
                <a:ea typeface="+mj-ea"/>
                <a:cs typeface="+mj-cs"/>
              </a:rPr>
              <a:t>V</a:t>
            </a:r>
            <a:r>
              <a:rPr kumimoji="0" lang="en-US" sz="2800" b="1" i="0" u="none" strike="noStrike" kern="0" cap="none" spc="0" normalizeH="0" noProof="0" dirty="0" err="1" smtClean="0">
                <a:ln>
                  <a:noFill/>
                </a:ln>
                <a:solidFill>
                  <a:schemeClr val="tx1"/>
                </a:solidFill>
                <a:effectLst/>
                <a:uLnTx/>
                <a:uFillTx/>
                <a:latin typeface="+mj-lt"/>
                <a:ea typeface="+mj-ea"/>
                <a:cs typeface="+mj-cs"/>
              </a:rPr>
              <a:t>olumes</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sp>
        <p:nvSpPr>
          <p:cNvPr id="129" name="Textfeld 128"/>
          <p:cNvSpPr txBox="1"/>
          <p:nvPr/>
        </p:nvSpPr>
        <p:spPr>
          <a:xfrm>
            <a:off x="3008784" y="1412776"/>
            <a:ext cx="4129144" cy="307777"/>
          </a:xfrm>
          <a:prstGeom prst="rect">
            <a:avLst/>
          </a:prstGeom>
          <a:noFill/>
          <a:ln>
            <a:noFill/>
          </a:ln>
        </p:spPr>
        <p:txBody>
          <a:bodyPr wrap="none" rtlCol="0">
            <a:spAutoFit/>
          </a:bodyPr>
          <a:lstStyle/>
          <a:p>
            <a:r>
              <a:rPr lang="en-US" sz="1400" b="1" dirty="0" smtClean="0"/>
              <a:t>Global Border Holds and Global Volume 2015</a:t>
            </a:r>
            <a:endParaRPr lang="en-US" sz="1400" b="1" dirty="0"/>
          </a:p>
        </p:txBody>
      </p:sp>
      <p:sp>
        <p:nvSpPr>
          <p:cNvPr id="137" name="Textfeld 136"/>
          <p:cNvSpPr txBox="1"/>
          <p:nvPr/>
        </p:nvSpPr>
        <p:spPr>
          <a:xfrm>
            <a:off x="3800873" y="5877272"/>
            <a:ext cx="2010487" cy="261610"/>
          </a:xfrm>
          <a:prstGeom prst="rect">
            <a:avLst/>
          </a:prstGeom>
          <a:noFill/>
          <a:ln>
            <a:noFill/>
          </a:ln>
        </p:spPr>
        <p:txBody>
          <a:bodyPr wrap="none" rtlCol="0">
            <a:spAutoFit/>
          </a:bodyPr>
          <a:lstStyle/>
          <a:p>
            <a:r>
              <a:rPr lang="en-US" sz="1100" dirty="0" smtClean="0"/>
              <a:t>219 Countries and Territories</a:t>
            </a:r>
            <a:endParaRPr lang="en-US" sz="1100" dirty="0"/>
          </a:p>
        </p:txBody>
      </p:sp>
      <p:sp>
        <p:nvSpPr>
          <p:cNvPr id="138" name="Textfeld 137"/>
          <p:cNvSpPr txBox="1"/>
          <p:nvPr/>
        </p:nvSpPr>
        <p:spPr>
          <a:xfrm>
            <a:off x="560513" y="5949280"/>
            <a:ext cx="1824538" cy="215444"/>
          </a:xfrm>
          <a:prstGeom prst="rect">
            <a:avLst/>
          </a:prstGeom>
          <a:noFill/>
        </p:spPr>
        <p:txBody>
          <a:bodyPr wrap="none" rtlCol="0">
            <a:spAutoFit/>
          </a:bodyPr>
          <a:lstStyle/>
          <a:p>
            <a:r>
              <a:rPr lang="en-US" sz="800" dirty="0" smtClean="0"/>
              <a:t>Source: Global Express Association</a:t>
            </a:r>
            <a:endParaRPr lang="en-US" sz="800" dirty="0"/>
          </a:p>
        </p:txBody>
      </p:sp>
      <p:sp>
        <p:nvSpPr>
          <p:cNvPr id="41" name="Foliennummernplatzhalter 3"/>
          <p:cNvSpPr txBox="1">
            <a:spLocks/>
          </p:cNvSpPr>
          <p:nvPr/>
        </p:nvSpPr>
        <p:spPr>
          <a:xfrm>
            <a:off x="495300" y="6356351"/>
            <a:ext cx="2311400" cy="365125"/>
          </a:xfrm>
          <a:prstGeom prst="rect">
            <a:avLst/>
          </a:prstGeom>
          <a:ln/>
        </p:spPr>
        <p:txBody>
          <a:bodyPr vert="horz" lIns="91440" tIns="45720" rIns="91440" bIns="45720" rtlCol="0" anchor="ctr"/>
          <a:lstStyle/>
          <a:p>
            <a:pPr marL="0" marR="0" lvl="0" indent="0" defTabSz="457200" rtl="0" eaLnBrk="1" fontAlgn="auto" latinLnBrk="0" hangingPunct="1">
              <a:lnSpc>
                <a:spcPct val="100000"/>
              </a:lnSpc>
              <a:spcBef>
                <a:spcPts val="0"/>
              </a:spcBef>
              <a:spcAft>
                <a:spcPts val="0"/>
              </a:spcAft>
              <a:buClrTx/>
              <a:buSzTx/>
              <a:buFontTx/>
              <a:buNone/>
              <a:tabLst/>
              <a:defRPr/>
            </a:pPr>
            <a:fld id="{DA718147-EF44-4049-8944-4965A475FFBC}" type="slidenum">
              <a:rPr kumimoji="0" lang="de-DE"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9" name="Textfeld 38"/>
          <p:cNvSpPr txBox="1"/>
          <p:nvPr/>
        </p:nvSpPr>
        <p:spPr>
          <a:xfrm>
            <a:off x="5673080" y="5157192"/>
            <a:ext cx="2049728" cy="307777"/>
          </a:xfrm>
          <a:prstGeom prst="rect">
            <a:avLst/>
          </a:prstGeom>
          <a:solidFill>
            <a:schemeClr val="accent6">
              <a:lumMod val="60000"/>
              <a:lumOff val="40000"/>
            </a:schemeClr>
          </a:solidFill>
          <a:ln>
            <a:solidFill>
              <a:schemeClr val="tx1"/>
            </a:solidFill>
          </a:ln>
        </p:spPr>
        <p:txBody>
          <a:bodyPr wrap="none" rtlCol="0">
            <a:spAutoFit/>
          </a:bodyPr>
          <a:lstStyle/>
          <a:p>
            <a:r>
              <a:rPr lang="en-US" sz="1400" dirty="0" smtClean="0"/>
              <a:t>11.01% Global Average</a:t>
            </a:r>
            <a:endParaRPr lang="en-US" sz="1400" dirty="0"/>
          </a:p>
        </p:txBody>
      </p:sp>
      <p:sp>
        <p:nvSpPr>
          <p:cNvPr id="286" name="AutoShape 21"/>
          <p:cNvSpPr>
            <a:spLocks noChangeArrowheads="1"/>
          </p:cNvSpPr>
          <p:nvPr/>
        </p:nvSpPr>
        <p:spPr bwMode="auto">
          <a:xfrm rot="5400000" flipH="1">
            <a:off x="3872880" y="836712"/>
            <a:ext cx="2232248" cy="7560840"/>
          </a:xfrm>
          <a:prstGeom prst="parallelogram">
            <a:avLst>
              <a:gd name="adj" fmla="val 71087"/>
            </a:avLst>
          </a:prstGeom>
          <a:solidFill>
            <a:schemeClr val="tx2">
              <a:lumMod val="40000"/>
              <a:lumOff val="60000"/>
              <a:alpha val="40000"/>
            </a:schemeClr>
          </a:solidFill>
          <a:ln w="28575">
            <a:noFill/>
            <a:miter lim="800000"/>
            <a:headEnd/>
            <a:tailEnd/>
          </a:ln>
          <a:effectLst/>
        </p:spPr>
        <p:txBody>
          <a:bodyPr wrap="none" lIns="36000" tIns="36000" rIns="36000" bIns="36000" anchor="ctr"/>
          <a:lstStyle/>
          <a:p>
            <a:endParaRPr lang="en-US"/>
          </a:p>
        </p:txBody>
      </p:sp>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54638" name="think-cell Folie" r:id="rId34" imgW="360" imgH="360" progId="TCLayout.ActiveDocument.1">
                  <p:embed/>
                </p:oleObj>
              </mc:Choice>
              <mc:Fallback>
                <p:oleObj name="think-cell Folie" r:id="rId34" imgW="360" imgH="360" progId="TCLayout.ActiveDocument.1">
                  <p:embed/>
                  <p:pic>
                    <p:nvPicPr>
                      <p:cNvPr id="0" name="Object 3"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5"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a:latin typeface="Tw Cen MT"/>
              <a:sym typeface="Tw Cen MT"/>
            </a:endParaRPr>
          </a:p>
        </p:txBody>
      </p:sp>
      <p:sp>
        <p:nvSpPr>
          <p:cNvPr id="2" name="Titel 1"/>
          <p:cNvSpPr>
            <a:spLocks noGrp="1"/>
          </p:cNvSpPr>
          <p:nvPr>
            <p:ph type="title"/>
          </p:nvPr>
        </p:nvSpPr>
        <p:spPr>
          <a:xfrm>
            <a:off x="3470275" y="128677"/>
            <a:ext cx="6124575" cy="954107"/>
          </a:xfrm>
        </p:spPr>
        <p:txBody>
          <a:bodyPr/>
          <a:lstStyle/>
          <a:p>
            <a:r>
              <a:rPr lang="en-US" sz="2800" b="1" dirty="0" smtClean="0"/>
              <a:t>Border Holds at Global and Regional Level at a Glance</a:t>
            </a:r>
            <a:endParaRPr lang="en-US" sz="2800" b="1" dirty="0"/>
          </a:p>
        </p:txBody>
      </p:sp>
      <p:sp>
        <p:nvSpPr>
          <p:cNvPr id="3" name="Foliennummernplatzhalter 2"/>
          <p:cNvSpPr>
            <a:spLocks noGrp="1"/>
          </p:cNvSpPr>
          <p:nvPr>
            <p:ph type="sldNum" sz="quarter" idx="10"/>
          </p:nvPr>
        </p:nvSpPr>
        <p:spPr/>
        <p:txBody>
          <a:bodyPr/>
          <a:lstStyle/>
          <a:p>
            <a:pPr>
              <a:defRPr/>
            </a:pPr>
            <a:fld id="{C45DD98E-E6D2-403D-A43C-DE849401AB97}" type="slidenum">
              <a:rPr lang="de-DE" smtClean="0"/>
              <a:pPr>
                <a:defRPr/>
              </a:pPr>
              <a:t>9</a:t>
            </a:fld>
            <a:endParaRPr lang="de-DE" dirty="0"/>
          </a:p>
        </p:txBody>
      </p:sp>
      <p:graphicFrame>
        <p:nvGraphicFramePr>
          <p:cNvPr id="4" name="Objekt 3"/>
          <p:cNvGraphicFramePr>
            <a:graphicFrameLocks noChangeAspect="1"/>
          </p:cNvGraphicFramePr>
          <p:nvPr>
            <p:custDataLst>
              <p:tags r:id="rId4"/>
            </p:custDataLst>
          </p:nvPr>
        </p:nvGraphicFramePr>
        <p:xfrm>
          <a:off x="114300" y="1562100"/>
          <a:ext cx="9544067" cy="3505140"/>
        </p:xfrm>
        <a:graphic>
          <a:graphicData uri="http://schemas.openxmlformats.org/presentationml/2006/ole">
            <mc:AlternateContent xmlns:mc="http://schemas.openxmlformats.org/markup-compatibility/2006">
              <mc:Choice xmlns:v="urn:schemas-microsoft-com:vml" Requires="v">
                <p:oleObj spid="_x0000_s154639" name="Diagramm" r:id="rId36" imgW="9544067" imgH="3505140" progId="MSGraph.Chart.8">
                  <p:embed followColorScheme="full"/>
                </p:oleObj>
              </mc:Choice>
              <mc:Fallback>
                <p:oleObj name="Diagramm" r:id="rId36" imgW="9544067" imgH="3505140" progId="MSGraph.Chart.8">
                  <p:embed followColorScheme="full"/>
                  <p:pic>
                    <p:nvPicPr>
                      <p:cNvPr id="0" name="Object 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4300" y="1562100"/>
                        <a:ext cx="9544067" cy="3505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53" name="Gerade Verbindung 552"/>
          <p:cNvCxnSpPr/>
          <p:nvPr>
            <p:custDataLst>
              <p:tags r:id="rId5"/>
            </p:custDataLst>
          </p:nvPr>
        </p:nvCxnSpPr>
        <p:spPr bwMode="auto">
          <a:xfrm>
            <a:off x="285750" y="4343400"/>
            <a:ext cx="9267825" cy="0"/>
          </a:xfrm>
          <a:prstGeom prst="line">
            <a:avLst/>
          </a:prstGeom>
          <a:ln w="952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34" name="Rectangle 3"/>
          <p:cNvSpPr>
            <a:spLocks noGrp="1" noChangeArrowheads="1"/>
          </p:cNvSpPr>
          <p:nvPr>
            <p:custDataLst>
              <p:tags r:id="rId6"/>
            </p:custDataLst>
          </p:nvPr>
        </p:nvSpPr>
        <p:spPr bwMode="auto">
          <a:xfrm>
            <a:off x="225425" y="1436687"/>
            <a:ext cx="122237" cy="152400"/>
          </a:xfrm>
          <a:prstGeom prst="rect">
            <a:avLst/>
          </a:prstGeom>
          <a:noFill/>
          <a:ln w="9525">
            <a:noFill/>
            <a:miter lim="800000"/>
            <a:headEnd/>
            <a:tailEnd/>
          </a:ln>
          <a:effectLst/>
        </p:spPr>
        <p:txBody>
          <a:bodyPr vert="horz" wrap="none" lIns="0" tIns="0" rIns="0" bIns="0" numCol="1" anchor="b"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ct val="0"/>
              </a:spcBef>
              <a:buNone/>
            </a:pPr>
            <a:r>
              <a:rPr lang="en-US" sz="1000" b="1" dirty="0" smtClean="0">
                <a:latin typeface="Tw Cen MT"/>
                <a:sym typeface="Tw Cen MT"/>
              </a:rPr>
              <a:t>%</a:t>
            </a:r>
          </a:p>
        </p:txBody>
      </p:sp>
      <p:sp>
        <p:nvSpPr>
          <p:cNvPr id="91" name="Textplatzhalter 351"/>
          <p:cNvSpPr>
            <a:spLocks noGrp="1"/>
          </p:cNvSpPr>
          <p:nvPr>
            <p:custDataLst>
              <p:tags r:id="rId7"/>
            </p:custDataLst>
          </p:nvPr>
        </p:nvSpPr>
        <p:spPr bwMode="auto">
          <a:xfrm flipV="1">
            <a:off x="9229725" y="5045075"/>
            <a:ext cx="182562" cy="1022350"/>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D6B02D53-AFAE-4C5E-A964-218AE21D5A16}" type="datetime'''''''C''en''''''''t''''r''''a''''''l'' Am''e''ric''a'' '">
              <a:rPr lang="en-US" sz="1200" smtClean="0">
                <a:sym typeface="+mn-lt"/>
              </a:rPr>
              <a:pPr marL="0" indent="0" algn="r">
                <a:spcBef>
                  <a:spcPct val="0"/>
                </a:spcBef>
                <a:buNone/>
              </a:pPr>
              <a:t>Central America </a:t>
            </a:fld>
            <a:endParaRPr lang="de-DE" sz="1200">
              <a:sym typeface="+mn-lt"/>
            </a:endParaRPr>
          </a:p>
        </p:txBody>
      </p:sp>
      <p:sp>
        <p:nvSpPr>
          <p:cNvPr id="90" name="Textplatzhalter 350"/>
          <p:cNvSpPr>
            <a:spLocks noGrp="1"/>
          </p:cNvSpPr>
          <p:nvPr>
            <p:custDataLst>
              <p:tags r:id="rId8"/>
            </p:custDataLst>
          </p:nvPr>
        </p:nvSpPr>
        <p:spPr bwMode="auto">
          <a:xfrm flipV="1">
            <a:off x="8305800" y="5045075"/>
            <a:ext cx="182562" cy="588962"/>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59265553-C1C6-4C47-97EB-ECC3BE02B58F}" type="datetime'M''''''er''''''''''''c''''''''''''''''''o''''su''''''''''r'' '">
              <a:rPr lang="en-US" sz="1200" smtClean="0">
                <a:sym typeface="+mn-lt"/>
              </a:rPr>
              <a:pPr marL="0" indent="0" algn="r">
                <a:spcBef>
                  <a:spcPct val="0"/>
                </a:spcBef>
                <a:buNone/>
              </a:pPr>
              <a:t>Mercosur </a:t>
            </a:fld>
            <a:endParaRPr lang="de-DE" sz="1200">
              <a:sym typeface="+mn-lt"/>
            </a:endParaRPr>
          </a:p>
        </p:txBody>
      </p:sp>
      <p:sp>
        <p:nvSpPr>
          <p:cNvPr id="89" name="Textplatzhalter 349"/>
          <p:cNvSpPr>
            <a:spLocks noGrp="1"/>
          </p:cNvSpPr>
          <p:nvPr>
            <p:custDataLst>
              <p:tags r:id="rId9"/>
            </p:custDataLst>
          </p:nvPr>
        </p:nvSpPr>
        <p:spPr bwMode="auto">
          <a:xfrm flipV="1">
            <a:off x="7839075" y="5045075"/>
            <a:ext cx="182562" cy="906462"/>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2C95161C-CC56-4488-BE61-94FE1D6CE9E9}" type="datetime'''S''o''u''t''''''''h'' A''''''me''''''''''''ri''ca'' '''''''">
              <a:rPr lang="en-US" sz="1200" smtClean="0">
                <a:sym typeface="+mn-lt"/>
              </a:rPr>
              <a:pPr marL="0" indent="0" algn="r">
                <a:spcBef>
                  <a:spcPct val="0"/>
                </a:spcBef>
                <a:buNone/>
              </a:pPr>
              <a:t>South America </a:t>
            </a:fld>
            <a:endParaRPr lang="de-DE" sz="1200">
              <a:sym typeface="+mn-lt"/>
            </a:endParaRPr>
          </a:p>
        </p:txBody>
      </p:sp>
      <p:sp>
        <p:nvSpPr>
          <p:cNvPr id="83" name="Textplatzhalter 344"/>
          <p:cNvSpPr>
            <a:spLocks noGrp="1"/>
          </p:cNvSpPr>
          <p:nvPr>
            <p:custDataLst>
              <p:tags r:id="rId10"/>
            </p:custDataLst>
          </p:nvPr>
        </p:nvSpPr>
        <p:spPr bwMode="auto">
          <a:xfrm flipV="1">
            <a:off x="7377112" y="5045075"/>
            <a:ext cx="182562" cy="387350"/>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C55312B2-2055-4AEF-9A2F-34BE31B7E7B4}" type="datetime'S''''''''''''''''''''''''A''''''C''''''''''U '''''''''''">
              <a:rPr lang="en-US" sz="1200" smtClean="0">
                <a:sym typeface="+mn-lt"/>
              </a:rPr>
              <a:pPr marL="0" indent="0" algn="r">
                <a:spcBef>
                  <a:spcPct val="0"/>
                </a:spcBef>
                <a:buNone/>
              </a:pPr>
              <a:t>SACU </a:t>
            </a:fld>
            <a:endParaRPr lang="de-DE" sz="1200">
              <a:sym typeface="+mn-lt"/>
            </a:endParaRPr>
          </a:p>
        </p:txBody>
      </p:sp>
      <p:sp>
        <p:nvSpPr>
          <p:cNvPr id="82" name="Textplatzhalter 343"/>
          <p:cNvSpPr>
            <a:spLocks noGrp="1"/>
          </p:cNvSpPr>
          <p:nvPr>
            <p:custDataLst>
              <p:tags r:id="rId11"/>
            </p:custDataLst>
          </p:nvPr>
        </p:nvSpPr>
        <p:spPr bwMode="auto">
          <a:xfrm flipV="1">
            <a:off x="6915150" y="5045075"/>
            <a:ext cx="182562" cy="393700"/>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F39CA163-C4FD-493C-B846-09970C747D70}" type="datetime'''''''S''''''''''A''''D''''''''''C'' '''''''''''''''''''">
              <a:rPr lang="en-US" sz="1200" smtClean="0">
                <a:sym typeface="+mn-lt"/>
              </a:rPr>
              <a:pPr marL="0" indent="0" algn="r">
                <a:spcBef>
                  <a:spcPct val="0"/>
                </a:spcBef>
                <a:buNone/>
              </a:pPr>
              <a:t>SADC </a:t>
            </a:fld>
            <a:endParaRPr lang="de-DE" sz="1200">
              <a:sym typeface="+mn-lt"/>
            </a:endParaRPr>
          </a:p>
        </p:txBody>
      </p:sp>
      <p:sp>
        <p:nvSpPr>
          <p:cNvPr id="390" name="Rectangle 3"/>
          <p:cNvSpPr>
            <a:spLocks noGrp="1" noChangeArrowheads="1"/>
          </p:cNvSpPr>
          <p:nvPr>
            <p:custDataLst>
              <p:tags r:id="rId12"/>
            </p:custDataLst>
          </p:nvPr>
        </p:nvSpPr>
        <p:spPr bwMode="auto">
          <a:xfrm flipV="1">
            <a:off x="6448425" y="5045075"/>
            <a:ext cx="182562" cy="623887"/>
          </a:xfrm>
          <a:prstGeom prst="rect">
            <a:avLst/>
          </a:prstGeom>
          <a:noFill/>
          <a:ln w="9525">
            <a:noFill/>
            <a:miter lim="800000"/>
            <a:headEnd/>
            <a:tailEnd/>
          </a:ln>
          <a:effectLst/>
        </p:spPr>
        <p:txBody>
          <a:bodyPr vert="eaVert"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6583F3EF-A1A3-4997-83DF-3E7C446BCDF0}" type="datetime'''''''''''''''''''E''C''''O''W''''''''''''''''''AS '''''''">
              <a:rPr lang="en-US" sz="1200" smtClean="0">
                <a:sym typeface="+mn-lt"/>
              </a:rPr>
              <a:pPr marL="0" indent="0" algn="r">
                <a:spcBef>
                  <a:spcPct val="0"/>
                </a:spcBef>
                <a:buNone/>
              </a:pPr>
              <a:t>ECOWAS </a:t>
            </a:fld>
            <a:endParaRPr lang="en-US" sz="1200" dirty="0" smtClean="0">
              <a:sym typeface="+mn-lt"/>
            </a:endParaRPr>
          </a:p>
        </p:txBody>
      </p:sp>
      <p:sp>
        <p:nvSpPr>
          <p:cNvPr id="380" name="Rectangle 3"/>
          <p:cNvSpPr>
            <a:spLocks noGrp="1" noChangeArrowheads="1"/>
          </p:cNvSpPr>
          <p:nvPr>
            <p:custDataLst>
              <p:tags r:id="rId13"/>
            </p:custDataLst>
          </p:nvPr>
        </p:nvSpPr>
        <p:spPr bwMode="auto">
          <a:xfrm flipV="1">
            <a:off x="5986462" y="5045075"/>
            <a:ext cx="182562" cy="603250"/>
          </a:xfrm>
          <a:prstGeom prst="rect">
            <a:avLst/>
          </a:prstGeom>
          <a:noFill/>
          <a:ln w="9525">
            <a:noFill/>
            <a:miter lim="800000"/>
            <a:headEnd/>
            <a:tailEnd/>
          </a:ln>
          <a:effectLst/>
        </p:spPr>
        <p:txBody>
          <a:bodyPr vert="eaVert"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1800BECB-04F4-4AE5-A310-0BA534DE8030}" type="datetime'C''OM''''E''''''''''''S''''''''A'' '''''''''''''''''''">
              <a:rPr lang="en-US" sz="1200" smtClean="0">
                <a:sym typeface="+mn-lt"/>
              </a:rPr>
              <a:pPr marL="0" indent="0" algn="r">
                <a:spcBef>
                  <a:spcPct val="0"/>
                </a:spcBef>
                <a:buNone/>
              </a:pPr>
              <a:t>COMESA </a:t>
            </a:fld>
            <a:endParaRPr lang="en-US" sz="1200" dirty="0" smtClean="0">
              <a:sym typeface="+mn-lt"/>
            </a:endParaRPr>
          </a:p>
        </p:txBody>
      </p:sp>
      <p:sp>
        <p:nvSpPr>
          <p:cNvPr id="375" name="Rectangle 3"/>
          <p:cNvSpPr>
            <a:spLocks noGrp="1" noChangeArrowheads="1"/>
          </p:cNvSpPr>
          <p:nvPr>
            <p:custDataLst>
              <p:tags r:id="rId14"/>
            </p:custDataLst>
          </p:nvPr>
        </p:nvSpPr>
        <p:spPr bwMode="auto">
          <a:xfrm flipV="1">
            <a:off x="5524500" y="5045075"/>
            <a:ext cx="182562" cy="342900"/>
          </a:xfrm>
          <a:prstGeom prst="rect">
            <a:avLst/>
          </a:prstGeom>
          <a:noFill/>
          <a:ln w="9525">
            <a:noFill/>
            <a:miter lim="800000"/>
            <a:headEnd/>
            <a:tailEnd/>
          </a:ln>
          <a:effectLst/>
        </p:spPr>
        <p:txBody>
          <a:bodyPr vert="eaVert"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4517752A-B265-4B43-9BC4-9A483A8AEAF5}" type="datetime'G''''''''''''C''''''''''C'''''''''''''''' '">
              <a:rPr lang="en-US" sz="1200" smtClean="0">
                <a:sym typeface="+mn-lt"/>
              </a:rPr>
              <a:pPr marL="0" indent="0" algn="r">
                <a:spcBef>
                  <a:spcPct val="0"/>
                </a:spcBef>
                <a:buNone/>
              </a:pPr>
              <a:t>GCC </a:t>
            </a:fld>
            <a:endParaRPr lang="en-US" sz="1200" dirty="0" smtClean="0">
              <a:sym typeface="+mn-lt"/>
            </a:endParaRPr>
          </a:p>
        </p:txBody>
      </p:sp>
      <p:sp>
        <p:nvSpPr>
          <p:cNvPr id="101" name="Rectangle 3"/>
          <p:cNvSpPr>
            <a:spLocks noGrp="1" noChangeArrowheads="1"/>
          </p:cNvSpPr>
          <p:nvPr>
            <p:custDataLst>
              <p:tags r:id="rId15"/>
            </p:custDataLst>
          </p:nvPr>
        </p:nvSpPr>
        <p:spPr bwMode="auto">
          <a:xfrm flipV="1">
            <a:off x="5062537" y="5045075"/>
            <a:ext cx="182562" cy="419100"/>
          </a:xfrm>
          <a:prstGeom prst="rect">
            <a:avLst/>
          </a:prstGeom>
          <a:noFill/>
          <a:ln w="9525">
            <a:noFill/>
            <a:miter lim="800000"/>
            <a:headEnd/>
            <a:tailEnd/>
          </a:ln>
          <a:effectLst/>
        </p:spPr>
        <p:txBody>
          <a:bodyPr vert="eaVert"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96E5E175-E455-434D-AD03-5E9652F4E917}" type="datetime'''''M''''''''''''E''N''''''''''''A'''''' '''''''''''''''">
              <a:rPr lang="en-US" sz="1200" smtClean="0">
                <a:sym typeface="+mn-lt"/>
              </a:rPr>
              <a:pPr marL="0" indent="0" algn="r">
                <a:spcBef>
                  <a:spcPct val="0"/>
                </a:spcBef>
                <a:buNone/>
              </a:pPr>
              <a:t>MENA </a:t>
            </a:fld>
            <a:endParaRPr lang="en-US" sz="1200" smtClean="0">
              <a:sym typeface="+mn-lt"/>
            </a:endParaRPr>
          </a:p>
        </p:txBody>
      </p:sp>
      <p:sp>
        <p:nvSpPr>
          <p:cNvPr id="402" name="Rectangle 3"/>
          <p:cNvSpPr>
            <a:spLocks noGrp="1" noChangeArrowheads="1"/>
          </p:cNvSpPr>
          <p:nvPr>
            <p:custDataLst>
              <p:tags r:id="rId16"/>
            </p:custDataLst>
          </p:nvPr>
        </p:nvSpPr>
        <p:spPr bwMode="auto">
          <a:xfrm flipV="1">
            <a:off x="2743200" y="5045075"/>
            <a:ext cx="182562" cy="200025"/>
          </a:xfrm>
          <a:prstGeom prst="rect">
            <a:avLst/>
          </a:prstGeom>
          <a:noFill/>
          <a:ln w="9525">
            <a:noFill/>
            <a:miter lim="800000"/>
            <a:headEnd/>
            <a:tailEnd/>
          </a:ln>
          <a:effectLst/>
        </p:spPr>
        <p:txBody>
          <a:bodyPr vert="eaVert"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C0761C87-3126-4E70-8A93-C4AA24739CA9}" type="datetime'''E''U'''''''''''''''''''''''''''''''''''''''''''''''''' '''''">
              <a:rPr lang="en-US" sz="1200" smtClean="0">
                <a:sym typeface="+mn-lt"/>
              </a:rPr>
              <a:pPr marL="0" indent="0" algn="r">
                <a:spcBef>
                  <a:spcPct val="0"/>
                </a:spcBef>
                <a:buNone/>
              </a:pPr>
              <a:t>EU </a:t>
            </a:fld>
            <a:endParaRPr lang="en-US" sz="1200" smtClean="0">
              <a:sym typeface="+mn-lt"/>
            </a:endParaRPr>
          </a:p>
        </p:txBody>
      </p:sp>
      <p:sp>
        <p:nvSpPr>
          <p:cNvPr id="400" name="Rectangle 3"/>
          <p:cNvSpPr>
            <a:spLocks noGrp="1" noChangeArrowheads="1"/>
          </p:cNvSpPr>
          <p:nvPr>
            <p:custDataLst>
              <p:tags r:id="rId17"/>
            </p:custDataLst>
          </p:nvPr>
        </p:nvSpPr>
        <p:spPr bwMode="auto">
          <a:xfrm flipV="1">
            <a:off x="1819275" y="5045075"/>
            <a:ext cx="182562" cy="327025"/>
          </a:xfrm>
          <a:prstGeom prst="rect">
            <a:avLst/>
          </a:prstGeom>
          <a:noFill/>
          <a:ln w="9525">
            <a:noFill/>
            <a:miter lim="800000"/>
            <a:headEnd/>
            <a:tailEnd/>
          </a:ln>
          <a:effectLst/>
        </p:spPr>
        <p:txBody>
          <a:bodyPr vert="eaVert"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7C7DCF52-D2D2-4BA8-A49B-D14684D2A6AA}" type="datetime'''''''''''''G2''''''''0'''''''' '">
              <a:rPr lang="en-US" sz="1200" smtClean="0">
                <a:sym typeface="+mn-lt"/>
              </a:rPr>
              <a:pPr marL="0" indent="0" algn="r">
                <a:spcBef>
                  <a:spcPct val="0"/>
                </a:spcBef>
                <a:buNone/>
              </a:pPr>
              <a:t>G20 </a:t>
            </a:fld>
            <a:endParaRPr lang="en-US" sz="1200" smtClean="0">
              <a:sym typeface="+mn-lt"/>
            </a:endParaRPr>
          </a:p>
        </p:txBody>
      </p:sp>
      <p:sp>
        <p:nvSpPr>
          <p:cNvPr id="399" name="Rectangle 3"/>
          <p:cNvSpPr>
            <a:spLocks noGrp="1" noChangeArrowheads="1"/>
          </p:cNvSpPr>
          <p:nvPr>
            <p:custDataLst>
              <p:tags r:id="rId18"/>
            </p:custDataLst>
          </p:nvPr>
        </p:nvSpPr>
        <p:spPr bwMode="auto">
          <a:xfrm flipV="1">
            <a:off x="890587" y="5045075"/>
            <a:ext cx="182562" cy="242887"/>
          </a:xfrm>
          <a:prstGeom prst="rect">
            <a:avLst/>
          </a:prstGeom>
          <a:noFill/>
          <a:ln w="9525">
            <a:noFill/>
            <a:miter lim="800000"/>
            <a:headEnd/>
            <a:tailEnd/>
          </a:ln>
          <a:effectLst/>
        </p:spPr>
        <p:txBody>
          <a:bodyPr vert="eaVert"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1B8071F8-520B-4778-8794-99D1E45DE57D}" type="datetime'''''''''''G''''''''''7'''''''''''''''''''''''''''' '">
              <a:rPr lang="en-US" sz="1200" smtClean="0">
                <a:sym typeface="+mn-lt"/>
              </a:rPr>
              <a:pPr marL="0" indent="0" algn="r">
                <a:spcBef>
                  <a:spcPct val="0"/>
                </a:spcBef>
                <a:buNone/>
              </a:pPr>
              <a:t>G7 </a:t>
            </a:fld>
            <a:endParaRPr lang="en-US" sz="1200" smtClean="0">
              <a:sym typeface="+mn-lt"/>
            </a:endParaRPr>
          </a:p>
        </p:txBody>
      </p:sp>
      <p:sp>
        <p:nvSpPr>
          <p:cNvPr id="398" name="Rectangle 3"/>
          <p:cNvSpPr>
            <a:spLocks noGrp="1" noChangeArrowheads="1"/>
          </p:cNvSpPr>
          <p:nvPr>
            <p:custDataLst>
              <p:tags r:id="rId19"/>
            </p:custDataLst>
          </p:nvPr>
        </p:nvSpPr>
        <p:spPr bwMode="auto">
          <a:xfrm flipV="1">
            <a:off x="428625" y="5045075"/>
            <a:ext cx="182562" cy="469900"/>
          </a:xfrm>
          <a:prstGeom prst="rect">
            <a:avLst/>
          </a:prstGeom>
          <a:noFill/>
          <a:ln w="9525">
            <a:noFill/>
            <a:miter lim="800000"/>
            <a:headEnd/>
            <a:tailEnd/>
          </a:ln>
          <a:effectLst/>
        </p:spPr>
        <p:txBody>
          <a:bodyPr vert="eaVert"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E52100AB-DB24-47FB-A8D3-4C56F3DF7DBB}" type="datetime'''''''''''''''''G''l''''o''''''''b''''''''a''''''l'''' '">
              <a:rPr lang="en-US" sz="1200" smtClean="0">
                <a:sym typeface="+mn-lt"/>
              </a:rPr>
              <a:pPr marL="0" indent="0" algn="r">
                <a:spcBef>
                  <a:spcPct val="0"/>
                </a:spcBef>
                <a:buNone/>
              </a:pPr>
              <a:t>Global </a:t>
            </a:fld>
            <a:endParaRPr lang="en-US" sz="1200" dirty="0" smtClean="0">
              <a:sym typeface="+mn-lt"/>
            </a:endParaRPr>
          </a:p>
        </p:txBody>
      </p:sp>
      <p:sp>
        <p:nvSpPr>
          <p:cNvPr id="44" name="Textplatzhalter 3"/>
          <p:cNvSpPr>
            <a:spLocks noGrp="1"/>
          </p:cNvSpPr>
          <p:nvPr>
            <p:custDataLst>
              <p:tags r:id="rId20"/>
            </p:custDataLst>
          </p:nvPr>
        </p:nvSpPr>
        <p:spPr bwMode="auto">
          <a:xfrm flipV="1">
            <a:off x="1352550" y="5045076"/>
            <a:ext cx="182562" cy="409575"/>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16ED6666-06DF-4EEA-A148-E27E2CAFBF32}" type="datetime'''O''''''''''''''E''''''CD'''''''''''''' '''''''''''''''''''''">
              <a:rPr lang="en-US" sz="1200" smtClean="0"/>
              <a:pPr marL="0" indent="0" algn="r">
                <a:spcBef>
                  <a:spcPct val="0"/>
                </a:spcBef>
                <a:buNone/>
              </a:pPr>
              <a:t>OECD </a:t>
            </a:fld>
            <a:endParaRPr lang="de-DE" sz="1200">
              <a:latin typeface="Tw Cen MT"/>
              <a:sym typeface="Tw Cen MT"/>
            </a:endParaRPr>
          </a:p>
        </p:txBody>
      </p:sp>
      <p:sp>
        <p:nvSpPr>
          <p:cNvPr id="50" name="Textplatzhalter 9"/>
          <p:cNvSpPr>
            <a:spLocks noGrp="1"/>
          </p:cNvSpPr>
          <p:nvPr>
            <p:custDataLst>
              <p:tags r:id="rId21"/>
            </p:custDataLst>
          </p:nvPr>
        </p:nvSpPr>
        <p:spPr bwMode="auto">
          <a:xfrm flipV="1">
            <a:off x="8767762" y="5045076"/>
            <a:ext cx="182562" cy="661987"/>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6AD24F66-02D7-468B-92A2-DEB3ACE243CE}" type="datetime'C''''''''''A''''''''''''RI''C''''''''''''''''''OM'''''''''' '">
              <a:rPr lang="en-US" sz="1200" smtClean="0"/>
              <a:pPr marL="0" indent="0" algn="r">
                <a:spcBef>
                  <a:spcPct val="0"/>
                </a:spcBef>
                <a:buNone/>
              </a:pPr>
              <a:t>CARICOM </a:t>
            </a:fld>
            <a:endParaRPr lang="de-DE" sz="1200">
              <a:latin typeface="Tw Cen MT"/>
              <a:sym typeface="Tw Cen MT"/>
            </a:endParaRPr>
          </a:p>
        </p:txBody>
      </p:sp>
      <p:sp>
        <p:nvSpPr>
          <p:cNvPr id="45" name="Textplatzhalter 4"/>
          <p:cNvSpPr>
            <a:spLocks noGrp="1"/>
          </p:cNvSpPr>
          <p:nvPr>
            <p:custDataLst>
              <p:tags r:id="rId22"/>
            </p:custDataLst>
          </p:nvPr>
        </p:nvSpPr>
        <p:spPr bwMode="auto">
          <a:xfrm flipV="1">
            <a:off x="2281237" y="5045075"/>
            <a:ext cx="182562" cy="457200"/>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171DC7F5-728F-49FC-AABE-6FD7A3FE6C35}" type="datetime'''''''''''N''''''''''A''''F''''''''''''''''TA '''''''''">
              <a:rPr lang="en-US" sz="1200" smtClean="0">
                <a:latin typeface="Tw Cen MT"/>
                <a:sym typeface="Tw Cen MT"/>
              </a:rPr>
              <a:pPr marL="0" indent="0" algn="r">
                <a:spcBef>
                  <a:spcPct val="0"/>
                </a:spcBef>
                <a:buNone/>
              </a:pPr>
              <a:t>NAFTA </a:t>
            </a:fld>
            <a:endParaRPr lang="de-DE" sz="1200">
              <a:latin typeface="Tw Cen MT"/>
              <a:sym typeface="Tw Cen MT"/>
            </a:endParaRPr>
          </a:p>
        </p:txBody>
      </p:sp>
      <p:sp>
        <p:nvSpPr>
          <p:cNvPr id="48" name="Textplatzhalter 7"/>
          <p:cNvSpPr>
            <a:spLocks noGrp="1"/>
          </p:cNvSpPr>
          <p:nvPr>
            <p:custDataLst>
              <p:tags r:id="rId23"/>
            </p:custDataLst>
          </p:nvPr>
        </p:nvSpPr>
        <p:spPr bwMode="auto">
          <a:xfrm flipV="1">
            <a:off x="4133850" y="5045075"/>
            <a:ext cx="182562" cy="431800"/>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F75BE88D-732C-4ABC-9EA6-547FA060B961}" type="datetime'S''''''''''''''''''''''''A''''F''''''''''T''A'' '''''''''''">
              <a:rPr lang="en-US" sz="1200" smtClean="0"/>
              <a:pPr marL="0" indent="0" algn="r">
                <a:spcBef>
                  <a:spcPct val="0"/>
                </a:spcBef>
                <a:buNone/>
              </a:pPr>
              <a:t>SAFTA </a:t>
            </a:fld>
            <a:endParaRPr lang="de-DE" sz="1200">
              <a:latin typeface="Tw Cen MT"/>
              <a:sym typeface="Tw Cen MT"/>
            </a:endParaRPr>
          </a:p>
        </p:txBody>
      </p:sp>
      <p:sp>
        <p:nvSpPr>
          <p:cNvPr id="46" name="Textplatzhalter 5"/>
          <p:cNvSpPr>
            <a:spLocks noGrp="1"/>
          </p:cNvSpPr>
          <p:nvPr>
            <p:custDataLst>
              <p:tags r:id="rId24"/>
            </p:custDataLst>
          </p:nvPr>
        </p:nvSpPr>
        <p:spPr bwMode="auto">
          <a:xfrm flipV="1">
            <a:off x="3209925" y="5045075"/>
            <a:ext cx="182562" cy="368300"/>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5BF2610A-1DB2-41E0-9AB6-91F03CC65FF8}" type="datetime'''''''''''A''''''''''''P''E''''''''''''''''''''''''''''''C '">
              <a:rPr lang="en-US" sz="1200" smtClean="0"/>
              <a:pPr marL="0" indent="0" algn="r">
                <a:spcBef>
                  <a:spcPct val="0"/>
                </a:spcBef>
                <a:buNone/>
              </a:pPr>
              <a:t>APEC </a:t>
            </a:fld>
            <a:endParaRPr lang="de-DE" sz="1200">
              <a:latin typeface="Tw Cen MT"/>
              <a:sym typeface="Tw Cen MT"/>
            </a:endParaRPr>
          </a:p>
        </p:txBody>
      </p:sp>
      <p:sp>
        <p:nvSpPr>
          <p:cNvPr id="47" name="Textplatzhalter 6"/>
          <p:cNvSpPr>
            <a:spLocks noGrp="1"/>
          </p:cNvSpPr>
          <p:nvPr>
            <p:custDataLst>
              <p:tags r:id="rId25"/>
            </p:custDataLst>
          </p:nvPr>
        </p:nvSpPr>
        <p:spPr bwMode="auto">
          <a:xfrm flipV="1">
            <a:off x="3671887" y="5045075"/>
            <a:ext cx="182562" cy="469900"/>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E3D0EA05-4B2E-48ED-9106-D68B1957D806}" type="datetime'''''''''''''''''A''''''''''SE''''''A''''N'''' '''''''''">
              <a:rPr lang="en-US" sz="1200" smtClean="0"/>
              <a:pPr marL="0" indent="0" algn="r">
                <a:spcBef>
                  <a:spcPct val="0"/>
                </a:spcBef>
                <a:buNone/>
              </a:pPr>
              <a:t>ASEAN </a:t>
            </a:fld>
            <a:endParaRPr lang="de-DE" sz="1200">
              <a:latin typeface="Tw Cen MT"/>
              <a:sym typeface="Tw Cen MT"/>
            </a:endParaRPr>
          </a:p>
        </p:txBody>
      </p:sp>
      <p:sp>
        <p:nvSpPr>
          <p:cNvPr id="49" name="Textplatzhalter 8"/>
          <p:cNvSpPr>
            <a:spLocks noGrp="1"/>
          </p:cNvSpPr>
          <p:nvPr>
            <p:custDataLst>
              <p:tags r:id="rId26"/>
            </p:custDataLst>
          </p:nvPr>
        </p:nvSpPr>
        <p:spPr bwMode="auto">
          <a:xfrm flipV="1">
            <a:off x="4600575" y="5045075"/>
            <a:ext cx="182562" cy="460375"/>
          </a:xfrm>
          <a:prstGeom prst="rect">
            <a:avLst/>
          </a:prstGeom>
          <a:noFill/>
          <a:ln w="9525">
            <a:noFill/>
            <a:miter lim="800000"/>
            <a:headEnd/>
            <a:tailEnd/>
          </a:ln>
          <a:effectLst/>
        </p:spPr>
        <p:txBody>
          <a:bodyPr vert="eaVert"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spcBef>
                <a:spcPct val="0"/>
              </a:spcBef>
              <a:buNone/>
            </a:pPr>
            <a:fld id="{865988C0-629D-4BFE-B989-540DFEA5EA61}" type="datetime'''''''C''''A''R''''''''''''''''''''''''''''E''''''C'''''' '''">
              <a:rPr lang="en-US" sz="1200" smtClean="0">
                <a:latin typeface="Tw Cen MT"/>
                <a:sym typeface="Tw Cen MT"/>
              </a:rPr>
              <a:pPr marL="0" indent="0" algn="r">
                <a:spcBef>
                  <a:spcPct val="0"/>
                </a:spcBef>
                <a:buNone/>
              </a:pPr>
              <a:t>CAREC </a:t>
            </a:fld>
            <a:endParaRPr lang="de-DE" sz="1200">
              <a:latin typeface="Tw Cen MT"/>
              <a:sym typeface="Tw Cen MT"/>
            </a:endParaRPr>
          </a:p>
        </p:txBody>
      </p:sp>
      <p:sp>
        <p:nvSpPr>
          <p:cNvPr id="353" name="Textfeld 352"/>
          <p:cNvSpPr txBox="1"/>
          <p:nvPr/>
        </p:nvSpPr>
        <p:spPr>
          <a:xfrm>
            <a:off x="2400549" y="1196752"/>
            <a:ext cx="5360763" cy="307777"/>
          </a:xfrm>
          <a:prstGeom prst="rect">
            <a:avLst/>
          </a:prstGeom>
          <a:noFill/>
          <a:ln>
            <a:noFill/>
          </a:ln>
        </p:spPr>
        <p:txBody>
          <a:bodyPr wrap="none" rtlCol="0">
            <a:spAutoFit/>
          </a:bodyPr>
          <a:lstStyle/>
          <a:p>
            <a:r>
              <a:rPr lang="en-US" sz="1400" b="1" dirty="0" smtClean="0"/>
              <a:t>Overview of Border Clearance Performance 2013 - 2015, in %</a:t>
            </a:r>
            <a:endParaRPr lang="en-US" sz="1400" b="1" dirty="0"/>
          </a:p>
        </p:txBody>
      </p:sp>
      <p:sp>
        <p:nvSpPr>
          <p:cNvPr id="68" name="Rechteck 67"/>
          <p:cNvSpPr/>
          <p:nvPr>
            <p:custDataLst>
              <p:tags r:id="rId27"/>
            </p:custDataLst>
          </p:nvPr>
        </p:nvSpPr>
        <p:spPr bwMode="auto">
          <a:xfrm>
            <a:off x="9001125" y="6196012"/>
            <a:ext cx="179388" cy="133350"/>
          </a:xfrm>
          <a:prstGeom prst="rect">
            <a:avLst/>
          </a:prstGeom>
          <a:solidFill>
            <a:srgbClr val="E0301E"/>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 name="Rechteck 193"/>
          <p:cNvSpPr/>
          <p:nvPr>
            <p:custDataLst>
              <p:tags r:id="rId28"/>
            </p:custDataLst>
          </p:nvPr>
        </p:nvSpPr>
        <p:spPr bwMode="auto">
          <a:xfrm>
            <a:off x="8389937" y="6196012"/>
            <a:ext cx="179388" cy="133350"/>
          </a:xfrm>
          <a:prstGeom prst="rect">
            <a:avLst/>
          </a:prstGeom>
          <a:solidFill>
            <a:srgbClr val="968C6D"/>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p:cNvSpPr/>
          <p:nvPr>
            <p:custDataLst>
              <p:tags r:id="rId29"/>
            </p:custDataLst>
          </p:nvPr>
        </p:nvSpPr>
        <p:spPr bwMode="auto">
          <a:xfrm>
            <a:off x="7778750" y="6196012"/>
            <a:ext cx="179387" cy="133350"/>
          </a:xfrm>
          <a:prstGeom prst="rect">
            <a:avLst/>
          </a:prstGeom>
          <a:solidFill>
            <a:srgbClr val="D5D1C5"/>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platzhalter 52"/>
          <p:cNvSpPr>
            <a:spLocks noGrp="1"/>
          </p:cNvSpPr>
          <p:nvPr>
            <p:custDataLst>
              <p:tags r:id="rId30"/>
            </p:custDataLst>
          </p:nvPr>
        </p:nvSpPr>
        <p:spPr bwMode="auto">
          <a:xfrm>
            <a:off x="9231312" y="6192837"/>
            <a:ext cx="279400" cy="152400"/>
          </a:xfrm>
          <a:prstGeom prst="rect">
            <a:avLst/>
          </a:prstGeom>
          <a:noFill/>
          <a:ln w="9525">
            <a:no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ct val="0"/>
              </a:spcBef>
              <a:buNone/>
            </a:pPr>
            <a:fld id="{393357A2-B0F5-4431-9E2F-2CD6FC655E75}" type="datetime'''''''''''''''''''2''''''''''''''0''''1''''5'''''''''''''">
              <a:rPr lang="en-US" sz="1000" smtClean="0">
                <a:latin typeface="Tw Cen MT"/>
                <a:sym typeface="Tw Cen MT"/>
              </a:rPr>
              <a:pPr marL="0" indent="0">
                <a:spcBef>
                  <a:spcPct val="0"/>
                </a:spcBef>
                <a:buNone/>
              </a:pPr>
              <a:t>2015</a:t>
            </a:fld>
            <a:endParaRPr lang="de-DE" sz="1000">
              <a:latin typeface="Tw Cen MT"/>
              <a:sym typeface="Tw Cen MT"/>
            </a:endParaRPr>
          </a:p>
        </p:txBody>
      </p:sp>
      <p:sp>
        <p:nvSpPr>
          <p:cNvPr id="177" name="Textplatzhalter 32"/>
          <p:cNvSpPr>
            <a:spLocks noGrp="1"/>
          </p:cNvSpPr>
          <p:nvPr>
            <p:custDataLst>
              <p:tags r:id="rId31"/>
            </p:custDataLst>
          </p:nvPr>
        </p:nvSpPr>
        <p:spPr bwMode="auto">
          <a:xfrm>
            <a:off x="8620125" y="6192837"/>
            <a:ext cx="279400" cy="152400"/>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ct val="0"/>
              </a:spcBef>
              <a:buNone/>
            </a:pPr>
            <a:fld id="{8381AF25-E0BC-4ACB-B63A-9F5B925AC9DA}" type="datetime'''''2''''''''''''''''''''''''''0''''''''1''''4'''''''">
              <a:rPr lang="en-US" sz="1000" smtClean="0"/>
              <a:pPr marL="0" indent="0">
                <a:spcBef>
                  <a:spcPct val="0"/>
                </a:spcBef>
                <a:buNone/>
              </a:pPr>
              <a:t>2014</a:t>
            </a:fld>
            <a:endParaRPr lang="de-DE" sz="1000">
              <a:latin typeface="Tw Cen MT"/>
              <a:sym typeface="Tw Cen MT"/>
            </a:endParaRPr>
          </a:p>
        </p:txBody>
      </p:sp>
      <p:sp>
        <p:nvSpPr>
          <p:cNvPr id="61" name="Rectangle 3"/>
          <p:cNvSpPr>
            <a:spLocks noGrp="1" noChangeArrowheads="1"/>
          </p:cNvSpPr>
          <p:nvPr>
            <p:custDataLst>
              <p:tags r:id="rId32"/>
            </p:custDataLst>
          </p:nvPr>
        </p:nvSpPr>
        <p:spPr bwMode="auto">
          <a:xfrm>
            <a:off x="8008937" y="6192837"/>
            <a:ext cx="279400" cy="152400"/>
          </a:xfrm>
          <a:prstGeom prst="rect">
            <a:avLst/>
          </a:prstGeom>
          <a:noFill/>
          <a:ln w="9525">
            <a:noFill/>
            <a:miter lim="800000"/>
            <a:headEnd/>
            <a:tailEnd/>
          </a:ln>
          <a:effectLst/>
        </p:spPr>
        <p:txBody>
          <a:bodyPr vert="horz" wrap="non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ct val="0"/>
              </a:spcBef>
              <a:buNone/>
            </a:pPr>
            <a:fld id="{A0D3EEF4-13B8-4BC2-B495-9EB8F6E70BF3}" type="datetime'''''''2''''''0''''''''''''1''''''''''3'''''''''''''''''''''">
              <a:rPr lang="en-US" sz="1000" smtClean="0"/>
              <a:pPr marL="0" indent="0">
                <a:spcBef>
                  <a:spcPct val="0"/>
                </a:spcBef>
                <a:buNone/>
              </a:pPr>
              <a:t>2013</a:t>
            </a:fld>
            <a:endParaRPr lang="en-US" sz="1000" dirty="0" smtClean="0">
              <a:latin typeface="Tw Cen MT"/>
              <a:sym typeface="Tw Cen MT"/>
            </a:endParaRPr>
          </a:p>
        </p:txBody>
      </p:sp>
      <p:sp>
        <p:nvSpPr>
          <p:cNvPr id="197" name="Textfeld 196"/>
          <p:cNvSpPr txBox="1"/>
          <p:nvPr/>
        </p:nvSpPr>
        <p:spPr>
          <a:xfrm>
            <a:off x="272480" y="5661248"/>
            <a:ext cx="1824538" cy="215444"/>
          </a:xfrm>
          <a:prstGeom prst="rect">
            <a:avLst/>
          </a:prstGeom>
          <a:noFill/>
        </p:spPr>
        <p:txBody>
          <a:bodyPr wrap="none" rtlCol="0">
            <a:spAutoFit/>
          </a:bodyPr>
          <a:lstStyle/>
          <a:p>
            <a:r>
              <a:rPr lang="en-US" sz="800" dirty="0" smtClean="0"/>
              <a:t>Source: Global Express Association</a:t>
            </a:r>
            <a:endParaRPr lang="en-US" sz="800" dirty="0"/>
          </a:p>
        </p:txBody>
      </p:sp>
      <p:sp>
        <p:nvSpPr>
          <p:cNvPr id="51" name="Textfeld 196"/>
          <p:cNvSpPr txBox="1"/>
          <p:nvPr/>
        </p:nvSpPr>
        <p:spPr>
          <a:xfrm>
            <a:off x="7761312" y="4149080"/>
            <a:ext cx="1377548" cy="338554"/>
          </a:xfrm>
          <a:prstGeom prst="rect">
            <a:avLst/>
          </a:prstGeom>
          <a:solidFill>
            <a:schemeClr val="accent6">
              <a:lumMod val="40000"/>
              <a:lumOff val="60000"/>
            </a:schemeClr>
          </a:solidFill>
          <a:ln>
            <a:solidFill>
              <a:schemeClr val="tx1"/>
            </a:solidFill>
            <a:prstDash val="dash"/>
          </a:ln>
        </p:spPr>
        <p:txBody>
          <a:bodyPr wrap="none" lIns="36000" rIns="36000" rtlCol="0">
            <a:spAutoFit/>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en-US" sz="800" b="1" dirty="0" smtClean="0"/>
              <a:t>11%, </a:t>
            </a:r>
            <a:r>
              <a:rPr lang="en-US" sz="800" i="1" dirty="0" smtClean="0"/>
              <a:t>11%</a:t>
            </a:r>
          </a:p>
          <a:p>
            <a:r>
              <a:rPr lang="en-US" sz="800" b="1" dirty="0" smtClean="0"/>
              <a:t>Global Average 2015, </a:t>
            </a:r>
            <a:r>
              <a:rPr lang="en-US" sz="800" i="1" dirty="0" smtClean="0"/>
              <a:t>2014</a:t>
            </a:r>
            <a:endParaRPr lang="en-US" sz="800" i="1" dirty="0"/>
          </a:p>
        </p:txBody>
      </p:sp>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8&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1&quot;/&gt;&lt;m_eweekdayFirstOfWeekend val=&quot;6&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nowsNSaMk.lmEnhnAyWC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2pYjZRDQ0SpD4WP_9y5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1fXyT310U.gmky59n3BZ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4hqIJ8BiEuCVDc_tv26O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3f.o.RoqUeEoabSAy7uE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tYkgwh6m0SquNLuhwIW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VZvKrKerUec_Ce.orWFO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GF0uQ4ndEm6rCO_8ADjL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8EFEvr790et0tdczSyP0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q3USm49.ECVmNtkOo.D4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OxdsuDNwUS0tlKhswm6g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_PUwPSU2kaNeyTyKBgx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73ugGSWUeUbfGnDPYAP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M8n_PZTaSEmnJCPmCzPp8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y5ucVN.KU2ZGZSWTWiMg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TeoVDn9sU.ycE.KMsKnQ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e9Bma43Y0q5DBPf_kRpR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PzNIxLOTUSWfeKXR7b7h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ToOPRWHU4UGn__S773MB0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YcDzPDab10aeiYLVfKk7q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SnpniZH0aCyPUggBnWA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aXAkczDVykGKaO7CisnBp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QnHRXKdHd0iPrHBpLP2SA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zdBQIw3s0KeZsObykxSv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9Mk_bKvvO0q8zRaojBu.s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4VYZIZHeker64chKu8ZT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nhDZp88lUSBtg2mWl_R0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pQymuI36jEWGC9Qx0VA8E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9zbBMNGEkq6csaVBjVRJ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Ey6cFrkd7UK4SbRl0zIZ8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12_dy.IJUiztFjpvybnE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lSfsTS_o0u4NIgcxDM68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_OgvfU2JpUqwdYuPeNN3M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bfOzhKC1gEOs5Lhd2XD_r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fAZYZX7uwE26JvJdvboh4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AvNFqORlEakOC._MKT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FU0WmqNSEiC3UTZETxmP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8sKXR0qDkSZl6QnPr6z_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G_6j0SGAkGmdTZQTudBo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AiWkcz54ka9h9t3sMgc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3RovBLzsq0qri6WW4iIVH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4WewDHH0kWsgIbod1DkZ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_Po4GtU2ECyfidIqeDj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R6dZVbOuEeI7Ig56sl.L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6KZg_CcvUSOIu3e5X_1x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HWLK4EppkWTBC5v6GEtR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34IUGB2Z80aAc0I4bE5g4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IwVKJNI99ES_5oTRP1vmO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8Dpwf4oDVUuY6Wjz_G2R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xJsqBoU0k.KbSMAiv6_7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1r3IQ6oDk._sDHz9DPrf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0FeGg56QVEyd5pakNbCPA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NPohZJECp0ynobOT6kbWT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WSaoRy90E2sV_xYswggc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2r5qrtD4h0e0EKiEwnEKC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1TzY2cAke0.0If9jrP0xr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u4mCKP0bkWw2wjQi3znQ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JmzHzfWxkOKH0SKdwlIP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LQyE9N6DkE21gQEFRYFO1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dbEivVBYKUeDTmGrZ3id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QowRx9920uzRpgjVCBsk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SIZ66lBAEqZaAeHhwML9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F1eoZ9r9Um3lnT9ixboi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NGe_mV92yUyGbHCVqg9gE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h1SFvVPW0uOyBv6tKESW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I6usivbHHE.OQcPdqL5BI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YWW2XqQ66UyoGsQF_Dma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zZWATFCNmkm4BVesiGBR6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hqMmHpJm0S9jQI_WyM.2g"/>
</p:tagLst>
</file>

<file path=ppt/theme/theme1.xml><?xml version="1.0" encoding="utf-8"?>
<a:theme xmlns:a="http://schemas.openxmlformats.org/drawingml/2006/main" name="GE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lathe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GEA</Template>
  <TotalTime>178</TotalTime>
  <Words>934</Words>
  <Application>Microsoft Macintosh PowerPoint</Application>
  <PresentationFormat>A4 Paper (210x297 mm)</PresentationFormat>
  <Paragraphs>197</Paragraphs>
  <Slides>12</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5" baseType="lpstr">
      <vt:lpstr>GEA</vt:lpstr>
      <vt:lpstr>think-cell Folie</vt:lpstr>
      <vt:lpstr>Diagramm</vt:lpstr>
      <vt:lpstr>Express Delivery Industry   </vt:lpstr>
      <vt:lpstr>Global Express Association</vt:lpstr>
      <vt:lpstr>The Express Delivery Services Industry</vt:lpstr>
      <vt:lpstr>Express Delivery Chain</vt:lpstr>
      <vt:lpstr>High Value-added, Time-guaranteed</vt:lpstr>
      <vt:lpstr>The Essentials of Every One of our Consignments</vt:lpstr>
      <vt:lpstr>Pre-Arrival for different purposes</vt:lpstr>
      <vt:lpstr>PowerPoint Presentation</vt:lpstr>
      <vt:lpstr>Border Holds at Global and Regional Level at a Glance</vt:lpstr>
      <vt:lpstr>WTO Trade Facilitation Agreement (TFA)</vt:lpstr>
      <vt:lpstr>Conclusions</vt:lpstr>
      <vt:lpstr>PowerPoint Presentation</vt:lpstr>
    </vt:vector>
  </TitlesOfParts>
  <Company>Dietmar Jost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Dietmar Jost</dc:creator>
  <cp:lastModifiedBy>Carlos Grau Tanner</cp:lastModifiedBy>
  <cp:revision>233</cp:revision>
  <dcterms:created xsi:type="dcterms:W3CDTF">2010-11-04T14:05:08Z</dcterms:created>
  <dcterms:modified xsi:type="dcterms:W3CDTF">2016-11-10T08:55:36Z</dcterms:modified>
</cp:coreProperties>
</file>