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81" r:id="rId3"/>
    <p:sldId id="282" r:id="rId4"/>
    <p:sldId id="283" r:id="rId5"/>
    <p:sldId id="285" r:id="rId6"/>
    <p:sldId id="287" r:id="rId7"/>
    <p:sldId id="280" r:id="rId8"/>
    <p:sldId id="288" r:id="rId9"/>
    <p:sldId id="289" r:id="rId10"/>
    <p:sldId id="267" r:id="rId11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0D55F2D-583B-4FB8-BD47-11CF19EA916C}">
          <p14:sldIdLst>
            <p14:sldId id="262"/>
            <p14:sldId id="281"/>
            <p14:sldId id="282"/>
            <p14:sldId id="283"/>
            <p14:sldId id="285"/>
            <p14:sldId id="287"/>
            <p14:sldId id="280"/>
            <p14:sldId id="288"/>
            <p14:sldId id="289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9AD"/>
    <a:srgbClr val="198A62"/>
    <a:srgbClr val="00863D"/>
    <a:srgbClr val="008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65E0B-F44C-40FA-B600-4EB74919D1DC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5BDD-C9AD-4F07-8F9E-92B862543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83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ECA0-FD60-4602-B1AF-871CFCF7D6F4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AFD8-160E-4D2E-BD97-2831A876C2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0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5A88-DC47-406F-B5C0-2EE1B9E55C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6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fr-FR" i="1" dirty="0" err="1" smtClean="0"/>
              <a:t>Xylellla</a:t>
            </a:r>
            <a:r>
              <a:rPr lang="fr-FR" i="1" dirty="0" smtClean="0"/>
              <a:t> fastidiosa </a:t>
            </a:r>
            <a:r>
              <a:rPr lang="fr-FR" dirty="0" smtClean="0"/>
              <a:t>on olive </a:t>
            </a:r>
            <a:r>
              <a:rPr lang="fr-FR" dirty="0" err="1" smtClean="0"/>
              <a:t>tree,Currently</a:t>
            </a:r>
            <a:r>
              <a:rPr lang="fr-FR" dirty="0" smtClean="0"/>
              <a:t> </a:t>
            </a:r>
            <a:r>
              <a:rPr lang="fr-FR" dirty="0" err="1" smtClean="0"/>
              <a:t>detected</a:t>
            </a:r>
            <a:r>
              <a:rPr lang="fr-FR" dirty="0" smtClean="0"/>
              <a:t> in </a:t>
            </a:r>
            <a:r>
              <a:rPr lang="fr-FR" dirty="0" err="1" smtClean="0"/>
              <a:t>Italy</a:t>
            </a:r>
            <a:r>
              <a:rPr lang="fr-FR" dirty="0" smtClean="0"/>
              <a:t> and France (Corsica)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fr-FR" dirty="0" err="1" smtClean="0"/>
              <a:t>Red</a:t>
            </a:r>
            <a:r>
              <a:rPr lang="fr-FR" dirty="0" smtClean="0"/>
              <a:t> Palm </a:t>
            </a:r>
            <a:r>
              <a:rPr lang="fr-FR" dirty="0" err="1" smtClean="0"/>
              <a:t>Weevil</a:t>
            </a:r>
            <a:r>
              <a:rPr lang="fr-FR" dirty="0" smtClean="0"/>
              <a:t> : </a:t>
            </a:r>
            <a:r>
              <a:rPr lang="en-US" i="1" dirty="0" smtClean="0"/>
              <a:t>Rhynchophorus ferrugineus</a:t>
            </a:r>
            <a:r>
              <a:rPr lang="en-US" dirty="0" smtClean="0"/>
              <a:t> : High threaten and highly negative environment and </a:t>
            </a:r>
            <a:r>
              <a:rPr lang="en-US" dirty="0" err="1" smtClean="0"/>
              <a:t>socioeconomical</a:t>
            </a:r>
            <a:r>
              <a:rPr lang="en-US" dirty="0" smtClean="0"/>
              <a:t> impact.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AFD8-160E-4D2E-BD97-2831A876C2A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47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C59E-8301-4320-8D5F-CF7674E9201E}" type="datetime4">
              <a:rPr lang="fr-FR" smtClean="0"/>
              <a:t>17 novembre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0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169" y="5013176"/>
            <a:ext cx="2520000" cy="1381376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3923928" y="2780928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F0357F8F-5B2A-4EA3-A307-90BA08D7AFE8}" type="datetime4">
              <a:rPr lang="fr-FR" smtClean="0"/>
              <a:t>17 novembre 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8" b="56365"/>
          <a:stretch/>
        </p:blipFill>
        <p:spPr bwMode="auto">
          <a:xfrm rot="16200000">
            <a:off x="5282563" y="1874791"/>
            <a:ext cx="5736231" cy="198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3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50" y="1340768"/>
            <a:ext cx="6696546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9" y="0"/>
            <a:ext cx="157772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7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2E4F94E3-632B-4FFC-960D-A72DB351640A}" type="datetime4">
              <a:rPr lang="fr-FR" smtClean="0"/>
              <a:t>17 novembre 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4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99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6"/>
          <a:stretch/>
        </p:blipFill>
        <p:spPr bwMode="auto">
          <a:xfrm>
            <a:off x="0" y="5373217"/>
            <a:ext cx="539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38" y="0"/>
            <a:ext cx="1522462" cy="50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D257FEC7-F98C-403A-AC01-68CD08644EED}" type="datetime4">
              <a:rPr lang="fr-FR" smtClean="0"/>
              <a:t>17 novembre 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4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35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-1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2" y="2276872"/>
            <a:ext cx="2520280" cy="138152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5580112" y="4078907"/>
            <a:ext cx="3096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/ o ONSSA</a:t>
            </a:r>
          </a:p>
          <a:p>
            <a:pPr>
              <a:spcAft>
                <a:spcPts val="200"/>
              </a:spcAft>
            </a:pP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Avenue </a:t>
            </a:r>
            <a:r>
              <a:rPr lang="de-DE" sz="120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</a:t>
            </a: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Ahmed </a:t>
            </a:r>
            <a:r>
              <a:rPr lang="de-DE" sz="120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Cherkaoui</a:t>
            </a:r>
            <a:endParaRPr lang="de-DE" sz="120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10090 Rabat </a:t>
            </a:r>
            <a:r>
              <a:rPr lang="de-DE" sz="120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Agdal</a:t>
            </a: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200" baseline="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	+212 (0)6 73 99 78 08</a:t>
            </a: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+212 (0)5 37 77 65 98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+212 (0)5 37 67 65 36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	+212 (0)5 37 77 65 98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	hq.neppo@gmail.com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Site:	www.neppo.org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fr-FR" sz="1200" dirty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4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588A-EEED-49BB-A207-3BAED2109171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Espace réservé du contenu 6" descr="palm_tree_tube_stock_vi_png_by_digitaltwist-d30sem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14338"/>
            <a:ext cx="1075585" cy="70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6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98B7-93E8-4405-93B1-7C0C7A8E601E}" type="datetime4">
              <a:rPr lang="fr-FR" smtClean="0"/>
              <a:t>17 novembre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9EF8-0ED0-40B1-890C-3D11DC4217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spcAft>
          <a:spcPts val="600"/>
        </a:spcAft>
        <a:buNone/>
        <a:defRPr sz="2800" b="1" kern="1200">
          <a:solidFill>
            <a:srgbClr val="0079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35896" y="2276872"/>
            <a:ext cx="4968552" cy="1647056"/>
          </a:xfrm>
        </p:spPr>
        <p:txBody>
          <a:bodyPr>
            <a:normAutofit/>
          </a:bodyPr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Technical Consultation among </a:t>
            </a:r>
            <a:r>
              <a:rPr lang="en-US" dirty="0" smtClean="0"/>
              <a:t>Regional Plant Protection Organizations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55776" y="573325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Mekki </a:t>
            </a:r>
            <a:r>
              <a:rPr lang="de-DE" sz="1600" dirty="0" err="1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Chouibani</a:t>
            </a:r>
            <a:endParaRPr lang="de-DE" sz="1600" dirty="0" smtClean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55776" y="609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www.neppo.org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15816" y="4507209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Rabat (</a:t>
            </a:r>
            <a:r>
              <a:rPr lang="en-US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Morocco</a:t>
            </a:r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14-18 </a:t>
            </a:r>
            <a:r>
              <a:rPr lang="en-US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November</a:t>
            </a:r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2016</a:t>
            </a:r>
            <a:endParaRPr lang="fr-FR" sz="2000" b="1" dirty="0">
              <a:solidFill>
                <a:srgbClr val="0079A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5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4712757" y="2193726"/>
            <a:ext cx="4107715" cy="15233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12800" lvl="1" indent="-81280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Members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Algeria, Egypt, Jordan, Iraq, Libya, Malta, Morocco, Pakistan, Oman, Sudan, Syria,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Tunisia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733405" y="3631272"/>
            <a:ext cx="4054322" cy="877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Signed but not ratified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dirty="0">
                <a:latin typeface="Arial" pitchFamily="34" charset="0"/>
                <a:cs typeface="Arial" pitchFamily="34" charset="0"/>
              </a:rPr>
              <a:t>Iran, Mauritanie,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Yémen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714500" lvl="3" indent="-342900">
              <a:lnSpc>
                <a:spcPct val="16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62706" y="3933056"/>
            <a:ext cx="429377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6100" lvl="1" indent="-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728256" y="4585220"/>
            <a:ext cx="4092216" cy="1076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12800" lvl="1" indent="-812800"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Executive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Committee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Algeria, Jordan, Libya, Pakistan, Syria, Tunisia</a:t>
            </a:r>
          </a:p>
          <a:p>
            <a:pPr marL="812800" lvl="1" indent="-812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647267" y="5234769"/>
            <a:ext cx="3996444" cy="70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6100" lvl="1" indent="-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Espace réservé du contenu 13" descr="Neppo-logo-intitul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69" y="764704"/>
            <a:ext cx="3240360" cy="17762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3539651"/>
            <a:ext cx="2448272" cy="17949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90228" y="5334572"/>
            <a:ext cx="2354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Headquarter</a:t>
            </a:r>
            <a:r>
              <a:rPr lang="fr-FR" dirty="0" smtClean="0"/>
              <a:t>: Rabat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12757" y="5536119"/>
            <a:ext cx="40119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Executive Director, Assistant director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1701" y="973211"/>
            <a:ext cx="3752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en-US" dirty="0">
                <a:latin typeface="Arial" pitchFamily="34" charset="0"/>
                <a:cs typeface="Arial" pitchFamily="34" charset="0"/>
              </a:rPr>
              <a:t>Entered into force in 2009, recognized in March 2002 by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session of CPM</a:t>
            </a:r>
            <a:r>
              <a:rPr lang="ar-MA" dirty="0"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17 novembre 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Recent plant health activities and projects</a:t>
            </a:r>
            <a:endParaRPr lang="en-US" dirty="0"/>
          </a:p>
        </p:txBody>
      </p:sp>
      <p:sp>
        <p:nvSpPr>
          <p:cNvPr id="6" name="Espace réservé du contenu 6"/>
          <p:cNvSpPr>
            <a:spLocks noGrp="1"/>
          </p:cNvSpPr>
          <p:nvPr>
            <p:ph type="body" sz="quarter" idx="13"/>
          </p:nvPr>
        </p:nvSpPr>
        <p:spPr>
          <a:xfrm>
            <a:off x="539552" y="836713"/>
            <a:ext cx="4032448" cy="1656183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400" dirty="0"/>
              <a:t>Contributed to the organization of the FAO-IPPC-CIHEAM International Workshop </a:t>
            </a:r>
            <a:r>
              <a:rPr lang="en-US" sz="1400" dirty="0" smtClean="0"/>
              <a:t>on Xylella </a:t>
            </a:r>
            <a:r>
              <a:rPr lang="en-US" sz="1400" dirty="0"/>
              <a:t>fastidiosa &amp; the Olive Quick Decline Syndrome (OQDS</a:t>
            </a:r>
            <a:r>
              <a:rPr lang="en-US" sz="1400" dirty="0" smtClean="0"/>
              <a:t>), Bari (Italy) 19-22 April 2016</a:t>
            </a:r>
            <a:r>
              <a:rPr lang="en-US" sz="1400" dirty="0"/>
              <a:t> </a:t>
            </a:r>
            <a:r>
              <a:rPr lang="en-US" sz="1400" dirty="0" smtClean="0"/>
              <a:t>(150 participants from 40 countries)</a:t>
            </a:r>
            <a:endParaRPr lang="en-US" sz="1400" dirty="0"/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400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3"/>
            <a:ext cx="2592289" cy="14401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4365104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 startAt="3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Workshop of North Africa on Red palm Weevil and Xylella fastidiosa, Tangier (Morocco), 11-13April 2016 (Presentation of the PRA done by NEPPO)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75103"/>
            <a:ext cx="2097755" cy="143448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39552" y="2855767"/>
            <a:ext cx="3733555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 startAt="2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on Xylella fastidiosa in NENA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Tunisia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29/8-2/9/2016 (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and adoption of countries action plan 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8657" r="4326" b="22831"/>
          <a:stretch/>
        </p:blipFill>
        <p:spPr>
          <a:xfrm>
            <a:off x="5100787" y="2697887"/>
            <a:ext cx="2974874" cy="14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17 novembre 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Espace réservé du contenu 6"/>
          <p:cNvSpPr>
            <a:spLocks noGrp="1"/>
          </p:cNvSpPr>
          <p:nvPr>
            <p:ph type="body" sz="quarter" idx="13"/>
          </p:nvPr>
        </p:nvSpPr>
        <p:spPr>
          <a:xfrm>
            <a:off x="323528" y="764704"/>
            <a:ext cx="4680322" cy="4464496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800" dirty="0"/>
              <a:t>Contribution to the organization of the launch workshop of strengthen capacities of North Africa countries on Phytosanitary measures (FAO Subregional office and UMA), Rabat (Morocco) 13-14/07/2016, </a:t>
            </a:r>
          </a:p>
          <a:p>
            <a:pPr marL="457200" lvl="1" indent="-457200"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800" dirty="0" smtClean="0"/>
              <a:t>Contribution </a:t>
            </a:r>
            <a:r>
              <a:rPr lang="en-US" sz="1800" dirty="0"/>
              <a:t>to the organization of the IPPC Regional workshop for the Near east and North Africa held in Algiers, Algeria 5-8 September 2016 </a:t>
            </a:r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" b="8474"/>
          <a:stretch/>
        </p:blipFill>
        <p:spPr>
          <a:xfrm>
            <a:off x="4854767" y="810326"/>
            <a:ext cx="3123855" cy="20752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8500" r="1963" b="650"/>
          <a:stretch/>
        </p:blipFill>
        <p:spPr>
          <a:xfrm>
            <a:off x="4859050" y="2919860"/>
            <a:ext cx="3097588" cy="20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17 novembre 2016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39552" y="1340768"/>
            <a:ext cx="7272808" cy="4320480"/>
          </a:xfrm>
        </p:spPr>
        <p:txBody>
          <a:bodyPr/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212121"/>
                </a:solidFill>
              </a:rPr>
              <a:t>2014</a:t>
            </a:r>
            <a:r>
              <a:rPr lang="en-US" dirty="0" smtClean="0">
                <a:solidFill>
                  <a:srgbClr val="212121"/>
                </a:solidFill>
              </a:rPr>
              <a:t>: Development of NEPPO web site to enhance information exchange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212121"/>
                </a:solidFill>
              </a:rPr>
              <a:t>2014</a:t>
            </a:r>
            <a:r>
              <a:rPr lang="en-US" dirty="0" smtClean="0">
                <a:solidFill>
                  <a:srgbClr val="212121"/>
                </a:solidFill>
              </a:rPr>
              <a:t>: Building capacities of NPPOs to enhance skills for better participation in IPPC meetings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212121"/>
                </a:solidFill>
              </a:rPr>
              <a:t>2014</a:t>
            </a:r>
            <a:r>
              <a:rPr lang="en-US" dirty="0" smtClean="0">
                <a:solidFill>
                  <a:srgbClr val="212121"/>
                </a:solidFill>
              </a:rPr>
              <a:t>: Building capacities in pest surveillance and related ISPMs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212121"/>
                </a:solidFill>
              </a:rPr>
              <a:t>2015</a:t>
            </a:r>
            <a:r>
              <a:rPr lang="en-US" dirty="0" smtClean="0">
                <a:solidFill>
                  <a:srgbClr val="212121"/>
                </a:solidFill>
              </a:rPr>
              <a:t>: Building capacities on pest risk analysis and establishment of NEPPO Panel on PRA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212121"/>
                </a:solidFill>
              </a:rPr>
              <a:t>2015</a:t>
            </a:r>
            <a:r>
              <a:rPr lang="en-US" dirty="0" smtClean="0">
                <a:solidFill>
                  <a:srgbClr val="212121"/>
                </a:solidFill>
              </a:rPr>
              <a:t>: Initiation of </a:t>
            </a:r>
            <a:r>
              <a:rPr lang="en-GB" dirty="0"/>
              <a:t>assessment of national and regional pest laboratories (NPPO and other national stakeholders) infrastructures </a:t>
            </a:r>
            <a:r>
              <a:rPr lang="en-US" dirty="0" smtClean="0">
                <a:solidFill>
                  <a:srgbClr val="212121"/>
                </a:solidFill>
              </a:rPr>
              <a:t>in one country</a:t>
            </a:r>
            <a:endParaRPr lang="en-US" sz="1200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432047"/>
          </a:xfrm>
        </p:spPr>
        <p:txBody>
          <a:bodyPr>
            <a:normAutofit/>
          </a:bodyPr>
          <a:lstStyle/>
          <a:p>
            <a:r>
              <a:rPr lang="en-US" dirty="0"/>
              <a:t>Technical and capacity development achievements</a:t>
            </a:r>
          </a:p>
        </p:txBody>
      </p:sp>
    </p:spTree>
    <p:extLst>
      <p:ext uri="{BB962C8B-B14F-4D97-AF65-F5344CB8AC3E}">
        <p14:creationId xmlns:p14="http://schemas.microsoft.com/office/powerpoint/2010/main" val="2584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itchFamily="34" charset="0"/>
                <a:cs typeface="Arial" pitchFamily="34" charset="0"/>
              </a:rPr>
              <a:t>Emerging pests</a:t>
            </a:r>
            <a:endParaRPr lang="fr-FR" cap="non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83568" y="843583"/>
            <a:ext cx="2088232" cy="1615176"/>
            <a:chOff x="971600" y="1011928"/>
            <a:chExt cx="2704918" cy="1800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011928"/>
              <a:ext cx="2704918" cy="1800000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115616" y="2442596"/>
              <a:ext cx="1944216" cy="30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smtClean="0">
                  <a:solidFill>
                    <a:srgbClr val="FFFF00"/>
                  </a:solidFill>
                </a:rPr>
                <a:t>Xylella fastidiosa</a:t>
              </a:r>
              <a:endParaRPr lang="fr-FR" sz="1200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518520" y="764704"/>
            <a:ext cx="1944216" cy="1616508"/>
            <a:chOff x="4932040" y="1085268"/>
            <a:chExt cx="2627413" cy="1800000"/>
          </a:xfrm>
        </p:grpSpPr>
        <p:pic>
          <p:nvPicPr>
            <p:cNvPr id="8" name="Picture 2" descr="N:\Divers\photos charançon tanger mision 4 oct 2011\DSC0695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7" t="20329" r="22643" b="53758"/>
            <a:stretch/>
          </p:blipFill>
          <p:spPr bwMode="auto">
            <a:xfrm>
              <a:off x="4932040" y="1085268"/>
              <a:ext cx="262741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932040" y="2442596"/>
              <a:ext cx="2232247" cy="30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>
                  <a:solidFill>
                    <a:srgbClr val="FFFF00"/>
                  </a:solidFill>
                </a:rPr>
                <a:t>Red</a:t>
              </a:r>
              <a:r>
                <a:rPr lang="fr-FR" sz="1200" dirty="0" smtClean="0">
                  <a:solidFill>
                    <a:srgbClr val="FFFF00"/>
                  </a:solidFill>
                </a:rPr>
                <a:t> Palm </a:t>
              </a:r>
              <a:r>
                <a:rPr lang="fr-FR" sz="1200" dirty="0" err="1" smtClean="0">
                  <a:solidFill>
                    <a:srgbClr val="FFFF00"/>
                  </a:solidFill>
                </a:rPr>
                <a:t>Weevil</a:t>
              </a:r>
              <a:endParaRPr lang="fr-FR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834989" y="808199"/>
            <a:ext cx="2315689" cy="1568868"/>
            <a:chOff x="971600" y="3553825"/>
            <a:chExt cx="2315689" cy="156886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3" t="7086" r="3460" b="10049"/>
            <a:stretch/>
          </p:blipFill>
          <p:spPr>
            <a:xfrm>
              <a:off x="971600" y="3553825"/>
              <a:ext cx="2315689" cy="1567543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157336" y="4845694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err="1" smtClean="0"/>
                <a:t>Drosophila</a:t>
              </a:r>
              <a:r>
                <a:rPr lang="fr-FR" sz="1200" i="1" dirty="0" smtClean="0"/>
                <a:t> suzukii </a:t>
              </a:r>
              <a:r>
                <a:rPr lang="fr-FR" sz="1200" dirty="0" smtClean="0"/>
                <a:t>EPPO</a:t>
              </a:r>
              <a:endParaRPr lang="fr-FR" sz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835696" y="2973580"/>
            <a:ext cx="2114872" cy="1809672"/>
            <a:chOff x="1320725" y="1556792"/>
            <a:chExt cx="2424579" cy="1882180"/>
          </a:xfrm>
        </p:grpSpPr>
        <p:pic>
          <p:nvPicPr>
            <p:cNvPr id="20" name="Picture 2" descr="H:\333\ورشة دير علا 21-23-5-2012\DSC0173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725" y="1556792"/>
              <a:ext cx="2424579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1568384" y="2990821"/>
              <a:ext cx="2156698" cy="44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FFFF00"/>
                  </a:solidFill>
                </a:rPr>
                <a:t> </a:t>
              </a:r>
              <a:r>
                <a:rPr lang="fr-FR" sz="1100" i="1" dirty="0" err="1">
                  <a:solidFill>
                    <a:srgbClr val="FFFF00"/>
                  </a:solidFill>
                </a:rPr>
                <a:t>Solanum</a:t>
              </a:r>
              <a:r>
                <a:rPr lang="fr-FR" sz="1100" i="1" dirty="0">
                  <a:solidFill>
                    <a:srgbClr val="FFFF00"/>
                  </a:solidFill>
                </a:rPr>
                <a:t> </a:t>
              </a:r>
              <a:r>
                <a:rPr lang="fr-FR" sz="1100" i="1" dirty="0" err="1">
                  <a:solidFill>
                    <a:srgbClr val="FFFF00"/>
                  </a:solidFill>
                </a:rPr>
                <a:t>elaeagnifolium</a:t>
              </a:r>
              <a:endParaRPr lang="fr-FR" sz="1100" dirty="0">
                <a:solidFill>
                  <a:srgbClr val="FFFF00"/>
                </a:solidFill>
              </a:endParaRPr>
            </a:p>
            <a:p>
              <a:r>
                <a:rPr lang="fr-FR" sz="1100" b="1" dirty="0" smtClean="0">
                  <a:solidFill>
                    <a:srgbClr val="FFFF00"/>
                  </a:solidFill>
                </a:rPr>
                <a:t>Pr. </a:t>
              </a:r>
              <a:r>
                <a:rPr lang="fr-FR" sz="1100" b="1" dirty="0" err="1" smtClean="0">
                  <a:solidFill>
                    <a:srgbClr val="FFFF00"/>
                  </a:solidFill>
                </a:rPr>
                <a:t>Bouhache</a:t>
              </a:r>
              <a:endParaRPr lang="fr-FR" sz="11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508557" y="2924944"/>
            <a:ext cx="2193030" cy="1800000"/>
            <a:chOff x="1403646" y="4256208"/>
            <a:chExt cx="2193030" cy="180000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8" t="5034" r="20019"/>
            <a:stretch/>
          </p:blipFill>
          <p:spPr>
            <a:xfrm>
              <a:off x="1403646" y="4256208"/>
              <a:ext cx="2193030" cy="1800000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1421285" y="5714682"/>
              <a:ext cx="2112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FFFF00"/>
                  </a:solidFill>
                </a:rPr>
                <a:t> </a:t>
              </a:r>
              <a:r>
                <a:rPr lang="fr-FR" sz="1200" i="1" dirty="0" err="1">
                  <a:solidFill>
                    <a:srgbClr val="FFFF00"/>
                  </a:solidFill>
                </a:rPr>
                <a:t>Pistia</a:t>
              </a:r>
              <a:r>
                <a:rPr lang="fr-FR" sz="1200" i="1" dirty="0">
                  <a:solidFill>
                    <a:srgbClr val="FFFF00"/>
                  </a:solidFill>
                </a:rPr>
                <a:t> </a:t>
              </a:r>
              <a:r>
                <a:rPr lang="fr-FR" sz="1200" i="1" dirty="0" err="1" smtClean="0">
                  <a:solidFill>
                    <a:srgbClr val="FFFF00"/>
                  </a:solidFill>
                </a:rPr>
                <a:t>stratiotes</a:t>
              </a:r>
              <a:r>
                <a:rPr lang="fr-FR" sz="1200" i="1" dirty="0" smtClean="0">
                  <a:solidFill>
                    <a:srgbClr val="FFFF00"/>
                  </a:solidFill>
                </a:rPr>
                <a:t>, </a:t>
              </a:r>
              <a:r>
                <a:rPr lang="fr-FR" sz="1100" b="1" dirty="0" smtClean="0">
                  <a:solidFill>
                    <a:srgbClr val="FFFF00"/>
                  </a:solidFill>
                </a:rPr>
                <a:t>R. </a:t>
              </a:r>
              <a:r>
                <a:rPr lang="fr-FR" sz="1100" b="1" dirty="0" err="1" smtClean="0">
                  <a:solidFill>
                    <a:srgbClr val="FFFF00"/>
                  </a:solidFill>
                </a:rPr>
                <a:t>Bouzaidi</a:t>
              </a:r>
              <a:endParaRPr lang="fr-FR" sz="1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22881" y="5059960"/>
            <a:ext cx="7443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Fruit flies: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Bactrocera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zonata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and B,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dorsalis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Huanglongbing Citrus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(HLB).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Mediterranean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East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Saudia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Arabia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Yemen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area are free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HLB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Iran,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Spain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 Citrus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17 novembre 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itre 5"/>
          <p:cNvSpPr txBox="1">
            <a:spLocks noGrp="1"/>
          </p:cNvSpPr>
          <p:nvPr>
            <p:ph type="title"/>
          </p:nvPr>
        </p:nvSpPr>
        <p:spPr>
          <a:xfrm>
            <a:off x="539552" y="260649"/>
            <a:ext cx="761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 err="1" smtClean="0">
                <a:solidFill>
                  <a:schemeClr val="tx1"/>
                </a:solidFill>
              </a:rPr>
              <a:t>Dactylopius</a:t>
            </a:r>
            <a:r>
              <a:rPr lang="fr-FR" sz="1800" i="1" dirty="0" smtClean="0">
                <a:solidFill>
                  <a:schemeClr val="tx1"/>
                </a:solidFill>
              </a:rPr>
              <a:t> </a:t>
            </a:r>
            <a:r>
              <a:rPr lang="fr-FR" sz="1800" i="1" dirty="0" err="1" smtClean="0">
                <a:solidFill>
                  <a:schemeClr val="tx1"/>
                </a:solidFill>
              </a:rPr>
              <a:t>opuntiae</a:t>
            </a:r>
            <a:r>
              <a:rPr lang="fr-FR" sz="1800" i="1" dirty="0" smtClean="0">
                <a:solidFill>
                  <a:schemeClr val="tx1"/>
                </a:solidFill>
              </a:rPr>
              <a:t> </a:t>
            </a:r>
            <a:endParaRPr lang="fr-FR" sz="1800" i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464365" cy="43773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20" y="1340769"/>
            <a:ext cx="2464365" cy="44080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0" t="18500" b="11150"/>
          <a:stretch/>
        </p:blipFill>
        <p:spPr>
          <a:xfrm>
            <a:off x="6198570" y="1340768"/>
            <a:ext cx="2283309" cy="43948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36096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Photos </a:t>
            </a:r>
            <a:r>
              <a:rPr lang="fr-FR" dirty="0" err="1" smtClean="0"/>
              <a:t>courtesy</a:t>
            </a:r>
            <a:r>
              <a:rPr lang="fr-FR" dirty="0" smtClean="0"/>
              <a:t>: Dr </a:t>
            </a:r>
            <a:r>
              <a:rPr lang="fr-FR" dirty="0" err="1" smtClean="0"/>
              <a:t>Sbaghi</a:t>
            </a:r>
            <a:r>
              <a:rPr lang="fr-FR" dirty="0" smtClean="0"/>
              <a:t> M.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1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17 novembre 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3070" y="3645024"/>
            <a:ext cx="4032250" cy="2088232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b="1" dirty="0" smtClean="0"/>
              <a:t>Fruit flies</a:t>
            </a:r>
            <a:r>
              <a:rPr lang="en-US" sz="1400" dirty="0" smtClean="0"/>
              <a:t>: </a:t>
            </a:r>
            <a:r>
              <a:rPr lang="en-US" sz="1400" i="1" dirty="0" smtClean="0"/>
              <a:t>Bactrocera </a:t>
            </a:r>
            <a:r>
              <a:rPr lang="en-US" sz="1400" i="1" dirty="0" err="1" smtClean="0"/>
              <a:t>zonata</a:t>
            </a:r>
            <a:r>
              <a:rPr lang="en-US" sz="1400" i="1" dirty="0" smtClean="0"/>
              <a:t> and B. </a:t>
            </a:r>
            <a:r>
              <a:rPr lang="en-US" sz="1400" i="1" dirty="0" err="1" smtClean="0"/>
              <a:t>dorsalis</a:t>
            </a:r>
            <a:r>
              <a:rPr lang="en-US" sz="1400" i="1" dirty="0"/>
              <a:t> </a:t>
            </a:r>
            <a:r>
              <a:rPr lang="en-US" sz="1400" i="1" dirty="0" smtClean="0"/>
              <a:t>High threat for the NENA region.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400" i="1" dirty="0" smtClean="0"/>
              <a:t>Building capacity of staff </a:t>
            </a:r>
            <a:r>
              <a:rPr lang="en-US" sz="1400" i="1" dirty="0"/>
              <a:t>in </a:t>
            </a:r>
            <a:r>
              <a:rPr lang="en-US" sz="1400" i="1" dirty="0" smtClean="0"/>
              <a:t>fruit flies identification</a:t>
            </a:r>
            <a:endParaRPr lang="en-US" sz="1400" i="1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400" i="1" dirty="0" smtClean="0"/>
              <a:t>Establishment of survey programme for early detection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750" y="153819"/>
            <a:ext cx="7611126" cy="432047"/>
          </a:xfrm>
        </p:spPr>
        <p:txBody>
          <a:bodyPr/>
          <a:lstStyle/>
          <a:p>
            <a:r>
              <a:rPr lang="en-US" sz="700" b="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en-US" b="0" dirty="0" smtClean="0">
                <a:solidFill>
                  <a:srgbClr val="212121"/>
                </a:solidFill>
                <a:latin typeface="wf_segoe-ui_normal"/>
              </a:rPr>
              <a:t>Proposals for inter-regional collaboration</a:t>
            </a:r>
            <a:endParaRPr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4585320" y="3933800"/>
            <a:ext cx="1656184" cy="1439416"/>
            <a:chOff x="4585320" y="1125488"/>
            <a:chExt cx="1656184" cy="143941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50" r="16097" b="9096"/>
            <a:stretch/>
          </p:blipFill>
          <p:spPr>
            <a:xfrm>
              <a:off x="4585320" y="1125488"/>
              <a:ext cx="1656184" cy="143941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4801344" y="2203013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B.zonata</a:t>
              </a:r>
              <a:r>
                <a:rPr lang="fr-FR" sz="1400" dirty="0" smtClean="0"/>
                <a:t>, </a:t>
              </a:r>
              <a:r>
                <a:rPr lang="fr-FR" sz="1400" dirty="0" err="1" smtClean="0"/>
                <a:t>Cabi</a:t>
              </a:r>
              <a:endParaRPr lang="fr-FR" sz="14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372200" y="3933800"/>
            <a:ext cx="2448272" cy="1439416"/>
            <a:chOff x="6372200" y="1125488"/>
            <a:chExt cx="2448272" cy="143941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3" r="8512" b="6800"/>
            <a:stretch/>
          </p:blipFill>
          <p:spPr>
            <a:xfrm>
              <a:off x="6372200" y="1125488"/>
              <a:ext cx="2448272" cy="1439416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948264" y="2249815"/>
              <a:ext cx="1461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B.dorsalis</a:t>
              </a:r>
              <a:r>
                <a:rPr lang="fr-FR" sz="1400" dirty="0" smtClean="0"/>
                <a:t>, </a:t>
              </a:r>
              <a:r>
                <a:rPr lang="fr-FR" sz="1400" dirty="0" err="1" smtClean="0"/>
                <a:t>Cabi</a:t>
              </a:r>
              <a:endParaRPr lang="fr-FR" sz="1400" dirty="0"/>
            </a:p>
          </p:txBody>
        </p:sp>
      </p:grpSp>
      <p:sp>
        <p:nvSpPr>
          <p:cNvPr id="12" name="Espace réservé du texte 3"/>
          <p:cNvSpPr txBox="1">
            <a:spLocks/>
          </p:cNvSpPr>
          <p:nvPr/>
        </p:nvSpPr>
        <p:spPr>
          <a:xfrm>
            <a:off x="539750" y="913804"/>
            <a:ext cx="4032250" cy="23711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Surveillance</a:t>
            </a:r>
            <a:r>
              <a:rPr lang="en-US" sz="1400" dirty="0" smtClean="0"/>
              <a:t>: Pivotal activity of NPPOs.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400" dirty="0"/>
              <a:t>b</a:t>
            </a:r>
            <a:r>
              <a:rPr lang="en-US" sz="1400" dirty="0" smtClean="0"/>
              <a:t>uild capacity of NPPOs staff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400" dirty="0" smtClean="0"/>
              <a:t>and enhance their skills in surveillance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400" dirty="0" err="1" smtClean="0"/>
              <a:t>Establishement</a:t>
            </a:r>
            <a:r>
              <a:rPr lang="en-US" sz="1400" dirty="0" smtClean="0"/>
              <a:t> of </a:t>
            </a:r>
            <a:r>
              <a:rPr lang="en-US" sz="1400" i="1" dirty="0" smtClean="0"/>
              <a:t>Xylella</a:t>
            </a:r>
            <a:r>
              <a:rPr lang="en-US" sz="1400" dirty="0" smtClean="0"/>
              <a:t> </a:t>
            </a:r>
            <a:r>
              <a:rPr lang="en-US" sz="1400" i="1" dirty="0" smtClean="0"/>
              <a:t>fastidiosa</a:t>
            </a:r>
            <a:r>
              <a:rPr lang="en-US" sz="1400" dirty="0" smtClean="0"/>
              <a:t> and Greening diseases (including vectors) survey programme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148064" y="56516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Potential</a:t>
            </a:r>
            <a:r>
              <a:rPr lang="fr-FR" b="1" dirty="0" smtClean="0"/>
              <a:t> collaboration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5255216" y="997216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APPPC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4738" y="342008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IASPC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17 novembre 2016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9966" y="443554"/>
            <a:ext cx="6696546" cy="5587026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 smtClean="0"/>
              <a:t>Phytosanitary Inspection (</a:t>
            </a:r>
            <a:r>
              <a:rPr lang="en-US" dirty="0" smtClean="0"/>
              <a:t>facilitate trade):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Building capacity of inspectors;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Preparation of manuals and guidelines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Harmonization of inspection procedures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 smtClean="0"/>
              <a:t>Diagnostic laboratories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 smtClean="0"/>
              <a:t>Survey to asses the current situation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 smtClean="0"/>
              <a:t>Identification of gaps and activities to address them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 smtClean="0"/>
              <a:t>Building staff capacity and upgrade reference laboratories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b="1" dirty="0" smtClean="0"/>
              <a:t>Improvement of the web site</a:t>
            </a:r>
            <a:r>
              <a:rPr lang="en-US" dirty="0" smtClean="0"/>
              <a:t>: Establishments </a:t>
            </a:r>
            <a:r>
              <a:rPr lang="en-US" dirty="0"/>
              <a:t>of database </a:t>
            </a:r>
            <a:r>
              <a:rPr lang="en-US" dirty="0" smtClean="0"/>
              <a:t>recording: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National diagnostic laboratories;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National pest status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Roster of national experts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b="1" dirty="0" err="1" smtClean="0"/>
              <a:t>ePhyto</a:t>
            </a:r>
            <a:endParaRPr lang="en-US" b="1" dirty="0" smtClean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Awareness workshop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Initiation of </a:t>
            </a:r>
            <a:r>
              <a:rPr lang="en-US" dirty="0" err="1" smtClean="0"/>
              <a:t>ePhyto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012160" y="446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Potential</a:t>
            </a:r>
            <a:r>
              <a:rPr lang="fr-FR" b="1" i="1" dirty="0" smtClean="0">
                <a:solidFill>
                  <a:srgbClr val="0000FF"/>
                </a:solidFill>
              </a:rPr>
              <a:t> collaboration</a:t>
            </a:r>
            <a:endParaRPr lang="fr-FR" b="1" i="1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88224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00FF"/>
                </a:solidFill>
              </a:rPr>
              <a:t>EPPO, APPPC</a:t>
            </a:r>
            <a:endParaRPr lang="fr-FR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587</Words>
  <Application>Microsoft Office PowerPoint</Application>
  <PresentationFormat>Affichage à l'écran (4:3)</PresentationFormat>
  <Paragraphs>92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wf_segoe-ui_normal</vt:lpstr>
      <vt:lpstr>Wingdings</vt:lpstr>
      <vt:lpstr>Thème Office</vt:lpstr>
      <vt:lpstr>28th Technical Consultation among Regional Plant Protection Organizations</vt:lpstr>
      <vt:lpstr>Présentation PowerPoint</vt:lpstr>
      <vt:lpstr>Recent plant health activities and projects</vt:lpstr>
      <vt:lpstr>Activities</vt:lpstr>
      <vt:lpstr>Technical and capacity development achievements</vt:lpstr>
      <vt:lpstr>Emerging pests</vt:lpstr>
      <vt:lpstr>Dactylopius opuntiae </vt:lpstr>
      <vt:lpstr>     Proposals for inter-regional collaboration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Chafiq</dc:creator>
  <cp:lastModifiedBy>user</cp:lastModifiedBy>
  <cp:revision>80</cp:revision>
  <cp:lastPrinted>2016-11-09T14:10:56Z</cp:lastPrinted>
  <dcterms:created xsi:type="dcterms:W3CDTF">2014-07-17T14:36:08Z</dcterms:created>
  <dcterms:modified xsi:type="dcterms:W3CDTF">2016-11-17T06:08:44Z</dcterms:modified>
</cp:coreProperties>
</file>