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/>
    <p:restoredTop sz="94639"/>
  </p:normalViewPr>
  <p:slideViewPr>
    <p:cSldViewPr snapToGrid="0" snapToObjects="1">
      <p:cViewPr varScale="1">
        <p:scale>
          <a:sx n="71" d="100"/>
          <a:sy n="71" d="100"/>
        </p:scale>
        <p:origin x="5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9AD6E-09F4-E44F-A342-830033A3AFC4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39BE-49E1-094B-9896-BF2680B4987C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509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FFAB9-943A-4D82-AE45-AFA0E3964725}" type="slidenum">
              <a:rPr lang="es-SV" smtClean="0"/>
              <a:t>3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47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141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601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9866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73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271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909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8584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2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246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42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041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D3997-6A93-0648-8F59-263A5021749E}" type="datetimeFigureOut">
              <a:rPr lang="es-ES_tradnl" smtClean="0"/>
              <a:t>15/11/2016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60A00-8F8F-ED4B-9CF6-2553F9A61757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07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7"/>
          <a:stretch/>
        </p:blipFill>
        <p:spPr>
          <a:xfrm>
            <a:off x="0" y="5995434"/>
            <a:ext cx="12192000" cy="77894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435" y="472383"/>
            <a:ext cx="4659085" cy="1759727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66928" y="2596895"/>
            <a:ext cx="1134245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000" b="1" i="1" dirty="0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International Regional </a:t>
            </a:r>
            <a:r>
              <a:rPr lang="es-SV" sz="2000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Organization</a:t>
            </a:r>
            <a:r>
              <a:rPr lang="es-SV" sz="2000" b="1" i="1" dirty="0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s-SV" sz="2000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for</a:t>
            </a:r>
            <a:r>
              <a:rPr lang="es-SV" sz="2000" b="1" i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s-SV" sz="2000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Plant</a:t>
            </a:r>
            <a:r>
              <a:rPr lang="es-SV" sz="2000" b="1" i="1" dirty="0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 and Animal </a:t>
            </a:r>
            <a:r>
              <a:rPr lang="es-SV" sz="2000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Health</a:t>
            </a:r>
            <a:endParaRPr lang="es-SV" sz="2000" b="1" i="1" dirty="0" smtClean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endParaRPr lang="es-SV" sz="3200" b="1" i="1" dirty="0" smtClean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s-SV" sz="3200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Technical</a:t>
            </a:r>
            <a:r>
              <a:rPr lang="es-SV" sz="3200" b="1" i="1" dirty="0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 Consultation of </a:t>
            </a:r>
            <a:r>
              <a:rPr lang="es-SV" sz="3200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the</a:t>
            </a:r>
            <a:r>
              <a:rPr lang="es-SV" sz="3200" b="1" i="1" dirty="0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   </a:t>
            </a:r>
          </a:p>
          <a:p>
            <a:pPr algn="ctr"/>
            <a:r>
              <a:rPr lang="es-SV" sz="3200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RPPOs</a:t>
            </a:r>
            <a:r>
              <a:rPr lang="es-SV" sz="3200" b="1" i="1" dirty="0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 of the IPPC</a:t>
            </a:r>
            <a:endParaRPr lang="es-ES_tradnl" sz="3200" b="1" i="1" dirty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826486" y="4758827"/>
            <a:ext cx="64008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2400" i="1" dirty="0" smtClean="0">
              <a:solidFill>
                <a:srgbClr val="0070C0"/>
              </a:solidFill>
              <a:latin typeface="Century Gothic" charset="0"/>
              <a:ea typeface="Century Gothic" charset="0"/>
              <a:cs typeface="Century Gothic" charset="0"/>
            </a:endParaRPr>
          </a:p>
          <a:p>
            <a:pPr algn="ctr"/>
            <a:r>
              <a:rPr lang="es-ES" b="1" i="1" dirty="0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14-18 </a:t>
            </a:r>
            <a:r>
              <a:rPr lang="es-ES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November</a:t>
            </a:r>
            <a:r>
              <a:rPr lang="es-ES" b="1" i="1" dirty="0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s-ES" b="1" i="1" dirty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2016, Rabat, </a:t>
            </a:r>
            <a:r>
              <a:rPr lang="es-ES" b="1" i="1" dirty="0" err="1" smtClean="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t>Morocco</a:t>
            </a:r>
            <a:endParaRPr lang="es-ES_tradnl" b="1" i="1" dirty="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9511"/>
            <a:ext cx="9144000" cy="1089498"/>
          </a:xfrm>
        </p:spPr>
        <p:txBody>
          <a:bodyPr>
            <a:normAutofit/>
          </a:bodyPr>
          <a:lstStyle/>
          <a:p>
            <a:r>
              <a:rPr lang="es-SV" sz="2800" b="1" dirty="0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Specificities of </a:t>
            </a:r>
            <a:r>
              <a:rPr lang="es-SV" sz="2800" b="1" dirty="0" err="1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the</a:t>
            </a:r>
            <a:r>
              <a:rPr lang="es-SV" sz="2800" b="1" dirty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s-SV" sz="2800" b="1" dirty="0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OIRSA</a:t>
            </a:r>
            <a:br>
              <a:rPr lang="es-SV" sz="2800" b="1" dirty="0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s-SV" sz="2800" b="1" dirty="0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endParaRPr lang="es-SV" sz="2800" b="1" dirty="0">
              <a:solidFill>
                <a:srgbClr val="0070C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0577" y="3336901"/>
            <a:ext cx="11130845" cy="5317066"/>
          </a:xfrm>
        </p:spPr>
        <p:txBody>
          <a:bodyPr>
            <a:normAutofit/>
          </a:bodyPr>
          <a:lstStyle/>
          <a:p>
            <a:pPr algn="just"/>
            <a:endParaRPr lang="es-SV" sz="1800" dirty="0" smtClean="0">
              <a:latin typeface="Century Gothic" panose="020B0502020202020204" pitchFamily="34" charset="0"/>
            </a:endParaRPr>
          </a:p>
          <a:p>
            <a:pPr algn="just"/>
            <a:endParaRPr lang="es-SV" sz="1800" dirty="0" smtClean="0">
              <a:latin typeface="Century Gothic" panose="020B0502020202020204" pitchFamily="34" charset="0"/>
            </a:endParaRPr>
          </a:p>
          <a:p>
            <a:pPr algn="just"/>
            <a:endParaRPr lang="es-SV" sz="1800" dirty="0" smtClean="0">
              <a:latin typeface="Century Gothic" panose="020B0502020202020204" pitchFamily="34" charset="0"/>
            </a:endParaRPr>
          </a:p>
          <a:p>
            <a:pPr algn="just"/>
            <a:endParaRPr lang="es-SV" sz="1800" dirty="0" smtClean="0">
              <a:latin typeface="Century Gothic" panose="020B0502020202020204" pitchFamily="34" charset="0"/>
            </a:endParaRPr>
          </a:p>
          <a:p>
            <a:pPr algn="just"/>
            <a:endParaRPr lang="es-SV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403453"/>
              </p:ext>
            </p:extLst>
          </p:nvPr>
        </p:nvGraphicFramePr>
        <p:xfrm>
          <a:off x="320114" y="5995434"/>
          <a:ext cx="10347886" cy="5362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7886"/>
              </a:tblGrid>
              <a:tr h="60544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SV" sz="1800" b="0" dirty="0" smtClean="0">
                        <a:solidFill>
                          <a:schemeClr val="accent5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86492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endParaRPr lang="es-SV" sz="1800" dirty="0" smtClean="0">
                        <a:solidFill>
                          <a:schemeClr val="accent5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1124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endParaRPr lang="es-SV" sz="1800" dirty="0" smtClean="0">
                        <a:solidFill>
                          <a:schemeClr val="accent5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138388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endParaRPr lang="es-SV" sz="1800" dirty="0" smtClean="0">
                        <a:solidFill>
                          <a:schemeClr val="accent5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  <a:tr h="13838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SV" sz="1800" dirty="0" smtClean="0">
                        <a:solidFill>
                          <a:schemeClr val="accent5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7"/>
          <a:stretch/>
        </p:blipFill>
        <p:spPr>
          <a:xfrm>
            <a:off x="0" y="5995434"/>
            <a:ext cx="12192000" cy="778947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07581"/>
              </p:ext>
            </p:extLst>
          </p:nvPr>
        </p:nvGraphicFramePr>
        <p:xfrm>
          <a:off x="517698" y="1279009"/>
          <a:ext cx="11446775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46775"/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OIRSA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an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International Regional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Organization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legal status.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Its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Member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States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are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México, Guatemala, Belice,  El Salvador, Honduras, Nicaragua, Costa Rica, Panamá and República Dominicana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es-MX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OIRSA has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following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organs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International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Regional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Committee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Plant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Animal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Health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Ministers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Agricultura)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Executive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Commission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Deputy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Ministers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), 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Technical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Commission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Plant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Health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Directors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), and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Executive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Direction</a:t>
                      </a:r>
                      <a:endParaRPr lang="es-SV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es-MX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objective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OIRSA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to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support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efforts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Member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States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achieve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development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their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nimal and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plant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health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plans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strengthening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their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quarantine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services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food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safety </a:t>
                      </a:r>
                      <a:endParaRPr lang="es-SV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es-MX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OIRSA´s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major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functions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are: a) to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determine,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which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pests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zoo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sanitary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nature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represent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real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or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potential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threat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to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región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b) to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promote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adoption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common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policies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Plant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Animal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Health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food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safety and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quarantine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services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región and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actions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to be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taken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prevention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control and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eradication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pests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c) to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promote</a:t>
                      </a:r>
                      <a:r>
                        <a:rPr lang="es-SV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harmonization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6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legislation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agricultural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health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quarantine</a:t>
                      </a:r>
                      <a:r>
                        <a:rPr lang="es-SV" sz="16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6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services</a:t>
                      </a:r>
                      <a:endParaRPr lang="es-SV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v"/>
                      </a:pPr>
                      <a:endParaRPr lang="es-MX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0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3745"/>
            <a:ext cx="10515600" cy="780587"/>
          </a:xfrm>
        </p:spPr>
        <p:txBody>
          <a:bodyPr>
            <a:normAutofit fontScale="90000"/>
          </a:bodyPr>
          <a:lstStyle/>
          <a:p>
            <a:pPr algn="ctr"/>
            <a:r>
              <a:rPr lang="es-SV" sz="28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Technical and capacity </a:t>
            </a:r>
            <a:r>
              <a:rPr lang="es-SV" sz="2800" b="1" dirty="0" err="1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development</a:t>
            </a:r>
            <a:r>
              <a:rPr lang="es-SV" sz="28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s-SV" sz="2800" b="1" dirty="0" err="1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achievement</a:t>
            </a:r>
            <a:r>
              <a:rPr lang="es-SV" sz="28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es-SV" sz="28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endParaRPr lang="es-SV" sz="2800" b="1" dirty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7"/>
          <a:stretch/>
        </p:blipFill>
        <p:spPr>
          <a:xfrm>
            <a:off x="0" y="6039765"/>
            <a:ext cx="12192000" cy="760981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66070"/>
              </p:ext>
            </p:extLst>
          </p:nvPr>
        </p:nvGraphicFramePr>
        <p:xfrm>
          <a:off x="1249250" y="1332199"/>
          <a:ext cx="9646278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3139"/>
                <a:gridCol w="4823139"/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Implementation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virtual training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classroom</a:t>
                      </a:r>
                      <a:endParaRPr lang="es-ES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s-MX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Establishment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regional PRA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system</a:t>
                      </a:r>
                      <a:endParaRPr lang="es-ES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MX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Establishment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regional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program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climatic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variables, and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Agricultural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Health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s-MX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s-MX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Strengthen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diagnostic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capabilities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Plant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Health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Programs</a:t>
                      </a:r>
                      <a:endParaRPr lang="es-MX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MX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MX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Automated</a:t>
                      </a:r>
                      <a:r>
                        <a:rPr lang="es-MX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planning</a:t>
                      </a:r>
                      <a:r>
                        <a:rPr lang="es-MX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MX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monitoring</a:t>
                      </a:r>
                      <a:r>
                        <a:rPr lang="es-MX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system</a:t>
                      </a:r>
                      <a:r>
                        <a:rPr lang="es-MX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MX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MX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follow</a:t>
                      </a:r>
                      <a:r>
                        <a:rPr lang="es-MX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-up of </a:t>
                      </a:r>
                      <a:r>
                        <a:rPr lang="es-MX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programs</a:t>
                      </a:r>
                      <a:r>
                        <a:rPr lang="es-MX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MX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projects</a:t>
                      </a:r>
                      <a:r>
                        <a:rPr lang="es-MX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s-MX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s-MX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Elaboration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a regional and continental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quarantine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pests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action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plans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Foc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RT4</a:t>
                      </a:r>
                      <a:endParaRPr lang="es-ES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MX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Development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digital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platforms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early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pests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warning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traceability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systems</a:t>
                      </a:r>
                      <a:endParaRPr lang="es-ES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s-MX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Elaboration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manuals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technical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documents</a:t>
                      </a:r>
                      <a:r>
                        <a:rPr lang="es-ES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for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plant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health</a:t>
                      </a:r>
                      <a:r>
                        <a:rPr lang="es-ES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projects</a:t>
                      </a:r>
                      <a:endParaRPr lang="es-ES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endParaRPr lang="es-MX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0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1553" y="372029"/>
            <a:ext cx="6943928" cy="673453"/>
          </a:xfrm>
        </p:spPr>
        <p:txBody>
          <a:bodyPr>
            <a:noAutofit/>
          </a:bodyPr>
          <a:lstStyle/>
          <a:p>
            <a:pPr algn="ctr"/>
            <a:r>
              <a:rPr lang="es-SV" sz="26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Emerging pest and </a:t>
            </a:r>
            <a:r>
              <a:rPr lang="es-SV" sz="2600" b="1" dirty="0" err="1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issues</a:t>
            </a:r>
            <a:r>
              <a:rPr lang="es-SV" sz="26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 2015-2016</a:t>
            </a:r>
            <a:br>
              <a:rPr lang="es-SV" sz="2600" b="1" dirty="0" smtClean="0">
                <a:solidFill>
                  <a:schemeClr val="accent1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endParaRPr lang="es-SV" sz="2600" b="1" dirty="0">
              <a:solidFill>
                <a:schemeClr val="accent1">
                  <a:lumMod val="7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7"/>
          <a:stretch/>
        </p:blipFill>
        <p:spPr>
          <a:xfrm>
            <a:off x="0" y="5995434"/>
            <a:ext cx="12192000" cy="77894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25377"/>
              </p:ext>
            </p:extLst>
          </p:nvPr>
        </p:nvGraphicFramePr>
        <p:xfrm>
          <a:off x="822595" y="1337313"/>
          <a:ext cx="11110668" cy="43662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9102"/>
                <a:gridCol w="3998010"/>
                <a:gridCol w="3703556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EMERGING</a:t>
                      </a:r>
                      <a:r>
                        <a:rPr lang="es-SV" sz="18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PESTS</a:t>
                      </a:r>
                      <a:r>
                        <a:rPr lang="es-SV" sz="18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  <a:endParaRPr lang="es-SV" sz="1800" b="1" i="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9853" marR="974534" marT="220064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SV" sz="1800" b="1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REEMERGING PESTS:</a:t>
                      </a:r>
                      <a:endParaRPr lang="es-SV" sz="1800" b="1" kern="12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9853" marR="79853" marT="25149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SV" sz="1800" b="1" kern="120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QUARANTINE PESTS:</a:t>
                      </a:r>
                      <a:endParaRPr lang="es-SV" sz="1800" b="1" kern="1200" dirty="0" smtClean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SURGHUM</a:t>
                      </a:r>
                      <a:r>
                        <a:rPr lang="es-SV" sz="1800" b="1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YELLOW 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APHID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</a:t>
                      </a:r>
                      <a:r>
                        <a:rPr lang="es-SV" sz="18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Melanaphis</a:t>
                      </a:r>
                      <a:r>
                        <a:rPr lang="es-SV" sz="18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sacchari</a:t>
                      </a:r>
                      <a:endParaRPr lang="es-SV" sz="1800" b="1" i="1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COFFEE RUST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Hemileia vastatrix</a:t>
                      </a:r>
                      <a:endParaRPr lang="es-SV" sz="1800" b="1" i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FOC TR4                                     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F.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oxysporum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f.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sp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cubense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SV" sz="18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PAPAYA MELEIRA VIRUS</a:t>
                      </a:r>
                      <a:endParaRPr lang="es-SV" sz="1800" b="1" baseline="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PINE BARK BEETLE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Dendroctonus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spp</a:t>
                      </a:r>
                      <a:endParaRPr lang="es-MX" sz="1800" b="1" i="1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COFFEE BERRY DISEASE  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Colletotrichum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kahawae</a:t>
                      </a:r>
                      <a:endParaRPr lang="es-SV" sz="1800" b="1" i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CITRUS HLB </a:t>
                      </a:r>
                      <a:endParaRPr lang="es-SV" sz="1800" b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baseline="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</a:t>
                      </a:r>
                      <a:r>
                        <a:rPr lang="es-SV" sz="18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C. </a:t>
                      </a:r>
                      <a:r>
                        <a:rPr lang="es-SV" sz="18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Liberibacter</a:t>
                      </a:r>
                      <a:r>
                        <a:rPr lang="es-SV" sz="1800" b="1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asiaticus</a:t>
                      </a:r>
                      <a:endParaRPr lang="es-SV" sz="1800" b="1" i="1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COFFEE BERRY BORER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Hypothenemus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hampei</a:t>
                      </a:r>
                      <a:endParaRPr lang="es-MX" sz="1800" b="1" i="1" dirty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PINEAPPLE FUSARIOISIS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Fusarium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guttiformis</a:t>
                      </a:r>
                      <a:endParaRPr lang="es-SV" sz="1800" b="1" i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800" b="1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LOCUST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Schistocerca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piceifrons</a:t>
                      </a:r>
                      <a:endParaRPr lang="es-SV" sz="1800" b="1" i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BANANA BUNCHY TOP   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Babuvirus</a:t>
                      </a:r>
                      <a:endParaRPr lang="es-SV" sz="1800" b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800" b="1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MEDITERRANEAN FRUIT FLY                 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Ceratitis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capitata</a:t>
                      </a:r>
                      <a:endParaRPr lang="es-SV" sz="1800" b="1" i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KAPRA BEETLE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Trogoderma</a:t>
                      </a: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kern="1200" dirty="0" err="1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granarium</a:t>
                      </a:r>
                      <a:endParaRPr lang="es-SV" sz="1800" b="1" i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800" b="1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es-MX" sz="1800" b="1">
                        <a:solidFill>
                          <a:srgbClr val="0070C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TOMATO LEAFMINER 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es-SV" sz="1800" b="1" kern="1200" dirty="0" smtClean="0">
                          <a:solidFill>
                            <a:srgbClr val="0070C0"/>
                          </a:solidFill>
                          <a:latin typeface="Century Gothic" panose="020B0502020202020204" pitchFamily="34" charset="0"/>
                        </a:rPr>
                        <a:t>      Tuta absoluta</a:t>
                      </a:r>
                      <a:endParaRPr lang="es-SV" sz="1800" b="1" i="1" kern="1200" dirty="0" smtClean="0">
                        <a:solidFill>
                          <a:srgbClr val="0070C0"/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23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464694" y="285432"/>
            <a:ext cx="726261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600" b="1" dirty="0" err="1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Surveillance</a:t>
            </a:r>
            <a:r>
              <a:rPr lang="es-SV" sz="2600" b="1" dirty="0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s-SV" sz="2600" b="1" dirty="0" err="1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projects</a:t>
            </a:r>
            <a:r>
              <a:rPr lang="es-SV" sz="2600" b="1" dirty="0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 and </a:t>
            </a:r>
            <a:r>
              <a:rPr lang="es-SV" sz="2600" b="1" dirty="0" err="1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activities</a:t>
            </a:r>
            <a:r>
              <a:rPr lang="es-SV" sz="2600" b="1" dirty="0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  <a:br>
              <a:rPr lang="es-SV" sz="2600" b="1" dirty="0" smtClean="0">
                <a:solidFill>
                  <a:srgbClr val="0070C0"/>
                </a:solidFill>
                <a:latin typeface="Century Gothic" charset="0"/>
                <a:ea typeface="Century Gothic" charset="0"/>
                <a:cs typeface="Century Gothic" charset="0"/>
              </a:rPr>
            </a:br>
            <a:endParaRPr lang="es-MX" sz="2600" dirty="0">
              <a:solidFill>
                <a:srgbClr val="0070C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7"/>
          <a:stretch/>
        </p:blipFill>
        <p:spPr>
          <a:xfrm>
            <a:off x="0" y="5995434"/>
            <a:ext cx="12192000" cy="77894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26880"/>
              </p:ext>
            </p:extLst>
          </p:nvPr>
        </p:nvGraphicFramePr>
        <p:xfrm>
          <a:off x="579544" y="951485"/>
          <a:ext cx="11475077" cy="488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5077"/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Project: Regional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Epidemiological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System</a:t>
                      </a:r>
                      <a:endParaRPr lang="es-SV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Xylella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fastidiosa: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Guat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Hond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endParaRPr lang="es-SV" sz="1800" b="1" i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Foc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TR4 in banana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production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countries</a:t>
                      </a:r>
                      <a:endParaRPr lang="es-SV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HLB  in citrus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countries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OIRSA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countries</a:t>
                      </a:r>
                      <a:endParaRPr lang="es-SV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coffee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pests</a:t>
                      </a:r>
                      <a:endParaRPr lang="es-SV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5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5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5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5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of </a:t>
                      </a:r>
                      <a:r>
                        <a:rPr lang="es-SV" sz="1800" b="1" baseline="0" dirty="0" err="1" smtClean="0">
                          <a:solidFill>
                            <a:schemeClr val="accent5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coffee</a:t>
                      </a:r>
                      <a:r>
                        <a:rPr lang="es-SV" sz="1800" b="1" baseline="0" dirty="0" smtClean="0">
                          <a:solidFill>
                            <a:schemeClr val="accent5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5"/>
                          </a:solidFill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pests</a:t>
                      </a:r>
                      <a:endParaRPr lang="es-SV" sz="1800" b="1" dirty="0" smtClean="0">
                        <a:solidFill>
                          <a:schemeClr val="accent5"/>
                        </a:solidFill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native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fruit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flies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Anastrepha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spp.: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Mex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Bze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ElS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, Pan, 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mediterranean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fruit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fly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C.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capitata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Mex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Bze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Guat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Hond</a:t>
                      </a:r>
                      <a:endParaRPr lang="es-SV" sz="1800" b="1" i="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Surghum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Yellow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Aphid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Melanaphis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sacchari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Mex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Bze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Guat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ElS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Hond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Nic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s-SV" sz="18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Surghum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Yellow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Aphid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Melanaphis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sacchari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Mex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Guat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ElS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Hond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Nic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endParaRPr lang="es-SV" sz="18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Tomato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leafminer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SV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T. absoluta: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Pan and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Nic</a:t>
                      </a:r>
                      <a:endParaRPr lang="es-SV" sz="1800" b="1" i="1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C000"/>
                        </a:buClr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r>
                        <a:rPr lang="es-SV" sz="18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surveillance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Pine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Bark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Beetle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: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Dendroctonus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spp.: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Bze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Guat</a:t>
                      </a:r>
                      <a:r>
                        <a:rPr lang="es-SV" sz="1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1800" b="1" baseline="0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Hond</a:t>
                      </a:r>
                      <a:endParaRPr lang="es-SV" sz="1800" b="1" i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7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31231"/>
            <a:ext cx="10515600" cy="902523"/>
          </a:xfrm>
        </p:spPr>
        <p:txBody>
          <a:bodyPr>
            <a:normAutofit fontScale="90000"/>
          </a:bodyPr>
          <a:lstStyle/>
          <a:p>
            <a:pPr algn="ctr"/>
            <a:r>
              <a:rPr lang="es-SV" sz="2900" b="1" dirty="0" err="1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Proposal</a:t>
            </a:r>
            <a:r>
              <a:rPr lang="es-SV" sz="29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SV" sz="2900" b="1" dirty="0" err="1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s-SV" sz="29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SV" sz="2900" b="1" dirty="0" err="1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further</a:t>
            </a:r>
            <a:r>
              <a:rPr lang="es-SV" sz="29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s-SV" sz="2900" b="1" dirty="0" err="1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collaboration</a:t>
            </a:r>
            <a:r>
              <a:rPr lang="es-SV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s-SV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</a:br>
            <a:endParaRPr lang="es-SV" dirty="0">
              <a:solidFill>
                <a:srgbClr val="0070C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47"/>
          <a:stretch/>
        </p:blipFill>
        <p:spPr>
          <a:xfrm>
            <a:off x="0" y="6079053"/>
            <a:ext cx="12192000" cy="778947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29850"/>
              </p:ext>
            </p:extLst>
          </p:nvPr>
        </p:nvGraphicFramePr>
        <p:xfrm>
          <a:off x="838200" y="1639981"/>
          <a:ext cx="10868696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68696"/>
              </a:tblGrid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strengthen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coordination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other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RPPOs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international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organizations</a:t>
                      </a:r>
                      <a:endParaRPr lang="es-SV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MX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7386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participate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in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development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topics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international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interest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such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as: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prevention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introduction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Foc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TR4 of banana and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plantain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and IPM of HLB in citrus,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among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others</a:t>
                      </a:r>
                      <a:endParaRPr lang="es-SV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MX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95275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support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harmonization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agricultural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regional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legislations</a:t>
                      </a:r>
                      <a:endParaRPr lang="es-SV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95275" indent="-285750">
                        <a:buFont typeface="Wingdings" panose="05000000000000000000" pitchFamily="2" charset="2"/>
                        <a:buChar char="Ø"/>
                      </a:pPr>
                      <a:endParaRPr lang="es-SV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extend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trainings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on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different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phytosanitary</a:t>
                      </a:r>
                      <a:r>
                        <a:rPr lang="es-SV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SV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topics</a:t>
                      </a:r>
                      <a:endParaRPr lang="es-SV" sz="20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MX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ES_tradnl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 line up </a:t>
                      </a:r>
                      <a:r>
                        <a:rPr lang="es-ES_tradnl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_tradnl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_tradnl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s-ES_tradnl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_tradnl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topics</a:t>
                      </a:r>
                      <a:r>
                        <a:rPr lang="es-ES_tradnl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</a:t>
                      </a:r>
                      <a:r>
                        <a:rPr lang="es-ES_tradnl" sz="2000" b="1" dirty="0" err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interest</a:t>
                      </a:r>
                      <a:r>
                        <a:rPr lang="es-ES_tradnl" sz="2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 of IPPC </a:t>
                      </a:r>
                      <a:endParaRPr lang="es-MX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0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611</Words>
  <Application>Microsoft Office PowerPoint</Application>
  <PresentationFormat>Grand écran</PresentationFormat>
  <Paragraphs>71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</vt:lpstr>
      <vt:lpstr>Tema de Office</vt:lpstr>
      <vt:lpstr>Présentation PowerPoint</vt:lpstr>
      <vt:lpstr>Specificities of the OIRSA  </vt:lpstr>
      <vt:lpstr>Technical and capacity development achievement </vt:lpstr>
      <vt:lpstr>Emerging pest and issues 2015-2016 </vt:lpstr>
      <vt:lpstr>Présentation PowerPoint</vt:lpstr>
      <vt:lpstr>Proposal for further collaboration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user</cp:lastModifiedBy>
  <cp:revision>78</cp:revision>
  <dcterms:created xsi:type="dcterms:W3CDTF">2016-11-03T15:56:36Z</dcterms:created>
  <dcterms:modified xsi:type="dcterms:W3CDTF">2016-11-15T09:25:15Z</dcterms:modified>
</cp:coreProperties>
</file>