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9" r:id="rId4"/>
    <p:sldId id="260" r:id="rId5"/>
    <p:sldId id="268" r:id="rId6"/>
    <p:sldId id="269" r:id="rId7"/>
    <p:sldId id="271" r:id="rId8"/>
    <p:sldId id="270" r:id="rId9"/>
    <p:sldId id="262" r:id="rId10"/>
  </p:sldIdLst>
  <p:sldSz cx="9144000" cy="6858000" type="screen4x3"/>
  <p:notesSz cx="7053263" cy="9356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3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r">
              <a:defRPr sz="1200"/>
            </a:lvl1pPr>
          </a:lstStyle>
          <a:p>
            <a:fld id="{7731B1F2-09C3-4AD9-8C8D-2DAA6CC9284A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>
              <a:defRPr sz="1200"/>
            </a:lvl1pPr>
          </a:lstStyle>
          <a:p>
            <a:fld id="{A3CD4A85-437D-4514-A3D7-A5CB3FA00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32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r">
              <a:defRPr sz="1200"/>
            </a:lvl1pPr>
          </a:lstStyle>
          <a:p>
            <a:fld id="{D228CB51-D954-40CD-AEEC-C1ECDA02EE2B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6775" cy="3508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63" tIns="46881" rIns="93763" bIns="468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44445"/>
            <a:ext cx="5642610" cy="4210526"/>
          </a:xfrm>
          <a:prstGeom prst="rect">
            <a:avLst/>
          </a:prstGeom>
        </p:spPr>
        <p:txBody>
          <a:bodyPr vert="horz" lIns="93763" tIns="46881" rIns="93763" bIns="468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>
              <a:defRPr sz="1200"/>
            </a:lvl1pPr>
          </a:lstStyle>
          <a:p>
            <a:fld id="{DA25D7BA-97C9-467A-BD11-1B2699A9F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852" indent="-285712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2848" indent="-22857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99988" indent="-22857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128" indent="-22857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266" indent="-228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406" indent="-228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8546" indent="-228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5686" indent="-228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3885792E-7365-4E1B-B426-1C598E168E95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27" indent="-171427">
              <a:buFontTx/>
              <a:buChar char="•"/>
            </a:pPr>
            <a:r>
              <a:rPr lang="en-CA" altLang="en-US"/>
              <a:t>Note abbreviations</a:t>
            </a:r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852" indent="-285712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2848" indent="-22857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599988" indent="-22857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128" indent="-22857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266" indent="-22857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406" indent="-22857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8546" indent="-22857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5686" indent="-22857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D9C9F0DA-53FE-483F-83A2-10401AF92038}" type="slidenum">
              <a:rPr lang="en-US" altLang="en-US" sz="1200"/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852" indent="-285712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2848" indent="-22857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99988" indent="-22857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128" indent="-22857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266" indent="-228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406" indent="-228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8546" indent="-228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5686" indent="-228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73CE78D4-1B4D-46CA-A4FA-462813B6465A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852" indent="-285712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2848" indent="-22857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99988" indent="-22857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128" indent="-22857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266" indent="-228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406" indent="-228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8546" indent="-228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5686" indent="-228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9D406C2C-ED1F-4401-8AE8-EB81C1F635E5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852" indent="-285712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2848" indent="-22857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99988" indent="-22857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128" indent="-22857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266" indent="-228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406" indent="-228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8546" indent="-228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5686" indent="-228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8D805EEA-9AFC-420C-8D2D-6B0DBBE61E68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5000" r="13126" b="69531"/>
          <a:stretch>
            <a:fillRect/>
          </a:stretch>
        </p:blipFill>
        <p:spPr bwMode="auto">
          <a:xfrm>
            <a:off x="0" y="0"/>
            <a:ext cx="91440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1143000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15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C1002-E24F-44F2-911B-01D1DCA2C696}" type="datetimeFigureOut">
              <a:rPr lang="en-US" smtClean="0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97CA7DE-4014-4660-9DDA-18032B70035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970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8313" y="1844675"/>
            <a:ext cx="8135937" cy="4321175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097E112A-A848-4E27-9B0B-6C642C7228D3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024FEA5-A0F8-4A61-B5BB-39D2014144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738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5000" r="13126" b="69531"/>
          <a:stretch>
            <a:fillRect/>
          </a:stretch>
        </p:blipFill>
        <p:spPr bwMode="auto">
          <a:xfrm>
            <a:off x="0" y="0"/>
            <a:ext cx="91440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15944" r="56390" b="78316"/>
          <a:stretch>
            <a:fillRect/>
          </a:stretch>
        </p:blipFill>
        <p:spPr bwMode="auto">
          <a:xfrm>
            <a:off x="304800" y="6324600"/>
            <a:ext cx="22860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3" t="14473" r="74814" b="78906"/>
          <a:stretch>
            <a:fillRect/>
          </a:stretch>
        </p:blipFill>
        <p:spPr bwMode="auto">
          <a:xfrm>
            <a:off x="8305800" y="6172200"/>
            <a:ext cx="5334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>
            <a:lvl1pPr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fld id="{AF9AA9A5-9AD6-4DB2-BC4B-7F58F5CFA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35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00401"/>
            <a:ext cx="7772400" cy="16002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fld id="{644CD89B-755E-4B6A-B53F-F4896228CBE1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fld id="{AF9AA9A5-9AD6-4DB2-BC4B-7F58F5CFA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57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buNone/>
              <a:defRPr sz="2800" b="0"/>
            </a:lvl1pPr>
            <a:lvl2pPr>
              <a:defRPr sz="24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buNone/>
              <a:defRPr sz="2800" b="0"/>
            </a:lvl1pPr>
            <a:lvl2pPr>
              <a:defRPr sz="24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fld id="{AF9AA9A5-9AD6-4DB2-BC4B-7F58F5CFA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6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40188" cy="4525963"/>
          </a:xfrm>
        </p:spPr>
        <p:txBody>
          <a:bodyPr/>
          <a:lstStyle>
            <a:lvl1pPr>
              <a:buNone/>
              <a:defRPr sz="2400" b="0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041775" cy="4525963"/>
          </a:xfrm>
        </p:spPr>
        <p:txBody>
          <a:bodyPr/>
          <a:lstStyle>
            <a:lvl1pPr>
              <a:buNone/>
              <a:defRPr sz="2400" b="0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fld id="{AF9AA9A5-9AD6-4DB2-BC4B-7F58F5CFA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0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fld id="{AF9AA9A5-9AD6-4DB2-BC4B-7F58F5CFA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40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fld id="{644CD89B-755E-4B6A-B53F-F4896228CBE1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fld id="{AF9AA9A5-9AD6-4DB2-BC4B-7F58F5CFA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73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008313" cy="901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33400"/>
            <a:ext cx="5111750" cy="5592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fld id="{644CD89B-755E-4B6A-B53F-F4896228CBE1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fld id="{AF9AA9A5-9AD6-4DB2-BC4B-7F58F5CFA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4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fld id="{AF9AA9A5-9AD6-4DB2-BC4B-7F58F5CFA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3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1200"/>
            <a:ext cx="82296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5000" r="13126" b="69531"/>
          <a:stretch>
            <a:fillRect/>
          </a:stretch>
        </p:blipFill>
        <p:spPr bwMode="auto">
          <a:xfrm>
            <a:off x="0" y="0"/>
            <a:ext cx="91440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15944" r="56390" b="78316"/>
          <a:stretch>
            <a:fillRect/>
          </a:stretch>
        </p:blipFill>
        <p:spPr bwMode="auto">
          <a:xfrm>
            <a:off x="304800" y="6324600"/>
            <a:ext cx="22860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4"/>
          <p:cNvPicPr>
            <a:picLocks noChangeAspect="1" noChangeArrowheads="1"/>
          </p:cNvPicPr>
          <p:nvPr/>
        </p:nvPicPr>
        <p:blipFill>
          <a:blip r:embed="rId1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3" t="14473" r="74814" b="78906"/>
          <a:stretch>
            <a:fillRect/>
          </a:stretch>
        </p:blipFill>
        <p:spPr bwMode="auto">
          <a:xfrm>
            <a:off x="8305800" y="6172200"/>
            <a:ext cx="5334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70C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70C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Ephyto Progress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Industry Advisory Group Meeting</a:t>
            </a:r>
            <a:endParaRPr lang="en-CA" sz="3600" dirty="0"/>
          </a:p>
          <a:p>
            <a:r>
              <a:rPr lang="en-US" sz="3600" dirty="0"/>
              <a:t>Brussels, BE</a:t>
            </a:r>
            <a:endParaRPr lang="en-CA" sz="3600" dirty="0"/>
          </a:p>
          <a:p>
            <a:r>
              <a:rPr lang="en-US" sz="3600" dirty="0"/>
              <a:t>10 November</a:t>
            </a:r>
            <a:r>
              <a:rPr lang="en-CA" sz="3600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3193331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Project Components</a:t>
            </a: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 eaLnBrk="1" hangingPunct="1">
              <a:buNone/>
              <a:defRPr/>
            </a:pPr>
            <a:r>
              <a:rPr lang="en-US" dirty="0"/>
              <a:t>Project plan approved by STDF in October… awaiting funding agreement through FAO</a:t>
            </a:r>
          </a:p>
          <a:p>
            <a:pPr marL="0" indent="0" eaLnBrk="1" hangingPunct="1">
              <a:buNone/>
              <a:defRPr/>
            </a:pPr>
            <a:r>
              <a:rPr lang="en-CA" dirty="0"/>
              <a:t>7 key </a:t>
            </a:r>
            <a:r>
              <a:rPr lang="en-US" dirty="0"/>
              <a:t>project </a:t>
            </a:r>
            <a:r>
              <a:rPr lang="en-CA" dirty="0"/>
              <a:t>components</a:t>
            </a:r>
          </a:p>
          <a:p>
            <a:pPr marL="685800" indent="-514350">
              <a:buFont typeface="+mj-lt"/>
              <a:buAutoNum type="arabicPeriod"/>
              <a:defRPr/>
            </a:pPr>
            <a:r>
              <a:rPr lang="en-CA" dirty="0"/>
              <a:t>Establish a service provider</a:t>
            </a:r>
          </a:p>
          <a:p>
            <a:pPr marL="685800" indent="-514350">
              <a:buFont typeface="+mj-lt"/>
              <a:buAutoNum type="arabicPeriod"/>
              <a:defRPr/>
            </a:pPr>
            <a:r>
              <a:rPr lang="en-CA" dirty="0"/>
              <a:t>Design and establish the hub</a:t>
            </a:r>
          </a:p>
          <a:p>
            <a:pPr marL="685800" indent="-514350">
              <a:buFont typeface="+mj-lt"/>
              <a:buAutoNum type="arabicPeriod"/>
              <a:defRPr/>
            </a:pPr>
            <a:r>
              <a:rPr lang="en-CA" dirty="0"/>
              <a:t>Design and establish the </a:t>
            </a:r>
            <a:r>
              <a:rPr lang="en-CA" dirty="0" err="1"/>
              <a:t>GeNS</a:t>
            </a:r>
            <a:endParaRPr lang="en-CA" dirty="0"/>
          </a:p>
          <a:p>
            <a:pPr marL="685800" indent="-514350">
              <a:buFont typeface="+mj-lt"/>
              <a:buAutoNum type="arabicPeriod"/>
              <a:defRPr/>
            </a:pPr>
            <a:r>
              <a:rPr lang="en-CA" dirty="0"/>
              <a:t>Pilot the hub and </a:t>
            </a:r>
            <a:r>
              <a:rPr lang="en-CA" dirty="0" err="1"/>
              <a:t>GeNS</a:t>
            </a:r>
            <a:endParaRPr lang="en-CA" dirty="0"/>
          </a:p>
          <a:p>
            <a:pPr marL="685800" indent="-514350">
              <a:buFont typeface="+mj-lt"/>
              <a:buAutoNum type="arabicPeriod"/>
              <a:defRPr/>
            </a:pPr>
            <a:r>
              <a:rPr lang="en-CA" dirty="0"/>
              <a:t>Develop and disseminate  capacity, outreach and operational tools to facilitate implementation</a:t>
            </a:r>
          </a:p>
          <a:p>
            <a:pPr marL="685800" indent="-514350">
              <a:buFont typeface="+mj-lt"/>
              <a:buAutoNum type="arabicPeriod"/>
              <a:defRPr/>
            </a:pPr>
            <a:r>
              <a:rPr lang="en-CA" dirty="0"/>
              <a:t>Develop a business model which supports long term operation</a:t>
            </a:r>
          </a:p>
          <a:p>
            <a:pPr marL="685800" indent="-514350">
              <a:buFont typeface="+mj-lt"/>
              <a:buAutoNum type="arabicPeriod"/>
              <a:defRPr/>
            </a:pPr>
            <a:r>
              <a:rPr lang="en-CA" dirty="0"/>
              <a:t>Project oversight and monitoring</a:t>
            </a:r>
          </a:p>
        </p:txBody>
      </p:sp>
    </p:spTree>
    <p:extLst>
      <p:ext uri="{BB962C8B-B14F-4D97-AF65-F5344CB8AC3E}">
        <p14:creationId xmlns:p14="http://schemas.microsoft.com/office/powerpoint/2010/main" val="2584489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Establishing agreement/solution development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eaLnBrk="1" hangingPunct="1">
              <a:buNone/>
              <a:defRPr/>
            </a:pPr>
            <a:r>
              <a:rPr lang="en-CA" dirty="0"/>
              <a:t>ESG</a:t>
            </a:r>
            <a:r>
              <a:rPr lang="en-US" dirty="0"/>
              <a:t>/PTC</a:t>
            </a:r>
            <a:r>
              <a:rPr lang="en-CA" dirty="0"/>
              <a:t> has developed:</a:t>
            </a:r>
          </a:p>
          <a:p>
            <a:pPr>
              <a:defRPr/>
            </a:pPr>
            <a:r>
              <a:rPr lang="en-CA" dirty="0"/>
              <a:t>proposed </a:t>
            </a:r>
            <a:r>
              <a:rPr lang="en-US" dirty="0"/>
              <a:t>defined business operation requirement</a:t>
            </a:r>
            <a:r>
              <a:rPr lang="en-CA" dirty="0"/>
              <a:t>s </a:t>
            </a:r>
            <a:endParaRPr lang="en-US" dirty="0"/>
          </a:p>
          <a:p>
            <a:pPr>
              <a:defRPr/>
            </a:pPr>
            <a:r>
              <a:rPr lang="en-CA" dirty="0"/>
              <a:t>Finalizing mapping/code</a:t>
            </a:r>
            <a:r>
              <a:rPr lang="en-US" dirty="0"/>
              <a:t>s</a:t>
            </a:r>
            <a:endParaRPr lang="en-CA" dirty="0"/>
          </a:p>
          <a:p>
            <a:pPr marL="0" indent="0" eaLnBrk="1" hangingPunct="1">
              <a:buNone/>
              <a:defRPr/>
            </a:pPr>
            <a:r>
              <a:rPr lang="en-CA" dirty="0"/>
              <a:t>IPPC has established </a:t>
            </a:r>
            <a:r>
              <a:rPr lang="en-US" dirty="0"/>
              <a:t>project</a:t>
            </a:r>
            <a:r>
              <a:rPr lang="en-CA" dirty="0"/>
              <a:t> agreement with UNICC to</a:t>
            </a:r>
            <a:r>
              <a:rPr lang="en-US" dirty="0"/>
              <a:t> establish the requirements for</a:t>
            </a:r>
            <a:r>
              <a:rPr lang="en-CA" dirty="0"/>
              <a:t> develop</a:t>
            </a:r>
            <a:r>
              <a:rPr lang="en-US" dirty="0"/>
              <a:t>ing</a:t>
            </a:r>
            <a:r>
              <a:rPr lang="en-CA" dirty="0"/>
              <a:t> the hub and </a:t>
            </a:r>
            <a:r>
              <a:rPr lang="en-CA" dirty="0" err="1"/>
              <a:t>GeNS</a:t>
            </a:r>
            <a:endParaRPr lang="en-US" dirty="0"/>
          </a:p>
          <a:p>
            <a:pPr marL="0" indent="0" eaLnBrk="1" hangingPunct="1">
              <a:buNone/>
              <a:defRPr/>
            </a:pPr>
            <a:r>
              <a:rPr lang="en-US" dirty="0"/>
              <a:t>UNICC has defined the requirements for the hub and </a:t>
            </a:r>
            <a:r>
              <a:rPr lang="en-US" dirty="0" err="1"/>
              <a:t>GeNS</a:t>
            </a:r>
            <a:endParaRPr lang="en-US" dirty="0"/>
          </a:p>
          <a:p>
            <a:pPr marL="0" indent="0" eaLnBrk="1" hangingPunct="1">
              <a:buNone/>
              <a:defRPr/>
            </a:pPr>
            <a:r>
              <a:rPr lang="en-US" dirty="0"/>
              <a:t>Next steps:</a:t>
            </a:r>
          </a:p>
          <a:p>
            <a:pPr>
              <a:defRPr/>
            </a:pPr>
            <a:r>
              <a:rPr lang="en-US" dirty="0"/>
              <a:t>Evaluate existing applications for use as GeNS (in particular ACYSER)</a:t>
            </a:r>
          </a:p>
          <a:p>
            <a:pPr>
              <a:defRPr/>
            </a:pPr>
            <a:r>
              <a:rPr lang="en-US" dirty="0"/>
              <a:t>Establish hub components</a:t>
            </a:r>
          </a:p>
          <a:p>
            <a:pPr>
              <a:defRPr/>
            </a:pPr>
            <a:r>
              <a:rPr lang="en-US" dirty="0"/>
              <a:t>Develop WSDL for hub connection</a:t>
            </a:r>
          </a:p>
          <a:p>
            <a:pPr>
              <a:defRPr/>
            </a:pPr>
            <a:r>
              <a:rPr lang="en-US" dirty="0"/>
              <a:t>Develop guidance material to allow countries with existing systems to connect to the hub</a:t>
            </a:r>
          </a:p>
          <a:p>
            <a:pPr>
              <a:defRPr/>
            </a:pP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0269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Country preparation for the pilot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Readiness survey completed in January 2016 </a:t>
            </a:r>
          </a:p>
          <a:p>
            <a:r>
              <a:rPr lang="en-US" dirty="0"/>
              <a:t>Self assessment of country preparedness</a:t>
            </a:r>
          </a:p>
          <a:p>
            <a:r>
              <a:rPr lang="en-US" dirty="0"/>
              <a:t>10 -15 countries selected and commitments on participation obtained</a:t>
            </a:r>
          </a:p>
          <a:p>
            <a:r>
              <a:rPr lang="en-US" dirty="0"/>
              <a:t>Focus of preparedness sessions:</a:t>
            </a:r>
          </a:p>
          <a:p>
            <a:pPr lvl="1"/>
            <a:r>
              <a:rPr lang="en-US" dirty="0"/>
              <a:t>Describe operation of the system</a:t>
            </a:r>
          </a:p>
          <a:p>
            <a:pPr lvl="1"/>
            <a:r>
              <a:rPr lang="en-US" dirty="0"/>
              <a:t>Outline BPA components</a:t>
            </a:r>
          </a:p>
          <a:p>
            <a:pPr lvl="1"/>
            <a:r>
              <a:rPr lang="en-US" dirty="0"/>
              <a:t>Intiatiate process for working with the country to establish ePhyto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546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Pilot Countries</a:t>
            </a:r>
            <a:endParaRPr lang="en-AU" altLang="en-US" dirty="0"/>
          </a:p>
        </p:txBody>
      </p:sp>
      <p:sp>
        <p:nvSpPr>
          <p:cNvPr id="2458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3198"/>
            <a:ext cx="8229600" cy="4602163"/>
          </a:xfrm>
        </p:spPr>
        <p:txBody>
          <a:bodyPr numCol="2">
            <a:normAutofit lnSpcReduction="10000"/>
          </a:bodyPr>
          <a:lstStyle/>
          <a:p>
            <a:r>
              <a:rPr lang="en-US" altLang="en-US" sz="2000" dirty="0"/>
              <a:t>Hub</a:t>
            </a:r>
          </a:p>
          <a:p>
            <a:pPr lvl="1"/>
            <a:r>
              <a:rPr lang="en-US" altLang="en-US" sz="2000" dirty="0"/>
              <a:t>Australia</a:t>
            </a:r>
          </a:p>
          <a:p>
            <a:pPr lvl="1"/>
            <a:r>
              <a:rPr lang="en-US" altLang="en-US" sz="2000" dirty="0"/>
              <a:t>Chile</a:t>
            </a:r>
          </a:p>
          <a:p>
            <a:pPr lvl="1"/>
            <a:r>
              <a:rPr lang="en-US" altLang="en-US" sz="2000" dirty="0">
                <a:solidFill>
                  <a:schemeClr val="accent3">
                    <a:lumMod val="75000"/>
                  </a:schemeClr>
                </a:solidFill>
              </a:rPr>
              <a:t>China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</a:rPr>
              <a:t>Ecuador</a:t>
            </a:r>
          </a:p>
          <a:p>
            <a:pPr lvl="1"/>
            <a:r>
              <a:rPr lang="en-US" altLang="en-US" sz="2000" dirty="0">
                <a:solidFill>
                  <a:schemeClr val="accent3">
                    <a:lumMod val="75000"/>
                  </a:schemeClr>
                </a:solidFill>
              </a:rPr>
              <a:t>Kenya</a:t>
            </a:r>
          </a:p>
          <a:p>
            <a:pPr lvl="1"/>
            <a:r>
              <a:rPr lang="en-US" altLang="en-US" sz="2000" dirty="0"/>
              <a:t>Korea</a:t>
            </a:r>
          </a:p>
          <a:p>
            <a:pPr lvl="1"/>
            <a:r>
              <a:rPr lang="en-US" altLang="en-US" sz="2000" dirty="0"/>
              <a:t>The Netherlands</a:t>
            </a:r>
          </a:p>
          <a:p>
            <a:pPr lvl="1"/>
            <a:r>
              <a:rPr lang="en-US" altLang="en-US" sz="2000" dirty="0"/>
              <a:t>New Zealand</a:t>
            </a:r>
          </a:p>
          <a:p>
            <a:pPr lvl="1"/>
            <a:r>
              <a:rPr lang="en-US" altLang="en-US" sz="2000" dirty="0">
                <a:solidFill>
                  <a:schemeClr val="accent3">
                    <a:lumMod val="75000"/>
                  </a:schemeClr>
                </a:solidFill>
              </a:rPr>
              <a:t>Malaysia</a:t>
            </a:r>
          </a:p>
          <a:p>
            <a:pPr lvl="1"/>
            <a:r>
              <a:rPr lang="en-US" altLang="en-US" sz="2000" dirty="0"/>
              <a:t>USA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/>
              <a:t>Generic System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</a:rPr>
              <a:t>Samoa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</a:rPr>
              <a:t>Sri Lanka</a:t>
            </a:r>
          </a:p>
          <a:p>
            <a:pPr lvl="1"/>
            <a:r>
              <a:rPr lang="en-US" altLang="en-US" sz="2000" b="1" dirty="0">
                <a:solidFill>
                  <a:srgbClr val="FF0000"/>
                </a:solidFill>
              </a:rPr>
              <a:t>Ghana</a:t>
            </a:r>
          </a:p>
          <a:p>
            <a:pPr lvl="1"/>
            <a:r>
              <a:rPr lang="en-US" altLang="en-US" sz="2000" dirty="0"/>
              <a:t>Egypt</a:t>
            </a:r>
          </a:p>
          <a:p>
            <a:pPr lvl="1"/>
            <a:r>
              <a:rPr lang="en-US" altLang="en-US" sz="2000" dirty="0"/>
              <a:t>Guatemala</a:t>
            </a:r>
          </a:p>
          <a:p>
            <a:pPr lvl="1"/>
            <a:r>
              <a:rPr lang="en-US" altLang="en-US" sz="2000" dirty="0"/>
              <a:t>Senegal</a:t>
            </a:r>
          </a:p>
          <a:p>
            <a:endParaRPr lang="en-US" altLang="en-US" sz="2400" dirty="0"/>
          </a:p>
          <a:p>
            <a:r>
              <a:rPr lang="en-US" altLang="en-US" sz="2400" dirty="0">
                <a:solidFill>
                  <a:srgbClr val="FF0000"/>
                </a:solidFill>
              </a:rPr>
              <a:t>Preparedness workshops</a:t>
            </a:r>
          </a:p>
          <a:p>
            <a:r>
              <a:rPr lang="en-US" altLang="en-US" sz="2400" dirty="0">
                <a:solidFill>
                  <a:schemeClr val="accent3">
                    <a:lumMod val="75000"/>
                  </a:schemeClr>
                </a:solidFill>
              </a:rPr>
              <a:t>Developing countries with systems </a:t>
            </a:r>
            <a:r>
              <a:rPr lang="en-US" altLang="en-US" sz="2400" dirty="0" smtClean="0">
                <a:solidFill>
                  <a:schemeClr val="accent3">
                    <a:lumMod val="75000"/>
                  </a:schemeClr>
                </a:solidFill>
              </a:rPr>
              <a:t>proposed for piloting</a:t>
            </a:r>
            <a:endParaRPr lang="en-US" alt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altLang="en-US" sz="2000" dirty="0"/>
          </a:p>
        </p:txBody>
      </p:sp>
      <p:sp>
        <p:nvSpPr>
          <p:cNvPr id="24581" name="Text Placeholder 6"/>
          <p:cNvSpPr txBox="1">
            <a:spLocks/>
          </p:cNvSpPr>
          <p:nvPr/>
        </p:nvSpPr>
        <p:spPr bwMode="auto">
          <a:xfrm>
            <a:off x="4783261" y="1473198"/>
            <a:ext cx="404177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94549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Capacity develpment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02163"/>
          </a:xfrm>
        </p:spPr>
        <p:txBody>
          <a:bodyPr>
            <a:normAutofit/>
          </a:bodyPr>
          <a:lstStyle/>
          <a:p>
            <a:r>
              <a:rPr lang="en-US" b="0"/>
              <a:t>Initial scoping of capacity development tools</a:t>
            </a:r>
          </a:p>
          <a:p>
            <a:pPr lvl="1"/>
            <a:r>
              <a:rPr lang="en-US" b="0"/>
              <a:t>Workshop on implementing e-certification for SPS, Bangkok, TH, 1-3 November 2016</a:t>
            </a:r>
          </a:p>
          <a:p>
            <a:r>
              <a:rPr lang="en-US" b="0"/>
              <a:t>Opportunity to cooperate on joint development</a:t>
            </a:r>
          </a:p>
          <a:p>
            <a:pPr lvl="1"/>
            <a:r>
              <a:rPr lang="en-US" b="0"/>
              <a:t>Other trade facilitation intiatives – UNESCAP undertaking BPA in developing countries</a:t>
            </a:r>
          </a:p>
          <a:p>
            <a:pPr lvl="1"/>
            <a:r>
              <a:rPr lang="en-US" b="0"/>
              <a:t>eCites Solution underway with similar framework</a:t>
            </a:r>
          </a:p>
          <a:p>
            <a:pPr lvl="1"/>
            <a:r>
              <a:rPr lang="en-US" b="0"/>
              <a:t>Establish tools that could broadly facilitate SPS e-certification</a:t>
            </a:r>
          </a:p>
        </p:txBody>
      </p:sp>
    </p:spTree>
    <p:extLst>
      <p:ext uri="{BB962C8B-B14F-4D97-AF65-F5344CB8AC3E}">
        <p14:creationId xmlns:p14="http://schemas.microsoft.com/office/powerpoint/2010/main" val="3434692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Capacity develpment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02163"/>
          </a:xfrm>
        </p:spPr>
        <p:txBody>
          <a:bodyPr>
            <a:normAutofit/>
          </a:bodyPr>
          <a:lstStyle/>
          <a:p>
            <a:r>
              <a:rPr lang="en-US" b="0"/>
              <a:t>Initiated work with UNESCAP/others</a:t>
            </a:r>
          </a:p>
          <a:p>
            <a:pPr lvl="1"/>
            <a:r>
              <a:rPr lang="en-US" b="0"/>
              <a:t>BPA – some tools existing but require simplification for country use</a:t>
            </a:r>
          </a:p>
          <a:p>
            <a:pPr lvl="1"/>
            <a:r>
              <a:rPr lang="en-US" b="0"/>
              <a:t>Cost benefit analysis/advocacy – assistance in analysing in-country operation costs and direct and strategic benefits to the trade and transportation chain</a:t>
            </a:r>
          </a:p>
          <a:p>
            <a:pPr lvl="1"/>
            <a:r>
              <a:rPr lang="en-US" b="0"/>
              <a:t>Guidance on imlementing changes to support eCert adoption – legislative, policy, etc.</a:t>
            </a:r>
          </a:p>
        </p:txBody>
      </p:sp>
    </p:spTree>
    <p:extLst>
      <p:ext uri="{BB962C8B-B14F-4D97-AF65-F5344CB8AC3E}">
        <p14:creationId xmlns:p14="http://schemas.microsoft.com/office/powerpoint/2010/main" val="2805152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0"/>
              <a:t>Establish criteria (financial/infrastructure) for hardware/software selection</a:t>
            </a:r>
          </a:p>
          <a:p>
            <a:r>
              <a:rPr lang="en-US" b="0"/>
              <a:t>Systems development</a:t>
            </a:r>
          </a:p>
          <a:p>
            <a:r>
              <a:rPr lang="en-US" b="0"/>
              <a:t>Commence engagement on establishing a bridge fund to support operation beyond project funding</a:t>
            </a:r>
          </a:p>
          <a:p>
            <a:r>
              <a:rPr lang="en-US" b="0"/>
              <a:t>Defining legal requirements for use of hub and GeNS </a:t>
            </a:r>
          </a:p>
          <a:p>
            <a:r>
              <a:rPr lang="en-US" b="0"/>
              <a:t>Evaluate preparation by pilot countries</a:t>
            </a:r>
          </a:p>
          <a:p>
            <a:pPr lvl="1"/>
            <a:r>
              <a:rPr lang="en-US" b="0"/>
              <a:t>Connection to hub</a:t>
            </a:r>
          </a:p>
          <a:p>
            <a:pPr lvl="1"/>
            <a:r>
              <a:rPr lang="en-US" b="0"/>
              <a:t>Completion of business changes to support GeNS use</a:t>
            </a:r>
          </a:p>
          <a:p>
            <a:r>
              <a:rPr lang="en-US" b="0"/>
              <a:t>Establish pilot evaluation criteria</a:t>
            </a:r>
          </a:p>
          <a:p>
            <a:r>
              <a:rPr lang="en-US" b="0"/>
              <a:t>Establish detailed process and benchmarking for defining business model</a:t>
            </a:r>
          </a:p>
          <a:p>
            <a:pPr lvl="1"/>
            <a:r>
              <a:rPr lang="en-US" b="0"/>
              <a:t>Expert working group meeting</a:t>
            </a:r>
          </a:p>
          <a:p>
            <a:r>
              <a:rPr lang="en-US" b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98325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5"/>
          <p:cNvSpPr>
            <a:spLocks noGrp="1"/>
          </p:cNvSpPr>
          <p:nvPr>
            <p:ph type="title"/>
          </p:nvPr>
        </p:nvSpPr>
        <p:spPr>
          <a:xfrm>
            <a:off x="395288" y="620713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/>
              <a:t>Timeline</a:t>
            </a:r>
            <a:endParaRPr lang="en-US" alt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</p:nvPr>
        </p:nvGraphicFramePr>
        <p:xfrm>
          <a:off x="468319" y="1844675"/>
          <a:ext cx="8208143" cy="4118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0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30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30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30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30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60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1300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1300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1300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1300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1300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1300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1300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13009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13009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504205">
                <a:tc gridSpan="4">
                  <a:txBody>
                    <a:bodyPr/>
                    <a:lstStyle/>
                    <a:p>
                      <a:pPr algn="ctr"/>
                      <a:r>
                        <a:rPr lang="en-CA" dirty="0"/>
                        <a:t>2016</a:t>
                      </a:r>
                      <a:endParaRPr lang="en-US" dirty="0"/>
                    </a:p>
                  </a:txBody>
                  <a:tcPr anchor="ctr">
                    <a:lnB w="38100" cmpd="sng">
                      <a:noFill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CA" dirty="0"/>
                        <a:t>2017</a:t>
                      </a:r>
                      <a:endParaRPr lang="en-US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CA" dirty="0"/>
                        <a:t>2018</a:t>
                      </a:r>
                      <a:endParaRPr lang="en-US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CA" dirty="0"/>
                        <a:t>2019</a:t>
                      </a:r>
                      <a:endParaRPr lang="en-US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0227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chemeClr val="bg1"/>
                          </a:solidFill>
                        </a:rPr>
                        <a:t>Service arrangement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cell3D prstMaterial="dkEdge">
                      <a:bevel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</a:rPr>
                        <a:t>Develop/</a:t>
                      </a:r>
                      <a:r>
                        <a:rPr lang="en-CA" baseline="0" dirty="0">
                          <a:solidFill>
                            <a:schemeClr val="bg1"/>
                          </a:solidFill>
                        </a:rPr>
                        <a:t> reconfigure software for hub and </a:t>
                      </a:r>
                      <a:r>
                        <a:rPr lang="en-CA" baseline="0" dirty="0" err="1">
                          <a:solidFill>
                            <a:schemeClr val="bg1"/>
                          </a:solidFill>
                        </a:rPr>
                        <a:t>GeNS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Pilot</a:t>
                      </a:r>
                      <a:endParaRPr lang="en-US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CA" dirty="0"/>
                        <a:t>Business as</a:t>
                      </a:r>
                      <a:r>
                        <a:rPr lang="en-CA" baseline="0" dirty="0"/>
                        <a:t> usual operation</a:t>
                      </a:r>
                      <a:endParaRPr lang="en-US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611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CA" dirty="0"/>
                        <a:t>Develop, test and deploy capacity</a:t>
                      </a:r>
                      <a:r>
                        <a:rPr lang="en-CA" baseline="0" dirty="0"/>
                        <a:t> building and advocacy tools</a:t>
                      </a:r>
                      <a:endParaRPr lang="en-US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611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CA" dirty="0"/>
                        <a:t>Establish</a:t>
                      </a:r>
                      <a:r>
                        <a:rPr lang="en-CA" baseline="0" dirty="0"/>
                        <a:t> cost recovery business model</a:t>
                      </a:r>
                      <a:endParaRPr lang="en-US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CA" dirty="0"/>
                        <a:t>Implement business model</a:t>
                      </a:r>
                      <a:endParaRPr lang="en-US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1373095" y="1763713"/>
            <a:ext cx="1264336" cy="41996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66038"/>
      </p:ext>
    </p:extLst>
  </p:cSld>
  <p:clrMapOvr>
    <a:masterClrMapping/>
  </p:clrMapOvr>
</p:sld>
</file>

<file path=ppt/theme/theme1.xml><?xml version="1.0" encoding="utf-8"?>
<a:theme xmlns:a="http://schemas.openxmlformats.org/drawingml/2006/main" name="Deck_on_ePhyto_for_CPM_side_sess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IPPC</Template>
  <TotalTime>21</TotalTime>
  <Words>459</Words>
  <Application>Microsoft Office PowerPoint</Application>
  <PresentationFormat>On-screen Show (4:3)</PresentationFormat>
  <Paragraphs>100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Deck_on_ePhyto_for_CPM_side_session</vt:lpstr>
      <vt:lpstr>Ephyto Progress</vt:lpstr>
      <vt:lpstr>Project Components</vt:lpstr>
      <vt:lpstr>Establishing agreement/solution development</vt:lpstr>
      <vt:lpstr>Country preparation for the pilot</vt:lpstr>
      <vt:lpstr>Pilot Countries</vt:lpstr>
      <vt:lpstr>Capacity develpment</vt:lpstr>
      <vt:lpstr>Capacity develpment</vt:lpstr>
      <vt:lpstr>Next steps</vt:lpstr>
      <vt:lpstr>Timeline</vt:lpstr>
    </vt:vector>
  </TitlesOfParts>
  <Company>AAFC-AAC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ePhyto Solution</dc:title>
  <dc:creator>Sela, Shane</dc:creator>
  <cp:lastModifiedBy>Sela, Shane</cp:lastModifiedBy>
  <cp:revision>10</cp:revision>
  <dcterms:created xsi:type="dcterms:W3CDTF">2016-10-13T22:39:33Z</dcterms:created>
  <dcterms:modified xsi:type="dcterms:W3CDTF">2016-11-07T13:36:49Z</dcterms:modified>
</cp:coreProperties>
</file>