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424"/>
    <a:srgbClr val="165A30"/>
    <a:srgbClr val="1E7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62708" y="2140695"/>
            <a:ext cx="8026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General presentation</a:t>
            </a:r>
            <a:endParaRPr lang="en-GB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/>
            <a:r>
              <a:rPr lang="en-US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10-11 August 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2017,</a:t>
            </a:r>
            <a:r>
              <a:rPr lang="en-GB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400" b="1" baseline="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Fiji</a:t>
            </a: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1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278" y="513670"/>
            <a:ext cx="383722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"/>
            <a:ext cx="91440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9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c.in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pc.int/en/publications/80405/" TargetMode="External"/><Relationship Id="rId2" Type="http://schemas.openxmlformats.org/officeDocument/2006/relationships/hyperlink" Target="https://www.ippc.int/static/media/files/publication/en/2016/07/Report_CPM-11_2016-07-19_withISPMs-revised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ppc.int/static/media/files/publication/en/2016/05/Appendix_09_NRO_Procedure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a.buzon@fao.org" TargetMode="External"/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ytosanitary.info/" TargetMode="External"/><Relationship Id="rId5" Type="http://schemas.openxmlformats.org/officeDocument/2006/relationships/hyperlink" Target="http://www.ippc.org/" TargetMode="External"/><Relationship Id="rId4" Type="http://schemas.openxmlformats.org/officeDocument/2006/relationships/hyperlink" Target="mailto:paola.sentinelli@fao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4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720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basic information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817" y="1595021"/>
            <a:ext cx="8026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 NROs: 7 Public and 6 Bilateral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Public = </a:t>
            </a:r>
            <a:r>
              <a:rPr lang="en-GB" sz="2400" b="1" dirty="0" smtClean="0">
                <a:cs typeface="Arial" panose="020B0604020202020204" pitchFamily="34" charset="0"/>
              </a:rPr>
              <a:t>reported </a:t>
            </a:r>
            <a:r>
              <a:rPr lang="en-GB" sz="2400" b="1" dirty="0">
                <a:cs typeface="Arial" panose="020B0604020202020204" pitchFamily="34" charset="0"/>
              </a:rPr>
              <a:t>via the IPP (International Phytosanitary Portal: </a:t>
            </a:r>
            <a:r>
              <a:rPr lang="en-GB" sz="2400" b="1" dirty="0" smtClean="0">
                <a:cs typeface="Arial" panose="020B0604020202020204" pitchFamily="34" charset="0"/>
                <a:hlinkClick r:id="rId3"/>
              </a:rPr>
              <a:t>www.ippc.int</a:t>
            </a:r>
            <a:r>
              <a:rPr lang="en-GB" sz="2400" b="1" dirty="0" smtClean="0">
                <a:cs typeface="Arial" panose="020B0604020202020204" pitchFamily="34" charset="0"/>
              </a:rPr>
              <a:t>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89451"/>
              </p:ext>
            </p:extLst>
          </p:nvPr>
        </p:nvGraphicFramePr>
        <p:xfrm>
          <a:off x="951345" y="2889250"/>
          <a:ext cx="6613237" cy="3742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5757663" imgH="3109902" progId="Word.Document.12">
                  <p:embed/>
                </p:oleObj>
              </mc:Choice>
              <mc:Fallback>
                <p:oleObj name="Document" r:id="rId4" imgW="5757663" imgH="31099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1345" y="2889250"/>
                        <a:ext cx="6613237" cy="3742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5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5"/>
            <a:ext cx="8440616" cy="628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basic information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8817" y="1595021"/>
            <a:ext cx="8026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 NROs: 7 Public and 6 Bilateral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Bilateral = </a:t>
            </a:r>
            <a:r>
              <a:rPr lang="en-GB" sz="2400" b="1" dirty="0">
                <a:cs typeface="Arial" panose="020B0604020202020204" pitchFamily="34" charset="0"/>
              </a:rPr>
              <a:t>reported in direct communication between countries </a:t>
            </a:r>
            <a:r>
              <a:rPr lang="en-GB" sz="2400" b="1" dirty="0" smtClean="0">
                <a:cs typeface="Arial" panose="020B0604020202020204" pitchFamily="34" charset="0"/>
              </a:rPr>
              <a:t>(reporting on the </a:t>
            </a:r>
            <a:r>
              <a:rPr lang="en-GB" sz="2400" b="1" dirty="0">
                <a:cs typeface="Arial" panose="020B0604020202020204" pitchFamily="34" charset="0"/>
              </a:rPr>
              <a:t>IPP </a:t>
            </a:r>
            <a:r>
              <a:rPr lang="en-GB" sz="2400" b="1" dirty="0" smtClean="0">
                <a:cs typeface="Arial" panose="020B0604020202020204" pitchFamily="34" charset="0"/>
              </a:rPr>
              <a:t>encouraged but optional)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399108"/>
              </p:ext>
            </p:extLst>
          </p:nvPr>
        </p:nvGraphicFramePr>
        <p:xfrm>
          <a:off x="822036" y="3056658"/>
          <a:ext cx="7379855" cy="303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Document" r:id="rId3" imgW="5757663" imgH="2425084" progId="Word.Document.12">
                  <p:embed/>
                </p:oleObj>
              </mc:Choice>
              <mc:Fallback>
                <p:oleObj name="Document" r:id="rId3" imgW="5757663" imgH="2425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036" y="3056658"/>
                        <a:ext cx="7379855" cy="3039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4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610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General and Specific Procedures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08" y="1394691"/>
            <a:ext cx="79517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Adopted by CPM-11 for contracting parties to follow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Based </a:t>
            </a:r>
            <a:r>
              <a:rPr lang="en-GB" sz="2400" b="1" dirty="0">
                <a:cs typeface="Arial" panose="020B0604020202020204" pitchFamily="34" charset="0"/>
              </a:rPr>
              <a:t>on </a:t>
            </a:r>
            <a:r>
              <a:rPr lang="en-GB" sz="2400" b="1" dirty="0" smtClean="0">
                <a:cs typeface="Arial" panose="020B0604020202020204" pitchFamily="34" charset="0"/>
              </a:rPr>
              <a:t>the Convention + recommendations &amp; </a:t>
            </a:r>
            <a:r>
              <a:rPr lang="en-GB" sz="2400" b="1" dirty="0">
                <a:cs typeface="Arial" panose="020B0604020202020204" pitchFamily="34" charset="0"/>
              </a:rPr>
              <a:t>inputs </a:t>
            </a:r>
            <a:r>
              <a:rPr lang="en-GB" sz="2400" b="1" dirty="0" smtClean="0">
                <a:cs typeface="Arial" panose="020B0604020202020204" pitchFamily="34" charset="0"/>
              </a:rPr>
              <a:t>of the </a:t>
            </a:r>
            <a:r>
              <a:rPr lang="en-GB" sz="2400" b="1" dirty="0">
                <a:cs typeface="Arial" panose="020B0604020202020204" pitchFamily="34" charset="0"/>
              </a:rPr>
              <a:t>National Reporting Obligations Advisory </a:t>
            </a:r>
            <a:r>
              <a:rPr lang="en-GB" sz="2400" b="1" dirty="0" smtClean="0">
                <a:cs typeface="Arial" panose="020B0604020202020204" pitchFamily="34" charset="0"/>
              </a:rPr>
              <a:t>Group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Include previous CPM </a:t>
            </a:r>
            <a:r>
              <a:rPr lang="en-GB" sz="2400" b="1" dirty="0">
                <a:cs typeface="Arial" panose="020B0604020202020204" pitchFamily="34" charset="0"/>
              </a:rPr>
              <a:t>decisions</a:t>
            </a: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To be found: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fr-FR" sz="2400" b="1" dirty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Appendix 9 to the Report from </a:t>
            </a:r>
            <a:r>
              <a:rPr lang="en-GB" altLang="fr-FR" sz="24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CPM-11</a:t>
            </a:r>
            <a:endParaRPr lang="en-GB" altLang="fr-FR" sz="2400" b="1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>
                <a:cs typeface="Arial" panose="020B0604020202020204" pitchFamily="34" charset="0"/>
                <a:hlinkClick r:id="rId3"/>
              </a:rPr>
              <a:t>NRO Guide (Annex III) </a:t>
            </a:r>
            <a:endParaRPr lang="en-GB" sz="2400" b="1" dirty="0" smtClean="0"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  <a:hlinkClick r:id="rId4"/>
              </a:rPr>
              <a:t>As separate tables on IPP</a:t>
            </a:r>
            <a:endParaRPr lang="en-GB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1053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General and Specific Procedures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7236" y="1394691"/>
            <a:ext cx="807187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General: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Use of electronic media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Use of the IPP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Pest reporting through RPPOs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 smtClean="0">
                <a:cs typeface="Arial" panose="020B0604020202020204" pitchFamily="34" charset="0"/>
              </a:rPr>
              <a:t>Priority to NRO while posting info</a:t>
            </a:r>
            <a:endParaRPr lang="en-GB" sz="20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Specific: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>
                <a:cs typeface="Arial" panose="020B0604020202020204" pitchFamily="34" charset="0"/>
              </a:rPr>
              <a:t>Details on each </a:t>
            </a:r>
            <a:r>
              <a:rPr lang="en-US" sz="2000" b="1" dirty="0" smtClean="0">
                <a:cs typeface="Arial" panose="020B0604020202020204" pitchFamily="34" charset="0"/>
              </a:rPr>
              <a:t>NRO</a:t>
            </a:r>
            <a:endParaRPr lang="en-GB" sz="20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5138" y="599834"/>
            <a:ext cx="8440616" cy="610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materials and statistics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7308" y="1394691"/>
            <a:ext cx="79517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cs typeface="Arial" panose="020B0604020202020204" pitchFamily="34" charset="0"/>
              </a:rPr>
              <a:t>NRO Guide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13 factsheets on each NRO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4 leaflets (benefits, consequences, contact points, networking)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Tables (lists on NROs)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NROs UPDATE (educational newsletter)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cs typeface="Arial" panose="020B0604020202020204" pitchFamily="34" charset="0"/>
              </a:rPr>
              <a:t>Statistics (summary for CPM-12 and IPP live statistics)</a:t>
            </a:r>
            <a:endParaRPr lang="en-US" sz="2400" b="1" dirty="0" smtClean="0"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4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6200" y="1514235"/>
            <a:ext cx="9067800" cy="4853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>
              <a:buFont typeface="Arial" charset="0"/>
              <a:buNone/>
              <a:defRPr/>
            </a:pP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Food and Agriculture </a:t>
            </a: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Organization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of the United Nations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Viale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delle Terme di Caracalla, 00153 Rome, </a:t>
            </a: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Italy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Tel.: +39-0657054812</a:t>
            </a:r>
            <a:b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Email: 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fr-FR" altLang="en-US" sz="2200" b="1" dirty="0">
                <a:ea typeface="Arial Unicode MS" panose="020B0604020202020204" pitchFamily="34" charset="-128"/>
                <a:cs typeface="Arial" panose="020B0604020202020204" pitchFamily="34" charset="0"/>
              </a:rPr>
              <a:t>Dorota Buzon, NRO Programme </a:t>
            </a:r>
            <a:r>
              <a:rPr lang="fr-FR" altLang="en-US" sz="22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Officer</a:t>
            </a:r>
            <a:r>
              <a:rPr lang="fr-FR" altLang="en-US" sz="2200" b="1" dirty="0"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lang="fr-FR" altLang="en-US" sz="2200" b="1" dirty="0"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dorota.buzon@fao.org</a:t>
            </a:r>
            <a:endParaRPr lang="fr-FR" altLang="en-US" sz="2200" b="1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buFont typeface="Arial" charset="0"/>
              <a:buNone/>
              <a:defRPr/>
            </a:pPr>
            <a:r>
              <a:rPr lang="fr-FR" altLang="en-US" sz="2200" b="1" dirty="0">
                <a:ea typeface="Arial Unicode MS" panose="020B0604020202020204" pitchFamily="34" charset="-128"/>
                <a:cs typeface="Arial" panose="020B0604020202020204" pitchFamily="34" charset="0"/>
              </a:rPr>
              <a:t>Paola Sentinelli, IPPC </a:t>
            </a:r>
            <a:r>
              <a:rPr lang="fr-FR" altLang="en-US" sz="2200" b="1" dirty="0" err="1">
                <a:ea typeface="Arial Unicode MS" panose="020B0604020202020204" pitchFamily="34" charset="-128"/>
                <a:cs typeface="Arial" panose="020B0604020202020204" pitchFamily="34" charset="0"/>
              </a:rPr>
              <a:t>Knowledge</a:t>
            </a:r>
            <a:r>
              <a:rPr lang="fr-FR" altLang="en-US" sz="2200" b="1" dirty="0">
                <a:ea typeface="Arial Unicode MS" panose="020B0604020202020204" pitchFamily="34" charset="-128"/>
                <a:cs typeface="Arial" panose="020B0604020202020204" pitchFamily="34" charset="0"/>
              </a:rPr>
              <a:t> Manager: </a:t>
            </a:r>
            <a:r>
              <a:rPr lang="fr-FR" altLang="en-US" sz="2200" b="1" dirty="0" smtClean="0"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paola.sentinelli@fao.org</a:t>
            </a:r>
            <a:endParaRPr lang="fr-FR" altLang="en-US" sz="2200" dirty="0" smtClean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err="1" smtClean="0">
                <a:ea typeface="Arial Unicode MS" panose="020B0604020202020204" pitchFamily="34" charset="-128"/>
                <a:cs typeface="Arial" panose="020B0604020202020204" pitchFamily="34" charset="0"/>
              </a:rPr>
              <a:t>Websites</a:t>
            </a:r>
            <a:r>
              <a:rPr lang="fr-FR" altLang="en-US" sz="2200" dirty="0" smtClean="0"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5"/>
              </a:rPr>
              <a:t>www.fao.org</a:t>
            </a: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5"/>
              </a:rPr>
              <a:t>www.ippc.org</a:t>
            </a:r>
            <a:endParaRPr lang="fr-FR" altLang="en-US" sz="2200" dirty="0"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  <a:hlinkClick r:id="rId6"/>
              </a:rPr>
              <a:t>www.phytosanitary.info</a:t>
            </a:r>
            <a:r>
              <a:rPr lang="fr-FR" altLang="en-US" sz="22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en-US" altLang="en-US" sz="2200" dirty="0">
              <a:solidFill>
                <a:srgbClr val="00206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3400" b="1" dirty="0" smtClean="0">
                <a:solidFill>
                  <a:srgbClr val="165A3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Contacts</a:t>
            </a: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27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207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Calibri (body)</vt:lpstr>
      <vt:lpstr>Wingdings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Montuori, Mirko (AGDI)</dc:creator>
  <cp:lastModifiedBy>Buzon, Dorota (AGDI)</cp:lastModifiedBy>
  <cp:revision>36</cp:revision>
  <dcterms:created xsi:type="dcterms:W3CDTF">2017-05-24T13:00:14Z</dcterms:created>
  <dcterms:modified xsi:type="dcterms:W3CDTF">2017-07-18T15:15:05Z</dcterms:modified>
</cp:coreProperties>
</file>