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4" r:id="rId3"/>
    <p:sldId id="272" r:id="rId4"/>
    <p:sldId id="285" r:id="rId5"/>
    <p:sldId id="291" r:id="rId6"/>
    <p:sldId id="300" r:id="rId7"/>
    <p:sldId id="301" r:id="rId8"/>
    <p:sldId id="302" r:id="rId9"/>
    <p:sldId id="276" r:id="rId10"/>
    <p:sldId id="303" r:id="rId11"/>
    <p:sldId id="294" r:id="rId12"/>
    <p:sldId id="268" r:id="rId1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CC00"/>
    <a:srgbClr val="AC2D35"/>
    <a:srgbClr val="FFFF66"/>
    <a:srgbClr val="CCFFCC"/>
    <a:srgbClr val="FFFFCC"/>
    <a:srgbClr val="FF0000"/>
    <a:srgbClr val="FF9933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0BC68-785E-416B-A7FC-0CC408AF7E48}" type="datetimeFigureOut">
              <a:rPr lang="es-PE" smtClean="0"/>
              <a:pPr/>
              <a:t>31/10/2017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2C8A3-3668-4F67-A9EB-1BEEA08182A8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757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C8A3-3668-4F67-A9EB-1BEEA08182A8}" type="slidenum">
              <a:rPr lang="es-PE" smtClean="0"/>
              <a:pPr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601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C8A3-3668-4F67-A9EB-1BEEA08182A8}" type="slidenum">
              <a:rPr lang="es-PE" smtClean="0"/>
              <a:pPr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038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C8A3-3668-4F67-A9EB-1BEEA08182A8}" type="slidenum">
              <a:rPr lang="es-PE" smtClean="0"/>
              <a:pPr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352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C8A3-3668-4F67-A9EB-1BEEA08182A8}" type="slidenum">
              <a:rPr lang="es-PE" smtClean="0"/>
              <a:pPr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513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C8A3-3668-4F67-A9EB-1BEEA08182A8}" type="slidenum">
              <a:rPr lang="es-PE" smtClean="0"/>
              <a:pPr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175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C8A3-3668-4F67-A9EB-1BEEA08182A8}" type="slidenum">
              <a:rPr lang="es-PE" smtClean="0"/>
              <a:pPr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1992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C8A3-3668-4F67-A9EB-1BEEA08182A8}" type="slidenum">
              <a:rPr lang="es-PE" smtClean="0"/>
              <a:pPr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7675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El GICSV tiene un Comité de Coordinación compuesto por un representante de cada una de las ORPF </a:t>
            </a:r>
            <a:r>
              <a:rPr lang="es-PE" dirty="0" err="1" smtClean="0"/>
              <a:t>miembbro</a:t>
            </a:r>
            <a:r>
              <a:rPr lang="es-PE" dirty="0" smtClean="0"/>
              <a:t> y es coordinado rotativamente por uno de sus miembros, durante períodos bienales.. Actualmente la Secretaría General de la Comunidad Andina ejerce el rol de Coordinación </a:t>
            </a:r>
            <a:r>
              <a:rPr lang="es-PE" dirty="0" err="1" smtClean="0"/>
              <a:t>Protempore</a:t>
            </a:r>
            <a:r>
              <a:rPr lang="es-PE" dirty="0" smtClean="0"/>
              <a:t> (2016 - 2018), la cual fue transferida por el Organismo Internacional Regional de Sanidad Agropecuaria.</a:t>
            </a:r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C8A3-3668-4F67-A9EB-1BEEA08182A8}" type="slidenum">
              <a:rPr lang="es-PE" smtClean="0"/>
              <a:pPr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468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C8A3-3668-4F67-A9EB-1BEEA08182A8}" type="slidenum">
              <a:rPr lang="es-PE" smtClean="0"/>
              <a:pPr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916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31/10/2017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31/10/2017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31/10/2017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31/10/2017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31/10/2017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31/10/2017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31/10/2017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31/10/2017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31/10/2017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31/10/2017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31/10/2017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001EA-AA91-46B2-A40B-4D2841372435}" type="datetimeFigureOut">
              <a:rPr lang="es-PE" smtClean="0"/>
              <a:pPr/>
              <a:t>31/10/2017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32D6C-8544-467B-8995-2E3329896C88}" type="slidenum">
              <a:rPr lang="es-PE" smtClean="0"/>
              <a:pPr/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unidadandina.org/Documentos.aspx?GruDoc=07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10" name="9 Imagen" descr="mapa can .jpg"/>
            <p:cNvPicPr>
              <a:picLocks noChangeAspect="1"/>
            </p:cNvPicPr>
            <p:nvPr/>
          </p:nvPicPr>
          <p:blipFill>
            <a:blip r:embed="rId2" cstate="print"/>
            <a:srcRect l="5262"/>
            <a:stretch>
              <a:fillRect/>
            </a:stretch>
          </p:blipFill>
          <p:spPr>
            <a:xfrm>
              <a:off x="-36512" y="0"/>
              <a:ext cx="3232067" cy="6858000"/>
            </a:xfrm>
            <a:prstGeom prst="rect">
              <a:avLst/>
            </a:prstGeom>
          </p:spPr>
        </p:pic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7824" y="0"/>
              <a:ext cx="6156176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-273273"/>
            <a:ext cx="8244408" cy="1181993"/>
          </a:xfrm>
          <a:noFill/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000" b="1" baseline="30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TECHNICAL CONSULTATION AMONG RPPO´s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0"/>
          <p:cNvSpPr/>
          <p:nvPr/>
        </p:nvSpPr>
        <p:spPr>
          <a:xfrm rot="10800000">
            <a:off x="-1836712" y="620688"/>
            <a:ext cx="6248746" cy="628193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7056784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REPORT: COMUNIDAD ANDINA (CAN)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2915816" y="4005064"/>
            <a:ext cx="338437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</a:rPr>
              <a:t>0ctober 30 to  November 3, 2017 </a:t>
            </a:r>
          </a:p>
          <a:p>
            <a:pPr lvl="0" algn="ctr">
              <a:spcBef>
                <a:spcPct val="20000"/>
              </a:spcBef>
            </a:pPr>
            <a:r>
              <a:rPr lang="en-US" b="1" dirty="0" smtClean="0">
                <a:solidFill>
                  <a:schemeClr val="tx1">
                    <a:tint val="75000"/>
                  </a:schemeClr>
                </a:solidFill>
              </a:rPr>
              <a:t>Paris, France</a:t>
            </a:r>
            <a:endParaRPr lang="en-US" b="1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2" name="11 Imagen" descr="logo-SGCAN-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5157192"/>
            <a:ext cx="2160240" cy="1661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1 Título"/>
          <p:cNvSpPr txBox="1">
            <a:spLocks/>
          </p:cNvSpPr>
          <p:nvPr/>
        </p:nvSpPr>
        <p:spPr>
          <a:xfrm>
            <a:off x="251520" y="-27384"/>
            <a:ext cx="5400600" cy="6926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Emerging pests and issues</a:t>
            </a:r>
            <a:endParaRPr lang="en-US" b="1" i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19702" r="6003" b="5881"/>
          <a:stretch/>
        </p:blipFill>
        <p:spPr bwMode="auto">
          <a:xfrm>
            <a:off x="-36511" y="943364"/>
            <a:ext cx="9180512" cy="435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89064"/>
            <a:ext cx="5549549" cy="34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0" y="5877272"/>
            <a:ext cx="8712968" cy="738664"/>
          </a:xfrm>
          <a:prstGeom prst="rect">
            <a:avLst/>
          </a:prstGeom>
          <a:solidFill>
            <a:schemeClr val="tx2">
              <a:lumMod val="75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Contains:</a:t>
            </a:r>
          </a:p>
          <a:p>
            <a:pPr marL="400050" indent="-400050">
              <a:buAutoNum type="romanLcParenR"/>
            </a:pPr>
            <a:r>
              <a:rPr lang="en-US" sz="1400" dirty="0" smtClean="0">
                <a:solidFill>
                  <a:schemeClr val="bg1"/>
                </a:solidFill>
              </a:rPr>
              <a:t>Scientific publications;; ii) A </a:t>
            </a:r>
            <a:r>
              <a:rPr lang="en-US" sz="1400" dirty="0">
                <a:solidFill>
                  <a:schemeClr val="bg1"/>
                </a:solidFill>
              </a:rPr>
              <a:t>directory of institutions working on </a:t>
            </a:r>
            <a:r>
              <a:rPr lang="en-US" sz="1400" dirty="0" smtClean="0">
                <a:solidFill>
                  <a:schemeClr val="bg1"/>
                </a:solidFill>
              </a:rPr>
              <a:t>TR4; iii);  A </a:t>
            </a:r>
            <a:r>
              <a:rPr lang="en-US" sz="1400" dirty="0">
                <a:solidFill>
                  <a:schemeClr val="bg1"/>
                </a:solidFill>
              </a:rPr>
              <a:t>list of regulations and resources </a:t>
            </a:r>
            <a:r>
              <a:rPr lang="en-US" sz="1400" dirty="0" smtClean="0">
                <a:solidFill>
                  <a:schemeClr val="bg1"/>
                </a:solidFill>
              </a:rPr>
              <a:t>; iv) latest </a:t>
            </a:r>
            <a:r>
              <a:rPr lang="en-US" sz="1400" dirty="0">
                <a:solidFill>
                  <a:schemeClr val="bg1"/>
                </a:solidFill>
              </a:rPr>
              <a:t>events on </a:t>
            </a:r>
            <a:r>
              <a:rPr lang="en-US" sz="1400" dirty="0" smtClean="0">
                <a:solidFill>
                  <a:schemeClr val="bg1"/>
                </a:solidFill>
              </a:rPr>
              <a:t>TR4; and, v) an </a:t>
            </a:r>
            <a:r>
              <a:rPr lang="en-US" sz="1400" dirty="0">
                <a:solidFill>
                  <a:schemeClr val="bg1"/>
                </a:solidFill>
              </a:rPr>
              <a:t>area for researchers to contribute their own research on the topic.</a:t>
            </a:r>
            <a:endParaRPr lang="es-PE" sz="1400" dirty="0">
              <a:solidFill>
                <a:schemeClr val="bg1"/>
              </a:solidFill>
            </a:endParaRPr>
          </a:p>
        </p:txBody>
      </p:sp>
      <p:grpSp>
        <p:nvGrpSpPr>
          <p:cNvPr id="2" name="43 Grupo"/>
          <p:cNvGrpSpPr/>
          <p:nvPr/>
        </p:nvGrpSpPr>
        <p:grpSpPr>
          <a:xfrm>
            <a:off x="3419872" y="332656"/>
            <a:ext cx="5544616" cy="720080"/>
            <a:chOff x="3275856" y="332656"/>
            <a:chExt cx="5544616" cy="720080"/>
          </a:xfrm>
        </p:grpSpPr>
        <p:sp>
          <p:nvSpPr>
            <p:cNvPr id="45" name="44 Rectángulo redondeado"/>
            <p:cNvSpPr/>
            <p:nvPr/>
          </p:nvSpPr>
          <p:spPr>
            <a:xfrm>
              <a:off x="3275856" y="332656"/>
              <a:ext cx="5544616" cy="720080"/>
            </a:xfrm>
            <a:prstGeom prst="roundRect">
              <a:avLst/>
            </a:prstGeom>
            <a:ln w="57150">
              <a:solidFill>
                <a:srgbClr val="00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6" name="1 Título"/>
            <p:cNvSpPr txBox="1">
              <a:spLocks/>
            </p:cNvSpPr>
            <p:nvPr/>
          </p:nvSpPr>
          <p:spPr>
            <a:xfrm>
              <a:off x="3347864" y="404664"/>
              <a:ext cx="5364088" cy="548679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Banana wilt disease FOCR4T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43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2 Imagen" descr="mapa can .jpg"/>
          <p:cNvPicPr>
            <a:picLocks noChangeAspect="1"/>
          </p:cNvPicPr>
          <p:nvPr/>
        </p:nvPicPr>
        <p:blipFill>
          <a:blip r:embed="rId3" cstate="print"/>
          <a:srcRect l="5262"/>
          <a:stretch>
            <a:fillRect/>
          </a:stretch>
        </p:blipFill>
        <p:spPr>
          <a:xfrm>
            <a:off x="5911933" y="0"/>
            <a:ext cx="3232067" cy="6858000"/>
          </a:xfrm>
          <a:prstGeom prst="rect">
            <a:avLst/>
          </a:prstGeom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1 Título"/>
          <p:cNvSpPr txBox="1">
            <a:spLocks/>
          </p:cNvSpPr>
          <p:nvPr/>
        </p:nvSpPr>
        <p:spPr>
          <a:xfrm>
            <a:off x="107504" y="-27384"/>
            <a:ext cx="8928992" cy="6926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PE" sz="2400" b="1" dirty="0" smtClean="0">
                <a:solidFill>
                  <a:schemeClr val="bg1"/>
                </a:solidFill>
              </a:rPr>
              <a:t>Trabajo con otros Organismos Internacionales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5" y="724634"/>
            <a:ext cx="9143935" cy="40011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dirty="0" err="1" smtClean="0">
                <a:solidFill>
                  <a:schemeClr val="bg1"/>
                </a:solidFill>
              </a:rPr>
              <a:t>Interamerican</a:t>
            </a:r>
            <a:r>
              <a:rPr lang="es-PE" sz="2000" b="1" dirty="0" smtClean="0">
                <a:solidFill>
                  <a:schemeClr val="bg1"/>
                </a:solidFill>
              </a:rPr>
              <a:t> </a:t>
            </a:r>
            <a:r>
              <a:rPr lang="es-PE" sz="2000" b="1" dirty="0" err="1" smtClean="0">
                <a:solidFill>
                  <a:schemeClr val="bg1"/>
                </a:solidFill>
              </a:rPr>
              <a:t>Cordinating</a:t>
            </a:r>
            <a:r>
              <a:rPr lang="es-PE" sz="2000" b="1" dirty="0" smtClean="0">
                <a:solidFill>
                  <a:schemeClr val="bg1"/>
                </a:solidFill>
              </a:rPr>
              <a:t> </a:t>
            </a:r>
            <a:r>
              <a:rPr lang="es-PE" sz="2000" b="1" dirty="0" err="1" smtClean="0">
                <a:solidFill>
                  <a:schemeClr val="bg1"/>
                </a:solidFill>
              </a:rPr>
              <a:t>Group</a:t>
            </a:r>
            <a:r>
              <a:rPr lang="es-PE" sz="2000" b="1" dirty="0" smtClean="0">
                <a:solidFill>
                  <a:schemeClr val="bg1"/>
                </a:solidFill>
              </a:rPr>
              <a:t> </a:t>
            </a:r>
            <a:r>
              <a:rPr lang="es-PE" sz="2000" b="1" dirty="0" err="1" smtClean="0">
                <a:solidFill>
                  <a:schemeClr val="bg1"/>
                </a:solidFill>
              </a:rPr>
              <a:t>on</a:t>
            </a:r>
            <a:r>
              <a:rPr lang="es-PE" sz="2000" b="1" dirty="0" smtClean="0">
                <a:solidFill>
                  <a:schemeClr val="bg1"/>
                </a:solidFill>
              </a:rPr>
              <a:t> </a:t>
            </a:r>
            <a:r>
              <a:rPr lang="es-PE" sz="2000" b="1" dirty="0" err="1" smtClean="0">
                <a:solidFill>
                  <a:schemeClr val="bg1"/>
                </a:solidFill>
              </a:rPr>
              <a:t>Plant</a:t>
            </a:r>
            <a:r>
              <a:rPr lang="es-PE" sz="2000" b="1" dirty="0" smtClean="0">
                <a:solidFill>
                  <a:schemeClr val="bg1"/>
                </a:solidFill>
              </a:rPr>
              <a:t> </a:t>
            </a:r>
            <a:r>
              <a:rPr lang="es-PE" sz="2000" b="1" dirty="0" err="1" smtClean="0">
                <a:solidFill>
                  <a:schemeClr val="bg1"/>
                </a:solidFill>
              </a:rPr>
              <a:t>Helath</a:t>
            </a:r>
            <a:r>
              <a:rPr lang="es-PE" sz="2000" b="1" dirty="0" smtClean="0">
                <a:solidFill>
                  <a:schemeClr val="bg1"/>
                </a:solidFill>
              </a:rPr>
              <a:t> (GICSV)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3528" y="1628800"/>
            <a:ext cx="8496944" cy="52322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800" dirty="0" smtClean="0"/>
              <a:t>HLB </a:t>
            </a:r>
            <a:r>
              <a:rPr lang="es-PE" sz="2800" dirty="0" err="1" smtClean="0"/>
              <a:t>working</a:t>
            </a:r>
            <a:r>
              <a:rPr lang="es-PE" sz="2800" dirty="0" smtClean="0"/>
              <a:t> </a:t>
            </a:r>
            <a:r>
              <a:rPr lang="es-PE" sz="2800" dirty="0" err="1" smtClean="0"/>
              <a:t>group</a:t>
            </a:r>
            <a:endParaRPr lang="es-PE" sz="2800" dirty="0" smtClean="0"/>
          </a:p>
        </p:txBody>
      </p:sp>
      <p:sp>
        <p:nvSpPr>
          <p:cNvPr id="22" name="21 Rectángulo"/>
          <p:cNvSpPr/>
          <p:nvPr/>
        </p:nvSpPr>
        <p:spPr>
          <a:xfrm>
            <a:off x="323528" y="2492896"/>
            <a:ext cx="8496944" cy="52322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800" dirty="0" err="1" smtClean="0"/>
              <a:t>ePhyto</a:t>
            </a:r>
            <a:r>
              <a:rPr lang="es-PE" sz="2800" dirty="0"/>
              <a:t> </a:t>
            </a:r>
            <a:r>
              <a:rPr lang="es-PE" sz="2800" dirty="0" err="1"/>
              <a:t>working</a:t>
            </a:r>
            <a:r>
              <a:rPr lang="es-PE" sz="2800" dirty="0"/>
              <a:t> </a:t>
            </a:r>
            <a:r>
              <a:rPr lang="es-PE" sz="2800" dirty="0" err="1" smtClean="0"/>
              <a:t>group</a:t>
            </a:r>
            <a:endParaRPr lang="es-PE" sz="28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4" y="3383356"/>
            <a:ext cx="3573122" cy="200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t="2751" r="2865" b="1530"/>
          <a:stretch/>
        </p:blipFill>
        <p:spPr bwMode="auto">
          <a:xfrm>
            <a:off x="4860032" y="3399942"/>
            <a:ext cx="3918836" cy="21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Rectángulo"/>
          <p:cNvSpPr/>
          <p:nvPr/>
        </p:nvSpPr>
        <p:spPr>
          <a:xfrm>
            <a:off x="5004048" y="5661248"/>
            <a:ext cx="3769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https://www.youtube.com/watch?v=5npdIwZqYwk</a:t>
            </a:r>
            <a:endParaRPr lang="en-US" sz="1400" dirty="0"/>
          </a:p>
        </p:txBody>
      </p:sp>
      <p:sp>
        <p:nvSpPr>
          <p:cNvPr id="28" name="27 Rectángulo"/>
          <p:cNvSpPr/>
          <p:nvPr/>
        </p:nvSpPr>
        <p:spPr>
          <a:xfrm>
            <a:off x="800737" y="5642084"/>
            <a:ext cx="2619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https://www.youtube.com/watch?v=LJm2x5R0M3w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48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mapa can .jpg"/>
          <p:cNvPicPr>
            <a:picLocks noChangeAspect="1"/>
          </p:cNvPicPr>
          <p:nvPr/>
        </p:nvPicPr>
        <p:blipFill>
          <a:blip r:embed="rId3" cstate="print"/>
          <a:srcRect l="5262"/>
          <a:stretch>
            <a:fillRect/>
          </a:stretch>
        </p:blipFill>
        <p:spPr>
          <a:xfrm>
            <a:off x="-36512" y="0"/>
            <a:ext cx="3232067" cy="6858000"/>
          </a:xfrm>
          <a:prstGeom prst="rect">
            <a:avLst/>
          </a:prstGeom>
        </p:spPr>
      </p:pic>
      <p:pic>
        <p:nvPicPr>
          <p:cNvPr id="15" name="14 Imagen" descr="portafi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8353" y="1268760"/>
            <a:ext cx="6084167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0"/>
          <p:cNvSpPr/>
          <p:nvPr/>
        </p:nvSpPr>
        <p:spPr>
          <a:xfrm rot="10800000">
            <a:off x="-3636912" y="0"/>
            <a:ext cx="1393303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1547664" y="3717032"/>
            <a:ext cx="6552728" cy="6926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noProof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Verdana" pitchFamily="34" charset="0"/>
                <a:cs typeface="Verdana" pitchFamily="34" charset="0"/>
              </a:rPr>
              <a:t>Th</a:t>
            </a:r>
            <a:r>
              <a:rPr kumimoji="0" lang="en-US" alt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Verdana" pitchFamily="34" charset="0"/>
                <a:cs typeface="Verdana" pitchFamily="34" charset="0"/>
              </a:rPr>
              <a:t>ank you </a:t>
            </a:r>
            <a:r>
              <a:rPr lang="en-US" altLang="en-US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Verdana" pitchFamily="34" charset="0"/>
                <a:cs typeface="Verdana" pitchFamily="34" charset="0"/>
              </a:rPr>
              <a:t>by your </a:t>
            </a:r>
            <a:r>
              <a:rPr kumimoji="0" lang="en-US" alt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Verdana" pitchFamily="34" charset="0"/>
                <a:cs typeface="Verdana" pitchFamily="34" charset="0"/>
              </a:rPr>
              <a:t>kind attention!</a:t>
            </a:r>
            <a:endParaRPr kumimoji="0" lang="es-PE" sz="440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ush Script MT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17 Imagen" descr="logo-SGCAN-vertic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5229200"/>
            <a:ext cx="1756995" cy="1351535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467544" y="4437112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err="1" smtClean="0">
                <a:solidFill>
                  <a:srgbClr val="AC2D35"/>
                </a:solidFill>
              </a:rPr>
              <a:t>Andean</a:t>
            </a:r>
            <a:r>
              <a:rPr lang="es-PE" sz="1400" b="1" dirty="0" smtClean="0">
                <a:solidFill>
                  <a:srgbClr val="AC2D35"/>
                </a:solidFill>
              </a:rPr>
              <a:t> </a:t>
            </a:r>
            <a:r>
              <a:rPr lang="es-PE" sz="1400" b="1" dirty="0" err="1" smtClean="0">
                <a:solidFill>
                  <a:srgbClr val="AC2D35"/>
                </a:solidFill>
              </a:rPr>
              <a:t>phythosanitary</a:t>
            </a:r>
            <a:r>
              <a:rPr lang="es-PE" sz="1400" b="1" dirty="0" smtClean="0">
                <a:solidFill>
                  <a:srgbClr val="AC2D35"/>
                </a:solidFill>
              </a:rPr>
              <a:t> portal </a:t>
            </a:r>
            <a:r>
              <a:rPr lang="es-PE" sz="1400" b="1" dirty="0" err="1" smtClean="0">
                <a:solidFill>
                  <a:srgbClr val="AC2D35"/>
                </a:solidFill>
              </a:rPr>
              <a:t>avalaible</a:t>
            </a:r>
            <a:r>
              <a:rPr lang="es-PE" sz="1400" b="1" dirty="0" smtClean="0">
                <a:solidFill>
                  <a:srgbClr val="AC2D35"/>
                </a:solidFill>
              </a:rPr>
              <a:t>: https://sites.google.com/a/comunidadandina.org/portal-fitosanitario/ </a:t>
            </a:r>
            <a:endParaRPr lang="es-PE" sz="1400" b="1" dirty="0">
              <a:solidFill>
                <a:srgbClr val="AC2D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43 Imagen" descr="mapa can .jpg"/>
          <p:cNvPicPr>
            <a:picLocks noChangeAspect="1"/>
          </p:cNvPicPr>
          <p:nvPr/>
        </p:nvPicPr>
        <p:blipFill>
          <a:blip r:embed="rId2" cstate="print"/>
          <a:srcRect l="5262"/>
          <a:stretch>
            <a:fillRect/>
          </a:stretch>
        </p:blipFill>
        <p:spPr>
          <a:xfrm>
            <a:off x="-36512" y="0"/>
            <a:ext cx="3232067" cy="6858000"/>
          </a:xfrm>
          <a:prstGeom prst="rect">
            <a:avLst/>
          </a:prstGeom>
        </p:spPr>
      </p:pic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6156176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3131840" y="2060848"/>
            <a:ext cx="536510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3491880" y="3861048"/>
            <a:ext cx="536510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647354" y="1463081"/>
            <a:ext cx="7389142" cy="3431493"/>
            <a:chOff x="314024" y="1382093"/>
            <a:chExt cx="8829302" cy="3824727"/>
          </a:xfrm>
        </p:grpSpPr>
        <p:sp>
          <p:nvSpPr>
            <p:cNvPr id="22" name="21 Forma libre"/>
            <p:cNvSpPr/>
            <p:nvPr/>
          </p:nvSpPr>
          <p:spPr>
            <a:xfrm rot="16200000">
              <a:off x="24411" y="2016936"/>
              <a:ext cx="3475362" cy="2896135"/>
            </a:xfrm>
            <a:custGeom>
              <a:avLst/>
              <a:gdLst>
                <a:gd name="connsiteX0" fmla="*/ 0 w 2896134"/>
                <a:gd name="connsiteY0" fmla="*/ 144807 h 3475361"/>
                <a:gd name="connsiteX1" fmla="*/ 42413 w 2896134"/>
                <a:gd name="connsiteY1" fmla="*/ 42413 h 3475361"/>
                <a:gd name="connsiteX2" fmla="*/ 144807 w 2896134"/>
                <a:gd name="connsiteY2" fmla="*/ 0 h 3475361"/>
                <a:gd name="connsiteX3" fmla="*/ 2751327 w 2896134"/>
                <a:gd name="connsiteY3" fmla="*/ 0 h 3475361"/>
                <a:gd name="connsiteX4" fmla="*/ 2853721 w 2896134"/>
                <a:gd name="connsiteY4" fmla="*/ 42413 h 3475361"/>
                <a:gd name="connsiteX5" fmla="*/ 2896134 w 2896134"/>
                <a:gd name="connsiteY5" fmla="*/ 144807 h 3475361"/>
                <a:gd name="connsiteX6" fmla="*/ 2896134 w 2896134"/>
                <a:gd name="connsiteY6" fmla="*/ 3330554 h 3475361"/>
                <a:gd name="connsiteX7" fmla="*/ 2853721 w 2896134"/>
                <a:gd name="connsiteY7" fmla="*/ 3432948 h 3475361"/>
                <a:gd name="connsiteX8" fmla="*/ 2751327 w 2896134"/>
                <a:gd name="connsiteY8" fmla="*/ 3475361 h 3475361"/>
                <a:gd name="connsiteX9" fmla="*/ 144807 w 2896134"/>
                <a:gd name="connsiteY9" fmla="*/ 3475361 h 3475361"/>
                <a:gd name="connsiteX10" fmla="*/ 42413 w 2896134"/>
                <a:gd name="connsiteY10" fmla="*/ 3432948 h 3475361"/>
                <a:gd name="connsiteX11" fmla="*/ 0 w 2896134"/>
                <a:gd name="connsiteY11" fmla="*/ 3330554 h 3475361"/>
                <a:gd name="connsiteX12" fmla="*/ 0 w 2896134"/>
                <a:gd name="connsiteY12" fmla="*/ 144807 h 347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6134" h="3475361">
                  <a:moveTo>
                    <a:pt x="2775461" y="1"/>
                  </a:moveTo>
                  <a:cubicBezTo>
                    <a:pt x="2807465" y="1"/>
                    <a:pt x="2838159" y="18309"/>
                    <a:pt x="2860789" y="50896"/>
                  </a:cubicBezTo>
                  <a:cubicBezTo>
                    <a:pt x="2883420" y="83485"/>
                    <a:pt x="2896134" y="127683"/>
                    <a:pt x="2896134" y="173769"/>
                  </a:cubicBezTo>
                  <a:lnTo>
                    <a:pt x="2896134" y="3301592"/>
                  </a:lnTo>
                  <a:cubicBezTo>
                    <a:pt x="2896134" y="3347678"/>
                    <a:pt x="2883419" y="3391876"/>
                    <a:pt x="2860789" y="3424465"/>
                  </a:cubicBezTo>
                  <a:cubicBezTo>
                    <a:pt x="2838159" y="3457053"/>
                    <a:pt x="2807465" y="3475360"/>
                    <a:pt x="2775461" y="3475360"/>
                  </a:cubicBezTo>
                  <a:lnTo>
                    <a:pt x="120673" y="3475360"/>
                  </a:lnTo>
                  <a:cubicBezTo>
                    <a:pt x="88669" y="3475360"/>
                    <a:pt x="57975" y="3457053"/>
                    <a:pt x="35345" y="3424465"/>
                  </a:cubicBezTo>
                  <a:cubicBezTo>
                    <a:pt x="12714" y="3391876"/>
                    <a:pt x="0" y="3347678"/>
                    <a:pt x="0" y="3301592"/>
                  </a:cubicBezTo>
                  <a:lnTo>
                    <a:pt x="0" y="173769"/>
                  </a:lnTo>
                  <a:cubicBezTo>
                    <a:pt x="0" y="127683"/>
                    <a:pt x="12714" y="83485"/>
                    <a:pt x="35345" y="50896"/>
                  </a:cubicBezTo>
                  <a:cubicBezTo>
                    <a:pt x="57975" y="18308"/>
                    <a:pt x="88669" y="1"/>
                    <a:pt x="120673" y="1"/>
                  </a:cubicBezTo>
                  <a:lnTo>
                    <a:pt x="2775461" y="1"/>
                  </a:lnTo>
                  <a:close/>
                </a:path>
              </a:pathLst>
            </a:custGeom>
            <a:solidFill>
              <a:srgbClr val="FF993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565" tIns="68580" rIns="88900" bIns="2316908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/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1046228" y="1462353"/>
              <a:ext cx="2157621" cy="3475361"/>
            </a:xfrm>
            <a:custGeom>
              <a:avLst/>
              <a:gdLst>
                <a:gd name="connsiteX0" fmla="*/ 0 w 2157620"/>
                <a:gd name="connsiteY0" fmla="*/ 0 h 3475361"/>
                <a:gd name="connsiteX1" fmla="*/ 2157620 w 2157620"/>
                <a:gd name="connsiteY1" fmla="*/ 0 h 3475361"/>
                <a:gd name="connsiteX2" fmla="*/ 2157620 w 2157620"/>
                <a:gd name="connsiteY2" fmla="*/ 3475361 h 3475361"/>
                <a:gd name="connsiteX3" fmla="*/ 0 w 2157620"/>
                <a:gd name="connsiteY3" fmla="*/ 3475361 h 3475361"/>
                <a:gd name="connsiteX4" fmla="*/ 0 w 2157620"/>
                <a:gd name="connsiteY4" fmla="*/ 0 h 347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7620" h="3475361">
                  <a:moveTo>
                    <a:pt x="0" y="0"/>
                  </a:moveTo>
                  <a:lnTo>
                    <a:pt x="2157620" y="0"/>
                  </a:lnTo>
                  <a:lnTo>
                    <a:pt x="2157620" y="3475361"/>
                  </a:lnTo>
                  <a:lnTo>
                    <a:pt x="0" y="347536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64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>
                <a:latin typeface="Arial" pitchFamily="34" charset="0"/>
                <a:cs typeface="Arial" pitchFamily="34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 1. Andean System of Animal and Plant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Health (SASA)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2. SASA bodies' 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23 Forma libre"/>
            <p:cNvSpPr/>
            <p:nvPr/>
          </p:nvSpPr>
          <p:spPr>
            <a:xfrm rot="16200000">
              <a:off x="3000595" y="2021071"/>
              <a:ext cx="3475362" cy="2896135"/>
            </a:xfrm>
            <a:custGeom>
              <a:avLst/>
              <a:gdLst>
                <a:gd name="connsiteX0" fmla="*/ 0 w 2896134"/>
                <a:gd name="connsiteY0" fmla="*/ 144807 h 3475361"/>
                <a:gd name="connsiteX1" fmla="*/ 42413 w 2896134"/>
                <a:gd name="connsiteY1" fmla="*/ 42413 h 3475361"/>
                <a:gd name="connsiteX2" fmla="*/ 144807 w 2896134"/>
                <a:gd name="connsiteY2" fmla="*/ 0 h 3475361"/>
                <a:gd name="connsiteX3" fmla="*/ 2751327 w 2896134"/>
                <a:gd name="connsiteY3" fmla="*/ 0 h 3475361"/>
                <a:gd name="connsiteX4" fmla="*/ 2853721 w 2896134"/>
                <a:gd name="connsiteY4" fmla="*/ 42413 h 3475361"/>
                <a:gd name="connsiteX5" fmla="*/ 2896134 w 2896134"/>
                <a:gd name="connsiteY5" fmla="*/ 144807 h 3475361"/>
                <a:gd name="connsiteX6" fmla="*/ 2896134 w 2896134"/>
                <a:gd name="connsiteY6" fmla="*/ 3330554 h 3475361"/>
                <a:gd name="connsiteX7" fmla="*/ 2853721 w 2896134"/>
                <a:gd name="connsiteY7" fmla="*/ 3432948 h 3475361"/>
                <a:gd name="connsiteX8" fmla="*/ 2751327 w 2896134"/>
                <a:gd name="connsiteY8" fmla="*/ 3475361 h 3475361"/>
                <a:gd name="connsiteX9" fmla="*/ 144807 w 2896134"/>
                <a:gd name="connsiteY9" fmla="*/ 3475361 h 3475361"/>
                <a:gd name="connsiteX10" fmla="*/ 42413 w 2896134"/>
                <a:gd name="connsiteY10" fmla="*/ 3432948 h 3475361"/>
                <a:gd name="connsiteX11" fmla="*/ 0 w 2896134"/>
                <a:gd name="connsiteY11" fmla="*/ 3330554 h 3475361"/>
                <a:gd name="connsiteX12" fmla="*/ 0 w 2896134"/>
                <a:gd name="connsiteY12" fmla="*/ 144807 h 347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6134" h="3475361">
                  <a:moveTo>
                    <a:pt x="2775461" y="1"/>
                  </a:moveTo>
                  <a:cubicBezTo>
                    <a:pt x="2807465" y="1"/>
                    <a:pt x="2838159" y="18309"/>
                    <a:pt x="2860789" y="50896"/>
                  </a:cubicBezTo>
                  <a:cubicBezTo>
                    <a:pt x="2883420" y="83485"/>
                    <a:pt x="2896134" y="127683"/>
                    <a:pt x="2896134" y="173769"/>
                  </a:cubicBezTo>
                  <a:lnTo>
                    <a:pt x="2896134" y="3301592"/>
                  </a:lnTo>
                  <a:cubicBezTo>
                    <a:pt x="2896134" y="3347678"/>
                    <a:pt x="2883419" y="3391876"/>
                    <a:pt x="2860789" y="3424465"/>
                  </a:cubicBezTo>
                  <a:cubicBezTo>
                    <a:pt x="2838159" y="3457053"/>
                    <a:pt x="2807465" y="3475360"/>
                    <a:pt x="2775461" y="3475360"/>
                  </a:cubicBezTo>
                  <a:lnTo>
                    <a:pt x="120673" y="3475360"/>
                  </a:lnTo>
                  <a:cubicBezTo>
                    <a:pt x="88669" y="3475360"/>
                    <a:pt x="57975" y="3457053"/>
                    <a:pt x="35345" y="3424465"/>
                  </a:cubicBezTo>
                  <a:cubicBezTo>
                    <a:pt x="12714" y="3391876"/>
                    <a:pt x="0" y="3347678"/>
                    <a:pt x="0" y="3301592"/>
                  </a:cubicBezTo>
                  <a:lnTo>
                    <a:pt x="0" y="173769"/>
                  </a:lnTo>
                  <a:cubicBezTo>
                    <a:pt x="0" y="127683"/>
                    <a:pt x="12714" y="83485"/>
                    <a:pt x="35345" y="50896"/>
                  </a:cubicBezTo>
                  <a:cubicBezTo>
                    <a:pt x="57975" y="18308"/>
                    <a:pt x="88669" y="1"/>
                    <a:pt x="120673" y="1"/>
                  </a:cubicBezTo>
                  <a:lnTo>
                    <a:pt x="2775461" y="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565" tIns="68580" rIns="88900" bIns="2316909" numCol="1" spcCol="1270" anchor="t" anchorCtr="0">
              <a:noAutofit/>
            </a:bodyPr>
            <a:lstStyle/>
            <a:p>
              <a:pPr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1400" b="1" i="0" u="none" strike="noStrike" kern="1200" cap="none" spc="0" normalizeH="0" noProof="0" dirty="0" smtClean="0">
                  <a:ln/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Technical and capacity development achievement</a:t>
              </a:r>
              <a:r>
                <a:rPr lang="en-US" sz="1400" b="1" dirty="0" smtClean="0"/>
                <a:t>s</a:t>
              </a:r>
            </a:p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1400" b="1" i="0" u="none" strike="noStrike" kern="1200" cap="none" spc="0" normalizeH="0" noProof="0" dirty="0" smtClean="0">
                  <a:ln/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endParaRPr lang="en-US" sz="1400" b="1" kern="1200" dirty="0"/>
            </a:p>
          </p:txBody>
        </p:sp>
        <p:sp>
          <p:nvSpPr>
            <p:cNvPr id="25" name="24 Extracto"/>
            <p:cNvSpPr/>
            <p:nvPr/>
          </p:nvSpPr>
          <p:spPr>
            <a:xfrm rot="5400000">
              <a:off x="3008754" y="4489993"/>
              <a:ext cx="510836" cy="434420"/>
            </a:xfrm>
            <a:prstGeom prst="flowChartExtract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Forma libre"/>
            <p:cNvSpPr/>
            <p:nvPr/>
          </p:nvSpPr>
          <p:spPr>
            <a:xfrm>
              <a:off x="3894733" y="1382093"/>
              <a:ext cx="2240105" cy="3475361"/>
            </a:xfrm>
            <a:custGeom>
              <a:avLst/>
              <a:gdLst>
                <a:gd name="connsiteX0" fmla="*/ 0 w 2157620"/>
                <a:gd name="connsiteY0" fmla="*/ 0 h 3475361"/>
                <a:gd name="connsiteX1" fmla="*/ 2157620 w 2157620"/>
                <a:gd name="connsiteY1" fmla="*/ 0 h 3475361"/>
                <a:gd name="connsiteX2" fmla="*/ 2157620 w 2157620"/>
                <a:gd name="connsiteY2" fmla="*/ 3475361 h 3475361"/>
                <a:gd name="connsiteX3" fmla="*/ 0 w 2157620"/>
                <a:gd name="connsiteY3" fmla="*/ 3475361 h 3475361"/>
                <a:gd name="connsiteX4" fmla="*/ 0 w 2157620"/>
                <a:gd name="connsiteY4" fmla="*/ 0 h 347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7620" h="3475361">
                  <a:moveTo>
                    <a:pt x="0" y="0"/>
                  </a:moveTo>
                  <a:lnTo>
                    <a:pt x="2157620" y="0"/>
                  </a:lnTo>
                  <a:lnTo>
                    <a:pt x="2157620" y="3475361"/>
                  </a:lnTo>
                  <a:lnTo>
                    <a:pt x="0" y="347536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64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marL="273050" indent="-2730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3. </a:t>
              </a: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Subregional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norms   register</a:t>
              </a:r>
              <a:endParaRPr lang="en-US" sz="1600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600" kern="1200" dirty="0" smtClean="0">
                  <a:latin typeface="Arial" pitchFamily="34" charset="0"/>
                  <a:cs typeface="Arial" pitchFamily="34" charset="0"/>
                </a:rPr>
                <a:t>. Standards update</a:t>
              </a:r>
            </a:p>
            <a:p>
              <a:pPr lvl="0" indent="2730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4.1 Plant health</a:t>
              </a:r>
            </a:p>
            <a:p>
              <a:pPr marL="627063" lvl="0" indent="-354013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600" kern="1200" dirty="0" smtClean="0">
                  <a:latin typeface="Arial" pitchFamily="34" charset="0"/>
                  <a:cs typeface="Arial" pitchFamily="34" charset="0"/>
                </a:rPr>
                <a:t>.2 Pesticides registration</a:t>
              </a:r>
            </a:p>
            <a:p>
              <a:pPr marL="273050" lvl="0" indent="-2730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5.  Pest Fact Sheets</a:t>
              </a:r>
              <a:endParaRPr lang="en-US" sz="1600" kern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26 Forma libre"/>
            <p:cNvSpPr/>
            <p:nvPr/>
          </p:nvSpPr>
          <p:spPr>
            <a:xfrm rot="16200000">
              <a:off x="5957578" y="2016936"/>
              <a:ext cx="3475362" cy="2896135"/>
            </a:xfrm>
            <a:custGeom>
              <a:avLst/>
              <a:gdLst>
                <a:gd name="connsiteX0" fmla="*/ 0 w 2896134"/>
                <a:gd name="connsiteY0" fmla="*/ 144807 h 3475361"/>
                <a:gd name="connsiteX1" fmla="*/ 42413 w 2896134"/>
                <a:gd name="connsiteY1" fmla="*/ 42413 h 3475361"/>
                <a:gd name="connsiteX2" fmla="*/ 144807 w 2896134"/>
                <a:gd name="connsiteY2" fmla="*/ 0 h 3475361"/>
                <a:gd name="connsiteX3" fmla="*/ 2751327 w 2896134"/>
                <a:gd name="connsiteY3" fmla="*/ 0 h 3475361"/>
                <a:gd name="connsiteX4" fmla="*/ 2853721 w 2896134"/>
                <a:gd name="connsiteY4" fmla="*/ 42413 h 3475361"/>
                <a:gd name="connsiteX5" fmla="*/ 2896134 w 2896134"/>
                <a:gd name="connsiteY5" fmla="*/ 144807 h 3475361"/>
                <a:gd name="connsiteX6" fmla="*/ 2896134 w 2896134"/>
                <a:gd name="connsiteY6" fmla="*/ 3330554 h 3475361"/>
                <a:gd name="connsiteX7" fmla="*/ 2853721 w 2896134"/>
                <a:gd name="connsiteY7" fmla="*/ 3432948 h 3475361"/>
                <a:gd name="connsiteX8" fmla="*/ 2751327 w 2896134"/>
                <a:gd name="connsiteY8" fmla="*/ 3475361 h 3475361"/>
                <a:gd name="connsiteX9" fmla="*/ 144807 w 2896134"/>
                <a:gd name="connsiteY9" fmla="*/ 3475361 h 3475361"/>
                <a:gd name="connsiteX10" fmla="*/ 42413 w 2896134"/>
                <a:gd name="connsiteY10" fmla="*/ 3432948 h 3475361"/>
                <a:gd name="connsiteX11" fmla="*/ 0 w 2896134"/>
                <a:gd name="connsiteY11" fmla="*/ 3330554 h 3475361"/>
                <a:gd name="connsiteX12" fmla="*/ 0 w 2896134"/>
                <a:gd name="connsiteY12" fmla="*/ 144807 h 347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6134" h="3475361">
                  <a:moveTo>
                    <a:pt x="2775461" y="1"/>
                  </a:moveTo>
                  <a:cubicBezTo>
                    <a:pt x="2807465" y="1"/>
                    <a:pt x="2838159" y="18309"/>
                    <a:pt x="2860789" y="50896"/>
                  </a:cubicBezTo>
                  <a:cubicBezTo>
                    <a:pt x="2883420" y="83485"/>
                    <a:pt x="2896134" y="127683"/>
                    <a:pt x="2896134" y="173769"/>
                  </a:cubicBezTo>
                  <a:lnTo>
                    <a:pt x="2896134" y="3301592"/>
                  </a:lnTo>
                  <a:cubicBezTo>
                    <a:pt x="2896134" y="3347678"/>
                    <a:pt x="2883419" y="3391876"/>
                    <a:pt x="2860789" y="3424465"/>
                  </a:cubicBezTo>
                  <a:cubicBezTo>
                    <a:pt x="2838159" y="3457053"/>
                    <a:pt x="2807465" y="3475360"/>
                    <a:pt x="2775461" y="3475360"/>
                  </a:cubicBezTo>
                  <a:lnTo>
                    <a:pt x="120673" y="3475360"/>
                  </a:lnTo>
                  <a:cubicBezTo>
                    <a:pt x="88669" y="3475360"/>
                    <a:pt x="57975" y="3457053"/>
                    <a:pt x="35345" y="3424465"/>
                  </a:cubicBezTo>
                  <a:cubicBezTo>
                    <a:pt x="12714" y="3391876"/>
                    <a:pt x="0" y="3347678"/>
                    <a:pt x="0" y="3301592"/>
                  </a:cubicBezTo>
                  <a:lnTo>
                    <a:pt x="0" y="173769"/>
                  </a:lnTo>
                  <a:cubicBezTo>
                    <a:pt x="0" y="127683"/>
                    <a:pt x="12714" y="83485"/>
                    <a:pt x="35345" y="50896"/>
                  </a:cubicBezTo>
                  <a:cubicBezTo>
                    <a:pt x="57975" y="18308"/>
                    <a:pt x="88669" y="1"/>
                    <a:pt x="120673" y="1"/>
                  </a:cubicBezTo>
                  <a:lnTo>
                    <a:pt x="2775461" y="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566" tIns="68579" rIns="88899" bIns="2316909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Emerging pests and </a:t>
              </a:r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issues and others</a:t>
              </a:r>
              <a:endParaRPr lang="en-US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27 Extracto"/>
            <p:cNvSpPr/>
            <p:nvPr/>
          </p:nvSpPr>
          <p:spPr>
            <a:xfrm rot="5400000">
              <a:off x="6006254" y="4489993"/>
              <a:ext cx="510836" cy="434420"/>
            </a:xfrm>
            <a:prstGeom prst="flowChartExtract">
              <a:avLst/>
            </a:prstGeom>
          </p:spPr>
          <p:style>
            <a:lnRef idx="1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28 Forma libre"/>
            <p:cNvSpPr/>
            <p:nvPr/>
          </p:nvSpPr>
          <p:spPr>
            <a:xfrm>
              <a:off x="6906219" y="1807582"/>
              <a:ext cx="2237107" cy="2781797"/>
            </a:xfrm>
            <a:custGeom>
              <a:avLst/>
              <a:gdLst>
                <a:gd name="connsiteX0" fmla="*/ 0 w 2157620"/>
                <a:gd name="connsiteY0" fmla="*/ 0 h 3475361"/>
                <a:gd name="connsiteX1" fmla="*/ 2157620 w 2157620"/>
                <a:gd name="connsiteY1" fmla="*/ 0 h 3475361"/>
                <a:gd name="connsiteX2" fmla="*/ 2157620 w 2157620"/>
                <a:gd name="connsiteY2" fmla="*/ 3475361 h 3475361"/>
                <a:gd name="connsiteX3" fmla="*/ 0 w 2157620"/>
                <a:gd name="connsiteY3" fmla="*/ 3475361 h 3475361"/>
                <a:gd name="connsiteX4" fmla="*/ 0 w 2157620"/>
                <a:gd name="connsiteY4" fmla="*/ 0 h 347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7620" h="3475361">
                  <a:moveTo>
                    <a:pt x="0" y="0"/>
                  </a:moveTo>
                  <a:lnTo>
                    <a:pt x="2157620" y="0"/>
                  </a:lnTo>
                  <a:lnTo>
                    <a:pt x="2157620" y="3475361"/>
                  </a:lnTo>
                  <a:lnTo>
                    <a:pt x="0" y="347536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2296" rIns="0" bIns="0" numCol="1" spcCol="1270" anchor="t" anchorCtr="0">
              <a:noAutofit/>
            </a:bodyPr>
            <a:lstStyle/>
            <a:p>
              <a:pPr marL="273050" lvl="0" indent="-27305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6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. Citrus </a:t>
              </a: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Huanglongbing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disease</a:t>
              </a:r>
            </a:p>
            <a:p>
              <a:pPr marL="273050" lvl="0" indent="-27305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7</a:t>
              </a:r>
              <a:r>
                <a:rPr lang="en-US" sz="1600" kern="1200" dirty="0" smtClean="0">
                  <a:latin typeface="Arial" pitchFamily="34" charset="0"/>
                  <a:cs typeface="Arial" pitchFamily="34" charset="0"/>
                </a:rPr>
                <a:t>. Banana wilt disease FOCR4T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8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. GICSV</a:t>
              </a:r>
            </a:p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pic>
        <p:nvPicPr>
          <p:cNvPr id="46" name="45 Imagen" descr="logo-SGCAN-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5517232"/>
            <a:ext cx="1677381" cy="1290294"/>
          </a:xfrm>
          <a:prstGeom prst="rect">
            <a:avLst/>
          </a:prstGeom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3195555" y="0"/>
            <a:ext cx="3528392" cy="6926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i="1" noProof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 rot="16200000">
            <a:off x="614216" y="2907808"/>
            <a:ext cx="2462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ln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RPPO Specifies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2 Imagen" descr="mapa can .jpg"/>
          <p:cNvPicPr>
            <a:picLocks noChangeAspect="1"/>
          </p:cNvPicPr>
          <p:nvPr/>
        </p:nvPicPr>
        <p:blipFill>
          <a:blip r:embed="rId3" cstate="print"/>
          <a:srcRect l="5262"/>
          <a:stretch>
            <a:fillRect/>
          </a:stretch>
        </p:blipFill>
        <p:spPr>
          <a:xfrm>
            <a:off x="5911933" y="0"/>
            <a:ext cx="3232067" cy="6858000"/>
          </a:xfrm>
          <a:prstGeom prst="rect">
            <a:avLst/>
          </a:prstGeom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0"/>
          <p:cNvSpPr/>
          <p:nvPr/>
        </p:nvSpPr>
        <p:spPr>
          <a:xfrm>
            <a:off x="5380038" y="620688"/>
            <a:ext cx="6248746" cy="62373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9144000" cy="72008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26" name="1 Título"/>
          <p:cNvSpPr txBox="1">
            <a:spLocks/>
          </p:cNvSpPr>
          <p:nvPr/>
        </p:nvSpPr>
        <p:spPr>
          <a:xfrm>
            <a:off x="323528" y="0"/>
            <a:ext cx="3528392" cy="6926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RPPO specificities</a:t>
            </a:r>
            <a:endParaRPr kumimoji="0" lang="en-US" sz="2400" b="1" i="1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Rounded Rectangle 24"/>
          <p:cNvSpPr/>
          <p:nvPr/>
        </p:nvSpPr>
        <p:spPr>
          <a:xfrm>
            <a:off x="899592" y="1844824"/>
            <a:ext cx="7416824" cy="3816424"/>
          </a:xfrm>
          <a:prstGeom prst="roundRect">
            <a:avLst>
              <a:gd name="adj" fmla="val 9874"/>
            </a:avLst>
          </a:prstGeom>
          <a:solidFill>
            <a:schemeClr val="tx2">
              <a:lumMod val="50000"/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0" name="19 Rectángulo"/>
          <p:cNvSpPr/>
          <p:nvPr/>
        </p:nvSpPr>
        <p:spPr>
          <a:xfrm>
            <a:off x="1072095" y="2204864"/>
            <a:ext cx="71723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Protect the agricultural health of the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subregion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prevent</a:t>
            </a:r>
            <a:r>
              <a:rPr lang="en-US" sz="16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that  phytosanitary measures be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unjustified restrictions in the trade</a:t>
            </a:r>
          </a:p>
          <a:p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Harmonize plant and animal health legislations</a:t>
            </a:r>
          </a:p>
          <a:p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Prevent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control pests or diseases that representing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risk for agricultural health</a:t>
            </a:r>
          </a:p>
          <a:p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Promote cooperation and development programs of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joint action</a:t>
            </a:r>
          </a:p>
          <a:p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Promote the adoption of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common positions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scientific, technical or trade issues</a:t>
            </a:r>
          </a:p>
        </p:txBody>
      </p:sp>
      <p:grpSp>
        <p:nvGrpSpPr>
          <p:cNvPr id="28" name="27 Grupo"/>
          <p:cNvGrpSpPr/>
          <p:nvPr/>
        </p:nvGrpSpPr>
        <p:grpSpPr>
          <a:xfrm>
            <a:off x="2699792" y="332656"/>
            <a:ext cx="6120680" cy="720080"/>
            <a:chOff x="3275856" y="332656"/>
            <a:chExt cx="5544616" cy="720080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75856" y="332656"/>
              <a:ext cx="5544616" cy="720080"/>
            </a:xfrm>
            <a:prstGeom prst="roundRect">
              <a:avLst/>
            </a:prstGeom>
            <a:ln w="57150">
              <a:solidFill>
                <a:srgbClr val="00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1 Título"/>
            <p:cNvSpPr txBox="1">
              <a:spLocks/>
            </p:cNvSpPr>
            <p:nvPr/>
          </p:nvSpPr>
          <p:spPr>
            <a:xfrm>
              <a:off x="3347864" y="404664"/>
              <a:ext cx="5364088" cy="548679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1. Andean System of Animal and Plant Health (SASA)</a:t>
              </a:r>
              <a:endParaRPr lang="en-US" sz="2000" b="1" i="1" u="sng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20 CuadroTexto"/>
          <p:cNvSpPr txBox="1"/>
          <p:nvPr/>
        </p:nvSpPr>
        <p:spPr>
          <a:xfrm>
            <a:off x="971600" y="13314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95536" y="6567155"/>
            <a:ext cx="8352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For more information you can see </a:t>
            </a:r>
            <a:r>
              <a:rPr lang="en-US" sz="1000" i="1" dirty="0" smtClean="0"/>
              <a:t>Decision 515 </a:t>
            </a:r>
            <a:r>
              <a:rPr lang="en-US" sz="1000" dirty="0" err="1" smtClean="0"/>
              <a:t>avalaible</a:t>
            </a:r>
            <a:r>
              <a:rPr lang="en-US" sz="1000" dirty="0" smtClean="0"/>
              <a:t> on: </a:t>
            </a:r>
            <a:r>
              <a:rPr lang="en-US" sz="1000" dirty="0" smtClean="0">
                <a:hlinkClick r:id="rId5"/>
              </a:rPr>
              <a:t>http://www.comunidadandina.org/Documentos.aspx?GruDoc=07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3462280" y="1414279"/>
            <a:ext cx="1973816" cy="2014721"/>
          </a:xfrm>
          <a:custGeom>
            <a:avLst/>
            <a:gdLst>
              <a:gd name="connsiteX0" fmla="*/ 0 w 1728613"/>
              <a:gd name="connsiteY0" fmla="*/ 864307 h 1728613"/>
              <a:gd name="connsiteX1" fmla="*/ 864307 w 1728613"/>
              <a:gd name="connsiteY1" fmla="*/ 0 h 1728613"/>
              <a:gd name="connsiteX2" fmla="*/ 1728614 w 1728613"/>
              <a:gd name="connsiteY2" fmla="*/ 864307 h 1728613"/>
              <a:gd name="connsiteX3" fmla="*/ 864307 w 1728613"/>
              <a:gd name="connsiteY3" fmla="*/ 1728614 h 1728613"/>
              <a:gd name="connsiteX4" fmla="*/ 0 w 1728613"/>
              <a:gd name="connsiteY4" fmla="*/ 864307 h 17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613" h="1728613">
                <a:moveTo>
                  <a:pt x="0" y="864307"/>
                </a:moveTo>
                <a:cubicBezTo>
                  <a:pt x="0" y="386963"/>
                  <a:pt x="386963" y="0"/>
                  <a:pt x="864307" y="0"/>
                </a:cubicBezTo>
                <a:cubicBezTo>
                  <a:pt x="1341651" y="0"/>
                  <a:pt x="1728614" y="386963"/>
                  <a:pt x="1728614" y="864307"/>
                </a:cubicBezTo>
                <a:cubicBezTo>
                  <a:pt x="1728614" y="1341651"/>
                  <a:pt x="1341651" y="1728614"/>
                  <a:pt x="864307" y="1728614"/>
                </a:cubicBezTo>
                <a:cubicBezTo>
                  <a:pt x="386963" y="1728614"/>
                  <a:pt x="0" y="1341651"/>
                  <a:pt x="0" y="864307"/>
                </a:cubicBezTo>
                <a:close/>
              </a:path>
            </a:pathLst>
          </a:custGeom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200" tIns="272200" rIns="272200" bIns="27220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The Andean Community Commission</a:t>
            </a:r>
            <a:endParaRPr lang="es-PE" sz="1500" kern="1200" dirty="0"/>
          </a:p>
        </p:txBody>
      </p:sp>
      <p:sp>
        <p:nvSpPr>
          <p:cNvPr id="7" name="6 Forma libre"/>
          <p:cNvSpPr/>
          <p:nvPr/>
        </p:nvSpPr>
        <p:spPr>
          <a:xfrm>
            <a:off x="5262480" y="2818645"/>
            <a:ext cx="1973816" cy="2014721"/>
          </a:xfrm>
          <a:custGeom>
            <a:avLst/>
            <a:gdLst>
              <a:gd name="connsiteX0" fmla="*/ 0 w 1728613"/>
              <a:gd name="connsiteY0" fmla="*/ 864307 h 1728613"/>
              <a:gd name="connsiteX1" fmla="*/ 864307 w 1728613"/>
              <a:gd name="connsiteY1" fmla="*/ 0 h 1728613"/>
              <a:gd name="connsiteX2" fmla="*/ 1728614 w 1728613"/>
              <a:gd name="connsiteY2" fmla="*/ 864307 h 1728613"/>
              <a:gd name="connsiteX3" fmla="*/ 864307 w 1728613"/>
              <a:gd name="connsiteY3" fmla="*/ 1728614 h 1728613"/>
              <a:gd name="connsiteX4" fmla="*/ 0 w 1728613"/>
              <a:gd name="connsiteY4" fmla="*/ 864307 h 17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613" h="1728613">
                <a:moveTo>
                  <a:pt x="0" y="864307"/>
                </a:moveTo>
                <a:cubicBezTo>
                  <a:pt x="0" y="386963"/>
                  <a:pt x="386963" y="0"/>
                  <a:pt x="864307" y="0"/>
                </a:cubicBezTo>
                <a:cubicBezTo>
                  <a:pt x="1341651" y="0"/>
                  <a:pt x="1728614" y="386963"/>
                  <a:pt x="1728614" y="864307"/>
                </a:cubicBezTo>
                <a:cubicBezTo>
                  <a:pt x="1728614" y="1341651"/>
                  <a:pt x="1341651" y="1728614"/>
                  <a:pt x="864307" y="1728614"/>
                </a:cubicBezTo>
                <a:cubicBezTo>
                  <a:pt x="386963" y="1728614"/>
                  <a:pt x="0" y="1341651"/>
                  <a:pt x="0" y="864307"/>
                </a:cubicBezTo>
                <a:close/>
              </a:path>
            </a:pathLst>
          </a:custGeom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200" tIns="272200" rIns="272200" bIns="27220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General Secretariat of the Andean Community  </a:t>
            </a:r>
            <a:r>
              <a:rPr lang="en-US" sz="1500" b="1" kern="1200" dirty="0" smtClean="0"/>
              <a:t>SGCAN</a:t>
            </a:r>
            <a:endParaRPr lang="es-PE" sz="1500" kern="1200" dirty="0"/>
          </a:p>
        </p:txBody>
      </p:sp>
      <p:sp>
        <p:nvSpPr>
          <p:cNvPr id="9" name="8 Forma libre"/>
          <p:cNvSpPr/>
          <p:nvPr/>
        </p:nvSpPr>
        <p:spPr>
          <a:xfrm>
            <a:off x="3534288" y="4294599"/>
            <a:ext cx="1973816" cy="2014721"/>
          </a:xfrm>
          <a:custGeom>
            <a:avLst/>
            <a:gdLst>
              <a:gd name="connsiteX0" fmla="*/ 0 w 1728613"/>
              <a:gd name="connsiteY0" fmla="*/ 864307 h 1728613"/>
              <a:gd name="connsiteX1" fmla="*/ 864307 w 1728613"/>
              <a:gd name="connsiteY1" fmla="*/ 0 h 1728613"/>
              <a:gd name="connsiteX2" fmla="*/ 1728614 w 1728613"/>
              <a:gd name="connsiteY2" fmla="*/ 864307 h 1728613"/>
              <a:gd name="connsiteX3" fmla="*/ 864307 w 1728613"/>
              <a:gd name="connsiteY3" fmla="*/ 1728614 h 1728613"/>
              <a:gd name="connsiteX4" fmla="*/ 0 w 1728613"/>
              <a:gd name="connsiteY4" fmla="*/ 864307 h 17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613" h="1728613">
                <a:moveTo>
                  <a:pt x="0" y="864307"/>
                </a:moveTo>
                <a:cubicBezTo>
                  <a:pt x="0" y="386963"/>
                  <a:pt x="386963" y="0"/>
                  <a:pt x="864307" y="0"/>
                </a:cubicBezTo>
                <a:cubicBezTo>
                  <a:pt x="1341651" y="0"/>
                  <a:pt x="1728614" y="386963"/>
                  <a:pt x="1728614" y="864307"/>
                </a:cubicBezTo>
                <a:cubicBezTo>
                  <a:pt x="1728614" y="1341651"/>
                  <a:pt x="1341651" y="1728614"/>
                  <a:pt x="864307" y="1728614"/>
                </a:cubicBezTo>
                <a:cubicBezTo>
                  <a:pt x="386963" y="1728614"/>
                  <a:pt x="0" y="1341651"/>
                  <a:pt x="0" y="864307"/>
                </a:cubicBezTo>
                <a:close/>
              </a:path>
            </a:pathLst>
          </a:custGeom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200" tIns="272200" rIns="272200" bIns="27220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0" kern="1200" dirty="0" smtClean="0"/>
              <a:t>The Animal and Plant Health Committee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dirty="0" smtClean="0"/>
              <a:t>COTASA</a:t>
            </a:r>
            <a:endParaRPr lang="es-PE" sz="1500" b="1" kern="1200" dirty="0"/>
          </a:p>
        </p:txBody>
      </p:sp>
      <p:sp>
        <p:nvSpPr>
          <p:cNvPr id="11" name="10 Forma libre"/>
          <p:cNvSpPr/>
          <p:nvPr/>
        </p:nvSpPr>
        <p:spPr>
          <a:xfrm>
            <a:off x="1763688" y="2926447"/>
            <a:ext cx="1973816" cy="2014721"/>
          </a:xfrm>
          <a:custGeom>
            <a:avLst/>
            <a:gdLst>
              <a:gd name="connsiteX0" fmla="*/ 0 w 1728613"/>
              <a:gd name="connsiteY0" fmla="*/ 864307 h 1728613"/>
              <a:gd name="connsiteX1" fmla="*/ 864307 w 1728613"/>
              <a:gd name="connsiteY1" fmla="*/ 0 h 1728613"/>
              <a:gd name="connsiteX2" fmla="*/ 1728614 w 1728613"/>
              <a:gd name="connsiteY2" fmla="*/ 864307 h 1728613"/>
              <a:gd name="connsiteX3" fmla="*/ 864307 w 1728613"/>
              <a:gd name="connsiteY3" fmla="*/ 1728614 h 1728613"/>
              <a:gd name="connsiteX4" fmla="*/ 0 w 1728613"/>
              <a:gd name="connsiteY4" fmla="*/ 864307 h 17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613" h="1728613">
                <a:moveTo>
                  <a:pt x="0" y="864307"/>
                </a:moveTo>
                <a:cubicBezTo>
                  <a:pt x="0" y="386963"/>
                  <a:pt x="386963" y="0"/>
                  <a:pt x="864307" y="0"/>
                </a:cubicBezTo>
                <a:cubicBezTo>
                  <a:pt x="1341651" y="0"/>
                  <a:pt x="1728614" y="386963"/>
                  <a:pt x="1728614" y="864307"/>
                </a:cubicBezTo>
                <a:cubicBezTo>
                  <a:pt x="1728614" y="1341651"/>
                  <a:pt x="1341651" y="1728614"/>
                  <a:pt x="864307" y="1728614"/>
                </a:cubicBezTo>
                <a:cubicBezTo>
                  <a:pt x="386963" y="1728614"/>
                  <a:pt x="0" y="1341651"/>
                  <a:pt x="0" y="864307"/>
                </a:cubicBezTo>
                <a:close/>
              </a:path>
            </a:pathLst>
          </a:custGeom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200" tIns="272200" rIns="272200" bIns="27220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0" kern="1200" dirty="0" smtClean="0"/>
              <a:t>Countries member’s </a:t>
            </a:r>
            <a:r>
              <a:rPr lang="en-US" sz="1500" b="1" kern="1200" dirty="0" smtClean="0"/>
              <a:t>NPPOs</a:t>
            </a:r>
            <a:endParaRPr lang="es-PE" sz="1500" b="1" kern="1200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72008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21" name="1 Título"/>
          <p:cNvSpPr txBox="1">
            <a:spLocks/>
          </p:cNvSpPr>
          <p:nvPr/>
        </p:nvSpPr>
        <p:spPr>
          <a:xfrm>
            <a:off x="323528" y="72008"/>
            <a:ext cx="3528392" cy="6926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RPPO specificities</a:t>
            </a:r>
            <a:endParaRPr kumimoji="0" lang="en-US" sz="2400" b="1" i="1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3275856" y="404664"/>
            <a:ext cx="5544616" cy="720080"/>
            <a:chOff x="3275856" y="332656"/>
            <a:chExt cx="5544616" cy="720080"/>
          </a:xfrm>
        </p:grpSpPr>
        <p:sp>
          <p:nvSpPr>
            <p:cNvPr id="23" name="22 Rectángulo redondeado"/>
            <p:cNvSpPr/>
            <p:nvPr/>
          </p:nvSpPr>
          <p:spPr>
            <a:xfrm>
              <a:off x="3275856" y="332656"/>
              <a:ext cx="5544616" cy="720080"/>
            </a:xfrm>
            <a:prstGeom prst="roundRect">
              <a:avLst/>
            </a:prstGeom>
            <a:ln w="57150">
              <a:solidFill>
                <a:srgbClr val="00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1 Título"/>
            <p:cNvSpPr txBox="1">
              <a:spLocks/>
            </p:cNvSpPr>
            <p:nvPr/>
          </p:nvSpPr>
          <p:spPr>
            <a:xfrm>
              <a:off x="3347864" y="404664"/>
              <a:ext cx="5364088" cy="548679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2. SASA Bodies </a:t>
              </a:r>
              <a:endPara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5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2 Imagen" descr="mapa can .jpg"/>
          <p:cNvPicPr>
            <a:picLocks noChangeAspect="1"/>
          </p:cNvPicPr>
          <p:nvPr/>
        </p:nvPicPr>
        <p:blipFill>
          <a:blip r:embed="rId3" cstate="print"/>
          <a:srcRect l="5262"/>
          <a:stretch>
            <a:fillRect/>
          </a:stretch>
        </p:blipFill>
        <p:spPr>
          <a:xfrm>
            <a:off x="5911933" y="0"/>
            <a:ext cx="3232067" cy="6858000"/>
          </a:xfrm>
          <a:prstGeom prst="rect">
            <a:avLst/>
          </a:prstGeom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1 Título"/>
          <p:cNvSpPr txBox="1">
            <a:spLocks/>
          </p:cNvSpPr>
          <p:nvPr/>
        </p:nvSpPr>
        <p:spPr>
          <a:xfrm>
            <a:off x="-1851654" y="764222"/>
            <a:ext cx="6696744" cy="6926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t="13729" r="12204" b="7232"/>
          <a:stretch/>
        </p:blipFill>
        <p:spPr bwMode="auto">
          <a:xfrm>
            <a:off x="755576" y="1772816"/>
            <a:ext cx="7821246" cy="4495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2771800" y="6413266"/>
            <a:ext cx="3960441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100% of requests attended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691680" y="1601505"/>
            <a:ext cx="6264696" cy="1323439"/>
          </a:xfrm>
          <a:prstGeom prst="rect">
            <a:avLst/>
          </a:prstGeom>
          <a:solidFill>
            <a:schemeClr val="accent1">
              <a:lumMod val="50000"/>
              <a:alpha val="89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Subregional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Register </a:t>
            </a:r>
            <a:endParaRPr lang="en-US" sz="1600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bg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The principal objective is provide transparency, legal certainty and security in the application of the phytosanitary standards adopted by our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member countries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(Sub regional application)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691680" y="3140968"/>
            <a:ext cx="6264696" cy="2308324"/>
          </a:xfrm>
          <a:prstGeom prst="rect">
            <a:avLst/>
          </a:prstGeom>
          <a:solidFill>
            <a:schemeClr val="accent1">
              <a:lumMod val="50000"/>
              <a:alpha val="89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Based on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technical and scientific principles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and be compatible with existing sub-regional or international standards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Not</a:t>
            </a:r>
            <a:r>
              <a:rPr lang="en-US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constitute an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unnecessary , unjustified or covert restriction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on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intra-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subregional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trade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 discriminate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arbitrarily and unjustifiably against imports originating products to other countries , when in the territory of which adopted the measure prevail  identical or similar conditions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Comply with Community law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Taked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from “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Decisión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515)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323527" y="-99392"/>
            <a:ext cx="6796782" cy="6926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Technical and capacity development achievements</a:t>
            </a:r>
            <a:endParaRPr kumimoji="0" lang="en-US" sz="2400" b="1" i="1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3347864" y="548680"/>
            <a:ext cx="5544616" cy="720080"/>
            <a:chOff x="3275856" y="332656"/>
            <a:chExt cx="5544616" cy="720080"/>
          </a:xfrm>
        </p:grpSpPr>
        <p:sp>
          <p:nvSpPr>
            <p:cNvPr id="25" name="24 Rectángulo redondeado"/>
            <p:cNvSpPr/>
            <p:nvPr/>
          </p:nvSpPr>
          <p:spPr>
            <a:xfrm>
              <a:off x="3275856" y="332656"/>
              <a:ext cx="5544616" cy="720080"/>
            </a:xfrm>
            <a:prstGeom prst="roundRect">
              <a:avLst/>
            </a:prstGeom>
            <a:ln w="57150">
              <a:solidFill>
                <a:srgbClr val="00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1 Título"/>
            <p:cNvSpPr txBox="1">
              <a:spLocks/>
            </p:cNvSpPr>
            <p:nvPr/>
          </p:nvSpPr>
          <p:spPr>
            <a:xfrm>
              <a:off x="3347864" y="404664"/>
              <a:ext cx="5364088" cy="548679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Subregional</a:t>
              </a:r>
              <a:r>
                <a:rPr lang="en-US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norms register</a:t>
              </a:r>
              <a:endParaRPr lang="en-US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1691680" y="5589240"/>
            <a:ext cx="626469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Members Countries shall register Intra-</a:t>
            </a:r>
            <a:r>
              <a:rPr lang="en-US" sz="1400" dirty="0" err="1"/>
              <a:t>subregional</a:t>
            </a:r>
            <a:r>
              <a:rPr lang="en-US" sz="1400" dirty="0"/>
              <a:t> norms on phytosanitary requirements to could apply them to another Member Country.  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26794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1 Título"/>
          <p:cNvSpPr txBox="1">
            <a:spLocks/>
          </p:cNvSpPr>
          <p:nvPr/>
        </p:nvSpPr>
        <p:spPr>
          <a:xfrm>
            <a:off x="323527" y="-99392"/>
            <a:ext cx="6796782" cy="6926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Technical and capacity development achievements</a:t>
            </a:r>
            <a:endParaRPr kumimoji="0" lang="en-US" sz="2400" b="1" i="1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0" name="39 Grupo"/>
          <p:cNvGrpSpPr/>
          <p:nvPr/>
        </p:nvGrpSpPr>
        <p:grpSpPr>
          <a:xfrm>
            <a:off x="539552" y="2276872"/>
            <a:ext cx="8041486" cy="2316641"/>
            <a:chOff x="539552" y="2276872"/>
            <a:chExt cx="8041486" cy="2316641"/>
          </a:xfrm>
        </p:grpSpPr>
        <p:pic>
          <p:nvPicPr>
            <p:cNvPr id="41" name="40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184" y="2276872"/>
              <a:ext cx="3088854" cy="2316641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530" y="2281572"/>
              <a:ext cx="1831646" cy="825637"/>
            </a:xfrm>
            <a:prstGeom prst="rect">
              <a:avLst/>
            </a:prstGeom>
          </p:spPr>
        </p:pic>
        <p:pic>
          <p:nvPicPr>
            <p:cNvPr id="43" name="42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09" r="13174"/>
            <a:stretch/>
          </p:blipFill>
          <p:spPr>
            <a:xfrm>
              <a:off x="539552" y="2276872"/>
              <a:ext cx="1653347" cy="2316641"/>
            </a:xfrm>
            <a:prstGeom prst="rect">
              <a:avLst/>
            </a:prstGeom>
          </p:spPr>
        </p:pic>
        <p:pic>
          <p:nvPicPr>
            <p:cNvPr id="44" name="4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948" y="2283112"/>
              <a:ext cx="1236145" cy="824097"/>
            </a:xfrm>
            <a:prstGeom prst="rect">
              <a:avLst/>
            </a:prstGeom>
          </p:spPr>
        </p:pic>
        <p:pic>
          <p:nvPicPr>
            <p:cNvPr id="45" name="44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948" y="3193715"/>
              <a:ext cx="3164228" cy="1390263"/>
            </a:xfrm>
            <a:prstGeom prst="rect">
              <a:avLst/>
            </a:prstGeom>
          </p:spPr>
        </p:pic>
      </p:grpSp>
      <p:sp>
        <p:nvSpPr>
          <p:cNvPr id="34" name="Rectangle 10"/>
          <p:cNvSpPr/>
          <p:nvPr/>
        </p:nvSpPr>
        <p:spPr>
          <a:xfrm rot="5400000">
            <a:off x="1955447" y="-513185"/>
            <a:ext cx="5328591" cy="91805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539552" y="2564904"/>
            <a:ext cx="6612867" cy="230836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Plant health</a:t>
            </a:r>
          </a:p>
          <a:p>
            <a:pPr>
              <a:spcBef>
                <a:spcPct val="0"/>
              </a:spcBef>
              <a:defRPr/>
            </a:pPr>
            <a:endParaRPr lang="en-US" b="1" i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Res. </a:t>
            </a: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1475. Norm </a:t>
            </a:r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categorization of commodities according to their pest risk </a:t>
            </a:r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agreement</a:t>
            </a: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Res. 431. Norm on </a:t>
            </a:r>
            <a:r>
              <a:rPr lang="en-US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intrasubregional</a:t>
            </a: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phytosanitary requirements </a:t>
            </a:r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process of agreement) </a:t>
            </a:r>
            <a:endParaRPr lang="en-US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arenR"/>
              <a:defRPr/>
            </a:pPr>
            <a:endParaRPr lang="en-US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Res. 419. Andean Pest list of economic importance (starting to review)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arenR"/>
              <a:defRPr/>
            </a:pPr>
            <a:endParaRPr lang="en-US" b="1" i="1" u="sng" dirty="0" smtClean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arenR"/>
              <a:defRPr/>
            </a:pPr>
            <a:endParaRPr lang="en-US" b="1" i="1" u="sng" dirty="0" smtClean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b="1" i="1" u="sng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b="1" i="1" u="sng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3347864" y="548680"/>
            <a:ext cx="5544616" cy="720080"/>
            <a:chOff x="3275856" y="332656"/>
            <a:chExt cx="5544616" cy="720080"/>
          </a:xfrm>
        </p:grpSpPr>
        <p:sp>
          <p:nvSpPr>
            <p:cNvPr id="25" name="24 Rectángulo redondeado"/>
            <p:cNvSpPr/>
            <p:nvPr/>
          </p:nvSpPr>
          <p:spPr>
            <a:xfrm>
              <a:off x="3275856" y="332656"/>
              <a:ext cx="5544616" cy="720080"/>
            </a:xfrm>
            <a:prstGeom prst="roundRect">
              <a:avLst/>
            </a:prstGeom>
            <a:ln w="57150">
              <a:solidFill>
                <a:srgbClr val="00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1 Título"/>
            <p:cNvSpPr txBox="1">
              <a:spLocks/>
            </p:cNvSpPr>
            <p:nvPr/>
          </p:nvSpPr>
          <p:spPr>
            <a:xfrm>
              <a:off x="3347864" y="404664"/>
              <a:ext cx="5364088" cy="548679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4. Standards update</a:t>
              </a:r>
              <a:endParaRPr lang="en-US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5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Resultado de imagen para plaguicidas 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6" y="1676938"/>
            <a:ext cx="3528392" cy="235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6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76" y="1673445"/>
            <a:ext cx="1766932" cy="951073"/>
          </a:xfrm>
          <a:prstGeom prst="rect">
            <a:avLst/>
          </a:prstGeom>
        </p:spPr>
      </p:pic>
      <p:pic>
        <p:nvPicPr>
          <p:cNvPr id="65" name="6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57" y="1676938"/>
            <a:ext cx="2273728" cy="1276479"/>
          </a:xfrm>
          <a:prstGeom prst="rect">
            <a:avLst/>
          </a:prstGeom>
        </p:spPr>
      </p:pic>
      <p:pic>
        <p:nvPicPr>
          <p:cNvPr id="66" name="6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57" y="2722276"/>
            <a:ext cx="2276294" cy="1277920"/>
          </a:xfrm>
          <a:prstGeom prst="rect">
            <a:avLst/>
          </a:prstGeom>
        </p:spPr>
      </p:pic>
      <p:pic>
        <p:nvPicPr>
          <p:cNvPr id="67" name="6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63" y="2722276"/>
            <a:ext cx="1916880" cy="1277920"/>
          </a:xfrm>
          <a:prstGeom prst="rect">
            <a:avLst/>
          </a:prstGeom>
        </p:spPr>
      </p:pic>
      <p:pic>
        <p:nvPicPr>
          <p:cNvPr id="68" name="6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19" y="2105461"/>
            <a:ext cx="1703648" cy="1135765"/>
          </a:xfrm>
          <a:prstGeom prst="rect">
            <a:avLst/>
          </a:prstGeom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2738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1 Título"/>
          <p:cNvSpPr txBox="1">
            <a:spLocks/>
          </p:cNvSpPr>
          <p:nvPr/>
        </p:nvSpPr>
        <p:spPr>
          <a:xfrm>
            <a:off x="323527" y="-99392"/>
            <a:ext cx="6796782" cy="6926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Technical and capacity development achievements</a:t>
            </a:r>
            <a:endParaRPr kumimoji="0" lang="en-US" sz="2400" b="1" i="1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8" name="57 Rectángulo redondeado"/>
          <p:cNvSpPr/>
          <p:nvPr/>
        </p:nvSpPr>
        <p:spPr>
          <a:xfrm>
            <a:off x="179512" y="4437112"/>
            <a:ext cx="8640960" cy="1800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On 2015 the general framework for pesticides registration was updated (Decision 804) .  By such reason The Andean commission  created a special High Level Working Group conformed by agricultural, health and environmental authorities; and CAN General Secretariat, to review and update the Technical Manual according with the new general framework for pesticides registrations.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Negotiation period concluded successfully!!!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63" name="Rectangle 10"/>
          <p:cNvSpPr/>
          <p:nvPr/>
        </p:nvSpPr>
        <p:spPr>
          <a:xfrm rot="5400000">
            <a:off x="1727683" y="-999492"/>
            <a:ext cx="5616626" cy="9001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251520" y="1772816"/>
            <a:ext cx="8299176" cy="214107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Pesticides registrations</a:t>
            </a:r>
          </a:p>
          <a:p>
            <a:pPr>
              <a:spcBef>
                <a:spcPct val="0"/>
              </a:spcBef>
              <a:defRPr/>
            </a:pPr>
            <a:endParaRPr lang="en-US" b="1" i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of the Technical </a:t>
            </a:r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 to Register </a:t>
            </a:r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hemical </a:t>
            </a:r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esticides of Agriculture Use (Res. 630)</a:t>
            </a:r>
            <a:r>
              <a:rPr lang="en-US" b="1" u="sng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arenR"/>
              <a:defRPr/>
            </a:pPr>
            <a:endParaRPr lang="en-US" b="1" i="1" u="sng" dirty="0" smtClean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arenR"/>
              <a:defRPr/>
            </a:pPr>
            <a:endParaRPr lang="en-US" b="1" i="1" u="sng" dirty="0" smtClean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b="1" i="1" u="sng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b="1" i="1" u="sng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3347864" y="548680"/>
            <a:ext cx="5544616" cy="720080"/>
            <a:chOff x="3275856" y="332656"/>
            <a:chExt cx="5544616" cy="720080"/>
          </a:xfrm>
        </p:grpSpPr>
        <p:sp>
          <p:nvSpPr>
            <p:cNvPr id="25" name="24 Rectángulo redondeado"/>
            <p:cNvSpPr/>
            <p:nvPr/>
          </p:nvSpPr>
          <p:spPr>
            <a:xfrm>
              <a:off x="3275856" y="332656"/>
              <a:ext cx="5544616" cy="720080"/>
            </a:xfrm>
            <a:prstGeom prst="roundRect">
              <a:avLst/>
            </a:prstGeom>
            <a:ln w="57150">
              <a:solidFill>
                <a:srgbClr val="00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1 Título"/>
            <p:cNvSpPr txBox="1">
              <a:spLocks/>
            </p:cNvSpPr>
            <p:nvPr/>
          </p:nvSpPr>
          <p:spPr>
            <a:xfrm>
              <a:off x="3347864" y="404664"/>
              <a:ext cx="5364088" cy="548679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4. Standards update</a:t>
              </a:r>
              <a:endParaRPr lang="en-US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2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1 Título"/>
          <p:cNvSpPr txBox="1">
            <a:spLocks/>
          </p:cNvSpPr>
          <p:nvPr/>
        </p:nvSpPr>
        <p:spPr>
          <a:xfrm>
            <a:off x="323527" y="-99392"/>
            <a:ext cx="6796782" cy="6926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Technical and capacity development achievements</a:t>
            </a:r>
            <a:endParaRPr kumimoji="0" lang="en-US" sz="2400" b="1" i="1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3" name="Rectangle 10"/>
          <p:cNvSpPr/>
          <p:nvPr/>
        </p:nvSpPr>
        <p:spPr>
          <a:xfrm rot="5400000">
            <a:off x="3251435" y="-2487241"/>
            <a:ext cx="2497111" cy="9001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233264" y="1556792"/>
            <a:ext cx="8299176" cy="111612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pilot activity among SGCAN and the Universidad Nacional de Colombia – </a:t>
            </a:r>
            <a:r>
              <a:rPr lang="en-US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</a:t>
            </a: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Medellin (UNALMED) was developed. </a:t>
            </a:r>
          </a:p>
          <a:p>
            <a:pPr>
              <a:spcBef>
                <a:spcPct val="0"/>
              </a:spcBef>
              <a:defRPr/>
            </a:pPr>
            <a:endParaRPr lang="en-US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outputs were interesting. 5 Fact Sheets were developed to: </a:t>
            </a:r>
          </a:p>
        </p:txBody>
      </p:sp>
      <p:grpSp>
        <p:nvGrpSpPr>
          <p:cNvPr id="22" name="21 Grupo"/>
          <p:cNvGrpSpPr/>
          <p:nvPr/>
        </p:nvGrpSpPr>
        <p:grpSpPr>
          <a:xfrm>
            <a:off x="3347864" y="548680"/>
            <a:ext cx="5544616" cy="720080"/>
            <a:chOff x="3275856" y="332656"/>
            <a:chExt cx="5544616" cy="720080"/>
          </a:xfrm>
        </p:grpSpPr>
        <p:sp>
          <p:nvSpPr>
            <p:cNvPr id="25" name="24 Rectángulo redondeado"/>
            <p:cNvSpPr/>
            <p:nvPr/>
          </p:nvSpPr>
          <p:spPr>
            <a:xfrm>
              <a:off x="3275856" y="332656"/>
              <a:ext cx="5544616" cy="720080"/>
            </a:xfrm>
            <a:prstGeom prst="roundRect">
              <a:avLst/>
            </a:prstGeom>
            <a:ln w="57150">
              <a:solidFill>
                <a:srgbClr val="00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1 Título"/>
            <p:cNvSpPr txBox="1">
              <a:spLocks/>
            </p:cNvSpPr>
            <p:nvPr/>
          </p:nvSpPr>
          <p:spPr>
            <a:xfrm>
              <a:off x="3347864" y="404664"/>
              <a:ext cx="5364088" cy="548679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b="1" i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b="1" i="1" dirty="0">
                  <a:latin typeface="Arial" panose="020B0604020202020204" pitchFamily="34" charset="0"/>
                  <a:cs typeface="Arial" panose="020B0604020202020204" pitchFamily="34" charset="0"/>
                </a:rPr>
                <a:t>Pest Fact </a:t>
              </a:r>
              <a:r>
                <a:rPr lang="en-US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Sheets to pest alert</a:t>
              </a:r>
              <a:endParaRPr lang="en-US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852" y="3097747"/>
            <a:ext cx="4424712" cy="260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7" y="3261815"/>
            <a:ext cx="4059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Banana bunchy top virus (BBTV)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FOCR4T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Raffaelea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lauricola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Xanthomonas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axonopodis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Allii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Xylella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fastidiosa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886908" y="5498648"/>
            <a:ext cx="4149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PhD, MSc. and undergraduate  plant pathology students developed the fact sheets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1 Título"/>
          <p:cNvSpPr txBox="1">
            <a:spLocks/>
          </p:cNvSpPr>
          <p:nvPr/>
        </p:nvSpPr>
        <p:spPr>
          <a:xfrm>
            <a:off x="251520" y="-27384"/>
            <a:ext cx="5400600" cy="6926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Emerging pests and issues</a:t>
            </a:r>
            <a:endParaRPr lang="en-US" b="1" i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43 Grupo"/>
          <p:cNvGrpSpPr/>
          <p:nvPr/>
        </p:nvGrpSpPr>
        <p:grpSpPr>
          <a:xfrm>
            <a:off x="3419872" y="332656"/>
            <a:ext cx="5544616" cy="720080"/>
            <a:chOff x="3275856" y="332656"/>
            <a:chExt cx="5544616" cy="720080"/>
          </a:xfrm>
        </p:grpSpPr>
        <p:sp>
          <p:nvSpPr>
            <p:cNvPr id="45" name="44 Rectángulo redondeado"/>
            <p:cNvSpPr/>
            <p:nvPr/>
          </p:nvSpPr>
          <p:spPr>
            <a:xfrm>
              <a:off x="3275856" y="332656"/>
              <a:ext cx="5544616" cy="720080"/>
            </a:xfrm>
            <a:prstGeom prst="roundRect">
              <a:avLst/>
            </a:prstGeom>
            <a:ln w="57150">
              <a:solidFill>
                <a:srgbClr val="00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6" name="1 Título"/>
            <p:cNvSpPr txBox="1">
              <a:spLocks/>
            </p:cNvSpPr>
            <p:nvPr/>
          </p:nvSpPr>
          <p:spPr>
            <a:xfrm>
              <a:off x="3347864" y="404664"/>
              <a:ext cx="5364088" cy="548679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 Citrus </a:t>
              </a:r>
              <a:r>
                <a:rPr lang="en-US" b="1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Huanglongbing</a:t>
              </a:r>
              <a:r>
                <a:rPr lang="en-US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disease</a:t>
              </a:r>
            </a:p>
          </p:txBody>
        </p:sp>
      </p:grpSp>
      <p:sp>
        <p:nvSpPr>
          <p:cNvPr id="47" name="46 Rectángulo"/>
          <p:cNvSpPr/>
          <p:nvPr/>
        </p:nvSpPr>
        <p:spPr>
          <a:xfrm>
            <a:off x="1619672" y="6581001"/>
            <a:ext cx="7524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 err="1" smtClean="0">
                <a:solidFill>
                  <a:srgbClr val="000066"/>
                </a:solidFill>
              </a:rPr>
              <a:t>Avalaible</a:t>
            </a:r>
            <a:r>
              <a:rPr lang="es-PE" sz="1200" dirty="0" smtClean="0">
                <a:solidFill>
                  <a:srgbClr val="000066"/>
                </a:solidFill>
              </a:rPr>
              <a:t>: https://sites.google.com/a/comunidadandina.org/portal-fitosanitario/plagasregional/huanglongbing</a:t>
            </a:r>
            <a:endParaRPr lang="es-PE" sz="1200" dirty="0">
              <a:solidFill>
                <a:srgbClr val="000066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9" t="15638" r="11566" b="5566"/>
          <a:stretch/>
        </p:blipFill>
        <p:spPr bwMode="auto">
          <a:xfrm>
            <a:off x="179512" y="1340768"/>
            <a:ext cx="8753916" cy="5016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16364</TotalTime>
  <Words>720</Words>
  <Application>Microsoft Office PowerPoint</Application>
  <PresentationFormat>On-screen Show (4:3)</PresentationFormat>
  <Paragraphs>120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Brush Script MT</vt:lpstr>
      <vt:lpstr>Calibri</vt:lpstr>
      <vt:lpstr>Cambria</vt:lpstr>
      <vt:lpstr>Times New Roman</vt:lpstr>
      <vt:lpstr>Verdana</vt:lpstr>
      <vt:lpstr>Wingdings</vt:lpstr>
      <vt:lpstr>Tema de Office</vt:lpstr>
      <vt:lpstr>28TH TECHNICAL CONSULTATION AMONG RPPO´s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Camilo Beltran</dc:creator>
  <cp:lastModifiedBy>Brunel, Sarah (AGDI)</cp:lastModifiedBy>
  <cp:revision>399</cp:revision>
  <dcterms:created xsi:type="dcterms:W3CDTF">2015-10-27T15:30:15Z</dcterms:created>
  <dcterms:modified xsi:type="dcterms:W3CDTF">2017-10-31T08:40:43Z</dcterms:modified>
</cp:coreProperties>
</file>