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863" r:id="rId3"/>
    <p:sldMasterId id="2147483870" r:id="rId4"/>
    <p:sldMasterId id="2147483874" r:id="rId5"/>
    <p:sldMasterId id="2147483881" r:id="rId6"/>
  </p:sldMasterIdLst>
  <p:notesMasterIdLst>
    <p:notesMasterId r:id="rId43"/>
  </p:notesMasterIdLst>
  <p:handoutMasterIdLst>
    <p:handoutMasterId r:id="rId44"/>
  </p:handoutMasterIdLst>
  <p:sldIdLst>
    <p:sldId id="256" r:id="rId7"/>
    <p:sldId id="336" r:id="rId8"/>
    <p:sldId id="292" r:id="rId9"/>
    <p:sldId id="296" r:id="rId10"/>
    <p:sldId id="301" r:id="rId11"/>
    <p:sldId id="338" r:id="rId12"/>
    <p:sldId id="319" r:id="rId13"/>
    <p:sldId id="322" r:id="rId14"/>
    <p:sldId id="323" r:id="rId15"/>
    <p:sldId id="324" r:id="rId16"/>
    <p:sldId id="325" r:id="rId17"/>
    <p:sldId id="337" r:id="rId18"/>
    <p:sldId id="327" r:id="rId19"/>
    <p:sldId id="369" r:id="rId20"/>
    <p:sldId id="382" r:id="rId21"/>
    <p:sldId id="341" r:id="rId22"/>
    <p:sldId id="342" r:id="rId23"/>
    <p:sldId id="343" r:id="rId24"/>
    <p:sldId id="348" r:id="rId25"/>
    <p:sldId id="349" r:id="rId26"/>
    <p:sldId id="350" r:id="rId27"/>
    <p:sldId id="351" r:id="rId28"/>
    <p:sldId id="352" r:id="rId29"/>
    <p:sldId id="353" r:id="rId30"/>
    <p:sldId id="359" r:id="rId31"/>
    <p:sldId id="361" r:id="rId32"/>
    <p:sldId id="365" r:id="rId33"/>
    <p:sldId id="366" r:id="rId34"/>
    <p:sldId id="367" r:id="rId35"/>
    <p:sldId id="328" r:id="rId36"/>
    <p:sldId id="329" r:id="rId37"/>
    <p:sldId id="330" r:id="rId38"/>
    <p:sldId id="339" r:id="rId39"/>
    <p:sldId id="331" r:id="rId40"/>
    <p:sldId id="334" r:id="rId41"/>
    <p:sldId id="340" r:id="rId42"/>
  </p:sldIdLst>
  <p:sldSz cx="9144000" cy="6858000" type="screen4x3"/>
  <p:notesSz cx="6805613" cy="99441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FF66"/>
    <a:srgbClr val="FFFFCC"/>
    <a:srgbClr val="DDDDDD"/>
    <a:srgbClr val="FF0066"/>
    <a:srgbClr val="FFFF99"/>
    <a:srgbClr val="F2800E"/>
    <a:srgbClr val="CDDA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howGuides="1">
      <p:cViewPr varScale="1">
        <p:scale>
          <a:sx n="66" d="100"/>
          <a:sy n="66"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282"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302" cy="496665"/>
          </a:xfrm>
          <a:prstGeom prst="rect">
            <a:avLst/>
          </a:prstGeom>
          <a:noFill/>
          <a:ln>
            <a:noFill/>
          </a:ln>
          <a:effectLst/>
          <a:extLst/>
        </p:spPr>
        <p:txBody>
          <a:bodyPr vert="horz" wrap="square" lIns="95720" tIns="47860" rIns="95720" bIns="47860" numCol="1" anchor="t" anchorCtr="0" compatLnSpc="1">
            <a:prstTxWarp prst="textNoShape">
              <a:avLst/>
            </a:prstTxWarp>
          </a:bodyPr>
          <a:lstStyle>
            <a:lvl1pPr eaLnBrk="0" hangingPunct="0">
              <a:defRPr sz="1300"/>
            </a:lvl1pPr>
          </a:lstStyle>
          <a:p>
            <a:pPr>
              <a:defRPr/>
            </a:pPr>
            <a:endParaRPr lang="fr-FR"/>
          </a:p>
        </p:txBody>
      </p:sp>
      <p:sp>
        <p:nvSpPr>
          <p:cNvPr id="115715" name="Rectangle 3"/>
          <p:cNvSpPr>
            <a:spLocks noGrp="1" noChangeArrowheads="1"/>
          </p:cNvSpPr>
          <p:nvPr>
            <p:ph type="dt" sz="quarter" idx="1"/>
          </p:nvPr>
        </p:nvSpPr>
        <p:spPr bwMode="auto">
          <a:xfrm>
            <a:off x="3854790" y="0"/>
            <a:ext cx="2949302" cy="496665"/>
          </a:xfrm>
          <a:prstGeom prst="rect">
            <a:avLst/>
          </a:prstGeom>
          <a:noFill/>
          <a:ln>
            <a:noFill/>
          </a:ln>
          <a:effectLst/>
          <a:extLst/>
        </p:spPr>
        <p:txBody>
          <a:bodyPr vert="horz" wrap="square" lIns="95720" tIns="47860" rIns="95720" bIns="47860" numCol="1" anchor="t" anchorCtr="0" compatLnSpc="1">
            <a:prstTxWarp prst="textNoShape">
              <a:avLst/>
            </a:prstTxWarp>
          </a:bodyPr>
          <a:lstStyle>
            <a:lvl1pPr algn="r" eaLnBrk="0" hangingPunct="0">
              <a:defRPr sz="1300"/>
            </a:lvl1pPr>
          </a:lstStyle>
          <a:p>
            <a:pPr>
              <a:defRPr/>
            </a:pPr>
            <a:fld id="{81C9B044-D521-43E7-9471-8A9FFA7AF7F0}" type="datetimeFigureOut">
              <a:rPr lang="fr-FR"/>
              <a:pPr>
                <a:defRPr/>
              </a:pPr>
              <a:t>08/11/2017</a:t>
            </a:fld>
            <a:endParaRPr lang="fr-FR"/>
          </a:p>
        </p:txBody>
      </p:sp>
      <p:sp>
        <p:nvSpPr>
          <p:cNvPr id="115716" name="Rectangle 4"/>
          <p:cNvSpPr>
            <a:spLocks noGrp="1" noChangeArrowheads="1"/>
          </p:cNvSpPr>
          <p:nvPr>
            <p:ph type="ftr" sz="quarter" idx="2"/>
          </p:nvPr>
        </p:nvSpPr>
        <p:spPr bwMode="auto">
          <a:xfrm>
            <a:off x="0" y="9445893"/>
            <a:ext cx="2949302" cy="496665"/>
          </a:xfrm>
          <a:prstGeom prst="rect">
            <a:avLst/>
          </a:prstGeom>
          <a:noFill/>
          <a:ln>
            <a:noFill/>
          </a:ln>
          <a:effectLst/>
          <a:extLst/>
        </p:spPr>
        <p:txBody>
          <a:bodyPr vert="horz" wrap="square" lIns="95720" tIns="47860" rIns="95720" bIns="47860" numCol="1" anchor="b" anchorCtr="0" compatLnSpc="1">
            <a:prstTxWarp prst="textNoShape">
              <a:avLst/>
            </a:prstTxWarp>
          </a:bodyPr>
          <a:lstStyle>
            <a:lvl1pPr eaLnBrk="0" hangingPunct="0">
              <a:defRPr sz="1300"/>
            </a:lvl1pPr>
          </a:lstStyle>
          <a:p>
            <a:pPr>
              <a:defRPr/>
            </a:pPr>
            <a:endParaRPr lang="fr-FR"/>
          </a:p>
        </p:txBody>
      </p:sp>
      <p:sp>
        <p:nvSpPr>
          <p:cNvPr id="115717" name="Rectangle 5"/>
          <p:cNvSpPr>
            <a:spLocks noGrp="1" noChangeArrowheads="1"/>
          </p:cNvSpPr>
          <p:nvPr>
            <p:ph type="sldNum" sz="quarter" idx="3"/>
          </p:nvPr>
        </p:nvSpPr>
        <p:spPr bwMode="auto">
          <a:xfrm>
            <a:off x="3854790" y="9445893"/>
            <a:ext cx="2949302" cy="496665"/>
          </a:xfrm>
          <a:prstGeom prst="rect">
            <a:avLst/>
          </a:prstGeom>
          <a:noFill/>
          <a:ln>
            <a:noFill/>
          </a:ln>
          <a:effectLst/>
          <a:extLst/>
        </p:spPr>
        <p:txBody>
          <a:bodyPr vert="horz" wrap="square" lIns="95720" tIns="47860" rIns="95720" bIns="47860" numCol="1" anchor="b" anchorCtr="0" compatLnSpc="1">
            <a:prstTxWarp prst="textNoShape">
              <a:avLst/>
            </a:prstTxWarp>
          </a:bodyPr>
          <a:lstStyle>
            <a:lvl1pPr algn="r" eaLnBrk="0" hangingPunct="0">
              <a:defRPr sz="1300"/>
            </a:lvl1pPr>
          </a:lstStyle>
          <a:p>
            <a:pPr>
              <a:defRPr/>
            </a:pPr>
            <a:fld id="{F4DD4658-AF7F-4710-B738-A9BD589C8341}" type="slidenum">
              <a:rPr lang="fr-FR"/>
              <a:pPr>
                <a:defRPr/>
              </a:pPr>
              <a:t>‹#›</a:t>
            </a:fld>
            <a:endParaRPr lang="fr-FR"/>
          </a:p>
        </p:txBody>
      </p:sp>
    </p:spTree>
    <p:extLst>
      <p:ext uri="{BB962C8B-B14F-4D97-AF65-F5344CB8AC3E}">
        <p14:creationId xmlns:p14="http://schemas.microsoft.com/office/powerpoint/2010/main" val="376782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302" cy="496665"/>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3854790" y="0"/>
            <a:ext cx="2949302" cy="496665"/>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lvl1pPr algn="r">
              <a:defRPr sz="1300"/>
            </a:lvl1pPr>
          </a:lstStyle>
          <a:p>
            <a:pPr>
              <a:defRPr/>
            </a:pPr>
            <a:endParaRPr lang="fr-FR"/>
          </a:p>
        </p:txBody>
      </p:sp>
      <p:sp>
        <p:nvSpPr>
          <p:cNvPr id="28676" name="Rectangle 4"/>
          <p:cNvSpPr>
            <a:spLocks noGrp="1" noRot="1" noChangeAspect="1" noChangeArrowheads="1" noTextEdit="1"/>
          </p:cNvSpPr>
          <p:nvPr>
            <p:ph type="sldImg" idx="2"/>
          </p:nvPr>
        </p:nvSpPr>
        <p:spPr bwMode="auto">
          <a:xfrm>
            <a:off x="919163"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0258" y="4722946"/>
            <a:ext cx="5445099" cy="4474614"/>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445893"/>
            <a:ext cx="2949302" cy="496665"/>
          </a:xfrm>
          <a:prstGeom prst="rect">
            <a:avLst/>
          </a:prstGeom>
          <a:noFill/>
          <a:ln w="9525">
            <a:noFill/>
            <a:miter lim="800000"/>
            <a:headEnd/>
            <a:tailEnd/>
          </a:ln>
          <a:effectLst/>
        </p:spPr>
        <p:txBody>
          <a:bodyPr vert="horz" wrap="square" lIns="95720" tIns="47860" rIns="95720" bIns="47860"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3854790" y="9445893"/>
            <a:ext cx="2949302" cy="496665"/>
          </a:xfrm>
          <a:prstGeom prst="rect">
            <a:avLst/>
          </a:prstGeom>
          <a:noFill/>
          <a:ln w="9525">
            <a:noFill/>
            <a:miter lim="800000"/>
            <a:headEnd/>
            <a:tailEnd/>
          </a:ln>
          <a:effectLst/>
        </p:spPr>
        <p:txBody>
          <a:bodyPr vert="horz" wrap="square" lIns="95720" tIns="47860" rIns="95720" bIns="47860" numCol="1" anchor="b" anchorCtr="0" compatLnSpc="1">
            <a:prstTxWarp prst="textNoShape">
              <a:avLst/>
            </a:prstTxWarp>
          </a:bodyPr>
          <a:lstStyle>
            <a:lvl1pPr algn="r">
              <a:defRPr sz="1300"/>
            </a:lvl1pPr>
          </a:lstStyle>
          <a:p>
            <a:pPr>
              <a:defRPr/>
            </a:pPr>
            <a:fld id="{3E31B060-0351-454C-8860-438842435369}" type="slidenum">
              <a:rPr lang="fr-FR"/>
              <a:pPr>
                <a:defRPr/>
              </a:pPr>
              <a:t>‹#›</a:t>
            </a:fld>
            <a:endParaRPr lang="fr-FR"/>
          </a:p>
        </p:txBody>
      </p:sp>
    </p:spTree>
    <p:extLst>
      <p:ext uri="{BB962C8B-B14F-4D97-AF65-F5344CB8AC3E}">
        <p14:creationId xmlns:p14="http://schemas.microsoft.com/office/powerpoint/2010/main" val="3962722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7987" indent="-276149" eaLnBrk="0" hangingPunct="0">
              <a:defRPr>
                <a:solidFill>
                  <a:schemeClr val="tx1"/>
                </a:solidFill>
                <a:latin typeface="Arial" charset="0"/>
              </a:defRPr>
            </a:lvl2pPr>
            <a:lvl3pPr marL="1104595" indent="-220919" eaLnBrk="0" hangingPunct="0">
              <a:defRPr>
                <a:solidFill>
                  <a:schemeClr val="tx1"/>
                </a:solidFill>
                <a:latin typeface="Arial" charset="0"/>
              </a:defRPr>
            </a:lvl3pPr>
            <a:lvl4pPr marL="1546433" indent="-220919" eaLnBrk="0" hangingPunct="0">
              <a:defRPr>
                <a:solidFill>
                  <a:schemeClr val="tx1"/>
                </a:solidFill>
                <a:latin typeface="Arial" charset="0"/>
              </a:defRPr>
            </a:lvl4pPr>
            <a:lvl5pPr marL="1988271" indent="-220919" eaLnBrk="0" hangingPunct="0">
              <a:defRPr>
                <a:solidFill>
                  <a:schemeClr val="tx1"/>
                </a:solidFill>
                <a:latin typeface="Arial" charset="0"/>
              </a:defRPr>
            </a:lvl5pPr>
            <a:lvl6pPr marL="2430109" indent="-220919" eaLnBrk="0" fontAlgn="base" hangingPunct="0">
              <a:spcBef>
                <a:spcPct val="0"/>
              </a:spcBef>
              <a:spcAft>
                <a:spcPct val="0"/>
              </a:spcAft>
              <a:defRPr>
                <a:solidFill>
                  <a:schemeClr val="tx1"/>
                </a:solidFill>
                <a:latin typeface="Arial" charset="0"/>
              </a:defRPr>
            </a:lvl6pPr>
            <a:lvl7pPr marL="2871948" indent="-220919" eaLnBrk="0" fontAlgn="base" hangingPunct="0">
              <a:spcBef>
                <a:spcPct val="0"/>
              </a:spcBef>
              <a:spcAft>
                <a:spcPct val="0"/>
              </a:spcAft>
              <a:defRPr>
                <a:solidFill>
                  <a:schemeClr val="tx1"/>
                </a:solidFill>
                <a:latin typeface="Arial" charset="0"/>
              </a:defRPr>
            </a:lvl7pPr>
            <a:lvl8pPr marL="3313786" indent="-220919" eaLnBrk="0" fontAlgn="base" hangingPunct="0">
              <a:spcBef>
                <a:spcPct val="0"/>
              </a:spcBef>
              <a:spcAft>
                <a:spcPct val="0"/>
              </a:spcAft>
              <a:defRPr>
                <a:solidFill>
                  <a:schemeClr val="tx1"/>
                </a:solidFill>
                <a:latin typeface="Arial" charset="0"/>
              </a:defRPr>
            </a:lvl8pPr>
            <a:lvl9pPr marL="3755624" indent="-220919" eaLnBrk="0" fontAlgn="base" hangingPunct="0">
              <a:spcBef>
                <a:spcPct val="0"/>
              </a:spcBef>
              <a:spcAft>
                <a:spcPct val="0"/>
              </a:spcAft>
              <a:defRPr>
                <a:solidFill>
                  <a:schemeClr val="tx1"/>
                </a:solidFill>
                <a:latin typeface="Arial" charset="0"/>
              </a:defRPr>
            </a:lvl9pPr>
          </a:lstStyle>
          <a:p>
            <a:pPr eaLnBrk="1" hangingPunct="1"/>
            <a:fld id="{6D40AD98-EADD-4DF6-A4F1-559A019FD463}" type="slidenum">
              <a:rPr lang="fr-FR" smtClean="0"/>
              <a:pPr eaLnBrk="1" hangingPunct="1"/>
              <a:t>1</a:t>
            </a:fld>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pPr>
                <a:defRPr/>
              </a:pPr>
              <a:t>‹#›</a:t>
            </a:fld>
            <a:endParaRPr lang="fr-F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Tree>
    <p:extLst>
      <p:ext uri="{BB962C8B-B14F-4D97-AF65-F5344CB8AC3E}">
        <p14:creationId xmlns:p14="http://schemas.microsoft.com/office/powerpoint/2010/main" val="381405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pPr>
                <a:defRPr/>
              </a:pPr>
              <a:t>‹#›</a:t>
            </a:fld>
            <a:endParaRPr lang="fr-F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Tree>
    <p:extLst>
      <p:ext uri="{BB962C8B-B14F-4D97-AF65-F5344CB8AC3E}">
        <p14:creationId xmlns:p14="http://schemas.microsoft.com/office/powerpoint/2010/main" val="35128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0257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pPr>
                <a:defRPr/>
              </a:pPr>
              <a:t>‹#›</a:t>
            </a:fld>
            <a:endParaRPr lang="fr-F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62620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dirty="0"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pPr>
                <a:defRPr/>
              </a:pPr>
              <a:t>‹#›</a:t>
            </a:fld>
            <a:endParaRPr lang="fr-F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3799491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82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75247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hasCustomPrompt="1"/>
          </p:nvPr>
        </p:nvSpPr>
        <p:spPr>
          <a:xfrm>
            <a:off x="755576" y="1844824"/>
            <a:ext cx="7702624" cy="2592288"/>
          </a:xfrm>
          <a:prstGeom prst="rect">
            <a:avLst/>
          </a:prstGeom>
        </p:spPr>
        <p:txBody>
          <a:bodyPr>
            <a:normAutofit/>
          </a:bodyPr>
          <a:lstStyle>
            <a:lvl1pPr algn="l" defTabSz="914400" rtl="0" eaLnBrk="1" latinLnBrk="0" hangingPunct="1">
              <a:spcBef>
                <a:spcPct val="0"/>
              </a:spcBef>
              <a:buNone/>
              <a:defRPr lang="en-US" sz="4800" b="1" kern="1200" cap="none" baseline="0" dirty="0">
                <a:solidFill>
                  <a:schemeClr val="tx1"/>
                </a:solidFill>
                <a:effectLst>
                  <a:outerShdw blurRad="38100" dist="38100" dir="2700000" algn="tl">
                    <a:srgbClr val="000000">
                      <a:alpha val="43137"/>
                    </a:srgbClr>
                  </a:outerShdw>
                </a:effectLst>
                <a:latin typeface="Calibri" pitchFamily="34" charset="0"/>
                <a:ea typeface="+mj-ea"/>
                <a:cs typeface="Calibri" pitchFamily="34" charset="0"/>
              </a:defRPr>
            </a:lvl1pPr>
          </a:lstStyle>
          <a:p>
            <a:r>
              <a:rPr lang="fr-FR" dirty="0" smtClean="0"/>
              <a:t>Cliquez pour modifier le style du titre</a:t>
            </a:r>
            <a:endParaRPr lang="en-US" dirty="0"/>
          </a:p>
        </p:txBody>
      </p:sp>
      <p:sp>
        <p:nvSpPr>
          <p:cNvPr id="9" name="Sous-titre 8"/>
          <p:cNvSpPr>
            <a:spLocks noGrp="1"/>
          </p:cNvSpPr>
          <p:nvPr>
            <p:ph type="subTitle" idx="1"/>
          </p:nvPr>
        </p:nvSpPr>
        <p:spPr>
          <a:xfrm>
            <a:off x="755576" y="4653136"/>
            <a:ext cx="7704856" cy="1371600"/>
          </a:xfrm>
        </p:spPr>
        <p:txBody>
          <a:bodyPr/>
          <a:lstStyle>
            <a:lvl1pPr marL="0" indent="0" algn="l">
              <a:buNone/>
              <a:defRPr lang="fr-FR" sz="3200" kern="1200" dirty="0" smtClean="0">
                <a:solidFill>
                  <a:schemeClr val="tx1">
                    <a:tint val="75000"/>
                  </a:schemeClr>
                </a:solidFill>
                <a:latin typeface="Calibri" pitchFamily="34" charset="0"/>
                <a:ea typeface="+mn-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Cliquez pour modifier le style des sous-titres du masque</a:t>
            </a:r>
            <a:endParaRPr lang="en-US" dirty="0"/>
          </a:p>
        </p:txBody>
      </p:sp>
    </p:spTree>
    <p:extLst>
      <p:ext uri="{BB962C8B-B14F-4D97-AF65-F5344CB8AC3E}">
        <p14:creationId xmlns:p14="http://schemas.microsoft.com/office/powerpoint/2010/main" val="279037287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23528" y="836712"/>
            <a:ext cx="8496944" cy="1228998"/>
          </a:xfrm>
          <a:prstGeom prst="rect">
            <a:avLst/>
          </a:prstGeom>
        </p:spPr>
        <p:txBody>
          <a:bodyPr anchor="ctr">
            <a:noAutofit/>
          </a:bodyPr>
          <a:lstStyle>
            <a:lvl1pPr algn="l" defTabSz="914400" rtl="0" eaLnBrk="1" latinLnBrk="0" hangingPunct="1">
              <a:spcBef>
                <a:spcPct val="0"/>
              </a:spcBef>
              <a:buNone/>
              <a:defRPr lang="en-US" sz="3600" b="1" kern="1200" cap="none" baseline="0" dirty="0">
                <a:solidFill>
                  <a:schemeClr val="tx1"/>
                </a:solidFill>
                <a:latin typeface="Calibri" pitchFamily="34" charset="0"/>
                <a:ea typeface="+mj-ea"/>
                <a:cs typeface="Calibri" pitchFamily="34" charset="0"/>
              </a:defRPr>
            </a:lvl1pPr>
          </a:lstStyle>
          <a:p>
            <a:r>
              <a:rPr lang="fr-FR" dirty="0" smtClean="0"/>
              <a:t>Cliquez pour modifier le style du titre</a:t>
            </a:r>
            <a:endParaRPr lang="en-US" dirty="0"/>
          </a:p>
        </p:txBody>
      </p:sp>
    </p:spTree>
    <p:extLst>
      <p:ext uri="{BB962C8B-B14F-4D97-AF65-F5344CB8AC3E}">
        <p14:creationId xmlns:p14="http://schemas.microsoft.com/office/powerpoint/2010/main" val="385106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Connecteur droit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Connecteur droit 8"/>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Connecteur droit 9"/>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necteur droit 11"/>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Ellips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re 1"/>
          <p:cNvSpPr>
            <a:spLocks noGrp="1"/>
          </p:cNvSpPr>
          <p:nvPr>
            <p:ph type="title"/>
          </p:nvPr>
        </p:nvSpPr>
        <p:spPr>
          <a:xfrm rot="5400000">
            <a:off x="3371850" y="3200400"/>
            <a:ext cx="6309360" cy="457200"/>
          </a:xfrm>
          <a:prstGeom prst="rect">
            <a:avLst/>
          </a:prstGeom>
        </p:spPr>
        <p:txBody>
          <a:bodyPr/>
          <a:lstStyle>
            <a:lvl1pPr algn="l">
              <a:buNone/>
              <a:defRPr sz="2000" b="1" cap="sm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251520" y="908720"/>
            <a:ext cx="5638800" cy="575158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a:lstStyle>
            <a:lvl1pPr>
              <a:defRPr/>
            </a:lvl1pPr>
          </a:lstStyle>
          <a:p>
            <a:pPr>
              <a:defRPr/>
            </a:pPr>
            <a:endParaRPr lang="fr-FR"/>
          </a:p>
        </p:txBody>
      </p:sp>
      <p:sp>
        <p:nvSpPr>
          <p:cNvPr id="13" name="Espace réservé du numéro de diapositive 21"/>
          <p:cNvSpPr>
            <a:spLocks noGrp="1"/>
          </p:cNvSpPr>
          <p:nvPr>
            <p:ph type="sldNum" sz="quarter" idx="11"/>
          </p:nvPr>
        </p:nvSpPr>
        <p:spPr/>
        <p:txBody>
          <a:bodyPr/>
          <a:lstStyle>
            <a:lvl1pPr>
              <a:defRPr/>
            </a:lvl1pPr>
          </a:lstStyle>
          <a:p>
            <a:pPr>
              <a:defRPr/>
            </a:pPr>
            <a:fld id="{4A6004F7-9F69-4C4A-8BA8-54A2A3400D19}" type="slidenum">
              <a:rPr lang="fr-FR"/>
              <a:pPr>
                <a:defRPr/>
              </a:pPr>
              <a:t>‹#›</a:t>
            </a:fld>
            <a:endParaRPr lang="fr-FR"/>
          </a:p>
        </p:txBody>
      </p:sp>
      <p:sp>
        <p:nvSpPr>
          <p:cNvPr id="14" name="Espace réservé du pied de page 22"/>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6582050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solidFill>
                  <a:prstClr val="black"/>
                </a:solidFill>
              </a:rPr>
              <a:pPr>
                <a:defRPr/>
              </a:pPr>
              <a:t>‹#›</a:t>
            </a:fld>
            <a:endParaRPr lang="fr-FR">
              <a:solidFill>
                <a:prstClr val="black"/>
              </a:solidFill>
            </a:endParaRP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Tree>
    <p:extLst>
      <p:ext uri="{BB962C8B-B14F-4D97-AF65-F5344CB8AC3E}">
        <p14:creationId xmlns:p14="http://schemas.microsoft.com/office/powerpoint/2010/main" val="367791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367123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solidFill>
                  <a:prstClr val="black"/>
                </a:solidFill>
              </a:rPr>
              <a:pPr>
                <a:defRPr/>
              </a:pPr>
              <a:t>‹#›</a:t>
            </a:fld>
            <a:endParaRPr lang="fr-FR">
              <a:solidFill>
                <a:prstClr val="black"/>
              </a:solidFill>
            </a:endParaRP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2986250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solidFill>
                  <a:prstClr val="black"/>
                </a:solidFill>
              </a:rPr>
              <a:pPr>
                <a:defRPr/>
              </a:pPr>
              <a:t>‹#›</a:t>
            </a:fld>
            <a:endParaRPr lang="fr-FR">
              <a:solidFill>
                <a:prstClr val="black"/>
              </a:solidFill>
            </a:endParaRP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386457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dirty="0"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solidFill>
                  <a:prstClr val="black"/>
                </a:solidFill>
              </a:rPr>
              <a:pPr>
                <a:defRPr/>
              </a:pPr>
              <a:t>‹#›</a:t>
            </a:fld>
            <a:endParaRPr lang="fr-FR">
              <a:solidFill>
                <a:prstClr val="black"/>
              </a:solidFill>
            </a:endParaRP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29123158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566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solidFill>
                  <a:prstClr val="black"/>
                </a:solidFill>
              </a:rPr>
              <a:pPr>
                <a:defRPr/>
              </a:pPr>
              <a:t>‹#›</a:t>
            </a:fld>
            <a:endParaRPr lang="fr-FR">
              <a:solidFill>
                <a:prstClr val="black"/>
              </a:solidFill>
            </a:endParaRP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585922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32506" indent="0" algn="ctr">
              <a:buNone/>
              <a:defRPr>
                <a:solidFill>
                  <a:schemeClr val="tx1">
                    <a:tint val="75000"/>
                  </a:schemeClr>
                </a:solidFill>
              </a:defRPr>
            </a:lvl2pPr>
            <a:lvl3pPr marL="865012" indent="0" algn="ctr">
              <a:buNone/>
              <a:defRPr>
                <a:solidFill>
                  <a:schemeClr val="tx1">
                    <a:tint val="75000"/>
                  </a:schemeClr>
                </a:solidFill>
              </a:defRPr>
            </a:lvl3pPr>
            <a:lvl4pPr marL="1297518" indent="0" algn="ctr">
              <a:buNone/>
              <a:defRPr>
                <a:solidFill>
                  <a:schemeClr val="tx1">
                    <a:tint val="75000"/>
                  </a:schemeClr>
                </a:solidFill>
              </a:defRPr>
            </a:lvl4pPr>
            <a:lvl5pPr marL="1730024" indent="0" algn="ctr">
              <a:buNone/>
              <a:defRPr>
                <a:solidFill>
                  <a:schemeClr val="tx1">
                    <a:tint val="75000"/>
                  </a:schemeClr>
                </a:solidFill>
              </a:defRPr>
            </a:lvl5pPr>
            <a:lvl6pPr marL="2162529" indent="0" algn="ctr">
              <a:buNone/>
              <a:defRPr>
                <a:solidFill>
                  <a:schemeClr val="tx1">
                    <a:tint val="75000"/>
                  </a:schemeClr>
                </a:solidFill>
              </a:defRPr>
            </a:lvl6pPr>
            <a:lvl7pPr marL="2595036" indent="0" algn="ctr">
              <a:buNone/>
              <a:defRPr>
                <a:solidFill>
                  <a:schemeClr val="tx1">
                    <a:tint val="75000"/>
                  </a:schemeClr>
                </a:solidFill>
              </a:defRPr>
            </a:lvl7pPr>
            <a:lvl8pPr marL="3027541" indent="0" algn="ctr">
              <a:buNone/>
              <a:defRPr>
                <a:solidFill>
                  <a:schemeClr val="tx1">
                    <a:tint val="75000"/>
                  </a:schemeClr>
                </a:solidFill>
              </a:defRPr>
            </a:lvl8pPr>
            <a:lvl9pPr marL="3460047"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DA5121DE-6725-1749-A95E-7E8D8FD1C1A1}" type="datetimeFigureOut">
              <a:rPr lang="fr-FR" smtClean="0">
                <a:solidFill>
                  <a:prstClr val="black">
                    <a:tint val="75000"/>
                  </a:prstClr>
                </a:solidFill>
              </a:rPr>
              <a:pPr/>
              <a:t>08/11/2017</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54"/>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4"/>
            <a:ext cx="2133600" cy="365125"/>
          </a:xfrm>
          <a:prstGeom prst="rect">
            <a:avLst/>
          </a:prstGeom>
        </p:spPr>
        <p:txBody>
          <a:bodyPr/>
          <a:lstStyle/>
          <a:p>
            <a:fld id="{88A4D855-28A5-5E4E-A94F-5CBA4C9E4E9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6964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632304B9-1171-4263-83D0-1CE2E6ADE3CA}" type="slidenum">
              <a:rPr lang="fr-FR">
                <a:solidFill>
                  <a:prstClr val="black"/>
                </a:solidFill>
              </a:rPr>
              <a:pPr>
                <a:defRPr/>
              </a:pPr>
              <a:t>‹#›</a:t>
            </a:fld>
            <a:endParaRPr lang="fr-FR">
              <a:solidFill>
                <a:prstClr val="black"/>
              </a:solidFill>
            </a:endParaRPr>
          </a:p>
        </p:txBody>
      </p:sp>
      <p:sp>
        <p:nvSpPr>
          <p:cNvPr id="6"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
        <p:nvSpPr>
          <p:cNvPr id="7"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Tree>
    <p:extLst>
      <p:ext uri="{BB962C8B-B14F-4D97-AF65-F5344CB8AC3E}">
        <p14:creationId xmlns:p14="http://schemas.microsoft.com/office/powerpoint/2010/main" val="16868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C7EB380-72EC-4C30-8455-EF8E6F7114F5}" type="slidenum">
              <a:rPr lang="fr-FR">
                <a:solidFill>
                  <a:prstClr val="black"/>
                </a:solidFill>
              </a:rPr>
              <a:pPr>
                <a:defRPr/>
              </a:pPr>
              <a:t>‹#›</a:t>
            </a:fld>
            <a:endParaRPr lang="fr-FR">
              <a:solidFill>
                <a:prstClr val="black"/>
              </a:solidFill>
            </a:endParaRP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2637139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solidFill>
                  <a:prstClr val="black"/>
                </a:solidFill>
              </a:rPr>
              <a:pPr>
                <a:defRPr/>
              </a:pPr>
              <a:t>‹#›</a:t>
            </a:fld>
            <a:endParaRPr lang="fr-FR">
              <a:solidFill>
                <a:prstClr val="black"/>
              </a:solidFill>
            </a:endParaRP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707700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dirty="0"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solidFill>
                  <a:prstClr val="black"/>
                </a:solidFill>
              </a:rPr>
              <a:pPr>
                <a:defRPr/>
              </a:pPr>
              <a:t>‹#›</a:t>
            </a:fld>
            <a:endParaRPr lang="fr-FR">
              <a:solidFill>
                <a:prstClr val="black"/>
              </a:solidFill>
            </a:endParaRP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1779063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8"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AA7836AF-2719-47E5-9122-C5A3E3FD56BD}" type="slidenum">
              <a:rPr lang="fr-FR"/>
              <a:pPr>
                <a:defRPr/>
              </a:pPr>
              <a:t>‹#›</a:t>
            </a:fld>
            <a:endParaRPr lang="fr-FR"/>
          </a:p>
        </p:txBody>
      </p:sp>
      <p:sp>
        <p:nvSpPr>
          <p:cNvPr id="9"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05788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09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solidFill>
                <a:prstClr val="black"/>
              </a:solidFill>
            </a:endParaRP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solidFill>
                  <a:prstClr val="black"/>
                </a:solidFill>
              </a:rPr>
              <a:pPr>
                <a:defRPr/>
              </a:pPr>
              <a:t>‹#›</a:t>
            </a:fld>
            <a:endParaRPr lang="fr-FR">
              <a:solidFill>
                <a:prstClr val="black"/>
              </a:solidFill>
            </a:endParaRP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solidFill>
                <a:prstClr val="black"/>
              </a:solidFill>
            </a:endParaRPr>
          </a:p>
        </p:txBody>
      </p:sp>
    </p:spTree>
    <p:extLst>
      <p:ext uri="{BB962C8B-B14F-4D97-AF65-F5344CB8AC3E}">
        <p14:creationId xmlns:p14="http://schemas.microsoft.com/office/powerpoint/2010/main" val="1152882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8" name="Titre 7"/>
          <p:cNvSpPr>
            <a:spLocks noGrp="1"/>
          </p:cNvSpPr>
          <p:nvPr>
            <p:ph type="ctrTitle" hasCustomPrompt="1"/>
          </p:nvPr>
        </p:nvSpPr>
        <p:spPr>
          <a:xfrm>
            <a:off x="755576" y="1844824"/>
            <a:ext cx="7702624" cy="2592288"/>
          </a:xfrm>
          <a:prstGeom prst="rect">
            <a:avLst/>
          </a:prstGeom>
        </p:spPr>
        <p:txBody>
          <a:bodyPr>
            <a:normAutofit/>
          </a:bodyPr>
          <a:lstStyle>
            <a:lvl1pPr algn="l" defTabSz="914400" rtl="0" eaLnBrk="1" latinLnBrk="0" hangingPunct="1">
              <a:spcBef>
                <a:spcPct val="0"/>
              </a:spcBef>
              <a:buNone/>
              <a:defRPr lang="en-US" sz="4800" b="1" kern="1200" cap="none" baseline="0" dirty="0">
                <a:solidFill>
                  <a:schemeClr val="tx1"/>
                </a:solidFill>
                <a:effectLst>
                  <a:outerShdw blurRad="38100" dist="38100" dir="2700000" algn="tl">
                    <a:srgbClr val="000000">
                      <a:alpha val="43137"/>
                    </a:srgbClr>
                  </a:outerShdw>
                </a:effectLst>
                <a:latin typeface="Calibri" pitchFamily="34" charset="0"/>
                <a:ea typeface="+mj-ea"/>
                <a:cs typeface="Calibri" pitchFamily="34" charset="0"/>
              </a:defRPr>
            </a:lvl1pPr>
          </a:lstStyle>
          <a:p>
            <a:r>
              <a:rPr lang="fr-FR" dirty="0" smtClean="0"/>
              <a:t>Cliquez pour modifier le style du titre</a:t>
            </a:r>
            <a:endParaRPr lang="en-US" dirty="0"/>
          </a:p>
        </p:txBody>
      </p:sp>
      <p:sp>
        <p:nvSpPr>
          <p:cNvPr id="9" name="Sous-titre 8"/>
          <p:cNvSpPr>
            <a:spLocks noGrp="1"/>
          </p:cNvSpPr>
          <p:nvPr>
            <p:ph type="subTitle" idx="1"/>
          </p:nvPr>
        </p:nvSpPr>
        <p:spPr>
          <a:xfrm>
            <a:off x="755576" y="4653136"/>
            <a:ext cx="7704856" cy="1371600"/>
          </a:xfrm>
        </p:spPr>
        <p:txBody>
          <a:bodyPr/>
          <a:lstStyle>
            <a:lvl1pPr marL="0" indent="0" algn="l">
              <a:buNone/>
              <a:defRPr lang="fr-FR" sz="3200" kern="1200" dirty="0" smtClean="0">
                <a:solidFill>
                  <a:schemeClr val="tx1">
                    <a:tint val="75000"/>
                  </a:schemeClr>
                </a:solidFill>
                <a:latin typeface="Calibri" pitchFamily="34" charset="0"/>
                <a:ea typeface="+mn-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Cliquez pour modifier le style des sous-titres du masque</a:t>
            </a:r>
            <a:endParaRPr lang="en-US" dirty="0"/>
          </a:p>
        </p:txBody>
      </p:sp>
    </p:spTree>
    <p:extLst>
      <p:ext uri="{BB962C8B-B14F-4D97-AF65-F5344CB8AC3E}">
        <p14:creationId xmlns:p14="http://schemas.microsoft.com/office/powerpoint/2010/main" val="38003305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460448" cy="1084982"/>
          </a:xfrm>
        </p:spPr>
        <p:txBody>
          <a:bodyPr/>
          <a:lstStyle/>
          <a:p>
            <a:r>
              <a:rPr lang="fr-FR" dirty="0" smtClean="0"/>
              <a:t>Modifiez le style du titre</a:t>
            </a:r>
            <a:endParaRPr lang="fr-FR" dirty="0"/>
          </a:p>
        </p:txBody>
      </p:sp>
      <p:sp>
        <p:nvSpPr>
          <p:cNvPr id="3"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4"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50DC0765-1B30-4C49-9F40-A8B9D3A9A8B5}" type="slidenum">
              <a:rPr lang="fr-FR"/>
              <a:pPr>
                <a:defRPr/>
              </a:pPr>
              <a:t>‹#›</a:t>
            </a:fld>
            <a:endParaRPr lang="fr-FR"/>
          </a:p>
        </p:txBody>
      </p:sp>
      <p:sp>
        <p:nvSpPr>
          <p:cNvPr id="5"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75093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1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fr-FR"/>
          </a:p>
        </p:txBody>
      </p:sp>
      <p:sp>
        <p:nvSpPr>
          <p:cNvPr id="6" name="Espace réservé du numéro de diapositive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E7A5C5B0-C197-4B0C-9DE5-1B42DF5C1C07}" type="slidenum">
              <a:rPr lang="fr-FR"/>
              <a:pPr>
                <a:defRPr/>
              </a:pPr>
              <a:t>‹#›</a:t>
            </a:fld>
            <a:endParaRPr lang="fr-FR"/>
          </a:p>
        </p:txBody>
      </p:sp>
      <p:sp>
        <p:nvSpPr>
          <p:cNvPr id="7" name="Espace réservé du pied de page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5472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hasCustomPrompt="1"/>
          </p:nvPr>
        </p:nvSpPr>
        <p:spPr>
          <a:xfrm>
            <a:off x="755576" y="1844824"/>
            <a:ext cx="7702624" cy="2592288"/>
          </a:xfrm>
          <a:prstGeom prst="rect">
            <a:avLst/>
          </a:prstGeom>
        </p:spPr>
        <p:txBody>
          <a:bodyPr>
            <a:normAutofit/>
          </a:bodyPr>
          <a:lstStyle>
            <a:lvl1pPr algn="l" defTabSz="914400" rtl="0" eaLnBrk="1" latinLnBrk="0" hangingPunct="1">
              <a:spcBef>
                <a:spcPct val="0"/>
              </a:spcBef>
              <a:buNone/>
              <a:defRPr lang="en-US" sz="4800" b="1" kern="1200" cap="none" baseline="0" dirty="0">
                <a:solidFill>
                  <a:schemeClr val="tx1"/>
                </a:solidFill>
                <a:effectLst>
                  <a:outerShdw blurRad="38100" dist="38100" dir="2700000" algn="tl">
                    <a:srgbClr val="000000">
                      <a:alpha val="43137"/>
                    </a:srgbClr>
                  </a:outerShdw>
                </a:effectLst>
                <a:latin typeface="Calibri" pitchFamily="34" charset="0"/>
                <a:ea typeface="+mj-ea"/>
                <a:cs typeface="Calibri" pitchFamily="34" charset="0"/>
              </a:defRPr>
            </a:lvl1pPr>
          </a:lstStyle>
          <a:p>
            <a:r>
              <a:rPr lang="fr-FR" dirty="0" smtClean="0"/>
              <a:t>Cliquez pour modifier le style du titre</a:t>
            </a:r>
            <a:endParaRPr lang="en-US" dirty="0"/>
          </a:p>
        </p:txBody>
      </p:sp>
      <p:sp>
        <p:nvSpPr>
          <p:cNvPr id="9" name="Sous-titre 8"/>
          <p:cNvSpPr>
            <a:spLocks noGrp="1"/>
          </p:cNvSpPr>
          <p:nvPr>
            <p:ph type="subTitle" idx="1"/>
          </p:nvPr>
        </p:nvSpPr>
        <p:spPr>
          <a:xfrm>
            <a:off x="755576" y="4653136"/>
            <a:ext cx="7704856" cy="1371600"/>
          </a:xfrm>
        </p:spPr>
        <p:txBody>
          <a:bodyPr/>
          <a:lstStyle>
            <a:lvl1pPr marL="0" indent="0" algn="l">
              <a:buNone/>
              <a:defRPr lang="fr-FR" sz="3200" kern="1200" dirty="0" smtClean="0">
                <a:solidFill>
                  <a:schemeClr val="tx1">
                    <a:tint val="75000"/>
                  </a:schemeClr>
                </a:solidFill>
                <a:latin typeface="Calibri" pitchFamily="34" charset="0"/>
                <a:ea typeface="+mn-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Cliquez pour modifier le style des sous-titres du masque</a:t>
            </a:r>
            <a:endParaRPr lang="en-US" dirty="0"/>
          </a:p>
        </p:txBody>
      </p:sp>
    </p:spTree>
    <p:extLst>
      <p:ext uri="{BB962C8B-B14F-4D97-AF65-F5344CB8AC3E}">
        <p14:creationId xmlns:p14="http://schemas.microsoft.com/office/powerpoint/2010/main" val="38689581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23528" y="836712"/>
            <a:ext cx="8496944" cy="1228998"/>
          </a:xfrm>
          <a:prstGeom prst="rect">
            <a:avLst/>
          </a:prstGeom>
        </p:spPr>
        <p:txBody>
          <a:bodyPr anchor="ctr">
            <a:noAutofit/>
          </a:bodyPr>
          <a:lstStyle>
            <a:lvl1pPr algn="l" defTabSz="914400" rtl="0" eaLnBrk="1" latinLnBrk="0" hangingPunct="1">
              <a:spcBef>
                <a:spcPct val="0"/>
              </a:spcBef>
              <a:buNone/>
              <a:defRPr lang="en-US" sz="3600" b="1" kern="1200" cap="none" baseline="0" dirty="0">
                <a:solidFill>
                  <a:schemeClr val="tx1"/>
                </a:solidFill>
                <a:latin typeface="Calibri" pitchFamily="34" charset="0"/>
                <a:ea typeface="+mj-ea"/>
                <a:cs typeface="Calibri" pitchFamily="34" charset="0"/>
              </a:defRPr>
            </a:lvl1pPr>
          </a:lstStyle>
          <a:p>
            <a:r>
              <a:rPr lang="fr-FR" dirty="0" smtClean="0"/>
              <a:t>Cliquez pour modifier le style du titre</a:t>
            </a:r>
            <a:endParaRPr lang="en-US" dirty="0"/>
          </a:p>
        </p:txBody>
      </p:sp>
    </p:spTree>
    <p:extLst>
      <p:ext uri="{BB962C8B-B14F-4D97-AF65-F5344CB8AC3E}">
        <p14:creationId xmlns:p14="http://schemas.microsoft.com/office/powerpoint/2010/main" val="2717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Connecteur droit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Connecteur droit 8"/>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Connecteur droit 9"/>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necteur droit 11"/>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Ellips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re 1"/>
          <p:cNvSpPr>
            <a:spLocks noGrp="1"/>
          </p:cNvSpPr>
          <p:nvPr>
            <p:ph type="title"/>
          </p:nvPr>
        </p:nvSpPr>
        <p:spPr>
          <a:xfrm rot="5400000">
            <a:off x="3371850" y="3200400"/>
            <a:ext cx="6309360" cy="457200"/>
          </a:xfrm>
          <a:prstGeom prst="rect">
            <a:avLst/>
          </a:prstGeom>
        </p:spPr>
        <p:txBody>
          <a:bodyPr/>
          <a:lstStyle>
            <a:lvl1pPr algn="l">
              <a:buNone/>
              <a:defRPr sz="2000" b="1" cap="sm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251520" y="908720"/>
            <a:ext cx="5638800" cy="575158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a:lstStyle>
            <a:lvl1pPr>
              <a:defRPr/>
            </a:lvl1pPr>
          </a:lstStyle>
          <a:p>
            <a:pPr>
              <a:defRPr/>
            </a:pPr>
            <a:endParaRPr lang="fr-FR"/>
          </a:p>
        </p:txBody>
      </p:sp>
      <p:sp>
        <p:nvSpPr>
          <p:cNvPr id="13" name="Espace réservé du numéro de diapositive 21"/>
          <p:cNvSpPr>
            <a:spLocks noGrp="1"/>
          </p:cNvSpPr>
          <p:nvPr>
            <p:ph type="sldNum" sz="quarter" idx="11"/>
          </p:nvPr>
        </p:nvSpPr>
        <p:spPr/>
        <p:txBody>
          <a:bodyPr/>
          <a:lstStyle>
            <a:lvl1pPr>
              <a:defRPr/>
            </a:lvl1pPr>
          </a:lstStyle>
          <a:p>
            <a:pPr>
              <a:defRPr/>
            </a:pPr>
            <a:fld id="{4A6004F7-9F69-4C4A-8BA8-54A2A3400D19}" type="slidenum">
              <a:rPr lang="fr-FR"/>
              <a:pPr>
                <a:defRPr/>
              </a:pPr>
              <a:t>‹#›</a:t>
            </a:fld>
            <a:endParaRPr lang="fr-FR"/>
          </a:p>
        </p:txBody>
      </p:sp>
      <p:sp>
        <p:nvSpPr>
          <p:cNvPr id="14" name="Espace réservé du pied de page 22"/>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4985860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64874" y="4941168"/>
            <a:ext cx="1691680" cy="1691680"/>
          </a:xfrm>
          <a:prstGeom prst="rect">
            <a:avLst/>
          </a:prstGeom>
        </p:spPr>
      </p:pic>
    </p:spTree>
  </p:cSld>
  <p:clrMap bg1="lt1" tx1="dk1" bg2="lt2" tx2="dk2" accent1="accent1" accent2="accent2" accent3="accent3" accent4="accent4" accent5="accent5" accent6="accent6" hlink="hlink" folHlink="folHlink"/>
  <p:sldLayoutIdLst>
    <p:sldLayoutId id="2147483849" r:id="rId1"/>
    <p:sldLayoutId id="2147483851" r:id="rId2"/>
    <p:sldLayoutId id="2147483852" r:id="rId3"/>
    <p:sldLayoutId id="2147483853" r:id="rId4"/>
    <p:sldLayoutId id="2147483854" r:id="rId5"/>
    <p:sldLayoutId id="2147483856" r:id="rId6"/>
  </p:sldLayoutIdLst>
  <p:txStyles>
    <p:title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a:solidFill>
            <a:schemeClr val="tx2"/>
          </a:solidFill>
          <a:latin typeface="Calibri" pitchFamily="34" charset="0"/>
        </a:defRPr>
      </a:lvl2pPr>
      <a:lvl3pPr algn="l" rtl="0" eaLnBrk="0" fontAlgn="base" hangingPunct="0">
        <a:spcBef>
          <a:spcPct val="0"/>
        </a:spcBef>
        <a:spcAft>
          <a:spcPct val="0"/>
        </a:spcAft>
        <a:defRPr sz="3400">
          <a:solidFill>
            <a:schemeClr val="tx2"/>
          </a:solidFill>
          <a:latin typeface="Calibri" pitchFamily="34" charset="0"/>
        </a:defRPr>
      </a:lvl3pPr>
      <a:lvl4pPr algn="l" rtl="0" eaLnBrk="0" fontAlgn="base" hangingPunct="0">
        <a:spcBef>
          <a:spcPct val="0"/>
        </a:spcBef>
        <a:spcAft>
          <a:spcPct val="0"/>
        </a:spcAft>
        <a:defRPr sz="3400">
          <a:solidFill>
            <a:schemeClr val="tx2"/>
          </a:solidFill>
          <a:latin typeface="Calibri" pitchFamily="34" charset="0"/>
        </a:defRPr>
      </a:lvl4pPr>
      <a:lvl5pPr algn="l" rtl="0" eaLnBrk="0" fontAlgn="base" hangingPunct="0">
        <a:spcBef>
          <a:spcPct val="0"/>
        </a:spcBef>
        <a:spcAft>
          <a:spcPct val="0"/>
        </a:spcAft>
        <a:defRPr sz="3400">
          <a:solidFill>
            <a:schemeClr val="tx2"/>
          </a:solidFill>
          <a:latin typeface="Calibri" pitchFamily="34" charset="0"/>
        </a:defRPr>
      </a:lvl5pPr>
      <a:lvl6pPr marL="457200" algn="l" rtl="0" fontAlgn="base">
        <a:spcBef>
          <a:spcPct val="0"/>
        </a:spcBef>
        <a:spcAft>
          <a:spcPct val="0"/>
        </a:spcAft>
        <a:defRPr sz="3400">
          <a:solidFill>
            <a:schemeClr val="tx2"/>
          </a:solidFill>
          <a:latin typeface="Calibri" pitchFamily="34" charset="0"/>
        </a:defRPr>
      </a:lvl6pPr>
      <a:lvl7pPr marL="914400" algn="l" rtl="0" fontAlgn="base">
        <a:spcBef>
          <a:spcPct val="0"/>
        </a:spcBef>
        <a:spcAft>
          <a:spcPct val="0"/>
        </a:spcAft>
        <a:defRPr sz="3400">
          <a:solidFill>
            <a:schemeClr val="tx2"/>
          </a:solidFill>
          <a:latin typeface="Calibri" pitchFamily="34" charset="0"/>
        </a:defRPr>
      </a:lvl7pPr>
      <a:lvl8pPr marL="1371600" algn="l" rtl="0" fontAlgn="base">
        <a:spcBef>
          <a:spcPct val="0"/>
        </a:spcBef>
        <a:spcAft>
          <a:spcPct val="0"/>
        </a:spcAft>
        <a:defRPr sz="3400">
          <a:solidFill>
            <a:schemeClr val="tx2"/>
          </a:solidFill>
          <a:latin typeface="Calibri" pitchFamily="34" charset="0"/>
        </a:defRPr>
      </a:lvl8pPr>
      <a:lvl9pPr marL="1828800" algn="l" rtl="0" fontAlgn="base">
        <a:spcBef>
          <a:spcPct val="0"/>
        </a:spcBef>
        <a:spcAft>
          <a:spcPct val="0"/>
        </a:spcAft>
        <a:defRPr sz="3400">
          <a:solidFill>
            <a:schemeClr val="tx2"/>
          </a:solidFill>
          <a:latin typeface="Calibri" pitchFamily="34" charset="0"/>
        </a:defRPr>
      </a:lvl9pPr>
    </p:titleStyle>
    <p:bodyStyle>
      <a:lvl1pPr marL="273050" indent="-273050" algn="l" rtl="0" eaLnBrk="0" fontAlgn="base" hangingPunct="0">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Espace réservé du texte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5" name="Espace réservé de la date 16"/>
          <p:cNvSpPr>
            <a:spLocks noGrp="1"/>
          </p:cNvSpPr>
          <p:nvPr>
            <p:ph type="dt" sz="half" idx="2"/>
          </p:nvPr>
        </p:nvSpPr>
        <p:spPr>
          <a:xfrm rot="5400000">
            <a:off x="7589045" y="1081881"/>
            <a:ext cx="2011362" cy="384175"/>
          </a:xfrm>
          <a:prstGeom prst="rect">
            <a:avLst/>
          </a:prstGeom>
        </p:spPr>
        <p:txBody>
          <a:bodyPr vert="horz" rtlCol="0" anchor="ctr" anchorCtr="0"/>
          <a:lstStyle>
            <a:lvl1pPr algn="r">
              <a:defRPr sz="1200">
                <a:solidFill>
                  <a:schemeClr val="tx2"/>
                </a:solidFill>
              </a:defRPr>
            </a:lvl1pPr>
          </a:lstStyle>
          <a:p>
            <a:pPr>
              <a:defRPr/>
            </a:pPr>
            <a:endParaRPr lang="fr-FR"/>
          </a:p>
        </p:txBody>
      </p:sp>
      <p:sp>
        <p:nvSpPr>
          <p:cNvPr id="26" name="Espace réservé du numéro de diapositive 17"/>
          <p:cNvSpPr>
            <a:spLocks noGrp="1"/>
          </p:cNvSpPr>
          <p:nvPr>
            <p:ph type="sldNum" sz="quarter" idx="4"/>
          </p:nvPr>
        </p:nvSpPr>
        <p:spPr>
          <a:xfrm>
            <a:off x="8129588" y="5734050"/>
            <a:ext cx="609600" cy="520700"/>
          </a:xfrm>
          <a:prstGeom prst="rect">
            <a:avLst/>
          </a:prstGeom>
        </p:spPr>
        <p:txBody>
          <a:bodyPr vert="horz" rtlCol="0" anchor="ctr"/>
          <a:lstStyle>
            <a:lvl1pPr algn="ctr">
              <a:defRPr sz="1400" b="1">
                <a:solidFill>
                  <a:srgbClr val="FFFFFF"/>
                </a:solidFill>
              </a:defRPr>
            </a:lvl1pPr>
          </a:lstStyle>
          <a:p>
            <a:pPr>
              <a:defRPr/>
            </a:pPr>
            <a:fld id="{EF0A5AEA-A185-4DFE-927E-3A6ABFBA513A}" type="slidenum">
              <a:rPr lang="fr-FR"/>
              <a:pPr>
                <a:defRPr/>
              </a:pPr>
              <a:t>‹#›</a:t>
            </a:fld>
            <a:endParaRPr lang="fr-FR"/>
          </a:p>
        </p:txBody>
      </p:sp>
      <p:sp>
        <p:nvSpPr>
          <p:cNvPr id="27" name="Espace réservé du pied de page 20"/>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sz="1200">
                <a:solidFill>
                  <a:schemeClr val="tx2"/>
                </a:solidFill>
              </a:defRPr>
            </a:lvl1pPr>
          </a:lstStyle>
          <a:p>
            <a:pPr>
              <a:defRPr/>
            </a:pPr>
            <a:endParaRPr lang="fr-FR"/>
          </a:p>
        </p:txBody>
      </p:sp>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638" y="-27384"/>
            <a:ext cx="92011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08304" y="4941168"/>
            <a:ext cx="1691680" cy="1691680"/>
          </a:xfrm>
          <a:prstGeom prst="rect">
            <a:avLst/>
          </a:prstGeom>
        </p:spPr>
      </p:pic>
    </p:spTree>
  </p:cSld>
  <p:clrMap bg1="lt1" tx1="dk1" bg2="lt2" tx2="dk2" accent1="accent1" accent2="accent2" accent3="accent3" accent4="accent4" accent5="accent5" accent6="accent6" hlink="hlink" folHlink="folHlink"/>
  <p:sldLayoutIdLst>
    <p:sldLayoutId id="2147483859" r:id="rId1"/>
    <p:sldLayoutId id="2147483861" r:id="rId2"/>
    <p:sldLayoutId id="2147483862" r:id="rId3"/>
  </p:sldLayoutIdLst>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54994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Lst>
  <p:txStyles>
    <p:title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a:solidFill>
            <a:schemeClr val="tx2"/>
          </a:solidFill>
          <a:latin typeface="Calibri" pitchFamily="34" charset="0"/>
        </a:defRPr>
      </a:lvl2pPr>
      <a:lvl3pPr algn="l" rtl="0" eaLnBrk="0" fontAlgn="base" hangingPunct="0">
        <a:spcBef>
          <a:spcPct val="0"/>
        </a:spcBef>
        <a:spcAft>
          <a:spcPct val="0"/>
        </a:spcAft>
        <a:defRPr sz="3400">
          <a:solidFill>
            <a:schemeClr val="tx2"/>
          </a:solidFill>
          <a:latin typeface="Calibri" pitchFamily="34" charset="0"/>
        </a:defRPr>
      </a:lvl3pPr>
      <a:lvl4pPr algn="l" rtl="0" eaLnBrk="0" fontAlgn="base" hangingPunct="0">
        <a:spcBef>
          <a:spcPct val="0"/>
        </a:spcBef>
        <a:spcAft>
          <a:spcPct val="0"/>
        </a:spcAft>
        <a:defRPr sz="3400">
          <a:solidFill>
            <a:schemeClr val="tx2"/>
          </a:solidFill>
          <a:latin typeface="Calibri" pitchFamily="34" charset="0"/>
        </a:defRPr>
      </a:lvl4pPr>
      <a:lvl5pPr algn="l" rtl="0" eaLnBrk="0" fontAlgn="base" hangingPunct="0">
        <a:spcBef>
          <a:spcPct val="0"/>
        </a:spcBef>
        <a:spcAft>
          <a:spcPct val="0"/>
        </a:spcAft>
        <a:defRPr sz="3400">
          <a:solidFill>
            <a:schemeClr val="tx2"/>
          </a:solidFill>
          <a:latin typeface="Calibri" pitchFamily="34" charset="0"/>
        </a:defRPr>
      </a:lvl5pPr>
      <a:lvl6pPr marL="457200" algn="l" rtl="0" fontAlgn="base">
        <a:spcBef>
          <a:spcPct val="0"/>
        </a:spcBef>
        <a:spcAft>
          <a:spcPct val="0"/>
        </a:spcAft>
        <a:defRPr sz="3400">
          <a:solidFill>
            <a:schemeClr val="tx2"/>
          </a:solidFill>
          <a:latin typeface="Calibri" pitchFamily="34" charset="0"/>
        </a:defRPr>
      </a:lvl6pPr>
      <a:lvl7pPr marL="914400" algn="l" rtl="0" fontAlgn="base">
        <a:spcBef>
          <a:spcPct val="0"/>
        </a:spcBef>
        <a:spcAft>
          <a:spcPct val="0"/>
        </a:spcAft>
        <a:defRPr sz="3400">
          <a:solidFill>
            <a:schemeClr val="tx2"/>
          </a:solidFill>
          <a:latin typeface="Calibri" pitchFamily="34" charset="0"/>
        </a:defRPr>
      </a:lvl7pPr>
      <a:lvl8pPr marL="1371600" algn="l" rtl="0" fontAlgn="base">
        <a:spcBef>
          <a:spcPct val="0"/>
        </a:spcBef>
        <a:spcAft>
          <a:spcPct val="0"/>
        </a:spcAft>
        <a:defRPr sz="3400">
          <a:solidFill>
            <a:schemeClr val="tx2"/>
          </a:solidFill>
          <a:latin typeface="Calibri" pitchFamily="34" charset="0"/>
        </a:defRPr>
      </a:lvl8pPr>
      <a:lvl9pPr marL="1828800" algn="l" rtl="0" fontAlgn="base">
        <a:spcBef>
          <a:spcPct val="0"/>
        </a:spcBef>
        <a:spcAft>
          <a:spcPct val="0"/>
        </a:spcAft>
        <a:defRPr sz="3400">
          <a:solidFill>
            <a:schemeClr val="tx2"/>
          </a:solidFill>
          <a:latin typeface="Calibri" pitchFamily="34" charset="0"/>
        </a:defRPr>
      </a:lvl9pPr>
    </p:titleStyle>
    <p:bodyStyle>
      <a:lvl1pPr marL="273050" indent="-273050" algn="l" rtl="0" eaLnBrk="0" fontAlgn="base" hangingPunct="0">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Espace réservé du texte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5" name="Espace réservé de la date 16"/>
          <p:cNvSpPr>
            <a:spLocks noGrp="1"/>
          </p:cNvSpPr>
          <p:nvPr>
            <p:ph type="dt" sz="half" idx="2"/>
          </p:nvPr>
        </p:nvSpPr>
        <p:spPr>
          <a:xfrm rot="5400000">
            <a:off x="7589045" y="1081881"/>
            <a:ext cx="2011362" cy="384175"/>
          </a:xfrm>
          <a:prstGeom prst="rect">
            <a:avLst/>
          </a:prstGeom>
        </p:spPr>
        <p:txBody>
          <a:bodyPr vert="horz" rtlCol="0" anchor="ctr" anchorCtr="0"/>
          <a:lstStyle>
            <a:lvl1pPr algn="r">
              <a:defRPr sz="1200">
                <a:solidFill>
                  <a:schemeClr val="tx2"/>
                </a:solidFill>
              </a:defRPr>
            </a:lvl1pPr>
          </a:lstStyle>
          <a:p>
            <a:pPr>
              <a:defRPr/>
            </a:pPr>
            <a:endParaRPr lang="fr-FR"/>
          </a:p>
        </p:txBody>
      </p:sp>
      <p:sp>
        <p:nvSpPr>
          <p:cNvPr id="26" name="Espace réservé du numéro de diapositive 17"/>
          <p:cNvSpPr>
            <a:spLocks noGrp="1"/>
          </p:cNvSpPr>
          <p:nvPr>
            <p:ph type="sldNum" sz="quarter" idx="4"/>
          </p:nvPr>
        </p:nvSpPr>
        <p:spPr>
          <a:xfrm>
            <a:off x="8129588" y="5734050"/>
            <a:ext cx="609600" cy="520700"/>
          </a:xfrm>
          <a:prstGeom prst="rect">
            <a:avLst/>
          </a:prstGeom>
        </p:spPr>
        <p:txBody>
          <a:bodyPr vert="horz" rtlCol="0" anchor="ctr"/>
          <a:lstStyle>
            <a:lvl1pPr algn="ctr">
              <a:defRPr sz="1400" b="1">
                <a:solidFill>
                  <a:srgbClr val="FFFFFF"/>
                </a:solidFill>
              </a:defRPr>
            </a:lvl1pPr>
          </a:lstStyle>
          <a:p>
            <a:pPr>
              <a:defRPr/>
            </a:pPr>
            <a:fld id="{EF0A5AEA-A185-4DFE-927E-3A6ABFBA513A}" type="slidenum">
              <a:rPr lang="fr-FR"/>
              <a:pPr>
                <a:defRPr/>
              </a:pPr>
              <a:t>‹#›</a:t>
            </a:fld>
            <a:endParaRPr lang="fr-FR"/>
          </a:p>
        </p:txBody>
      </p:sp>
      <p:sp>
        <p:nvSpPr>
          <p:cNvPr id="27" name="Espace réservé du pied de page 20"/>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sz="1200">
                <a:solidFill>
                  <a:schemeClr val="tx2"/>
                </a:solidFill>
              </a:defRPr>
            </a:lvl1pPr>
          </a:lstStyle>
          <a:p>
            <a:pPr>
              <a:defRPr/>
            </a:pPr>
            <a:endParaRPr lang="fr-FR"/>
          </a:p>
        </p:txBody>
      </p:sp>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638" y="-27384"/>
            <a:ext cx="92011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5092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31553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9" r:id="rId7"/>
  </p:sldLayoutIdLst>
  <p:txStyles>
    <p:title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a:solidFill>
            <a:schemeClr val="tx2"/>
          </a:solidFill>
          <a:latin typeface="Calibri" pitchFamily="34" charset="0"/>
        </a:defRPr>
      </a:lvl2pPr>
      <a:lvl3pPr algn="l" rtl="0" eaLnBrk="0" fontAlgn="base" hangingPunct="0">
        <a:spcBef>
          <a:spcPct val="0"/>
        </a:spcBef>
        <a:spcAft>
          <a:spcPct val="0"/>
        </a:spcAft>
        <a:defRPr sz="3400">
          <a:solidFill>
            <a:schemeClr val="tx2"/>
          </a:solidFill>
          <a:latin typeface="Calibri" pitchFamily="34" charset="0"/>
        </a:defRPr>
      </a:lvl3pPr>
      <a:lvl4pPr algn="l" rtl="0" eaLnBrk="0" fontAlgn="base" hangingPunct="0">
        <a:spcBef>
          <a:spcPct val="0"/>
        </a:spcBef>
        <a:spcAft>
          <a:spcPct val="0"/>
        </a:spcAft>
        <a:defRPr sz="3400">
          <a:solidFill>
            <a:schemeClr val="tx2"/>
          </a:solidFill>
          <a:latin typeface="Calibri" pitchFamily="34" charset="0"/>
        </a:defRPr>
      </a:lvl4pPr>
      <a:lvl5pPr algn="l" rtl="0" eaLnBrk="0" fontAlgn="base" hangingPunct="0">
        <a:spcBef>
          <a:spcPct val="0"/>
        </a:spcBef>
        <a:spcAft>
          <a:spcPct val="0"/>
        </a:spcAft>
        <a:defRPr sz="3400">
          <a:solidFill>
            <a:schemeClr val="tx2"/>
          </a:solidFill>
          <a:latin typeface="Calibri" pitchFamily="34" charset="0"/>
        </a:defRPr>
      </a:lvl5pPr>
      <a:lvl6pPr marL="457200" algn="l" rtl="0" fontAlgn="base">
        <a:spcBef>
          <a:spcPct val="0"/>
        </a:spcBef>
        <a:spcAft>
          <a:spcPct val="0"/>
        </a:spcAft>
        <a:defRPr sz="3400">
          <a:solidFill>
            <a:schemeClr val="tx2"/>
          </a:solidFill>
          <a:latin typeface="Calibri" pitchFamily="34" charset="0"/>
        </a:defRPr>
      </a:lvl6pPr>
      <a:lvl7pPr marL="914400" algn="l" rtl="0" fontAlgn="base">
        <a:spcBef>
          <a:spcPct val="0"/>
        </a:spcBef>
        <a:spcAft>
          <a:spcPct val="0"/>
        </a:spcAft>
        <a:defRPr sz="3400">
          <a:solidFill>
            <a:schemeClr val="tx2"/>
          </a:solidFill>
          <a:latin typeface="Calibri" pitchFamily="34" charset="0"/>
        </a:defRPr>
      </a:lvl7pPr>
      <a:lvl8pPr marL="1371600" algn="l" rtl="0" fontAlgn="base">
        <a:spcBef>
          <a:spcPct val="0"/>
        </a:spcBef>
        <a:spcAft>
          <a:spcPct val="0"/>
        </a:spcAft>
        <a:defRPr sz="3400">
          <a:solidFill>
            <a:schemeClr val="tx2"/>
          </a:solidFill>
          <a:latin typeface="Calibri" pitchFamily="34" charset="0"/>
        </a:defRPr>
      </a:lvl8pPr>
      <a:lvl9pPr marL="1828800" algn="l" rtl="0" fontAlgn="base">
        <a:spcBef>
          <a:spcPct val="0"/>
        </a:spcBef>
        <a:spcAft>
          <a:spcPct val="0"/>
        </a:spcAft>
        <a:defRPr sz="3400">
          <a:solidFill>
            <a:schemeClr val="tx2"/>
          </a:solidFill>
          <a:latin typeface="Calibri" pitchFamily="34" charset="0"/>
        </a:defRPr>
      </a:lvl9pPr>
    </p:titleStyle>
    <p:bodyStyle>
      <a:lvl1pPr marL="273050" indent="-273050" algn="l" rtl="0" eaLnBrk="0" fontAlgn="base" hangingPunct="0">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Espace réservé du titre 21"/>
          <p:cNvSpPr>
            <a:spLocks noGrp="1"/>
          </p:cNvSpPr>
          <p:nvPr>
            <p:ph type="title"/>
          </p:nvPr>
        </p:nvSpPr>
        <p:spPr bwMode="auto">
          <a:xfrm>
            <a:off x="467544" y="332656"/>
            <a:ext cx="8064896" cy="1084982"/>
          </a:xfrm>
          <a:prstGeom prst="rect">
            <a:avLst/>
          </a:prstGeom>
          <a:noFill/>
          <a:ln>
            <a:noFill/>
          </a:ln>
          <a:extLst/>
        </p:spPr>
        <p:txBody>
          <a:bodyPr vert="horz" wrap="square" lIns="180000" tIns="45720" rIns="18000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33" name="Espace réservé du texte 12"/>
          <p:cNvSpPr>
            <a:spLocks noGrp="1"/>
          </p:cNvSpPr>
          <p:nvPr>
            <p:ph type="body" idx="1"/>
          </p:nvPr>
        </p:nvSpPr>
        <p:spPr bwMode="auto">
          <a:xfrm>
            <a:off x="457200" y="1579711"/>
            <a:ext cx="807524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pic>
        <p:nvPicPr>
          <p:cNvPr id="14"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flipV="1">
            <a:off x="8926288" y="-6350"/>
            <a:ext cx="25558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164874" y="4941168"/>
            <a:ext cx="1691680" cy="1691680"/>
          </a:xfrm>
          <a:prstGeom prst="rect">
            <a:avLst/>
          </a:prstGeom>
        </p:spPr>
      </p:pic>
    </p:spTree>
    <p:extLst>
      <p:ext uri="{BB962C8B-B14F-4D97-AF65-F5344CB8AC3E}">
        <p14:creationId xmlns:p14="http://schemas.microsoft.com/office/powerpoint/2010/main" val="325443210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Lst>
  <p:txStyles>
    <p:titleStyle>
      <a:lvl1pPr algn="l" rtl="0" eaLnBrk="0" fontAlgn="base" hangingPunct="0">
        <a:spcBef>
          <a:spcPct val="0"/>
        </a:spcBef>
        <a:spcAft>
          <a:spcPct val="0"/>
        </a:spcAft>
        <a:defRPr sz="3400" b="1">
          <a:solidFill>
            <a:schemeClr val="tx1"/>
          </a:solidFill>
          <a:latin typeface="+mj-lt"/>
          <a:ea typeface="+mj-ea"/>
          <a:cs typeface="+mj-cs"/>
        </a:defRPr>
      </a:lvl1pPr>
      <a:lvl2pPr algn="l" rtl="0" eaLnBrk="0" fontAlgn="base" hangingPunct="0">
        <a:spcBef>
          <a:spcPct val="0"/>
        </a:spcBef>
        <a:spcAft>
          <a:spcPct val="0"/>
        </a:spcAft>
        <a:defRPr sz="3400">
          <a:solidFill>
            <a:schemeClr val="tx2"/>
          </a:solidFill>
          <a:latin typeface="Calibri" pitchFamily="34" charset="0"/>
        </a:defRPr>
      </a:lvl2pPr>
      <a:lvl3pPr algn="l" rtl="0" eaLnBrk="0" fontAlgn="base" hangingPunct="0">
        <a:spcBef>
          <a:spcPct val="0"/>
        </a:spcBef>
        <a:spcAft>
          <a:spcPct val="0"/>
        </a:spcAft>
        <a:defRPr sz="3400">
          <a:solidFill>
            <a:schemeClr val="tx2"/>
          </a:solidFill>
          <a:latin typeface="Calibri" pitchFamily="34" charset="0"/>
        </a:defRPr>
      </a:lvl3pPr>
      <a:lvl4pPr algn="l" rtl="0" eaLnBrk="0" fontAlgn="base" hangingPunct="0">
        <a:spcBef>
          <a:spcPct val="0"/>
        </a:spcBef>
        <a:spcAft>
          <a:spcPct val="0"/>
        </a:spcAft>
        <a:defRPr sz="3400">
          <a:solidFill>
            <a:schemeClr val="tx2"/>
          </a:solidFill>
          <a:latin typeface="Calibri" pitchFamily="34" charset="0"/>
        </a:defRPr>
      </a:lvl4pPr>
      <a:lvl5pPr algn="l" rtl="0" eaLnBrk="0" fontAlgn="base" hangingPunct="0">
        <a:spcBef>
          <a:spcPct val="0"/>
        </a:spcBef>
        <a:spcAft>
          <a:spcPct val="0"/>
        </a:spcAft>
        <a:defRPr sz="3400">
          <a:solidFill>
            <a:schemeClr val="tx2"/>
          </a:solidFill>
          <a:latin typeface="Calibri" pitchFamily="34" charset="0"/>
        </a:defRPr>
      </a:lvl5pPr>
      <a:lvl6pPr marL="457200" algn="l" rtl="0" fontAlgn="base">
        <a:spcBef>
          <a:spcPct val="0"/>
        </a:spcBef>
        <a:spcAft>
          <a:spcPct val="0"/>
        </a:spcAft>
        <a:defRPr sz="3400">
          <a:solidFill>
            <a:schemeClr val="tx2"/>
          </a:solidFill>
          <a:latin typeface="Calibri" pitchFamily="34" charset="0"/>
        </a:defRPr>
      </a:lvl6pPr>
      <a:lvl7pPr marL="914400" algn="l" rtl="0" fontAlgn="base">
        <a:spcBef>
          <a:spcPct val="0"/>
        </a:spcBef>
        <a:spcAft>
          <a:spcPct val="0"/>
        </a:spcAft>
        <a:defRPr sz="3400">
          <a:solidFill>
            <a:schemeClr val="tx2"/>
          </a:solidFill>
          <a:latin typeface="Calibri" pitchFamily="34" charset="0"/>
        </a:defRPr>
      </a:lvl7pPr>
      <a:lvl8pPr marL="1371600" algn="l" rtl="0" fontAlgn="base">
        <a:spcBef>
          <a:spcPct val="0"/>
        </a:spcBef>
        <a:spcAft>
          <a:spcPct val="0"/>
        </a:spcAft>
        <a:defRPr sz="3400">
          <a:solidFill>
            <a:schemeClr val="tx2"/>
          </a:solidFill>
          <a:latin typeface="Calibri" pitchFamily="34" charset="0"/>
        </a:defRPr>
      </a:lvl8pPr>
      <a:lvl9pPr marL="1828800" algn="l" rtl="0" fontAlgn="base">
        <a:spcBef>
          <a:spcPct val="0"/>
        </a:spcBef>
        <a:spcAft>
          <a:spcPct val="0"/>
        </a:spcAft>
        <a:defRPr sz="3400">
          <a:solidFill>
            <a:schemeClr val="tx2"/>
          </a:solidFill>
          <a:latin typeface="Calibri" pitchFamily="34" charset="0"/>
        </a:defRPr>
      </a:lvl9pPr>
    </p:titleStyle>
    <p:bodyStyle>
      <a:lvl1pPr marL="273050" indent="-273050" algn="l" rtl="0" eaLnBrk="0" fontAlgn="base" hangingPunct="0">
        <a:spcBef>
          <a:spcPts val="600"/>
        </a:spcBef>
        <a:spcAft>
          <a:spcPct val="0"/>
        </a:spcAft>
        <a:buClr>
          <a:srgbClr val="92D050"/>
        </a:buClr>
        <a:buSzPct val="150000"/>
        <a:buFont typeface="Arial" pitchFamily="34" charset="0"/>
        <a:buChar char="•"/>
        <a:defRPr sz="24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a:solidFill>
            <a:schemeClr val="tx1"/>
          </a:solidFill>
          <a:latin typeface="+mn-lt"/>
        </a:defRPr>
      </a:lvl2pPr>
      <a:lvl3pPr marL="914400" indent="-182563" algn="l" rtl="0" eaLnBrk="0" fontAlgn="base" hangingPunct="0">
        <a:spcBef>
          <a:spcPct val="20000"/>
        </a:spcBef>
        <a:spcAft>
          <a:spcPct val="0"/>
        </a:spcAft>
        <a:buClr>
          <a:srgbClr val="307F93"/>
        </a:buClr>
        <a:buSzPct val="60000"/>
        <a:buFont typeface="Wingdings" pitchFamily="2" charset="2"/>
        <a:buChar char=""/>
        <a:defRPr>
          <a:solidFill>
            <a:schemeClr val="tx1"/>
          </a:solidFill>
          <a:latin typeface="+mn-lt"/>
        </a:defRPr>
      </a:lvl3pPr>
      <a:lvl4pPr marL="1187450" indent="-182563" algn="l" rtl="0" eaLnBrk="0" fontAlgn="base" hangingPunct="0">
        <a:spcBef>
          <a:spcPct val="20000"/>
        </a:spcBef>
        <a:spcAft>
          <a:spcPct val="0"/>
        </a:spcAft>
        <a:buClr>
          <a:srgbClr val="AEC7D0"/>
        </a:buClr>
        <a:buSzPct val="60000"/>
        <a:buFont typeface="Wingdings" pitchFamily="2" charset="2"/>
        <a:buChar char=""/>
        <a:defRPr>
          <a:solidFill>
            <a:schemeClr val="tx1"/>
          </a:solidFill>
          <a:latin typeface="+mn-lt"/>
        </a:defRPr>
      </a:lvl4pPr>
      <a:lvl5pPr marL="1462088" indent="-182563" algn="l" rtl="0" eaLnBrk="0" fontAlgn="base" hangingPunct="0">
        <a:spcBef>
          <a:spcPct val="20000"/>
        </a:spcBef>
        <a:spcAft>
          <a:spcPct val="0"/>
        </a:spcAft>
        <a:buClr>
          <a:srgbClr val="FED8AA"/>
        </a:buClr>
        <a:buSzPct val="68000"/>
        <a:buFont typeface="Wingdings 2" pitchFamily="18" charset="2"/>
        <a:buChar char=""/>
        <a:defRPr sz="1600">
          <a:solidFill>
            <a:schemeClr val="tx1"/>
          </a:solidFill>
          <a:latin typeface="+mn-lt"/>
        </a:defRPr>
      </a:lvl5pPr>
      <a:lvl6pPr marL="19192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FED8AA"/>
        </a:buClr>
        <a:buSzPct val="68000"/>
        <a:buFont typeface="Wingdings 2" pitchFamily="18" charset="2"/>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5.xml"/><Relationship Id="rId5" Type="http://schemas.openxmlformats.org/officeDocument/2006/relationships/image" Target="../media/image13.tmp"/><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jpg"/><Relationship Id="rId1" Type="http://schemas.openxmlformats.org/officeDocument/2006/relationships/slideLayout" Target="../slideLayouts/slideLayout25.xml"/><Relationship Id="rId5" Type="http://schemas.openxmlformats.org/officeDocument/2006/relationships/image" Target="../media/image17.tmp"/><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19.xml"/><Relationship Id="rId4" Type="http://schemas.openxmlformats.org/officeDocument/2006/relationships/image" Target="../media/image28.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hyperlink" Target="https://www.eppo.int/QUARANTINE/Alert_List/insects/Xylosandrus_compactus.htm" TargetMode="Externa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hyperlink" Target="https://www.eppo.int/QUARANTINE/Alert_List/viruses/RRV000.htm" TargetMode="External"/><Relationship Id="rId1" Type="http://schemas.openxmlformats.org/officeDocument/2006/relationships/slideLayout" Target="../slideLayouts/slideLayout1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hyperlink" Target="https://www.eppo.int/QUARANTINE/Alert_List/insects/Gymnandrosoma_aurantianum.htm" TargetMode="External"/><Relationship Id="rId1" Type="http://schemas.openxmlformats.org/officeDocument/2006/relationships/slideLayout" Target="../slideLayouts/slideLayout1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eppo.int/QUARANTINE/Alert_List/insects/Neodiprion_abietis.htm" TargetMode="External"/><Relationship Id="rId1" Type="http://schemas.openxmlformats.org/officeDocument/2006/relationships/slideLayout" Target="../slideLayouts/slideLayout1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174320"/>
            <a:ext cx="8064896" cy="2614720"/>
          </a:xfrm>
        </p:spPr>
        <p:txBody>
          <a:bodyPr wrap="square" lIns="91440" tIns="45720" rIns="91440" bIns="45720" numCol="1" anchor="t" anchorCtr="0" compatLnSpc="1">
            <a:prstTxWarp prst="textNoShape">
              <a:avLst/>
            </a:prstTxWarp>
            <a:noAutofit/>
          </a:bodyPr>
          <a:lstStyle/>
          <a:p>
            <a:pPr eaLnBrk="1" hangingPunct="1">
              <a:defRPr/>
            </a:pPr>
            <a:r>
              <a:rPr lang="fr-FR" sz="4400" cap="none" dirty="0" smtClean="0">
                <a:effectLst>
                  <a:outerShdw blurRad="38100" dist="38100" dir="2700000" algn="tl">
                    <a:srgbClr val="C0C0C0"/>
                  </a:outerShdw>
                </a:effectLst>
                <a:latin typeface="Calibri" pitchFamily="34" charset="0"/>
              </a:rPr>
              <a:t>The </a:t>
            </a:r>
            <a:r>
              <a:rPr lang="fr-FR" sz="4400" cap="none" dirty="0" err="1" smtClean="0">
                <a:effectLst>
                  <a:outerShdw blurRad="38100" dist="38100" dir="2700000" algn="tl">
                    <a:srgbClr val="C0C0C0"/>
                  </a:outerShdw>
                </a:effectLst>
                <a:latin typeface="Calibri" pitchFamily="34" charset="0"/>
              </a:rPr>
              <a:t>European</a:t>
            </a:r>
            <a:r>
              <a:rPr lang="fr-FR" sz="4400" cap="none" dirty="0" smtClean="0">
                <a:effectLst>
                  <a:outerShdw blurRad="38100" dist="38100" dir="2700000" algn="tl">
                    <a:srgbClr val="C0C0C0"/>
                  </a:outerShdw>
                </a:effectLst>
                <a:latin typeface="Calibri" pitchFamily="34" charset="0"/>
              </a:rPr>
              <a:t> and </a:t>
            </a:r>
            <a:r>
              <a:rPr lang="fr-FR" sz="4400" cap="none" dirty="0" err="1" smtClean="0">
                <a:effectLst>
                  <a:outerShdw blurRad="38100" dist="38100" dir="2700000" algn="tl">
                    <a:srgbClr val="C0C0C0"/>
                  </a:outerShdw>
                </a:effectLst>
                <a:latin typeface="Calibri" pitchFamily="34" charset="0"/>
              </a:rPr>
              <a:t>Mediterranean</a:t>
            </a:r>
            <a:r>
              <a:rPr lang="fr-FR" sz="4400" cap="none" dirty="0" smtClean="0">
                <a:effectLst>
                  <a:outerShdw blurRad="38100" dist="38100" dir="2700000" algn="tl">
                    <a:srgbClr val="C0C0C0"/>
                  </a:outerShdw>
                </a:effectLst>
                <a:latin typeface="Calibri" pitchFamily="34" charset="0"/>
              </a:rPr>
              <a:t> Plant Protection Organisation</a:t>
            </a:r>
            <a:br>
              <a:rPr lang="fr-FR" sz="4400" cap="none" dirty="0" smtClean="0">
                <a:effectLst>
                  <a:outerShdw blurRad="38100" dist="38100" dir="2700000" algn="tl">
                    <a:srgbClr val="C0C0C0"/>
                  </a:outerShdw>
                </a:effectLst>
                <a:latin typeface="Calibri" pitchFamily="34" charset="0"/>
              </a:rPr>
            </a:br>
            <a:r>
              <a:rPr lang="fr-FR" sz="2400" cap="none" dirty="0" smtClean="0">
                <a:effectLst>
                  <a:outerShdw blurRad="38100" dist="38100" dir="2700000" algn="tl">
                    <a:srgbClr val="C0C0C0"/>
                  </a:outerShdw>
                </a:effectLst>
                <a:latin typeface="Calibri" pitchFamily="34" charset="0"/>
              </a:rPr>
              <a:t/>
            </a:r>
            <a:br>
              <a:rPr lang="fr-FR" sz="2400" cap="none" dirty="0" smtClean="0">
                <a:effectLst>
                  <a:outerShdw blurRad="38100" dist="38100" dir="2700000" algn="tl">
                    <a:srgbClr val="C0C0C0"/>
                  </a:outerShdw>
                </a:effectLst>
                <a:latin typeface="Calibri" pitchFamily="34" charset="0"/>
              </a:rPr>
            </a:br>
            <a:r>
              <a:rPr lang="fr-FR" sz="4400" dirty="0" smtClean="0">
                <a:effectLst/>
              </a:rPr>
              <a:t>update</a:t>
            </a:r>
            <a:r>
              <a:rPr lang="fr-FR" sz="4400" dirty="0" smtClean="0">
                <a:effectLst>
                  <a:outerShdw blurRad="38100" dist="38100" dir="2700000" algn="tl">
                    <a:srgbClr val="C0C0C0"/>
                  </a:outerShdw>
                </a:effectLst>
              </a:rPr>
              <a:t/>
            </a:r>
            <a:br>
              <a:rPr lang="fr-FR" sz="4400" dirty="0" smtClean="0">
                <a:effectLst>
                  <a:outerShdw blurRad="38100" dist="38100" dir="2700000" algn="tl">
                    <a:srgbClr val="C0C0C0"/>
                  </a:outerShdw>
                </a:effectLst>
              </a:rPr>
            </a:br>
            <a:r>
              <a:rPr lang="fr-FR" sz="4400" dirty="0" smtClean="0">
                <a:effectLst>
                  <a:outerShdw blurRad="38100" dist="38100" dir="2700000" algn="tl">
                    <a:srgbClr val="C0C0C0"/>
                  </a:outerShdw>
                </a:effectLst>
              </a:rPr>
              <a:t/>
            </a:r>
            <a:br>
              <a:rPr lang="fr-FR" sz="4400" dirty="0" smtClean="0">
                <a:effectLst>
                  <a:outerShdw blurRad="38100" dist="38100" dir="2700000" algn="tl">
                    <a:srgbClr val="C0C0C0"/>
                  </a:outerShdw>
                </a:effectLst>
              </a:rPr>
            </a:br>
            <a:r>
              <a:rPr lang="fr-FR" sz="3200" dirty="0" smtClean="0">
                <a:effectLst/>
              </a:rPr>
              <a:t>* - </a:t>
            </a:r>
            <a:r>
              <a:rPr lang="fr-FR" sz="3200" dirty="0" err="1" smtClean="0">
                <a:effectLst/>
              </a:rPr>
              <a:t>could</a:t>
            </a:r>
            <a:r>
              <a:rPr lang="fr-FR" sz="3200" dirty="0" smtClean="0">
                <a:effectLst/>
              </a:rPr>
              <a:t> </a:t>
            </a:r>
            <a:r>
              <a:rPr lang="fr-FR" sz="3200" dirty="0" err="1" smtClean="0">
                <a:effectLst/>
              </a:rPr>
              <a:t>say</a:t>
            </a:r>
            <a:r>
              <a:rPr lang="fr-FR" sz="3200" dirty="0" smtClean="0">
                <a:effectLst/>
              </a:rPr>
              <a:t> more </a:t>
            </a:r>
            <a:r>
              <a:rPr lang="fr-FR" sz="3200" dirty="0" err="1" smtClean="0">
                <a:effectLst/>
              </a:rPr>
              <a:t>later</a:t>
            </a:r>
            <a:r>
              <a:rPr lang="fr-FR" sz="3200" dirty="0" smtClean="0">
                <a:effectLst/>
              </a:rPr>
              <a:t>!</a:t>
            </a:r>
            <a:r>
              <a:rPr lang="fr-FR" sz="4400" cap="none" dirty="0" smtClean="0">
                <a:effectLst/>
                <a:latin typeface="Calibri" pitchFamily="34" charset="0"/>
              </a:rPr>
              <a:t/>
            </a:r>
            <a:br>
              <a:rPr lang="fr-FR" sz="4400" cap="none" dirty="0" smtClean="0">
                <a:effectLst/>
                <a:latin typeface="Calibri" pitchFamily="34" charset="0"/>
              </a:rPr>
            </a:br>
            <a:r>
              <a:rPr lang="fr-FR" sz="4400" cap="none" dirty="0" smtClean="0">
                <a:effectLst>
                  <a:outerShdw blurRad="38100" dist="38100" dir="2700000" algn="tl">
                    <a:srgbClr val="C0C0C0"/>
                  </a:outerShdw>
                </a:effectLst>
                <a:latin typeface="Calibri" pitchFamily="34" charset="0"/>
              </a:rPr>
              <a:t/>
            </a:r>
            <a:br>
              <a:rPr lang="fr-FR" sz="4400" cap="none" dirty="0" smtClean="0">
                <a:effectLst>
                  <a:outerShdw blurRad="38100" dist="38100" dir="2700000" algn="tl">
                    <a:srgbClr val="C0C0C0"/>
                  </a:outerShdw>
                </a:effectLst>
                <a:latin typeface="Calibri" pitchFamily="34" charset="0"/>
              </a:rPr>
            </a:br>
            <a:endParaRPr lang="fr-FR" sz="4400" cap="none" dirty="0" smtClean="0">
              <a:effectLst>
                <a:outerShdw blurRad="38100" dist="38100" dir="2700000" algn="tl">
                  <a:srgbClr val="C0C0C0"/>
                </a:outerShdw>
              </a:effectLst>
              <a:latin typeface="Calibri" pitchFamily="34" charset="0"/>
            </a:endParaRPr>
          </a:p>
        </p:txBody>
      </p:sp>
      <p:sp>
        <p:nvSpPr>
          <p:cNvPr id="8195" name="Sous-titre 4"/>
          <p:cNvSpPr>
            <a:spLocks noGrp="1"/>
          </p:cNvSpPr>
          <p:nvPr>
            <p:ph type="subTitle" idx="1"/>
          </p:nvPr>
        </p:nvSpPr>
        <p:spPr>
          <a:xfrm>
            <a:off x="395536" y="5155880"/>
            <a:ext cx="7704856" cy="1224136"/>
          </a:xfrm>
        </p:spPr>
        <p:txBody>
          <a:bodyPr/>
          <a:lstStyle/>
          <a:p>
            <a:r>
              <a:rPr lang="en-GB" sz="1800" dirty="0" smtClean="0">
                <a:solidFill>
                  <a:schemeClr val="tx1"/>
                </a:solidFill>
                <a:latin typeface="Arial" pitchFamily="34" charset="0"/>
                <a:cs typeface="Arial" pitchFamily="34" charset="0"/>
              </a:rPr>
              <a:t>Event:	Technical Consultation among RPPOs</a:t>
            </a:r>
          </a:p>
          <a:p>
            <a:r>
              <a:rPr lang="en-GB" sz="1800" dirty="0" smtClean="0">
                <a:solidFill>
                  <a:schemeClr val="tx1"/>
                </a:solidFill>
                <a:latin typeface="Arial" pitchFamily="34" charset="0"/>
                <a:cs typeface="Arial" pitchFamily="34" charset="0"/>
              </a:rPr>
              <a:t>Date: 	30 October - 3 November 2017</a:t>
            </a:r>
            <a:endParaRPr lang="en-GB" sz="1800" dirty="0">
              <a:solidFill>
                <a:schemeClr val="tx1"/>
              </a:solidFill>
              <a:latin typeface="Arial" pitchFamily="34" charset="0"/>
              <a:cs typeface="Arial" pitchFamily="34" charset="0"/>
            </a:endParaRPr>
          </a:p>
          <a:p>
            <a:r>
              <a:rPr lang="en-GB" sz="1800" dirty="0" smtClean="0">
                <a:solidFill>
                  <a:schemeClr val="tx1"/>
                </a:solidFill>
                <a:latin typeface="Arial" pitchFamily="34" charset="0"/>
                <a:cs typeface="Arial" pitchFamily="34" charset="0"/>
              </a:rPr>
              <a:t>Martin Ward (Director General) </a:t>
            </a:r>
            <a:r>
              <a:rPr lang="en-GB" sz="1800" dirty="0">
                <a:solidFill>
                  <a:schemeClr val="tx1"/>
                </a:solidFill>
                <a:latin typeface="Arial" pitchFamily="34" charset="0"/>
                <a:cs typeface="Arial" pitchFamily="34" charset="0"/>
              </a:rPr>
              <a:t>- </a:t>
            </a:r>
            <a:r>
              <a:rPr lang="en-GB" sz="1800" dirty="0" err="1" smtClean="0">
                <a:solidFill>
                  <a:schemeClr val="tx1"/>
                </a:solidFill>
                <a:latin typeface="Arial" pitchFamily="34" charset="0"/>
                <a:cs typeface="Arial" pitchFamily="34" charset="0"/>
              </a:rPr>
              <a:t>hq@eppo.int</a:t>
            </a:r>
            <a:endParaRPr lang="en-GB" sz="1800" dirty="0">
              <a:solidFill>
                <a:schemeClr val="tx1"/>
              </a:solidFill>
              <a:latin typeface="Arial" pitchFamily="34" charset="0"/>
              <a:cs typeface="Arial" pitchFamily="34" charset="0"/>
            </a:endParaRPr>
          </a:p>
        </p:txBody>
      </p:sp>
      <p:pic>
        <p:nvPicPr>
          <p:cNvPr id="8196"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2322" y="3789040"/>
            <a:ext cx="2543151" cy="268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46927"/>
            <a:ext cx="9144160" cy="391903"/>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80135" tIns="40068" rIns="80135" bIns="40068" rtlCol="0" anchor="ctr"/>
          <a:lstStyle/>
          <a:p>
            <a:pPr defTabSz="436219" fontAlgn="auto">
              <a:spcBef>
                <a:spcPts val="0"/>
              </a:spcBef>
              <a:spcAft>
                <a:spcPts val="0"/>
              </a:spcAft>
              <a:tabLst>
                <a:tab pos="473023" algn="l"/>
                <a:tab pos="3770275" algn="l"/>
                <a:tab pos="7230301" algn="l"/>
              </a:tabLst>
            </a:pPr>
            <a:r>
              <a:rPr lang="en-GB" sz="1700" b="1" dirty="0">
                <a:solidFill>
                  <a:prstClr val="white"/>
                </a:solidFill>
              </a:rPr>
              <a:t>	How to recognize it?	Please help us!	</a:t>
            </a:r>
          </a:p>
        </p:txBody>
      </p:sp>
      <p:grpSp>
        <p:nvGrpSpPr>
          <p:cNvPr id="38" name="Groupe 37"/>
          <p:cNvGrpSpPr/>
          <p:nvPr/>
        </p:nvGrpSpPr>
        <p:grpSpPr>
          <a:xfrm>
            <a:off x="3223187" y="4002299"/>
            <a:ext cx="2588847" cy="1822577"/>
            <a:chOff x="3832374" y="4074590"/>
            <a:chExt cx="3027063" cy="2009054"/>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fr-FR" sz="1900">
                <a:solidFill>
                  <a:prstClr val="white"/>
                </a:solidFill>
              </a:endParaRPr>
            </a:p>
          </p:txBody>
        </p:sp>
        <p:sp>
          <p:nvSpPr>
            <p:cNvPr id="2" name="Rectangle 1"/>
            <p:cNvSpPr/>
            <p:nvPr/>
          </p:nvSpPr>
          <p:spPr>
            <a:xfrm>
              <a:off x="4370666" y="4074590"/>
              <a:ext cx="2077669"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r>
                <a:rPr lang="en-GB" sz="1700" b="1" dirty="0">
                  <a:solidFill>
                    <a:prstClr val="white"/>
                  </a:solidFill>
                </a:rPr>
                <a:t>Contact details</a:t>
              </a:r>
            </a:p>
          </p:txBody>
        </p:sp>
      </p:grpSp>
      <p:grpSp>
        <p:nvGrpSpPr>
          <p:cNvPr id="15" name="Groupe 14"/>
          <p:cNvGrpSpPr/>
          <p:nvPr/>
        </p:nvGrpSpPr>
        <p:grpSpPr>
          <a:xfrm>
            <a:off x="-4311" y="5978815"/>
            <a:ext cx="9165873" cy="91022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grpSp>
      <p:cxnSp>
        <p:nvCxnSpPr>
          <p:cNvPr id="21" name="Connecteur droit 20"/>
          <p:cNvCxnSpPr/>
          <p:nvPr/>
        </p:nvCxnSpPr>
        <p:spPr>
          <a:xfrm flipH="1">
            <a:off x="6211520" y="790026"/>
            <a:ext cx="146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6114696" y="-13502"/>
            <a:ext cx="3048053" cy="4390249"/>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defTabSz="436219" fontAlgn="auto">
                <a:spcBef>
                  <a:spcPts val="0"/>
                </a:spcBef>
                <a:spcAft>
                  <a:spcPts val="0"/>
                </a:spcAft>
              </a:pPr>
              <a:r>
                <a:rPr lang="en-GB" sz="2500" b="1" spc="-132" dirty="0">
                  <a:solidFill>
                    <a:prstClr val="white"/>
                  </a:solidFill>
                  <a:latin typeface="Century Gothic" panose="020B0502020202020204" pitchFamily="34" charset="0"/>
                </a:rPr>
                <a:t>CAN YOU HELP US?</a:t>
              </a:r>
            </a:p>
            <a:p>
              <a:pPr algn="ctr" defTabSz="436219" fontAlgn="auto">
                <a:spcBef>
                  <a:spcPts val="526"/>
                </a:spcBef>
                <a:spcAft>
                  <a:spcPts val="0"/>
                </a:spcAft>
              </a:pPr>
              <a:r>
                <a:rPr lang="en-GB" sz="1400" b="1" i="1" dirty="0" err="1">
                  <a:solidFill>
                    <a:prstClr val="white"/>
                  </a:solidFill>
                </a:rPr>
                <a:t>Popillia</a:t>
              </a:r>
              <a:r>
                <a:rPr lang="en-GB" sz="1400" b="1" i="1" dirty="0">
                  <a:solidFill>
                    <a:prstClr val="white"/>
                  </a:solidFill>
                </a:rPr>
                <a:t> japonica</a:t>
              </a:r>
            </a:p>
            <a:p>
              <a:pPr algn="ctr" defTabSz="436219" fontAlgn="auto">
                <a:lnSpc>
                  <a:spcPts val="963"/>
                </a:lnSpc>
                <a:spcBef>
                  <a:spcPts val="0"/>
                </a:spcBef>
                <a:spcAft>
                  <a:spcPts val="0"/>
                </a:spcAft>
              </a:pPr>
              <a:r>
                <a:rPr lang="en-GB" sz="1000" b="1" dirty="0">
                  <a:solidFill>
                    <a:prstClr val="white"/>
                  </a:solidFill>
                </a:rPr>
                <a:t>An insect pest threatening our lawns, </a:t>
              </a:r>
              <a:br>
                <a:rPr lang="en-GB" sz="1000" b="1" dirty="0">
                  <a:solidFill>
                    <a:prstClr val="white"/>
                  </a:solidFill>
                </a:rPr>
              </a:br>
              <a:r>
                <a:rPr lang="en-GB" sz="1000" b="1" dirty="0">
                  <a:solidFill>
                    <a:prstClr val="white"/>
                  </a:solidFill>
                </a:rPr>
                <a:t>wood and crops</a:t>
              </a:r>
            </a:p>
          </p:txBody>
        </p:sp>
        <p:cxnSp>
          <p:nvCxnSpPr>
            <p:cNvPr id="23" name="Connecteur droit 22"/>
            <p:cNvCxnSpPr/>
            <p:nvPr/>
          </p:nvCxnSpPr>
          <p:spPr>
            <a:xfrm>
              <a:off x="7280058" y="870857"/>
              <a:ext cx="8276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9731520" y="870857"/>
              <a:ext cx="8276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29" name="Image 28"/>
          <p:cNvPicPr>
            <a:picLocks noChangeAspect="1"/>
          </p:cNvPicPr>
          <p:nvPr/>
        </p:nvPicPr>
        <p:blipFill>
          <a:blip r:embed="rId2"/>
          <a:stretch>
            <a:fillRect/>
          </a:stretch>
        </p:blipFill>
        <p:spPr>
          <a:xfrm>
            <a:off x="5406416" y="6171788"/>
            <a:ext cx="437852" cy="485559"/>
          </a:xfrm>
          <a:prstGeom prst="rect">
            <a:avLst/>
          </a:prstGeom>
        </p:spPr>
      </p:pic>
      <p:pic>
        <p:nvPicPr>
          <p:cNvPr id="30" name="Image 29"/>
          <p:cNvPicPr>
            <a:picLocks noChangeAspect="1"/>
          </p:cNvPicPr>
          <p:nvPr/>
        </p:nvPicPr>
        <p:blipFill>
          <a:blip r:embed="rId3"/>
          <a:stretch>
            <a:fillRect/>
          </a:stretch>
        </p:blipFill>
        <p:spPr>
          <a:xfrm>
            <a:off x="6282623" y="6149758"/>
            <a:ext cx="511378" cy="567669"/>
          </a:xfrm>
          <a:prstGeom prst="rect">
            <a:avLst/>
          </a:prstGeom>
        </p:spPr>
      </p:pic>
      <p:pic>
        <p:nvPicPr>
          <p:cNvPr id="33" name="Image 32" descr="Capture d’écran"/>
          <p:cNvPicPr>
            <a:picLocks noChangeAspect="1"/>
          </p:cNvPicPr>
          <p:nvPr/>
        </p:nvPicPr>
        <p:blipFill>
          <a:blip r:embed="rId4"/>
          <a:stretch>
            <a:fillRect/>
          </a:stretch>
        </p:blipFill>
        <p:spPr>
          <a:xfrm>
            <a:off x="6121140" y="1359843"/>
            <a:ext cx="3030731" cy="2401132"/>
          </a:xfrm>
          <a:prstGeom prst="rect">
            <a:avLst/>
          </a:prstGeom>
        </p:spPr>
      </p:pic>
      <p:pic>
        <p:nvPicPr>
          <p:cNvPr id="34" name="Image 33" descr="Capture d’écran"/>
          <p:cNvPicPr>
            <a:picLocks noChangeAspect="1"/>
          </p:cNvPicPr>
          <p:nvPr/>
        </p:nvPicPr>
        <p:blipFill>
          <a:blip r:embed="rId5"/>
          <a:stretch>
            <a:fillRect/>
          </a:stretch>
        </p:blipFill>
        <p:spPr>
          <a:xfrm>
            <a:off x="330431" y="3057789"/>
            <a:ext cx="2370339" cy="2565213"/>
          </a:xfrm>
          <a:prstGeom prst="rect">
            <a:avLst/>
          </a:prstGeom>
        </p:spPr>
      </p:pic>
      <p:sp>
        <p:nvSpPr>
          <p:cNvPr id="35" name="ZoneTexte 34"/>
          <p:cNvSpPr txBox="1"/>
          <p:nvPr/>
        </p:nvSpPr>
        <p:spPr>
          <a:xfrm>
            <a:off x="3256256" y="790030"/>
            <a:ext cx="2494607" cy="2761139"/>
          </a:xfrm>
          <a:prstGeom prst="rect">
            <a:avLst/>
          </a:prstGeom>
          <a:noFill/>
        </p:spPr>
        <p:txBody>
          <a:bodyPr wrap="square" lIns="80135" tIns="40068" rIns="80135" bIns="40068" rtlCol="0">
            <a:spAutoFit/>
          </a:bodyPr>
          <a:lstStyle/>
          <a:p>
            <a:pPr algn="just" defTabSz="436219" fontAlgn="auto">
              <a:lnSpc>
                <a:spcPts val="1052"/>
              </a:lnSpc>
              <a:spcBef>
                <a:spcPts val="0"/>
              </a:spcBef>
              <a:spcAft>
                <a:spcPts val="0"/>
              </a:spcAft>
            </a:pPr>
            <a:r>
              <a:rPr lang="en-US" sz="1600" baseline="30000" dirty="0">
                <a:solidFill>
                  <a:prstClr val="black"/>
                </a:solidFill>
                <a:latin typeface="Calibri"/>
              </a:rPr>
              <a:t>Because </a:t>
            </a:r>
            <a:r>
              <a:rPr lang="en-US" sz="1600" i="1" baseline="30000" dirty="0" err="1">
                <a:solidFill>
                  <a:prstClr val="black"/>
                </a:solidFill>
                <a:latin typeface="Calibri"/>
              </a:rPr>
              <a:t>Popillia</a:t>
            </a:r>
            <a:r>
              <a:rPr lang="en-US" sz="1600" i="1" baseline="30000" dirty="0">
                <a:solidFill>
                  <a:prstClr val="black"/>
                </a:solidFill>
                <a:latin typeface="Calibri"/>
              </a:rPr>
              <a:t> japonica</a:t>
            </a:r>
            <a:r>
              <a:rPr lang="en-US" sz="1600" baseline="30000" dirty="0">
                <a:solidFill>
                  <a:prstClr val="black"/>
                </a:solidFill>
                <a:latin typeface="Calibri"/>
              </a:rPr>
              <a:t> can seriously    damage many wild and cultivated plants, it is important to report any sightings to plant protection authorities. Early detection will allow a rapid implementation of appropriate measures against </a:t>
            </a:r>
            <a:r>
              <a:rPr lang="en-US" sz="1600" i="1" baseline="30000" dirty="0" err="1">
                <a:solidFill>
                  <a:prstClr val="black"/>
                </a:solidFill>
                <a:latin typeface="Calibri"/>
              </a:rPr>
              <a:t>Popillia</a:t>
            </a:r>
            <a:r>
              <a:rPr lang="en-US" sz="1600" i="1" baseline="30000" dirty="0">
                <a:solidFill>
                  <a:prstClr val="black"/>
                </a:solidFill>
                <a:latin typeface="Calibri"/>
              </a:rPr>
              <a:t> japonica</a:t>
            </a:r>
            <a:r>
              <a:rPr lang="en-US" sz="1600" baseline="30000" dirty="0">
                <a:solidFill>
                  <a:prstClr val="black"/>
                </a:solidFill>
                <a:latin typeface="Calibri"/>
              </a:rPr>
              <a:t>. </a:t>
            </a:r>
          </a:p>
          <a:p>
            <a:pPr algn="just" defTabSz="436219" fontAlgn="auto">
              <a:lnSpc>
                <a:spcPts val="1052"/>
              </a:lnSpc>
              <a:spcBef>
                <a:spcPts val="0"/>
              </a:spcBef>
              <a:spcAft>
                <a:spcPts val="0"/>
              </a:spcAft>
            </a:pPr>
            <a:endParaRPr lang="fr-FR" sz="1600" baseline="30000" dirty="0">
              <a:solidFill>
                <a:prstClr val="black"/>
              </a:solidFill>
              <a:latin typeface="Calibri"/>
            </a:endParaRPr>
          </a:p>
          <a:p>
            <a:pPr algn="just" defTabSz="436219" fontAlgn="auto">
              <a:lnSpc>
                <a:spcPts val="1052"/>
              </a:lnSpc>
              <a:spcBef>
                <a:spcPts val="0"/>
              </a:spcBef>
              <a:spcAft>
                <a:spcPts val="0"/>
              </a:spcAft>
            </a:pPr>
            <a:r>
              <a:rPr lang="en-US" sz="1600" baseline="30000" dirty="0">
                <a:solidFill>
                  <a:prstClr val="black"/>
                </a:solidFill>
                <a:latin typeface="Calibri"/>
              </a:rPr>
              <a:t>If you see </a:t>
            </a:r>
            <a:r>
              <a:rPr lang="en-US" sz="1600" i="1" baseline="30000" dirty="0" err="1">
                <a:solidFill>
                  <a:prstClr val="black"/>
                </a:solidFill>
                <a:latin typeface="Calibri"/>
              </a:rPr>
              <a:t>Popillia</a:t>
            </a:r>
            <a:r>
              <a:rPr lang="en-US" sz="1600" i="1" baseline="30000" dirty="0">
                <a:solidFill>
                  <a:prstClr val="black"/>
                </a:solidFill>
                <a:latin typeface="Calibri"/>
              </a:rPr>
              <a:t> japonica</a:t>
            </a:r>
            <a:r>
              <a:rPr lang="en-US" sz="1600" baseline="30000" dirty="0">
                <a:solidFill>
                  <a:prstClr val="black"/>
                </a:solidFill>
                <a:latin typeface="Calibri"/>
              </a:rPr>
              <a:t>: </a:t>
            </a:r>
          </a:p>
          <a:p>
            <a:pPr algn="just" defTabSz="436219" fontAlgn="auto">
              <a:lnSpc>
                <a:spcPts val="1052"/>
              </a:lnSpc>
              <a:spcBef>
                <a:spcPts val="0"/>
              </a:spcBef>
              <a:spcAft>
                <a:spcPts val="0"/>
              </a:spcAft>
            </a:pPr>
            <a:endParaRPr lang="fr-FR" sz="1600" baseline="30000" dirty="0">
              <a:solidFill>
                <a:prstClr val="black"/>
              </a:solidFill>
              <a:latin typeface="Calibri"/>
            </a:endParaRPr>
          </a:p>
          <a:p>
            <a:pPr algn="just" defTabSz="436219" fontAlgn="auto">
              <a:lnSpc>
                <a:spcPts val="1052"/>
              </a:lnSpc>
              <a:spcBef>
                <a:spcPts val="0"/>
              </a:spcBef>
              <a:spcAft>
                <a:spcPts val="0"/>
              </a:spcAft>
            </a:pPr>
            <a:r>
              <a:rPr lang="en-US" sz="1600" baseline="30000" dirty="0">
                <a:solidFill>
                  <a:prstClr val="black"/>
                </a:solidFill>
                <a:latin typeface="Calibri"/>
              </a:rPr>
              <a:t>- Check the presence of tufts of white hairs </a:t>
            </a:r>
          </a:p>
          <a:p>
            <a:pPr algn="just" defTabSz="436219" fontAlgn="auto">
              <a:lnSpc>
                <a:spcPts val="1052"/>
              </a:lnSpc>
              <a:spcBef>
                <a:spcPts val="0"/>
              </a:spcBef>
              <a:spcAft>
                <a:spcPts val="0"/>
              </a:spcAft>
            </a:pPr>
            <a:r>
              <a:rPr lang="en-US" sz="1600" baseline="30000" dirty="0">
                <a:solidFill>
                  <a:prstClr val="black"/>
                </a:solidFill>
                <a:latin typeface="Calibri"/>
              </a:rPr>
              <a:t>   on both sides of the abdomen</a:t>
            </a:r>
          </a:p>
          <a:p>
            <a:pPr algn="just" defTabSz="436219" fontAlgn="auto">
              <a:lnSpc>
                <a:spcPts val="1052"/>
              </a:lnSpc>
              <a:spcBef>
                <a:spcPts val="0"/>
              </a:spcBef>
              <a:spcAft>
                <a:spcPts val="0"/>
              </a:spcAft>
            </a:pPr>
            <a:r>
              <a:rPr lang="en-US" sz="1600" baseline="30000" dirty="0">
                <a:solidFill>
                  <a:prstClr val="black"/>
                </a:solidFill>
                <a:latin typeface="Calibri"/>
              </a:rPr>
              <a:t>- Whenever possible, take a picture of the </a:t>
            </a:r>
          </a:p>
          <a:p>
            <a:pPr algn="just" defTabSz="436219" fontAlgn="auto">
              <a:lnSpc>
                <a:spcPts val="1052"/>
              </a:lnSpc>
              <a:spcBef>
                <a:spcPts val="0"/>
              </a:spcBef>
              <a:spcAft>
                <a:spcPts val="0"/>
              </a:spcAft>
            </a:pPr>
            <a:r>
              <a:rPr lang="en-US" sz="1600" baseline="30000" dirty="0">
                <a:solidFill>
                  <a:prstClr val="black"/>
                </a:solidFill>
                <a:latin typeface="Calibri"/>
              </a:rPr>
              <a:t>  insect, record exact location and the name</a:t>
            </a:r>
          </a:p>
          <a:p>
            <a:pPr algn="just" defTabSz="436219" fontAlgn="auto">
              <a:lnSpc>
                <a:spcPts val="1052"/>
              </a:lnSpc>
              <a:spcBef>
                <a:spcPts val="0"/>
              </a:spcBef>
              <a:spcAft>
                <a:spcPts val="0"/>
              </a:spcAft>
            </a:pPr>
            <a:r>
              <a:rPr lang="en-US" sz="1600" baseline="30000" dirty="0">
                <a:solidFill>
                  <a:prstClr val="black"/>
                </a:solidFill>
                <a:latin typeface="Calibri"/>
              </a:rPr>
              <a:t>  of the host plants on which it was</a:t>
            </a:r>
            <a:r>
              <a:rPr lang="en-US" sz="1600" dirty="0">
                <a:solidFill>
                  <a:prstClr val="black"/>
                </a:solidFill>
                <a:latin typeface="Calibri"/>
              </a:rPr>
              <a:t> </a:t>
            </a:r>
            <a:r>
              <a:rPr lang="en-US" sz="1600" baseline="30000" dirty="0">
                <a:solidFill>
                  <a:prstClr val="black"/>
                </a:solidFill>
                <a:latin typeface="Calibri"/>
              </a:rPr>
              <a:t>observed</a:t>
            </a:r>
          </a:p>
          <a:p>
            <a:pPr algn="just" defTabSz="436219" fontAlgn="auto">
              <a:lnSpc>
                <a:spcPts val="1052"/>
              </a:lnSpc>
              <a:spcBef>
                <a:spcPts val="0"/>
              </a:spcBef>
              <a:spcAft>
                <a:spcPts val="0"/>
              </a:spcAft>
            </a:pPr>
            <a:r>
              <a:rPr lang="fr-FR" sz="1600" baseline="30000" dirty="0">
                <a:solidFill>
                  <a:prstClr val="black"/>
                </a:solidFill>
                <a:latin typeface="Calibri"/>
              </a:rPr>
              <a:t>- Contact us (</a:t>
            </a:r>
            <a:r>
              <a:rPr lang="fr-FR" sz="1600" baseline="30000" dirty="0" err="1">
                <a:solidFill>
                  <a:prstClr val="black"/>
                </a:solidFill>
                <a:latin typeface="Calibri"/>
              </a:rPr>
              <a:t>see</a:t>
            </a:r>
            <a:r>
              <a:rPr lang="fr-FR" sz="1600" baseline="30000" dirty="0">
                <a:solidFill>
                  <a:prstClr val="black"/>
                </a:solidFill>
                <a:latin typeface="Calibri"/>
              </a:rPr>
              <a:t> </a:t>
            </a:r>
            <a:r>
              <a:rPr lang="fr-FR" sz="1600" baseline="30000" dirty="0" err="1">
                <a:solidFill>
                  <a:prstClr val="black"/>
                </a:solidFill>
                <a:latin typeface="Calibri"/>
              </a:rPr>
              <a:t>below</a:t>
            </a:r>
            <a:r>
              <a:rPr lang="fr-FR" sz="1600" baseline="30000" dirty="0">
                <a:solidFill>
                  <a:prstClr val="black"/>
                </a:solidFill>
                <a:latin typeface="Calibri"/>
              </a:rPr>
              <a:t>)</a:t>
            </a:r>
            <a:endParaRPr lang="en-GB" sz="1600" dirty="0">
              <a:solidFill>
                <a:prstClr val="black"/>
              </a:solidFill>
              <a:latin typeface="Calibri"/>
            </a:endParaRPr>
          </a:p>
        </p:txBody>
      </p:sp>
      <p:sp>
        <p:nvSpPr>
          <p:cNvPr id="36" name="ZoneTexte 35"/>
          <p:cNvSpPr txBox="1"/>
          <p:nvPr/>
        </p:nvSpPr>
        <p:spPr>
          <a:xfrm>
            <a:off x="257097" y="829443"/>
            <a:ext cx="2517006" cy="2302039"/>
          </a:xfrm>
          <a:prstGeom prst="rect">
            <a:avLst/>
          </a:prstGeom>
          <a:noFill/>
        </p:spPr>
        <p:txBody>
          <a:bodyPr wrap="square" lIns="80135" tIns="40068" rIns="80135" bIns="40068" rtlCol="0">
            <a:spAutoFit/>
          </a:bodyPr>
          <a:lstStyle/>
          <a:p>
            <a:pPr algn="just" defTabSz="436219" fontAlgn="auto">
              <a:lnSpc>
                <a:spcPts val="1052"/>
              </a:lnSpc>
              <a:spcBef>
                <a:spcPts val="0"/>
              </a:spcBef>
              <a:spcAft>
                <a:spcPts val="0"/>
              </a:spcAft>
            </a:pPr>
            <a:r>
              <a:rPr lang="en-US" sz="1600" baseline="30000" dirty="0">
                <a:solidFill>
                  <a:prstClr val="black"/>
                </a:solidFill>
                <a:latin typeface="Calibri" panose="020F0502020204030204" pitchFamily="34" charset="0"/>
                <a:cs typeface="Calibri" panose="020F0502020204030204" pitchFamily="34" charset="0"/>
              </a:rPr>
              <a:t>Adult beetles are about 10-12 mm long with iridescent copper-</a:t>
            </a:r>
            <a:r>
              <a:rPr lang="en-US" sz="1600" baseline="30000" dirty="0" err="1">
                <a:solidFill>
                  <a:prstClr val="black"/>
                </a:solidFill>
                <a:latin typeface="Calibri" panose="020F0502020204030204" pitchFamily="34" charset="0"/>
                <a:cs typeface="Calibri" panose="020F0502020204030204" pitchFamily="34" charset="0"/>
              </a:rPr>
              <a:t>coloured</a:t>
            </a:r>
            <a:r>
              <a:rPr lang="en-US" sz="1600" baseline="30000" dirty="0">
                <a:solidFill>
                  <a:prstClr val="black"/>
                </a:solidFill>
                <a:latin typeface="Calibri" panose="020F0502020204030204" pitchFamily="34" charset="0"/>
                <a:cs typeface="Calibri" panose="020F0502020204030204" pitchFamily="34" charset="0"/>
              </a:rPr>
              <a:t> elytra and metallic green thorax and head. The presence of 12 tufts of white hair can be seen on their body (5 along each side of the abdomen and 2 larger ones near the bottom end). The presence of these white hair tufts is quite distinctive of </a:t>
            </a:r>
            <a:r>
              <a:rPr lang="en-US" sz="1600" i="1" baseline="30000" dirty="0" err="1">
                <a:solidFill>
                  <a:prstClr val="black"/>
                </a:solidFill>
                <a:latin typeface="Calibri" panose="020F0502020204030204" pitchFamily="34" charset="0"/>
                <a:cs typeface="Calibri" panose="020F0502020204030204" pitchFamily="34" charset="0"/>
              </a:rPr>
              <a:t>Popillia</a:t>
            </a:r>
            <a:r>
              <a:rPr lang="en-US" sz="1600" i="1" baseline="30000" dirty="0">
                <a:solidFill>
                  <a:prstClr val="black"/>
                </a:solidFill>
                <a:latin typeface="Calibri" panose="020F0502020204030204" pitchFamily="34" charset="0"/>
                <a:cs typeface="Calibri" panose="020F0502020204030204" pitchFamily="34" charset="0"/>
              </a:rPr>
              <a:t> japonica</a:t>
            </a:r>
            <a:r>
              <a:rPr lang="en-US" sz="1600" baseline="30000" dirty="0">
                <a:solidFill>
                  <a:prstClr val="black"/>
                </a:solidFill>
                <a:latin typeface="Calibri" panose="020F0502020204030204" pitchFamily="34" charset="0"/>
                <a:cs typeface="Calibri" panose="020F0502020204030204" pitchFamily="34" charset="0"/>
              </a:rPr>
              <a:t>. Adults can be seen mainly during late spring and summer. Other stages of the insect (eggs, larvae and pupae) live in the soil and are therefore more difficult to see. In addition, their identification is more complex.</a:t>
            </a:r>
          </a:p>
          <a:p>
            <a:pPr defTabSz="436219" fontAlgn="auto">
              <a:spcBef>
                <a:spcPts val="0"/>
              </a:spcBef>
              <a:spcAft>
                <a:spcPts val="0"/>
              </a:spcAft>
            </a:pPr>
            <a:endParaRPr lang="en-GB" sz="1600" dirty="0">
              <a:solidFill>
                <a:prstClr val="black"/>
              </a:solidFill>
              <a:latin typeface="Calibri"/>
            </a:endParaRPr>
          </a:p>
        </p:txBody>
      </p:sp>
      <p:sp>
        <p:nvSpPr>
          <p:cNvPr id="3" name="ZoneTexte 2"/>
          <p:cNvSpPr txBox="1"/>
          <p:nvPr/>
        </p:nvSpPr>
        <p:spPr>
          <a:xfrm>
            <a:off x="6984281" y="6452272"/>
            <a:ext cx="1843141" cy="362963"/>
          </a:xfrm>
          <a:prstGeom prst="rect">
            <a:avLst/>
          </a:prstGeom>
          <a:noFill/>
        </p:spPr>
        <p:txBody>
          <a:bodyPr wrap="square" lIns="80135" tIns="40068" rIns="80135" bIns="40068" rtlCol="0">
            <a:spAutoFit/>
          </a:bodyPr>
          <a:lstStyle/>
          <a:p>
            <a:pPr defTabSz="436219" fontAlgn="auto">
              <a:spcBef>
                <a:spcPts val="0"/>
              </a:spcBef>
              <a:spcAft>
                <a:spcPts val="0"/>
              </a:spcAft>
            </a:pPr>
            <a:r>
              <a:rPr lang="en-GB" sz="900" b="1" dirty="0">
                <a:solidFill>
                  <a:prstClr val="white"/>
                </a:solidFill>
                <a:latin typeface="Calibri" panose="020F0502020204030204" pitchFamily="34" charset="0"/>
                <a:cs typeface="Calibri" panose="020F0502020204030204" pitchFamily="34" charset="0"/>
              </a:rPr>
              <a:t>Prepared in collaboration </a:t>
            </a:r>
            <a:br>
              <a:rPr lang="en-GB" sz="900" b="1" dirty="0">
                <a:solidFill>
                  <a:prstClr val="white"/>
                </a:solidFill>
                <a:latin typeface="Calibri" panose="020F0502020204030204" pitchFamily="34" charset="0"/>
                <a:cs typeface="Calibri" panose="020F0502020204030204" pitchFamily="34" charset="0"/>
              </a:rPr>
            </a:br>
            <a:r>
              <a:rPr lang="en-GB" sz="900" b="1" dirty="0">
                <a:solidFill>
                  <a:prstClr val="white"/>
                </a:solidFill>
                <a:latin typeface="Calibri" panose="020F0502020204030204" pitchFamily="34" charset="0"/>
                <a:cs typeface="Calibri" panose="020F0502020204030204" pitchFamily="34" charset="0"/>
              </a:rPr>
              <a:t>with EPPO – www.eppo.int</a:t>
            </a:r>
          </a:p>
        </p:txBody>
      </p:sp>
      <p:sp>
        <p:nvSpPr>
          <p:cNvPr id="4" name="TextBox 3"/>
          <p:cNvSpPr txBox="1"/>
          <p:nvPr/>
        </p:nvSpPr>
        <p:spPr>
          <a:xfrm>
            <a:off x="6314941" y="4914895"/>
            <a:ext cx="2619367" cy="342529"/>
          </a:xfrm>
          <a:prstGeom prst="rect">
            <a:avLst/>
          </a:prstGeom>
          <a:noFill/>
        </p:spPr>
        <p:txBody>
          <a:bodyPr wrap="none" lIns="80135" tIns="40068" rIns="80135" bIns="40068" rtlCol="0">
            <a:spAutoFit/>
          </a:bodyPr>
          <a:lstStyle/>
          <a:p>
            <a:pPr defTabSz="436219" fontAlgn="auto">
              <a:spcBef>
                <a:spcPts val="0"/>
              </a:spcBef>
              <a:spcAft>
                <a:spcPts val="0"/>
              </a:spcAft>
            </a:pPr>
            <a:r>
              <a:rPr lang="en-GB" sz="1700" dirty="0">
                <a:solidFill>
                  <a:prstClr val="black"/>
                </a:solidFill>
                <a:latin typeface="Calibri"/>
              </a:rPr>
              <a:t>Logo and name of authority</a:t>
            </a:r>
          </a:p>
        </p:txBody>
      </p:sp>
    </p:spTree>
    <p:extLst>
      <p:ext uri="{BB962C8B-B14F-4D97-AF65-F5344CB8AC3E}">
        <p14:creationId xmlns:p14="http://schemas.microsoft.com/office/powerpoint/2010/main" val="301673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chema life cyc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158" y="4077362"/>
            <a:ext cx="2333322" cy="1875942"/>
          </a:xfrm>
          <a:prstGeom prst="rect">
            <a:avLst/>
          </a:prstGeom>
        </p:spPr>
      </p:pic>
      <p:sp>
        <p:nvSpPr>
          <p:cNvPr id="9" name="Rectangle 8"/>
          <p:cNvSpPr/>
          <p:nvPr/>
        </p:nvSpPr>
        <p:spPr>
          <a:xfrm>
            <a:off x="6418145" y="3561348"/>
            <a:ext cx="862853" cy="279790"/>
          </a:xfrm>
          <a:prstGeom prst="rect">
            <a:avLst/>
          </a:prstGeom>
          <a:solidFill>
            <a:srgbClr val="93BE61"/>
          </a:solidFill>
          <a:ln>
            <a:noFill/>
          </a:ln>
          <a:effectLst/>
        </p:spPr>
        <p:style>
          <a:lnRef idx="1">
            <a:schemeClr val="accent1"/>
          </a:lnRef>
          <a:fillRef idx="3">
            <a:schemeClr val="accent1"/>
          </a:fillRef>
          <a:effectRef idx="2">
            <a:schemeClr val="accent1"/>
          </a:effectRef>
          <a:fontRef idx="minor">
            <a:schemeClr val="lt1"/>
          </a:fontRef>
        </p:style>
        <p:txBody>
          <a:bodyPr lIns="80135" tIns="40068" rIns="80135" bIns="40068" rtlCol="0" anchor="ctr"/>
          <a:lstStyle/>
          <a:p>
            <a:pPr algn="ctr" defTabSz="436219" fontAlgn="auto">
              <a:spcBef>
                <a:spcPts val="0"/>
              </a:spcBef>
              <a:spcAft>
                <a:spcPts val="0"/>
              </a:spcAft>
            </a:pPr>
            <a:r>
              <a:rPr lang="fr-FR" sz="1300" b="1" dirty="0">
                <a:solidFill>
                  <a:prstClr val="white"/>
                </a:solidFill>
              </a:rPr>
              <a:t>Life cycle</a:t>
            </a:r>
          </a:p>
        </p:txBody>
      </p:sp>
      <p:sp>
        <p:nvSpPr>
          <p:cNvPr id="5" name="Rectangle 4"/>
          <p:cNvSpPr/>
          <p:nvPr/>
        </p:nvSpPr>
        <p:spPr>
          <a:xfrm>
            <a:off x="-1" y="246927"/>
            <a:ext cx="9144160" cy="391903"/>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80135" tIns="40068" rIns="80135" bIns="40068" rtlCol="0" anchor="ctr"/>
          <a:lstStyle/>
          <a:p>
            <a:pPr defTabSz="436219" fontAlgn="auto">
              <a:spcBef>
                <a:spcPts val="0"/>
              </a:spcBef>
              <a:spcAft>
                <a:spcPts val="0"/>
              </a:spcAft>
              <a:tabLst>
                <a:tab pos="318595" algn="l"/>
                <a:tab pos="4088869" algn="l"/>
                <a:tab pos="7230301" algn="l"/>
              </a:tabLst>
            </a:pPr>
            <a:r>
              <a:rPr lang="en-GB" sz="1700" b="1" dirty="0">
                <a:solidFill>
                  <a:prstClr val="white"/>
                </a:solidFill>
              </a:rPr>
              <a:t>	What is </a:t>
            </a:r>
            <a:r>
              <a:rPr lang="en-GB" sz="1700" b="1" i="1" dirty="0" err="1">
                <a:solidFill>
                  <a:prstClr val="white"/>
                </a:solidFill>
              </a:rPr>
              <a:t>Popillia</a:t>
            </a:r>
            <a:r>
              <a:rPr lang="en-GB" sz="1700" b="1" i="1" dirty="0">
                <a:solidFill>
                  <a:prstClr val="white"/>
                </a:solidFill>
              </a:rPr>
              <a:t> japonica</a:t>
            </a:r>
            <a:r>
              <a:rPr lang="en-GB" sz="1700" b="1" dirty="0">
                <a:solidFill>
                  <a:prstClr val="white"/>
                </a:solidFill>
              </a:rPr>
              <a:t>?	Damage	Biology</a:t>
            </a:r>
          </a:p>
        </p:txBody>
      </p:sp>
      <p:grpSp>
        <p:nvGrpSpPr>
          <p:cNvPr id="13" name="Groupe 12"/>
          <p:cNvGrpSpPr/>
          <p:nvPr/>
        </p:nvGrpSpPr>
        <p:grpSpPr>
          <a:xfrm>
            <a:off x="-11672" y="6173343"/>
            <a:ext cx="9165873" cy="683983"/>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36219" fontAlgn="auto">
                <a:spcBef>
                  <a:spcPts val="0"/>
                </a:spcBef>
                <a:spcAft>
                  <a:spcPts val="0"/>
                </a:spcAft>
              </a:pPr>
              <a:endParaRPr lang="en-GB" sz="1700">
                <a:solidFill>
                  <a:prstClr val="white"/>
                </a:solidFill>
              </a:endParaRPr>
            </a:p>
          </p:txBody>
        </p:sp>
      </p:grpSp>
      <p:sp>
        <p:nvSpPr>
          <p:cNvPr id="14" name="ZoneTexte 13"/>
          <p:cNvSpPr txBox="1"/>
          <p:nvPr/>
        </p:nvSpPr>
        <p:spPr>
          <a:xfrm>
            <a:off x="6407072" y="1062921"/>
            <a:ext cx="2463073" cy="2302039"/>
          </a:xfrm>
          <a:prstGeom prst="rect">
            <a:avLst/>
          </a:prstGeom>
          <a:noFill/>
        </p:spPr>
        <p:txBody>
          <a:bodyPr wrap="square" lIns="80135" tIns="40068" rIns="80135" bIns="40068" rtlCol="0">
            <a:spAutoFit/>
          </a:bodyPr>
          <a:lstStyle/>
          <a:p>
            <a:pPr algn="just" defTabSz="436219" fontAlgn="auto">
              <a:lnSpc>
                <a:spcPts val="1052"/>
              </a:lnSpc>
              <a:spcBef>
                <a:spcPts val="0"/>
              </a:spcBef>
              <a:spcAft>
                <a:spcPts val="0"/>
              </a:spcAft>
            </a:pPr>
            <a:r>
              <a:rPr lang="en-US" sz="1600" i="1" baseline="30000" dirty="0" err="1">
                <a:solidFill>
                  <a:prstClr val="black"/>
                </a:solidFill>
                <a:latin typeface="Calibri" panose="020F0502020204030204" pitchFamily="34" charset="0"/>
                <a:cs typeface="Calibri" panose="020F0502020204030204" pitchFamily="34" charset="0"/>
              </a:rPr>
              <a:t>Popillia</a:t>
            </a:r>
            <a:r>
              <a:rPr lang="en-US" sz="1600" i="1" baseline="30000" dirty="0">
                <a:solidFill>
                  <a:prstClr val="black"/>
                </a:solidFill>
                <a:latin typeface="Calibri" panose="020F0502020204030204" pitchFamily="34" charset="0"/>
                <a:cs typeface="Calibri" panose="020F0502020204030204" pitchFamily="34" charset="0"/>
              </a:rPr>
              <a:t> japonica </a:t>
            </a:r>
            <a:r>
              <a:rPr lang="en-US" sz="1600" baseline="30000" dirty="0">
                <a:solidFill>
                  <a:prstClr val="black"/>
                </a:solidFill>
                <a:latin typeface="Calibri" panose="020F0502020204030204" pitchFamily="34" charset="0"/>
                <a:cs typeface="Calibri" panose="020F0502020204030204" pitchFamily="34" charset="0"/>
              </a:rPr>
              <a:t>(</a:t>
            </a:r>
            <a:r>
              <a:rPr lang="en-US" sz="1600" baseline="30000" dirty="0" err="1">
                <a:solidFill>
                  <a:prstClr val="black"/>
                </a:solidFill>
                <a:latin typeface="Calibri" panose="020F0502020204030204" pitchFamily="34" charset="0"/>
                <a:cs typeface="Calibri" panose="020F0502020204030204" pitchFamily="34" charset="0"/>
              </a:rPr>
              <a:t>Coleoptera</a:t>
            </a:r>
            <a:r>
              <a:rPr lang="en-US" sz="1600" baseline="30000" dirty="0">
                <a:solidFill>
                  <a:prstClr val="black"/>
                </a:solidFill>
                <a:latin typeface="Calibri" panose="020F0502020204030204" pitchFamily="34" charset="0"/>
                <a:cs typeface="Calibri" panose="020F0502020204030204" pitchFamily="34" charset="0"/>
              </a:rPr>
              <a:t>: </a:t>
            </a:r>
            <a:r>
              <a:rPr lang="en-US" sz="1600" baseline="30000" dirty="0" err="1">
                <a:solidFill>
                  <a:prstClr val="black"/>
                </a:solidFill>
                <a:latin typeface="Calibri" panose="020F0502020204030204" pitchFamily="34" charset="0"/>
                <a:cs typeface="Calibri" panose="020F0502020204030204" pitchFamily="34" charset="0"/>
              </a:rPr>
              <a:t>Rutelidae</a:t>
            </a:r>
            <a:r>
              <a:rPr lang="en-US" sz="1600" baseline="30000" dirty="0">
                <a:solidFill>
                  <a:prstClr val="black"/>
                </a:solidFill>
                <a:latin typeface="Calibri" panose="020F0502020204030204" pitchFamily="34" charset="0"/>
                <a:cs typeface="Calibri" panose="020F0502020204030204" pitchFamily="34" charset="0"/>
              </a:rPr>
              <a:t>) usually produces one generation per year but under cold climates, the life cycle can be extended to two years. Adult beetles usually emerge from the soil in May/June and mate. Females lay eggs in the soil.  After hatching, larvae (white grubs) develop in the soil where they feed on roots of grasses. The insect overwinter in a larval stage in the soil. In spring, larvae resume feeding and become pupae (metamorphosis). After emergence, adult start feeding on the aerial parts of the plants and a new cycle begins again. </a:t>
            </a:r>
          </a:p>
          <a:p>
            <a:pPr algn="just" defTabSz="436219" fontAlgn="auto">
              <a:spcBef>
                <a:spcPts val="0"/>
              </a:spcBef>
              <a:spcAft>
                <a:spcPts val="0"/>
              </a:spcAft>
            </a:pPr>
            <a:endParaRPr lang="en-GB" sz="1600" dirty="0">
              <a:solidFill>
                <a:prstClr val="black"/>
              </a:solidFill>
              <a:latin typeface="Calibri"/>
            </a:endParaRPr>
          </a:p>
        </p:txBody>
      </p:sp>
      <p:sp>
        <p:nvSpPr>
          <p:cNvPr id="15" name="ZoneTexte 14"/>
          <p:cNvSpPr txBox="1"/>
          <p:nvPr/>
        </p:nvSpPr>
        <p:spPr>
          <a:xfrm>
            <a:off x="3332828" y="1076556"/>
            <a:ext cx="2463073" cy="2866296"/>
          </a:xfrm>
          <a:prstGeom prst="rect">
            <a:avLst/>
          </a:prstGeom>
          <a:noFill/>
        </p:spPr>
        <p:txBody>
          <a:bodyPr wrap="square" lIns="80135" tIns="40068" rIns="80135" bIns="40068" rtlCol="0">
            <a:spAutoFit/>
          </a:bodyPr>
          <a:lstStyle/>
          <a:p>
            <a:pPr algn="just" defTabSz="436219" fontAlgn="auto">
              <a:lnSpc>
                <a:spcPts val="1052"/>
              </a:lnSpc>
              <a:spcBef>
                <a:spcPts val="0"/>
              </a:spcBef>
              <a:spcAft>
                <a:spcPts val="0"/>
              </a:spcAft>
            </a:pPr>
            <a:r>
              <a:rPr lang="en-US" sz="1600" baseline="30000" dirty="0">
                <a:solidFill>
                  <a:prstClr val="black"/>
                </a:solidFill>
                <a:latin typeface="Calibri" panose="020F0502020204030204" pitchFamily="34" charset="0"/>
                <a:cs typeface="Calibri" panose="020F0502020204030204" pitchFamily="34" charset="0"/>
              </a:rPr>
              <a:t>Larvae </a:t>
            </a:r>
            <a:r>
              <a:rPr lang="en-US" sz="1600" baseline="30000" dirty="0" smtClean="0">
                <a:solidFill>
                  <a:prstClr val="black"/>
                </a:solidFill>
                <a:latin typeface="Calibri" panose="020F0502020204030204" pitchFamily="34" charset="0"/>
                <a:cs typeface="Calibri" panose="020F0502020204030204" pitchFamily="34" charset="0"/>
              </a:rPr>
              <a:t>consume </a:t>
            </a:r>
            <a:r>
              <a:rPr lang="en-US" sz="1600" baseline="30000" dirty="0">
                <a:solidFill>
                  <a:prstClr val="black"/>
                </a:solidFill>
                <a:latin typeface="Calibri" panose="020F0502020204030204" pitchFamily="34" charset="0"/>
                <a:cs typeface="Calibri" panose="020F0502020204030204" pitchFamily="34" charset="0"/>
              </a:rPr>
              <a:t>plant roots and  are particularly damaging in lawns and meadows. Adult beetles  are voracious feeders and can attack many different plant species  (approximately 300 wild and  cultivated plant species).  Among the most vulnerable plants  the following can be mentioned: apple, bramble,  grasses, elm, grapevine, linden, maize, maple, rose, peach, soybean.</a:t>
            </a:r>
          </a:p>
          <a:p>
            <a:pPr algn="just" defTabSz="436219" fontAlgn="auto">
              <a:lnSpc>
                <a:spcPts val="1052"/>
              </a:lnSpc>
              <a:spcBef>
                <a:spcPts val="0"/>
              </a:spcBef>
              <a:spcAft>
                <a:spcPts val="0"/>
              </a:spcAft>
            </a:pPr>
            <a:r>
              <a:rPr lang="en-US" sz="1600" baseline="30000" dirty="0">
                <a:solidFill>
                  <a:prstClr val="black"/>
                </a:solidFill>
                <a:latin typeface="Calibri" panose="020F0502020204030204" pitchFamily="34" charset="0"/>
                <a:cs typeface="Calibri" panose="020F0502020204030204" pitchFamily="34" charset="0"/>
              </a:rPr>
              <a:t>The adults skeletonize leaves by chewing out the tissue between the veins, thus leaving a vein skeleton. They can also feed on flowers and fruit. The adults are gregarious and many beetles group together on a single plant, so individual plants or trees may be completely defoliated.</a:t>
            </a:r>
          </a:p>
          <a:p>
            <a:pPr defTabSz="436219" fontAlgn="auto">
              <a:spcBef>
                <a:spcPts val="0"/>
              </a:spcBef>
              <a:spcAft>
                <a:spcPts val="0"/>
              </a:spcAft>
            </a:pPr>
            <a:endParaRPr lang="en-GB" sz="1600" dirty="0">
              <a:solidFill>
                <a:prstClr val="black"/>
              </a:solidFill>
              <a:latin typeface="Calibri"/>
            </a:endParaRPr>
          </a:p>
        </p:txBody>
      </p:sp>
      <p:sp>
        <p:nvSpPr>
          <p:cNvPr id="16" name="ZoneTexte 15"/>
          <p:cNvSpPr txBox="1"/>
          <p:nvPr/>
        </p:nvSpPr>
        <p:spPr>
          <a:xfrm>
            <a:off x="245114" y="2315257"/>
            <a:ext cx="2463073" cy="2620075"/>
          </a:xfrm>
          <a:prstGeom prst="rect">
            <a:avLst/>
          </a:prstGeom>
          <a:noFill/>
        </p:spPr>
        <p:txBody>
          <a:bodyPr wrap="square" lIns="80135" tIns="40068" rIns="80135" bIns="40068" rtlCol="0">
            <a:spAutoFit/>
          </a:bodyPr>
          <a:lstStyle/>
          <a:p>
            <a:pPr algn="just" defTabSz="436219" fontAlgn="auto">
              <a:lnSpc>
                <a:spcPts val="1052"/>
              </a:lnSpc>
              <a:spcBef>
                <a:spcPts val="0"/>
              </a:spcBef>
              <a:spcAft>
                <a:spcPts val="0"/>
              </a:spcAft>
            </a:pPr>
            <a:r>
              <a:rPr lang="en-US" sz="1600" i="1" baseline="30000" dirty="0" err="1">
                <a:solidFill>
                  <a:prstClr val="black"/>
                </a:solidFill>
                <a:latin typeface="Calibri" panose="020F0502020204030204" pitchFamily="34" charset="0"/>
                <a:cs typeface="Calibri" panose="020F0502020204030204" pitchFamily="34" charset="0"/>
              </a:rPr>
              <a:t>Popillia</a:t>
            </a:r>
            <a:r>
              <a:rPr lang="en-US" sz="1600" i="1" baseline="30000" dirty="0">
                <a:solidFill>
                  <a:prstClr val="black"/>
                </a:solidFill>
                <a:latin typeface="Calibri" panose="020F0502020204030204" pitchFamily="34" charset="0"/>
                <a:cs typeface="Calibri" panose="020F0502020204030204" pitchFamily="34" charset="0"/>
              </a:rPr>
              <a:t> japonica</a:t>
            </a:r>
            <a:r>
              <a:rPr lang="en-US" sz="1600" baseline="30000" dirty="0">
                <a:solidFill>
                  <a:prstClr val="black"/>
                </a:solidFill>
                <a:latin typeface="Calibri" panose="020F0502020204030204" pitchFamily="34" charset="0"/>
                <a:cs typeface="Calibri" panose="020F0502020204030204" pitchFamily="34" charset="0"/>
              </a:rPr>
              <a:t> is a beetle originating from  Japan which has been inadvertently introduced into other parts of the world such as the Azores islands and the USA. These introductions most probably resulted from human-mediated activities (e.g. agricultural trade, transports). In summer 2014, </a:t>
            </a:r>
            <a:r>
              <a:rPr lang="en-US" sz="1600" i="1" baseline="30000" dirty="0" err="1">
                <a:solidFill>
                  <a:prstClr val="black"/>
                </a:solidFill>
                <a:latin typeface="Calibri" panose="020F0502020204030204" pitchFamily="34" charset="0"/>
                <a:cs typeface="Calibri" panose="020F0502020204030204" pitchFamily="34" charset="0"/>
              </a:rPr>
              <a:t>Popillia</a:t>
            </a:r>
            <a:r>
              <a:rPr lang="en-US" sz="1600" i="1" baseline="30000" dirty="0">
                <a:solidFill>
                  <a:prstClr val="black"/>
                </a:solidFill>
                <a:latin typeface="Calibri" panose="020F0502020204030204" pitchFamily="34" charset="0"/>
                <a:cs typeface="Calibri" panose="020F0502020204030204" pitchFamily="34" charset="0"/>
              </a:rPr>
              <a:t> japonica</a:t>
            </a:r>
            <a:r>
              <a:rPr lang="en-US" sz="1600" baseline="30000" dirty="0">
                <a:solidFill>
                  <a:prstClr val="black"/>
                </a:solidFill>
                <a:latin typeface="Calibri" panose="020F0502020204030204" pitchFamily="34" charset="0"/>
                <a:cs typeface="Calibri" panose="020F0502020204030204" pitchFamily="34" charset="0"/>
              </a:rPr>
              <a:t> was found for the first time in continental Europe. It was discovered  in several  localities near Milano  in Italy. </a:t>
            </a:r>
            <a:r>
              <a:rPr lang="en-US" sz="1600" i="1" baseline="30000" dirty="0" err="1">
                <a:solidFill>
                  <a:prstClr val="black"/>
                </a:solidFill>
                <a:latin typeface="Calibri" panose="020F0502020204030204" pitchFamily="34" charset="0"/>
                <a:cs typeface="Calibri" panose="020F0502020204030204" pitchFamily="34" charset="0"/>
              </a:rPr>
              <a:t>Popillia</a:t>
            </a:r>
            <a:r>
              <a:rPr lang="en-US" sz="1600" i="1" baseline="30000" dirty="0">
                <a:solidFill>
                  <a:prstClr val="black"/>
                </a:solidFill>
                <a:latin typeface="Calibri" panose="020F0502020204030204" pitchFamily="34" charset="0"/>
                <a:cs typeface="Calibri" panose="020F0502020204030204" pitchFamily="34" charset="0"/>
              </a:rPr>
              <a:t> japonica</a:t>
            </a:r>
            <a:r>
              <a:rPr lang="en-US" sz="1600" baseline="30000" dirty="0">
                <a:solidFill>
                  <a:prstClr val="black"/>
                </a:solidFill>
                <a:latin typeface="Calibri" panose="020F0502020204030204" pitchFamily="34" charset="0"/>
                <a:cs typeface="Calibri" panose="020F0502020204030204" pitchFamily="34" charset="0"/>
              </a:rPr>
              <a:t> is considered to be a serious threat to cultivated and wild plants.</a:t>
            </a:r>
          </a:p>
          <a:p>
            <a:pPr defTabSz="436219" fontAlgn="auto">
              <a:lnSpc>
                <a:spcPts val="1052"/>
              </a:lnSpc>
              <a:spcBef>
                <a:spcPts val="0"/>
              </a:spcBef>
              <a:spcAft>
                <a:spcPts val="0"/>
              </a:spcAft>
            </a:pPr>
            <a:endParaRPr lang="fr-FR" sz="1600" baseline="30000" dirty="0">
              <a:solidFill>
                <a:prstClr val="black"/>
              </a:solidFill>
              <a:latin typeface="Calibri" panose="020F0502020204030204" pitchFamily="34" charset="0"/>
              <a:cs typeface="Calibri" panose="020F0502020204030204" pitchFamily="34" charset="0"/>
            </a:endParaRPr>
          </a:p>
          <a:p>
            <a:pPr algn="just" defTabSz="436219" fontAlgn="auto">
              <a:lnSpc>
                <a:spcPts val="1052"/>
              </a:lnSpc>
              <a:spcBef>
                <a:spcPts val="0"/>
              </a:spcBef>
              <a:spcAft>
                <a:spcPts val="0"/>
              </a:spcAft>
            </a:pPr>
            <a:r>
              <a:rPr lang="en-US" sz="1600" baseline="30000" dirty="0">
                <a:solidFill>
                  <a:prstClr val="black"/>
                </a:solidFill>
                <a:latin typeface="Calibri" panose="020F0502020204030204" pitchFamily="34" charset="0"/>
                <a:cs typeface="Calibri" panose="020F0502020204030204" pitchFamily="34" charset="0"/>
              </a:rPr>
              <a:t>At present, </a:t>
            </a:r>
            <a:r>
              <a:rPr lang="en-US" sz="1600" i="1" baseline="30000" dirty="0" err="1">
                <a:solidFill>
                  <a:prstClr val="black"/>
                </a:solidFill>
                <a:latin typeface="Calibri" panose="020F0502020204030204" pitchFamily="34" charset="0"/>
                <a:cs typeface="Calibri" panose="020F0502020204030204" pitchFamily="34" charset="0"/>
              </a:rPr>
              <a:t>Popillia</a:t>
            </a:r>
            <a:r>
              <a:rPr lang="en-US" sz="1600" i="1" baseline="30000" dirty="0">
                <a:solidFill>
                  <a:prstClr val="black"/>
                </a:solidFill>
                <a:latin typeface="Calibri" panose="020F0502020204030204" pitchFamily="34" charset="0"/>
                <a:cs typeface="Calibri" panose="020F0502020204030204" pitchFamily="34" charset="0"/>
              </a:rPr>
              <a:t> japonica</a:t>
            </a:r>
            <a:r>
              <a:rPr lang="en-US" sz="1600" baseline="30000" dirty="0">
                <a:solidFill>
                  <a:prstClr val="black"/>
                </a:solidFill>
                <a:latin typeface="Calibri" panose="020F0502020204030204" pitchFamily="34" charset="0"/>
                <a:cs typeface="Calibri" panose="020F0502020204030204" pitchFamily="34" charset="0"/>
              </a:rPr>
              <a:t> has not been detected in XXX. However, in the event of its introduction in XXX, its presence should be reported immediately to us. </a:t>
            </a:r>
          </a:p>
        </p:txBody>
      </p:sp>
      <p:pic>
        <p:nvPicPr>
          <p:cNvPr id="17" name="Image 16" descr="Capture d’écran"/>
          <p:cNvPicPr>
            <a:picLocks noChangeAspect="1"/>
          </p:cNvPicPr>
          <p:nvPr/>
        </p:nvPicPr>
        <p:blipFill>
          <a:blip r:embed="rId3"/>
          <a:stretch>
            <a:fillRect/>
          </a:stretch>
        </p:blipFill>
        <p:spPr>
          <a:xfrm>
            <a:off x="342989" y="1087520"/>
            <a:ext cx="2283218" cy="1043506"/>
          </a:xfrm>
          <a:prstGeom prst="rect">
            <a:avLst/>
          </a:prstGeom>
        </p:spPr>
      </p:pic>
      <p:pic>
        <p:nvPicPr>
          <p:cNvPr id="18" name="Image 17" descr="Capture d’écran"/>
          <p:cNvPicPr>
            <a:picLocks noChangeAspect="1"/>
          </p:cNvPicPr>
          <p:nvPr/>
        </p:nvPicPr>
        <p:blipFill>
          <a:blip r:embed="rId4"/>
          <a:stretch>
            <a:fillRect/>
          </a:stretch>
        </p:blipFill>
        <p:spPr>
          <a:xfrm>
            <a:off x="331317" y="4943938"/>
            <a:ext cx="2283218" cy="1035874"/>
          </a:xfrm>
          <a:prstGeom prst="rect">
            <a:avLst/>
          </a:prstGeom>
        </p:spPr>
      </p:pic>
      <p:pic>
        <p:nvPicPr>
          <p:cNvPr id="19" name="Image 18" descr="Capture d’écran"/>
          <p:cNvPicPr>
            <a:picLocks noChangeAspect="1"/>
          </p:cNvPicPr>
          <p:nvPr/>
        </p:nvPicPr>
        <p:blipFill>
          <a:blip r:embed="rId5"/>
          <a:stretch>
            <a:fillRect/>
          </a:stretch>
        </p:blipFill>
        <p:spPr>
          <a:xfrm>
            <a:off x="3414807" y="3726005"/>
            <a:ext cx="2281143" cy="2253836"/>
          </a:xfrm>
          <a:prstGeom prst="rect">
            <a:avLst/>
          </a:prstGeom>
        </p:spPr>
      </p:pic>
    </p:spTree>
    <p:extLst>
      <p:ext uri="{BB962C8B-B14F-4D97-AF65-F5344CB8AC3E}">
        <p14:creationId xmlns:p14="http://schemas.microsoft.com/office/powerpoint/2010/main" val="423106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028" y="992187"/>
            <a:ext cx="8323943" cy="4873625"/>
          </a:xfrm>
        </p:spPr>
        <p:txBody>
          <a:bodyPr/>
          <a:lstStyle/>
          <a:p>
            <a:pPr marL="0" indent="0">
              <a:buNone/>
            </a:pPr>
            <a:r>
              <a:rPr lang="en-GB" dirty="0" smtClean="0"/>
              <a:t>Achievements in 2017 include</a:t>
            </a:r>
          </a:p>
          <a:p>
            <a:r>
              <a:rPr lang="en-GB" dirty="0" smtClean="0"/>
              <a:t>Standard </a:t>
            </a:r>
            <a:r>
              <a:rPr lang="en-GB" dirty="0"/>
              <a:t>on Reference Laboratories </a:t>
            </a:r>
            <a:r>
              <a:rPr lang="en-GB" dirty="0" smtClean="0"/>
              <a:t>adopted</a:t>
            </a:r>
            <a:endParaRPr lang="en-GB" dirty="0"/>
          </a:p>
          <a:p>
            <a:r>
              <a:rPr lang="en-GB" dirty="0" smtClean="0"/>
              <a:t>Workshop </a:t>
            </a:r>
            <a:r>
              <a:rPr lang="en-GB" dirty="0"/>
              <a:t>on flexible scope </a:t>
            </a:r>
            <a:r>
              <a:rPr lang="en-GB" dirty="0" smtClean="0"/>
              <a:t>for accreditation of labs</a:t>
            </a:r>
          </a:p>
          <a:p>
            <a:r>
              <a:rPr lang="en-GB" dirty="0" smtClean="0"/>
              <a:t>Workshop </a:t>
            </a:r>
            <a:r>
              <a:rPr lang="en-GB" dirty="0"/>
              <a:t>on nematode collections</a:t>
            </a:r>
          </a:p>
          <a:p>
            <a:r>
              <a:rPr lang="en-GB" dirty="0" smtClean="0"/>
              <a:t>Workshop on DNA barcoding</a:t>
            </a:r>
          </a:p>
          <a:p>
            <a:r>
              <a:rPr lang="en-GB" dirty="0" smtClean="0"/>
              <a:t>Workshop </a:t>
            </a:r>
            <a:r>
              <a:rPr lang="en-GB" dirty="0"/>
              <a:t>on </a:t>
            </a:r>
            <a:r>
              <a:rPr lang="en-GB" dirty="0" smtClean="0"/>
              <a:t>Next Generation Sequencing (</a:t>
            </a:r>
            <a:r>
              <a:rPr lang="en-GB" dirty="0" err="1" smtClean="0"/>
              <a:t>NGS</a:t>
            </a:r>
            <a:r>
              <a:rPr lang="en-GB" dirty="0" smtClean="0"/>
              <a:t>)</a:t>
            </a:r>
            <a:endParaRPr lang="en-GB" dirty="0"/>
          </a:p>
          <a:p>
            <a:r>
              <a:rPr lang="en-GB" dirty="0"/>
              <a:t>2 new and 9 revised diagnostic </a:t>
            </a:r>
            <a:r>
              <a:rPr lang="en-GB" dirty="0" smtClean="0"/>
              <a:t>protocols adopted</a:t>
            </a:r>
          </a:p>
          <a:p>
            <a:r>
              <a:rPr lang="en-GB" dirty="0" smtClean="0"/>
              <a:t>Now over 130 pests covered by EPPO DPs*</a:t>
            </a:r>
          </a:p>
          <a:p>
            <a:pPr marL="0" indent="0">
              <a:buNone/>
            </a:pPr>
            <a:r>
              <a:rPr lang="en-GB" dirty="0" smtClean="0">
                <a:solidFill>
                  <a:srgbClr val="0070C0"/>
                </a:solidFill>
              </a:rPr>
              <a:t>Plans for 2018 include</a:t>
            </a:r>
          </a:p>
          <a:p>
            <a:r>
              <a:rPr lang="en-GB" dirty="0" smtClean="0">
                <a:solidFill>
                  <a:srgbClr val="0070C0"/>
                </a:solidFill>
              </a:rPr>
              <a:t>Prepare for Standard on </a:t>
            </a:r>
            <a:r>
              <a:rPr lang="en-GB" dirty="0" err="1" smtClean="0">
                <a:solidFill>
                  <a:srgbClr val="0070C0"/>
                </a:solidFill>
              </a:rPr>
              <a:t>NGS</a:t>
            </a:r>
            <a:r>
              <a:rPr lang="en-GB" dirty="0" smtClean="0">
                <a:solidFill>
                  <a:srgbClr val="0070C0"/>
                </a:solidFill>
              </a:rPr>
              <a:t> by 2020</a:t>
            </a:r>
          </a:p>
          <a:p>
            <a:r>
              <a:rPr lang="en-GB" dirty="0" smtClean="0">
                <a:solidFill>
                  <a:srgbClr val="0070C0"/>
                </a:solidFill>
              </a:rPr>
              <a:t>Draft new section of Standard PM 7/76: communications between diagnosticians and risk managers</a:t>
            </a:r>
            <a:br>
              <a:rPr lang="en-GB" dirty="0" smtClean="0">
                <a:solidFill>
                  <a:srgbClr val="0070C0"/>
                </a:solidFill>
              </a:rPr>
            </a:br>
            <a:endParaRPr lang="en-GB" dirty="0" smtClean="0">
              <a:solidFill>
                <a:srgbClr val="0070C0"/>
              </a:solidFill>
            </a:endParaRPr>
          </a:p>
          <a:p>
            <a:endParaRPr lang="en-GB" dirty="0"/>
          </a:p>
          <a:p>
            <a:endParaRPr lang="en-GB" dirty="0" smtClean="0"/>
          </a:p>
        </p:txBody>
      </p:sp>
      <p:sp>
        <p:nvSpPr>
          <p:cNvPr id="3" name="Title 2"/>
          <p:cNvSpPr>
            <a:spLocks noGrp="1"/>
          </p:cNvSpPr>
          <p:nvPr>
            <p:ph type="title"/>
          </p:nvPr>
        </p:nvSpPr>
        <p:spPr>
          <a:xfrm>
            <a:off x="539552" y="260648"/>
            <a:ext cx="8064896" cy="720080"/>
          </a:xfrm>
        </p:spPr>
        <p:txBody>
          <a:bodyPr/>
          <a:lstStyle/>
          <a:p>
            <a:r>
              <a:rPr lang="en-GB" dirty="0" smtClean="0"/>
              <a:t>Diagnostics*</a:t>
            </a:r>
            <a:endParaRPr lang="en-GB" dirty="0"/>
          </a:p>
        </p:txBody>
      </p:sp>
    </p:spTree>
    <p:extLst>
      <p:ext uri="{BB962C8B-B14F-4D97-AF65-F5344CB8AC3E}">
        <p14:creationId xmlns:p14="http://schemas.microsoft.com/office/powerpoint/2010/main" val="313025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774" y="764704"/>
            <a:ext cx="8482452" cy="4873625"/>
          </a:xfrm>
        </p:spPr>
        <p:txBody>
          <a:bodyPr/>
          <a:lstStyle/>
          <a:p>
            <a:pPr marL="0" indent="0">
              <a:buNone/>
            </a:pPr>
            <a:r>
              <a:rPr lang="en-GB" dirty="0" smtClean="0"/>
              <a:t>Achievements in 2017 include</a:t>
            </a:r>
          </a:p>
          <a:p>
            <a:r>
              <a:rPr lang="en-GB" dirty="0" smtClean="0"/>
              <a:t>Listing of 9 plant pests and 4 alien invasive plants</a:t>
            </a:r>
          </a:p>
          <a:p>
            <a:r>
              <a:rPr lang="en-GB" dirty="0" smtClean="0"/>
              <a:t>New </a:t>
            </a:r>
            <a:r>
              <a:rPr lang="en-GB" dirty="0" err="1" smtClean="0"/>
              <a:t>PM9</a:t>
            </a:r>
            <a:r>
              <a:rPr lang="en-GB" dirty="0" smtClean="0"/>
              <a:t> Standard on zebra chip pathogen and vector</a:t>
            </a:r>
          </a:p>
          <a:p>
            <a:r>
              <a:rPr lang="en-GB" dirty="0" smtClean="0"/>
              <a:t>New methodology for PRA for RNQPs in EU project</a:t>
            </a:r>
          </a:p>
          <a:p>
            <a:r>
              <a:rPr lang="en-GB" dirty="0" err="1" smtClean="0"/>
              <a:t>EWG</a:t>
            </a:r>
            <a:r>
              <a:rPr lang="en-GB" dirty="0" smtClean="0"/>
              <a:t> to revise PM 9 Standard: </a:t>
            </a:r>
            <a:r>
              <a:rPr lang="en-GB" i="1" dirty="0" err="1" smtClean="0"/>
              <a:t>Bursaphelenchus</a:t>
            </a:r>
            <a:r>
              <a:rPr lang="en-GB" i="1" dirty="0" smtClean="0"/>
              <a:t> </a:t>
            </a:r>
            <a:r>
              <a:rPr lang="en-GB" i="1" dirty="0" err="1" smtClean="0"/>
              <a:t>xylophilus</a:t>
            </a:r>
            <a:endParaRPr lang="en-GB" dirty="0" smtClean="0"/>
          </a:p>
          <a:p>
            <a:r>
              <a:rPr lang="en-GB" dirty="0" err="1" smtClean="0"/>
              <a:t>EWG</a:t>
            </a:r>
            <a:r>
              <a:rPr lang="en-GB" dirty="0" smtClean="0"/>
              <a:t> for rose rosette virus in September</a:t>
            </a:r>
          </a:p>
          <a:p>
            <a:pPr marL="0" indent="0">
              <a:buNone/>
            </a:pPr>
            <a:r>
              <a:rPr lang="en-GB" dirty="0" smtClean="0">
                <a:solidFill>
                  <a:srgbClr val="0070C0"/>
                </a:solidFill>
              </a:rPr>
              <a:t>Plans for 2018 include</a:t>
            </a:r>
          </a:p>
          <a:p>
            <a:r>
              <a:rPr lang="en-GB" dirty="0" smtClean="0">
                <a:solidFill>
                  <a:srgbClr val="0070C0"/>
                </a:solidFill>
              </a:rPr>
              <a:t>PRAs on</a:t>
            </a:r>
          </a:p>
          <a:p>
            <a:pPr lvl="1"/>
            <a:r>
              <a:rPr lang="en-GB" dirty="0" smtClean="0">
                <a:solidFill>
                  <a:srgbClr val="0070C0"/>
                </a:solidFill>
              </a:rPr>
              <a:t>Grapevine </a:t>
            </a:r>
            <a:r>
              <a:rPr lang="en-GB" dirty="0">
                <a:solidFill>
                  <a:srgbClr val="0070C0"/>
                </a:solidFill>
              </a:rPr>
              <a:t>red blotch-associated virus </a:t>
            </a:r>
          </a:p>
          <a:p>
            <a:pPr lvl="1"/>
            <a:r>
              <a:rPr lang="en-GB" i="1" dirty="0" err="1" smtClean="0">
                <a:solidFill>
                  <a:srgbClr val="0070C0"/>
                </a:solidFill>
              </a:rPr>
              <a:t>Massicus</a:t>
            </a:r>
            <a:r>
              <a:rPr lang="en-GB" i="1" dirty="0" smtClean="0">
                <a:solidFill>
                  <a:srgbClr val="0070C0"/>
                </a:solidFill>
              </a:rPr>
              <a:t> </a:t>
            </a:r>
            <a:r>
              <a:rPr lang="en-GB" i="1" dirty="0" err="1">
                <a:solidFill>
                  <a:srgbClr val="0070C0"/>
                </a:solidFill>
              </a:rPr>
              <a:t>raddei</a:t>
            </a:r>
            <a:r>
              <a:rPr lang="en-GB" i="1" dirty="0">
                <a:solidFill>
                  <a:srgbClr val="0070C0"/>
                </a:solidFill>
              </a:rPr>
              <a:t> </a:t>
            </a:r>
            <a:r>
              <a:rPr lang="en-GB" dirty="0">
                <a:solidFill>
                  <a:srgbClr val="0070C0"/>
                </a:solidFill>
              </a:rPr>
              <a:t>on </a:t>
            </a:r>
            <a:r>
              <a:rPr lang="en-GB" dirty="0" smtClean="0">
                <a:solidFill>
                  <a:srgbClr val="0070C0"/>
                </a:solidFill>
              </a:rPr>
              <a:t>oak </a:t>
            </a:r>
            <a:r>
              <a:rPr lang="en-GB" dirty="0">
                <a:solidFill>
                  <a:srgbClr val="0070C0"/>
                </a:solidFill>
              </a:rPr>
              <a:t>(</a:t>
            </a:r>
            <a:r>
              <a:rPr lang="en-GB" dirty="0" err="1" smtClean="0">
                <a:solidFill>
                  <a:srgbClr val="0070C0"/>
                </a:solidFill>
              </a:rPr>
              <a:t>Quercus</a:t>
            </a:r>
            <a:r>
              <a:rPr lang="en-GB" dirty="0" smtClean="0">
                <a:solidFill>
                  <a:srgbClr val="0070C0"/>
                </a:solidFill>
              </a:rPr>
              <a:t>) </a:t>
            </a:r>
            <a:r>
              <a:rPr lang="en-GB" dirty="0">
                <a:solidFill>
                  <a:srgbClr val="0070C0"/>
                </a:solidFill>
              </a:rPr>
              <a:t>and </a:t>
            </a:r>
            <a:r>
              <a:rPr lang="en-GB" dirty="0" smtClean="0">
                <a:solidFill>
                  <a:srgbClr val="0070C0"/>
                </a:solidFill>
              </a:rPr>
              <a:t>chestnut </a:t>
            </a:r>
            <a:r>
              <a:rPr lang="en-GB" dirty="0">
                <a:solidFill>
                  <a:srgbClr val="0070C0"/>
                </a:solidFill>
              </a:rPr>
              <a:t>(</a:t>
            </a:r>
            <a:r>
              <a:rPr lang="en-GB" dirty="0" err="1" smtClean="0">
                <a:solidFill>
                  <a:srgbClr val="0070C0"/>
                </a:solidFill>
              </a:rPr>
              <a:t>Castanea</a:t>
            </a:r>
            <a:r>
              <a:rPr lang="en-GB" dirty="0" smtClean="0">
                <a:solidFill>
                  <a:srgbClr val="0070C0"/>
                </a:solidFill>
              </a:rPr>
              <a:t>)</a:t>
            </a:r>
            <a:endParaRPr lang="en-GB" dirty="0">
              <a:solidFill>
                <a:srgbClr val="0070C0"/>
              </a:solidFill>
            </a:endParaRPr>
          </a:p>
          <a:p>
            <a:pPr lvl="1"/>
            <a:r>
              <a:rPr lang="en-GB" dirty="0" smtClean="0">
                <a:solidFill>
                  <a:srgbClr val="0070C0"/>
                </a:solidFill>
              </a:rPr>
              <a:t>Bark </a:t>
            </a:r>
            <a:r>
              <a:rPr lang="en-GB" dirty="0">
                <a:solidFill>
                  <a:srgbClr val="0070C0"/>
                </a:solidFill>
              </a:rPr>
              <a:t>beetles on non-coniferous wood </a:t>
            </a:r>
            <a:endParaRPr lang="en-GB" dirty="0" smtClean="0">
              <a:solidFill>
                <a:srgbClr val="0070C0"/>
              </a:solidFill>
            </a:endParaRPr>
          </a:p>
          <a:p>
            <a:r>
              <a:rPr lang="en-GB" dirty="0" smtClean="0">
                <a:solidFill>
                  <a:srgbClr val="0070C0"/>
                </a:solidFill>
              </a:rPr>
              <a:t>New Standard on "sentinel plants"</a:t>
            </a:r>
          </a:p>
          <a:p>
            <a:r>
              <a:rPr lang="en-GB" dirty="0" smtClean="0">
                <a:solidFill>
                  <a:srgbClr val="0070C0"/>
                </a:solidFill>
              </a:rPr>
              <a:t>Platform to share information on PRAs</a:t>
            </a:r>
          </a:p>
          <a:p>
            <a:r>
              <a:rPr lang="en-GB" dirty="0" smtClean="0">
                <a:solidFill>
                  <a:srgbClr val="0070C0"/>
                </a:solidFill>
              </a:rPr>
              <a:t>Guidance on setting buffer zones</a:t>
            </a:r>
            <a:endParaRPr lang="en-GB" dirty="0">
              <a:solidFill>
                <a:srgbClr val="0070C0"/>
              </a:solidFill>
            </a:endParaRPr>
          </a:p>
          <a:p>
            <a:pPr lvl="1"/>
            <a:endParaRPr lang="en-GB" dirty="0" smtClean="0"/>
          </a:p>
          <a:p>
            <a:endParaRPr lang="en-GB" dirty="0" smtClean="0"/>
          </a:p>
        </p:txBody>
      </p:sp>
      <p:sp>
        <p:nvSpPr>
          <p:cNvPr id="3" name="Title 2"/>
          <p:cNvSpPr>
            <a:spLocks noGrp="1"/>
          </p:cNvSpPr>
          <p:nvPr>
            <p:ph type="title"/>
          </p:nvPr>
        </p:nvSpPr>
        <p:spPr>
          <a:xfrm>
            <a:off x="395536" y="116632"/>
            <a:ext cx="8064896" cy="720080"/>
          </a:xfrm>
        </p:spPr>
        <p:txBody>
          <a:bodyPr/>
          <a:lstStyle/>
          <a:p>
            <a:r>
              <a:rPr lang="en-GB" dirty="0" smtClean="0"/>
              <a:t>Risks and Measures</a:t>
            </a:r>
            <a:endParaRPr lang="en-GB" dirty="0"/>
          </a:p>
        </p:txBody>
      </p:sp>
    </p:spTree>
    <p:extLst>
      <p:ext uri="{BB962C8B-B14F-4D97-AF65-F5344CB8AC3E}">
        <p14:creationId xmlns:p14="http://schemas.microsoft.com/office/powerpoint/2010/main" val="289470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92187"/>
            <a:ext cx="8075240" cy="4873625"/>
          </a:xfrm>
        </p:spPr>
        <p:txBody>
          <a:bodyPr/>
          <a:lstStyle/>
          <a:p>
            <a:pPr marL="0" indent="0">
              <a:buNone/>
            </a:pPr>
            <a:r>
              <a:rPr lang="en-GB" dirty="0" smtClean="0"/>
              <a:t>Newly recommended for regulation including</a:t>
            </a:r>
          </a:p>
          <a:p>
            <a:r>
              <a:rPr lang="en-GB" dirty="0" err="1" smtClean="0"/>
              <a:t>Candidatus</a:t>
            </a:r>
            <a:r>
              <a:rPr lang="en-GB" dirty="0" smtClean="0"/>
              <a:t> </a:t>
            </a:r>
            <a:r>
              <a:rPr lang="en-GB" i="1" dirty="0" err="1" smtClean="0"/>
              <a:t>Phytoplasma</a:t>
            </a:r>
            <a:r>
              <a:rPr lang="en-GB" i="1" dirty="0" smtClean="0"/>
              <a:t> </a:t>
            </a:r>
            <a:r>
              <a:rPr lang="en-GB" i="1" dirty="0" err="1" smtClean="0"/>
              <a:t>phoenicium</a:t>
            </a:r>
            <a:endParaRPr lang="en-GB" i="1" dirty="0" smtClean="0"/>
          </a:p>
          <a:p>
            <a:r>
              <a:rPr lang="en-GB" altLang="en-US" i="1" dirty="0" err="1" smtClean="0"/>
              <a:t>Prodiplosis</a:t>
            </a:r>
            <a:r>
              <a:rPr lang="en-GB" altLang="en-US" i="1" dirty="0" smtClean="0"/>
              <a:t> </a:t>
            </a:r>
            <a:r>
              <a:rPr lang="en-GB" altLang="en-US" i="1" dirty="0" err="1" smtClean="0"/>
              <a:t>longifila</a:t>
            </a:r>
            <a:endParaRPr lang="en-GB" altLang="en-US" i="1" dirty="0" smtClean="0"/>
          </a:p>
          <a:p>
            <a:r>
              <a:rPr lang="en-GB" i="1" dirty="0" err="1" smtClean="0"/>
              <a:t>Thekopsora</a:t>
            </a:r>
            <a:r>
              <a:rPr lang="en-GB" i="1" dirty="0" smtClean="0"/>
              <a:t> minima</a:t>
            </a:r>
          </a:p>
          <a:p>
            <a:r>
              <a:rPr lang="en-GB" i="1" dirty="0" err="1" smtClean="0"/>
              <a:t>Platynota</a:t>
            </a:r>
            <a:r>
              <a:rPr lang="en-GB" i="1" dirty="0" smtClean="0"/>
              <a:t> </a:t>
            </a:r>
            <a:r>
              <a:rPr lang="en-GB" i="1" dirty="0" err="1" smtClean="0"/>
              <a:t>stultana</a:t>
            </a:r>
            <a:endParaRPr lang="en-GB" i="1" dirty="0" smtClean="0"/>
          </a:p>
          <a:p>
            <a:pPr marL="0" indent="0">
              <a:buNone/>
            </a:pPr>
            <a:r>
              <a:rPr lang="en-GB" dirty="0" smtClean="0"/>
              <a:t>EPPO Alert List including</a:t>
            </a:r>
          </a:p>
          <a:p>
            <a:r>
              <a:rPr lang="en-GB" i="1" dirty="0" err="1" smtClean="0"/>
              <a:t>Xylosandrus</a:t>
            </a:r>
            <a:r>
              <a:rPr lang="en-GB" i="1" dirty="0" smtClean="0"/>
              <a:t> </a:t>
            </a:r>
            <a:r>
              <a:rPr lang="en-GB" i="1" dirty="0" err="1" smtClean="0"/>
              <a:t>compactus</a:t>
            </a:r>
            <a:endParaRPr lang="en-GB" i="1" dirty="0" smtClean="0"/>
          </a:p>
          <a:p>
            <a:r>
              <a:rPr lang="en-GB" i="1" dirty="0"/>
              <a:t>Rose rosette virus </a:t>
            </a:r>
            <a:r>
              <a:rPr lang="en-GB" dirty="0" smtClean="0"/>
              <a:t>and vector</a:t>
            </a:r>
            <a:r>
              <a:rPr lang="en-GB" i="1" dirty="0" smtClean="0"/>
              <a:t> </a:t>
            </a:r>
            <a:r>
              <a:rPr lang="en-GB" i="1" dirty="0" err="1" smtClean="0"/>
              <a:t>Phyllocoptes</a:t>
            </a:r>
            <a:r>
              <a:rPr lang="en-GB" i="1" dirty="0" smtClean="0"/>
              <a:t> </a:t>
            </a:r>
            <a:r>
              <a:rPr lang="en-GB" i="1" dirty="0" err="1"/>
              <a:t>fructiphilus</a:t>
            </a:r>
            <a:endParaRPr lang="en-GB" i="1" dirty="0"/>
          </a:p>
          <a:p>
            <a:r>
              <a:rPr lang="en-GB" i="1" dirty="0" err="1"/>
              <a:t>Gymnandrosoma</a:t>
            </a:r>
            <a:r>
              <a:rPr lang="en-GB" i="1" dirty="0"/>
              <a:t> </a:t>
            </a:r>
            <a:r>
              <a:rPr lang="en-GB" i="1" dirty="0" err="1"/>
              <a:t>aurantianum</a:t>
            </a:r>
            <a:endParaRPr lang="en-GB" i="1" dirty="0"/>
          </a:p>
          <a:p>
            <a:r>
              <a:rPr lang="en-GB" i="1" dirty="0" err="1"/>
              <a:t>Neodiprion</a:t>
            </a:r>
            <a:r>
              <a:rPr lang="en-GB" i="1" dirty="0"/>
              <a:t> </a:t>
            </a:r>
            <a:r>
              <a:rPr lang="en-GB" i="1" dirty="0" err="1" smtClean="0"/>
              <a:t>abietis</a:t>
            </a:r>
            <a:endParaRPr lang="en-GB" dirty="0" smtClean="0"/>
          </a:p>
          <a:p>
            <a:pPr marL="0" indent="0">
              <a:buNone/>
            </a:pPr>
            <a:r>
              <a:rPr lang="en-GB" dirty="0" smtClean="0"/>
              <a:t>Former EPPO Alert List including</a:t>
            </a:r>
            <a:endParaRPr lang="en-GB" dirty="0"/>
          </a:p>
          <a:p>
            <a:r>
              <a:rPr lang="en-GB" i="1" dirty="0" err="1" smtClean="0"/>
              <a:t>Halyomorpha</a:t>
            </a:r>
            <a:r>
              <a:rPr lang="en-GB" i="1" dirty="0" smtClean="0"/>
              <a:t> </a:t>
            </a:r>
            <a:r>
              <a:rPr lang="en-GB" i="1" dirty="0" err="1" smtClean="0"/>
              <a:t>halys</a:t>
            </a:r>
            <a:r>
              <a:rPr lang="en-GB" dirty="0" smtClean="0"/>
              <a:t> - brown </a:t>
            </a:r>
            <a:r>
              <a:rPr lang="en-GB" dirty="0" err="1" smtClean="0"/>
              <a:t>marmorated</a:t>
            </a:r>
            <a:r>
              <a:rPr lang="en-GB" dirty="0" smtClean="0"/>
              <a:t> stink bug</a:t>
            </a:r>
            <a:endParaRPr lang="en-GB" i="1" dirty="0" smtClean="0"/>
          </a:p>
        </p:txBody>
      </p:sp>
      <p:sp>
        <p:nvSpPr>
          <p:cNvPr id="3" name="Title 2"/>
          <p:cNvSpPr>
            <a:spLocks noGrp="1"/>
          </p:cNvSpPr>
          <p:nvPr>
            <p:ph type="title"/>
          </p:nvPr>
        </p:nvSpPr>
        <p:spPr>
          <a:xfrm>
            <a:off x="395536" y="260648"/>
            <a:ext cx="8064896" cy="648072"/>
          </a:xfrm>
        </p:spPr>
        <p:txBody>
          <a:bodyPr/>
          <a:lstStyle/>
          <a:p>
            <a:r>
              <a:rPr lang="en-GB" dirty="0" smtClean="0"/>
              <a:t>Emerging Pests and Issues?</a:t>
            </a:r>
            <a:endParaRPr lang="en-GB" dirty="0"/>
          </a:p>
        </p:txBody>
      </p:sp>
    </p:spTree>
    <p:extLst>
      <p:ext uri="{BB962C8B-B14F-4D97-AF65-F5344CB8AC3E}">
        <p14:creationId xmlns:p14="http://schemas.microsoft.com/office/powerpoint/2010/main" val="109161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08912" cy="4873625"/>
          </a:xfrm>
        </p:spPr>
        <p:txBody>
          <a:bodyPr/>
          <a:lstStyle/>
          <a:p>
            <a:pPr lvl="0"/>
            <a:r>
              <a:rPr lang="en-US" dirty="0" smtClean="0"/>
              <a:t>pests </a:t>
            </a:r>
            <a:r>
              <a:rPr lang="en-US" dirty="0"/>
              <a:t>that had made a continental </a:t>
            </a:r>
            <a:r>
              <a:rPr lang="en-US" dirty="0" smtClean="0"/>
              <a:t>jump</a:t>
            </a:r>
          </a:p>
          <a:p>
            <a:pPr lvl="0"/>
            <a:r>
              <a:rPr lang="en-US" dirty="0" smtClean="0"/>
              <a:t>pests that have </a:t>
            </a:r>
            <a:r>
              <a:rPr lang="en-US" dirty="0"/>
              <a:t>a wide host </a:t>
            </a:r>
            <a:r>
              <a:rPr lang="en-US" dirty="0" smtClean="0"/>
              <a:t>range</a:t>
            </a:r>
          </a:p>
          <a:p>
            <a:pPr lvl="0"/>
            <a:r>
              <a:rPr lang="en-US" dirty="0" smtClean="0"/>
              <a:t>hosts </a:t>
            </a:r>
            <a:r>
              <a:rPr lang="en-US" dirty="0"/>
              <a:t>are widely </a:t>
            </a:r>
            <a:r>
              <a:rPr lang="en-US" dirty="0" smtClean="0"/>
              <a:t>distributed</a:t>
            </a:r>
          </a:p>
          <a:p>
            <a:pPr lvl="0"/>
            <a:r>
              <a:rPr lang="en-US" dirty="0" smtClean="0"/>
              <a:t>large </a:t>
            </a:r>
            <a:r>
              <a:rPr lang="en-US" dirty="0"/>
              <a:t>potential for </a:t>
            </a:r>
            <a:r>
              <a:rPr lang="en-US" dirty="0" smtClean="0"/>
              <a:t>damage</a:t>
            </a:r>
          </a:p>
          <a:p>
            <a:pPr lvl="0"/>
            <a:r>
              <a:rPr lang="en-US" dirty="0" smtClean="0"/>
              <a:t>economic </a:t>
            </a:r>
            <a:r>
              <a:rPr lang="en-US" dirty="0"/>
              <a:t>loss across </a:t>
            </a:r>
            <a:r>
              <a:rPr lang="en-US" dirty="0" smtClean="0"/>
              <a:t>continents</a:t>
            </a:r>
          </a:p>
          <a:p>
            <a:pPr lvl="0"/>
            <a:r>
              <a:rPr lang="en-US" dirty="0" smtClean="0"/>
              <a:t>shift </a:t>
            </a:r>
            <a:r>
              <a:rPr lang="en-US" dirty="0"/>
              <a:t>in the </a:t>
            </a:r>
            <a:r>
              <a:rPr lang="en-US" dirty="0" smtClean="0"/>
              <a:t>risk</a:t>
            </a:r>
          </a:p>
          <a:p>
            <a:pPr lvl="0"/>
            <a:r>
              <a:rPr lang="en-US" dirty="0" smtClean="0"/>
              <a:t>impact </a:t>
            </a:r>
            <a:r>
              <a:rPr lang="en-US" dirty="0"/>
              <a:t>on natural environment as well as </a:t>
            </a:r>
            <a:r>
              <a:rPr lang="en-US" dirty="0" smtClean="0"/>
              <a:t>production</a:t>
            </a:r>
          </a:p>
          <a:p>
            <a:pPr lvl="0"/>
            <a:r>
              <a:rPr lang="en-US" dirty="0" smtClean="0"/>
              <a:t>ability </a:t>
            </a:r>
            <a:r>
              <a:rPr lang="en-US" dirty="0"/>
              <a:t>for crop </a:t>
            </a:r>
            <a:r>
              <a:rPr lang="en-US" dirty="0" smtClean="0"/>
              <a:t>destruction</a:t>
            </a:r>
          </a:p>
          <a:p>
            <a:pPr marL="0" lvl="0" indent="0">
              <a:buNone/>
            </a:pPr>
            <a:r>
              <a:rPr lang="en-US" dirty="0" smtClean="0">
                <a:solidFill>
                  <a:srgbClr val="FF0000"/>
                </a:solidFill>
              </a:rPr>
              <a:t>and/or?</a:t>
            </a:r>
          </a:p>
          <a:p>
            <a:pPr lvl="0"/>
            <a:r>
              <a:rPr lang="en-US" dirty="0" smtClean="0"/>
              <a:t>ability </a:t>
            </a:r>
            <a:r>
              <a:rPr lang="en-US" dirty="0"/>
              <a:t>to eliminate entire production areas. </a:t>
            </a:r>
            <a:endParaRPr lang="en-US" dirty="0" smtClean="0"/>
          </a:p>
          <a:p>
            <a:pPr marL="0" lvl="0" indent="0">
              <a:buNone/>
            </a:pPr>
            <a:r>
              <a:rPr lang="en-US" dirty="0" smtClean="0"/>
              <a:t>Examples </a:t>
            </a:r>
            <a:r>
              <a:rPr lang="en-US" dirty="0"/>
              <a:t>are </a:t>
            </a:r>
            <a:r>
              <a:rPr lang="en-US" i="1" dirty="0" err="1"/>
              <a:t>Tuta</a:t>
            </a:r>
            <a:r>
              <a:rPr lang="en-US" i="1" dirty="0"/>
              <a:t> </a:t>
            </a:r>
            <a:r>
              <a:rPr lang="en-US" i="1" dirty="0" err="1"/>
              <a:t>absoluta</a:t>
            </a:r>
            <a:r>
              <a:rPr lang="en-US" dirty="0"/>
              <a:t>, and pine wood nematode.</a:t>
            </a:r>
            <a:endParaRPr lang="en-GB" dirty="0"/>
          </a:p>
          <a:p>
            <a:endParaRPr lang="en-GB" dirty="0"/>
          </a:p>
        </p:txBody>
      </p:sp>
      <p:sp>
        <p:nvSpPr>
          <p:cNvPr id="3" name="Title 2"/>
          <p:cNvSpPr>
            <a:spLocks noGrp="1"/>
          </p:cNvSpPr>
          <p:nvPr>
            <p:ph type="title"/>
          </p:nvPr>
        </p:nvSpPr>
        <p:spPr/>
        <p:txBody>
          <a:bodyPr/>
          <a:lstStyle/>
          <a:p>
            <a:r>
              <a:rPr lang="en-GB" dirty="0" smtClean="0"/>
              <a:t>Emerging pests definition (from Bureau)</a:t>
            </a:r>
            <a:endParaRPr lang="en-GB" dirty="0"/>
          </a:p>
        </p:txBody>
      </p:sp>
    </p:spTree>
    <p:extLst>
      <p:ext uri="{BB962C8B-B14F-4D97-AF65-F5344CB8AC3E}">
        <p14:creationId xmlns:p14="http://schemas.microsoft.com/office/powerpoint/2010/main" val="210177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075240" cy="4873625"/>
          </a:xfrm>
        </p:spPr>
        <p:txBody>
          <a:bodyPr/>
          <a:lstStyle/>
          <a:p>
            <a:r>
              <a:rPr lang="en-GB" dirty="0" err="1" smtClean="0"/>
              <a:t>Candidatus</a:t>
            </a:r>
            <a:r>
              <a:rPr lang="en-GB" dirty="0" smtClean="0"/>
              <a:t> </a:t>
            </a:r>
            <a:r>
              <a:rPr lang="en-GB" i="1" dirty="0" err="1" smtClean="0"/>
              <a:t>Phytoplasma</a:t>
            </a:r>
            <a:r>
              <a:rPr lang="en-GB" i="1" dirty="0" smtClean="0"/>
              <a:t> </a:t>
            </a:r>
            <a:r>
              <a:rPr lang="en-GB" i="1" dirty="0" err="1" smtClean="0"/>
              <a:t>phoenicium</a:t>
            </a:r>
            <a:endParaRPr lang="en-GB" i="1" dirty="0" smtClean="0"/>
          </a:p>
          <a:p>
            <a:r>
              <a:rPr lang="en-GB" i="1" dirty="0" err="1" smtClean="0"/>
              <a:t>Bactrocera</a:t>
            </a:r>
            <a:r>
              <a:rPr lang="en-GB" i="1" dirty="0" smtClean="0"/>
              <a:t> </a:t>
            </a:r>
            <a:r>
              <a:rPr lang="en-GB" i="1" dirty="0" err="1" smtClean="0"/>
              <a:t>latifrons</a:t>
            </a:r>
            <a:endParaRPr lang="en-GB" i="1" dirty="0" smtClean="0"/>
          </a:p>
          <a:p>
            <a:r>
              <a:rPr lang="en-GB" i="1" dirty="0" err="1"/>
              <a:t>Ceratothripoides</a:t>
            </a:r>
            <a:r>
              <a:rPr lang="en-GB" i="1" dirty="0"/>
              <a:t> </a:t>
            </a:r>
            <a:r>
              <a:rPr lang="en-GB" altLang="en-US" i="1" dirty="0" err="1"/>
              <a:t>brunneus</a:t>
            </a:r>
            <a:r>
              <a:rPr lang="en-GB" altLang="en-US" i="1" dirty="0"/>
              <a:t> </a:t>
            </a:r>
            <a:endParaRPr lang="en-GB" altLang="en-US" i="1" dirty="0" smtClean="0"/>
          </a:p>
          <a:p>
            <a:r>
              <a:rPr lang="en-GB" altLang="en-US" i="1" dirty="0" err="1" smtClean="0"/>
              <a:t>Ceratothripoides</a:t>
            </a:r>
            <a:r>
              <a:rPr lang="en-GB" altLang="en-US" i="1" dirty="0" smtClean="0"/>
              <a:t> </a:t>
            </a:r>
            <a:r>
              <a:rPr lang="en-GB" altLang="en-US" i="1" dirty="0" err="1" smtClean="0"/>
              <a:t>claratris</a:t>
            </a:r>
            <a:endParaRPr lang="en-GB" altLang="en-US" i="1" dirty="0" smtClean="0"/>
          </a:p>
          <a:p>
            <a:r>
              <a:rPr lang="en-GB" altLang="en-US" i="1" dirty="0" err="1"/>
              <a:t>Prodiplosis</a:t>
            </a:r>
            <a:r>
              <a:rPr lang="en-GB" altLang="en-US" i="1" dirty="0"/>
              <a:t> </a:t>
            </a:r>
            <a:r>
              <a:rPr lang="en-GB" altLang="en-US" i="1" dirty="0" err="1" smtClean="0"/>
              <a:t>longifila</a:t>
            </a:r>
            <a:endParaRPr lang="en-GB" altLang="en-US" i="1" dirty="0" smtClean="0"/>
          </a:p>
          <a:p>
            <a:r>
              <a:rPr lang="en-GB" i="1" dirty="0" err="1" smtClean="0"/>
              <a:t>Thekopsora</a:t>
            </a:r>
            <a:r>
              <a:rPr lang="en-GB" i="1" dirty="0" smtClean="0"/>
              <a:t> minima</a:t>
            </a:r>
          </a:p>
          <a:p>
            <a:r>
              <a:rPr lang="en-GB" i="1" dirty="0" err="1" smtClean="0"/>
              <a:t>Platynota</a:t>
            </a:r>
            <a:r>
              <a:rPr lang="en-GB" i="1" dirty="0" smtClean="0"/>
              <a:t> </a:t>
            </a:r>
            <a:r>
              <a:rPr lang="en-GB" i="1" dirty="0" err="1" smtClean="0"/>
              <a:t>stultana</a:t>
            </a:r>
            <a:endParaRPr lang="en-GB" i="1" dirty="0" smtClean="0"/>
          </a:p>
          <a:p>
            <a:r>
              <a:rPr lang="en-GB" i="1" dirty="0" err="1" smtClean="0"/>
              <a:t>Salvinia</a:t>
            </a:r>
            <a:r>
              <a:rPr lang="en-GB" i="1" dirty="0" smtClean="0"/>
              <a:t> </a:t>
            </a:r>
            <a:r>
              <a:rPr lang="en-GB" i="1" dirty="0" err="1" smtClean="0"/>
              <a:t>molesta</a:t>
            </a:r>
            <a:endParaRPr lang="en-GB" i="1" dirty="0" smtClean="0"/>
          </a:p>
          <a:p>
            <a:r>
              <a:rPr lang="en-GB" i="1" dirty="0" err="1" smtClean="0"/>
              <a:t>Pistia</a:t>
            </a:r>
            <a:r>
              <a:rPr lang="en-GB" i="1" dirty="0" smtClean="0"/>
              <a:t> stratiotes</a:t>
            </a:r>
          </a:p>
          <a:p>
            <a:r>
              <a:rPr lang="en-GB" i="1" dirty="0" err="1"/>
              <a:t>Gymnocoronis</a:t>
            </a:r>
            <a:r>
              <a:rPr lang="en-GB" i="1" dirty="0"/>
              <a:t> </a:t>
            </a:r>
            <a:r>
              <a:rPr lang="en-GB" i="1" dirty="0" err="1" smtClean="0"/>
              <a:t>spilanthoides</a:t>
            </a:r>
            <a:endParaRPr lang="en-GB" i="1" dirty="0" smtClean="0"/>
          </a:p>
          <a:p>
            <a:r>
              <a:rPr lang="en-GB" i="1" dirty="0" err="1"/>
              <a:t>Cardiospermum</a:t>
            </a:r>
            <a:r>
              <a:rPr lang="en-GB" i="1" dirty="0"/>
              <a:t> grandiflorum</a:t>
            </a:r>
            <a:endParaRPr lang="en-GB" dirty="0"/>
          </a:p>
        </p:txBody>
      </p:sp>
      <p:sp>
        <p:nvSpPr>
          <p:cNvPr id="3" name="Title 2"/>
          <p:cNvSpPr>
            <a:spLocks noGrp="1"/>
          </p:cNvSpPr>
          <p:nvPr>
            <p:ph type="title"/>
          </p:nvPr>
        </p:nvSpPr>
        <p:spPr>
          <a:xfrm>
            <a:off x="467544" y="332656"/>
            <a:ext cx="8280920" cy="1084982"/>
          </a:xfrm>
        </p:spPr>
        <p:txBody>
          <a:bodyPr/>
          <a:lstStyle/>
          <a:p>
            <a:r>
              <a:rPr lang="en-GB" dirty="0" smtClean="0"/>
              <a:t>Newly recommended for regulation in 2017</a:t>
            </a:r>
            <a:endParaRPr lang="en-GB" dirty="0"/>
          </a:p>
        </p:txBody>
      </p:sp>
    </p:spTree>
    <p:extLst>
      <p:ext uri="{BB962C8B-B14F-4D97-AF65-F5344CB8AC3E}">
        <p14:creationId xmlns:p14="http://schemas.microsoft.com/office/powerpoint/2010/main" val="234614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11188" y="115888"/>
            <a:ext cx="8532812" cy="663575"/>
          </a:xfrm>
        </p:spPr>
        <p:txBody>
          <a:bodyPr/>
          <a:lstStyle/>
          <a:p>
            <a:r>
              <a:rPr lang="en-GB" sz="4000" dirty="0"/>
              <a:t>‘</a:t>
            </a:r>
            <a:r>
              <a:rPr lang="en-GB" sz="4000" i="1" dirty="0"/>
              <a:t>Candidatus</a:t>
            </a:r>
            <a:r>
              <a:rPr lang="en-GB" sz="4000" dirty="0"/>
              <a:t> </a:t>
            </a:r>
            <a:r>
              <a:rPr lang="en-GB" sz="4000" dirty="0" err="1"/>
              <a:t>Phytoplasma</a:t>
            </a:r>
            <a:r>
              <a:rPr lang="en-GB" sz="4000" dirty="0"/>
              <a:t> </a:t>
            </a:r>
            <a:r>
              <a:rPr lang="en-GB" sz="4000" dirty="0" err="1"/>
              <a:t>phoenicium</a:t>
            </a:r>
            <a:r>
              <a:rPr lang="en-GB" sz="4000" dirty="0"/>
              <a:t>’ </a:t>
            </a:r>
            <a:endParaRPr lang="en-US" altLang="en-US" b="1" i="1" dirty="0"/>
          </a:p>
        </p:txBody>
      </p:sp>
      <p:sp>
        <p:nvSpPr>
          <p:cNvPr id="7171" name="Espace réservé du contenu 2"/>
          <p:cNvSpPr>
            <a:spLocks noGrp="1"/>
          </p:cNvSpPr>
          <p:nvPr>
            <p:ph idx="1"/>
          </p:nvPr>
        </p:nvSpPr>
        <p:spPr>
          <a:xfrm>
            <a:off x="109063" y="765175"/>
            <a:ext cx="8208962" cy="6092825"/>
          </a:xfrm>
        </p:spPr>
        <p:txBody>
          <a:bodyPr/>
          <a:lstStyle/>
          <a:p>
            <a:r>
              <a:rPr lang="en-GB" dirty="0"/>
              <a:t>almond witches’ broom </a:t>
            </a:r>
          </a:p>
          <a:p>
            <a:r>
              <a:rPr lang="en-GB" dirty="0"/>
              <a:t>Transmitted by grafting and insect vectors</a:t>
            </a:r>
          </a:p>
          <a:p>
            <a:r>
              <a:rPr lang="fr-FR" altLang="fr-FR" dirty="0" err="1"/>
              <a:t>Vectors</a:t>
            </a:r>
            <a:r>
              <a:rPr lang="fr-FR" altLang="fr-FR" dirty="0"/>
              <a:t>: </a:t>
            </a:r>
            <a:r>
              <a:rPr lang="en-GB" dirty="0"/>
              <a:t>leafhoppers or </a:t>
            </a:r>
            <a:r>
              <a:rPr lang="en-GB" dirty="0" err="1"/>
              <a:t>planthoppers</a:t>
            </a:r>
            <a:r>
              <a:rPr lang="en-GB" dirty="0"/>
              <a:t> </a:t>
            </a:r>
            <a:r>
              <a:rPr lang="fr-FR" altLang="fr-FR" dirty="0"/>
              <a:t> </a:t>
            </a:r>
            <a:r>
              <a:rPr lang="en-GB" i="1" dirty="0" err="1"/>
              <a:t>Asymmetrasca</a:t>
            </a:r>
            <a:r>
              <a:rPr lang="en-GB" i="1" dirty="0"/>
              <a:t> </a:t>
            </a:r>
            <a:r>
              <a:rPr lang="en-GB" i="1" dirty="0" err="1"/>
              <a:t>decedens</a:t>
            </a:r>
            <a:r>
              <a:rPr lang="en-GB" dirty="0"/>
              <a:t> (</a:t>
            </a:r>
            <a:r>
              <a:rPr lang="en-GB" dirty="0" err="1"/>
              <a:t>Cicadellidae</a:t>
            </a:r>
            <a:r>
              <a:rPr lang="en-GB" dirty="0"/>
              <a:t>) + </a:t>
            </a:r>
            <a:r>
              <a:rPr lang="en-GB" i="1" dirty="0" err="1"/>
              <a:t>Tachycixius</a:t>
            </a:r>
            <a:r>
              <a:rPr lang="en-GB" dirty="0"/>
              <a:t> species + others?</a:t>
            </a:r>
          </a:p>
          <a:p>
            <a:r>
              <a:rPr lang="fr-FR" dirty="0" err="1"/>
              <a:t>Vectors</a:t>
            </a:r>
            <a:r>
              <a:rPr lang="fr-FR" dirty="0"/>
              <a:t> in Iran not </a:t>
            </a:r>
            <a:r>
              <a:rPr lang="fr-FR" dirty="0" err="1"/>
              <a:t>known</a:t>
            </a:r>
            <a:endParaRPr lang="en-GB" dirty="0"/>
          </a:p>
          <a:p>
            <a:r>
              <a:rPr lang="en-US" altLang="en-US" dirty="0"/>
              <a:t>Only reported from Lebanon and Iran</a:t>
            </a:r>
          </a:p>
          <a:p>
            <a:r>
              <a:rPr lang="en-US" altLang="en-US" i="0" u="none" dirty="0"/>
              <a:t>Host plants: </a:t>
            </a:r>
            <a:r>
              <a:rPr lang="en-US" altLang="en-US" i="0" u="none" dirty="0" err="1"/>
              <a:t>Prunus</a:t>
            </a:r>
            <a:r>
              <a:rPr lang="en-US" altLang="en-US" i="0" u="none" dirty="0"/>
              <a:t> species (+ weeds)</a:t>
            </a:r>
          </a:p>
        </p:txBody>
      </p:sp>
      <p:pic>
        <p:nvPicPr>
          <p:cNvPr id="8" name="Picture 2" descr="http://fotos.infojardin.com/subir-fotos/images/klz1228827928p.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22668"/>
          <a:stretch/>
        </p:blipFill>
        <p:spPr bwMode="auto">
          <a:xfrm rot="16200000">
            <a:off x="7781179" y="869364"/>
            <a:ext cx="1146703" cy="953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Image 4" descr="LBN Almond Fghal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149080"/>
            <a:ext cx="1826895" cy="2524760"/>
          </a:xfrm>
          <a:prstGeom prst="rect">
            <a:avLst/>
          </a:prstGeom>
          <a:noFill/>
        </p:spPr>
      </p:pic>
      <p:pic>
        <p:nvPicPr>
          <p:cNvPr id="6" name="Image 5" descr="LBN Sarada nettarina infetta N1, N7"/>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174107"/>
            <a:ext cx="1859280" cy="3528695"/>
          </a:xfrm>
          <a:prstGeom prst="rect">
            <a:avLst/>
          </a:prstGeom>
          <a:noFill/>
        </p:spPr>
      </p:pic>
      <p:pic>
        <p:nvPicPr>
          <p:cNvPr id="7" name="Image 6" descr="LBN Feghal 6"/>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616440"/>
            <a:ext cx="2743200" cy="2057400"/>
          </a:xfrm>
          <a:prstGeom prst="rect">
            <a:avLst/>
          </a:prstGeom>
          <a:noFill/>
        </p:spPr>
      </p:pic>
    </p:spTree>
    <p:extLst>
      <p:ext uri="{BB962C8B-B14F-4D97-AF65-F5344CB8AC3E}">
        <p14:creationId xmlns:p14="http://schemas.microsoft.com/office/powerpoint/2010/main" val="315427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683568" y="116632"/>
            <a:ext cx="8077200" cy="855663"/>
          </a:xfrm>
        </p:spPr>
        <p:txBody>
          <a:bodyPr/>
          <a:lstStyle/>
          <a:p>
            <a:r>
              <a:rPr lang="fr-FR" altLang="fr-FR" dirty="0"/>
              <a:t>Conclusions </a:t>
            </a:r>
            <a:r>
              <a:rPr lang="en-GB" sz="3600" dirty="0" err="1"/>
              <a:t>Phytoplasma</a:t>
            </a:r>
            <a:r>
              <a:rPr lang="en-GB" sz="3600" dirty="0"/>
              <a:t> </a:t>
            </a:r>
            <a:r>
              <a:rPr lang="en-GB" sz="3600" dirty="0" err="1"/>
              <a:t>phoenicium</a:t>
            </a:r>
            <a:endParaRPr altLang="fr-FR" b="1" dirty="0"/>
          </a:p>
        </p:txBody>
      </p:sp>
      <p:sp>
        <p:nvSpPr>
          <p:cNvPr id="10243" name="Espace réservé du contenu 2"/>
          <p:cNvSpPr>
            <a:spLocks noGrp="1"/>
          </p:cNvSpPr>
          <p:nvPr>
            <p:ph idx="1"/>
          </p:nvPr>
        </p:nvSpPr>
        <p:spPr>
          <a:xfrm>
            <a:off x="827088" y="990600"/>
            <a:ext cx="7926387" cy="5678488"/>
          </a:xfrm>
        </p:spPr>
        <p:txBody>
          <a:bodyPr/>
          <a:lstStyle/>
          <a:p>
            <a:pPr>
              <a:defRPr/>
            </a:pPr>
            <a:r>
              <a:rPr lang="fr-FR" altLang="fr-FR" dirty="0" err="1"/>
              <a:t>Endangered</a:t>
            </a:r>
            <a:r>
              <a:rPr lang="fr-FR" altLang="fr-FR" dirty="0"/>
              <a:t> area: </a:t>
            </a:r>
            <a:r>
              <a:rPr lang="en-GB" dirty="0"/>
              <a:t>where almond, peach, nectarine and apricot are cultivated and known vectors occur = Mediterranean Basin and Portugal, north to the southern part Germany and East towards the West of Russia, as well as the Near East and Central Asia</a:t>
            </a:r>
          </a:p>
          <a:p>
            <a:pPr>
              <a:defRPr/>
            </a:pPr>
            <a:r>
              <a:rPr lang="fr-FR" altLang="fr-FR" dirty="0"/>
              <a:t>Phytosanitary </a:t>
            </a:r>
            <a:r>
              <a:rPr lang="fr-FR" altLang="fr-FR" dirty="0" err="1"/>
              <a:t>risk</a:t>
            </a:r>
            <a:r>
              <a:rPr lang="fr-FR" altLang="fr-FR" dirty="0"/>
              <a:t>: High </a:t>
            </a:r>
            <a:r>
              <a:rPr lang="fr-FR" altLang="fr-FR" dirty="0" err="1"/>
              <a:t>with</a:t>
            </a:r>
            <a:r>
              <a:rPr lang="fr-FR" altLang="fr-FR" dirty="0"/>
              <a:t> </a:t>
            </a:r>
            <a:r>
              <a:rPr lang="fr-FR" altLang="fr-FR" dirty="0" err="1"/>
              <a:t>moderate</a:t>
            </a:r>
            <a:r>
              <a:rPr lang="fr-FR" altLang="fr-FR" dirty="0"/>
              <a:t> </a:t>
            </a:r>
            <a:r>
              <a:rPr lang="fr-FR" altLang="fr-FR" dirty="0" err="1"/>
              <a:t>uncertainty</a:t>
            </a:r>
            <a:endParaRPr lang="fr-FR" altLang="fr-FR" dirty="0"/>
          </a:p>
          <a:p>
            <a:pPr>
              <a:defRPr/>
            </a:pPr>
            <a:r>
              <a:rPr lang="fr-FR" altLang="fr-FR" dirty="0"/>
              <a:t>Entry: plants for </a:t>
            </a:r>
            <a:r>
              <a:rPr lang="fr-FR" altLang="fr-FR" dirty="0" err="1"/>
              <a:t>planting</a:t>
            </a:r>
            <a:r>
              <a:rPr lang="fr-FR" altLang="fr-FR" dirty="0"/>
              <a:t>(</a:t>
            </a:r>
            <a:r>
              <a:rPr lang="fr-FR" altLang="fr-FR" dirty="0" err="1"/>
              <a:t>partly</a:t>
            </a:r>
            <a:r>
              <a:rPr lang="fr-FR" altLang="fr-FR" dirty="0"/>
              <a:t> </a:t>
            </a:r>
            <a:r>
              <a:rPr lang="fr-FR" altLang="fr-FR" dirty="0" err="1"/>
              <a:t>regulated</a:t>
            </a:r>
            <a:r>
              <a:rPr lang="fr-FR" altLang="fr-FR" dirty="0"/>
              <a:t> for EU: Iran but not Lebanon) and </a:t>
            </a:r>
            <a:r>
              <a:rPr lang="fr-FR" altLang="fr-FR" dirty="0" err="1"/>
              <a:t>natural</a:t>
            </a:r>
            <a:r>
              <a:rPr lang="fr-FR" altLang="fr-FR" dirty="0"/>
              <a:t> spread to </a:t>
            </a:r>
            <a:r>
              <a:rPr lang="fr-FR" altLang="fr-FR" dirty="0" err="1"/>
              <a:t>neighbouring</a:t>
            </a:r>
            <a:r>
              <a:rPr lang="fr-FR" altLang="fr-FR"/>
              <a:t> countries</a:t>
            </a:r>
            <a:endParaRPr lang="fr-FR" altLang="fr-FR" dirty="0"/>
          </a:p>
          <a:p>
            <a:pPr>
              <a:defRPr/>
            </a:pPr>
            <a:r>
              <a:rPr lang="fr-FR" altLang="fr-FR" i="0" u="none"/>
              <a:t>Measures</a:t>
            </a:r>
            <a:r>
              <a:rPr lang="fr-FR" altLang="fr-FR" i="0" u="none" dirty="0"/>
              <a:t> to </a:t>
            </a:r>
            <a:r>
              <a:rPr lang="fr-FR" altLang="fr-FR" i="0" u="none" dirty="0" err="1"/>
              <a:t>reduce</a:t>
            </a:r>
            <a:r>
              <a:rPr lang="fr-FR" altLang="fr-FR" i="0" u="none" dirty="0"/>
              <a:t> </a:t>
            </a:r>
            <a:r>
              <a:rPr lang="fr-FR" altLang="fr-FR" i="0" u="none" dirty="0" err="1"/>
              <a:t>probability</a:t>
            </a:r>
            <a:r>
              <a:rPr lang="fr-FR" altLang="fr-FR" i="0" u="none" dirty="0"/>
              <a:t> of entry:</a:t>
            </a:r>
          </a:p>
          <a:p>
            <a:pPr lvl="1">
              <a:defRPr/>
            </a:pPr>
            <a:r>
              <a:rPr lang="en-US" altLang="en-US" sz="2400" dirty="0" err="1"/>
              <a:t>Prunus</a:t>
            </a:r>
            <a:r>
              <a:rPr lang="en-US" altLang="en-US" sz="2400" dirty="0"/>
              <a:t> plants for planting </a:t>
            </a:r>
            <a:r>
              <a:rPr lang="en-GB" sz="2400" dirty="0"/>
              <a:t>(except seed): PFA or grown under physical isolation or tested in vitro plants</a:t>
            </a:r>
          </a:p>
        </p:txBody>
      </p:sp>
    </p:spTree>
    <p:extLst>
      <p:ext uri="{BB962C8B-B14F-4D97-AF65-F5344CB8AC3E}">
        <p14:creationId xmlns:p14="http://schemas.microsoft.com/office/powerpoint/2010/main" val="228630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11188" y="115888"/>
            <a:ext cx="8532812" cy="663575"/>
          </a:xfrm>
        </p:spPr>
        <p:txBody>
          <a:bodyPr/>
          <a:lstStyle/>
          <a:p>
            <a:r>
              <a:rPr lang="en-GB" altLang="en-US" sz="4000" b="1" i="1" dirty="0" err="1"/>
              <a:t>Prodiplosis</a:t>
            </a:r>
            <a:r>
              <a:rPr lang="en-GB" altLang="en-US" sz="4000" b="1" i="1" dirty="0"/>
              <a:t> </a:t>
            </a:r>
            <a:r>
              <a:rPr lang="en-GB" altLang="en-US" sz="4000" b="1" i="1" dirty="0" err="1"/>
              <a:t>longifila</a:t>
            </a:r>
            <a:endParaRPr lang="en-US" altLang="en-US" b="1" i="1" dirty="0"/>
          </a:p>
        </p:txBody>
      </p:sp>
      <p:sp>
        <p:nvSpPr>
          <p:cNvPr id="7171" name="Espace réservé du contenu 2"/>
          <p:cNvSpPr>
            <a:spLocks noGrp="1"/>
          </p:cNvSpPr>
          <p:nvPr>
            <p:ph idx="1"/>
          </p:nvPr>
        </p:nvSpPr>
        <p:spPr>
          <a:xfrm>
            <a:off x="684213" y="765175"/>
            <a:ext cx="8208962" cy="6092825"/>
          </a:xfrm>
        </p:spPr>
        <p:txBody>
          <a:bodyPr/>
          <a:lstStyle/>
          <a:p>
            <a:r>
              <a:rPr lang="en-GB" altLang="fr-FR" i="0" u="none" dirty="0" err="1"/>
              <a:t>Diptera</a:t>
            </a:r>
            <a:r>
              <a:rPr lang="en-GB" altLang="fr-FR" i="0" u="none" dirty="0"/>
              <a:t>: </a:t>
            </a:r>
            <a:r>
              <a:rPr lang="en-GB" altLang="fr-FR" i="0" u="none" dirty="0" err="1"/>
              <a:t>Cecidomyiidae</a:t>
            </a:r>
            <a:endParaRPr lang="en-GB" altLang="fr-FR" i="0" u="none" dirty="0"/>
          </a:p>
          <a:p>
            <a:r>
              <a:rPr lang="en-US" altLang="en-US" i="0" u="none"/>
              <a:t>Adults, eggs</a:t>
            </a:r>
            <a:r>
              <a:rPr lang="en-US" altLang="en-US" i="0" u="none" dirty="0"/>
              <a:t>, larvae above-ground, pupae in soil</a:t>
            </a:r>
          </a:p>
          <a:p>
            <a:r>
              <a:rPr lang="en-GB" altLang="fr-FR" dirty="0"/>
              <a:t>Different hosts at different locations</a:t>
            </a:r>
          </a:p>
          <a:p>
            <a:r>
              <a:rPr lang="en-GB" altLang="fr-FR" dirty="0"/>
              <a:t>South America: tomato in all countries + asparagus and Capsicum </a:t>
            </a:r>
            <a:r>
              <a:rPr lang="en-GB" altLang="fr-FR" dirty="0" err="1"/>
              <a:t>annuum</a:t>
            </a:r>
            <a:r>
              <a:rPr lang="en-GB" altLang="fr-FR" dirty="0"/>
              <a:t> in Peru, or potato in Ecuador</a:t>
            </a:r>
          </a:p>
          <a:p>
            <a:r>
              <a:rPr lang="en-GB" altLang="fr-FR" dirty="0"/>
              <a:t>USA: </a:t>
            </a:r>
            <a:r>
              <a:rPr lang="en-GB" altLang="fr-FR" dirty="0" err="1"/>
              <a:t>Gossypium</a:t>
            </a:r>
            <a:r>
              <a:rPr lang="en-GB" altLang="fr-FR" dirty="0"/>
              <a:t>, Citrus x </a:t>
            </a:r>
            <a:r>
              <a:rPr lang="en-GB" altLang="fr-FR" dirty="0" err="1"/>
              <a:t>latifolia</a:t>
            </a:r>
            <a:endParaRPr lang="en-GB" altLang="fr-FR" dirty="0"/>
          </a:p>
          <a:p>
            <a:r>
              <a:rPr lang="en-GB" altLang="fr-FR" dirty="0"/>
              <a:t>Confirmed hosts in 11 families</a:t>
            </a:r>
          </a:p>
          <a:p>
            <a:endParaRPr lang="en-US" altLang="en-US" i="0" u="none" dirty="0"/>
          </a:p>
        </p:txBody>
      </p:sp>
      <p:pic>
        <p:nvPicPr>
          <p:cNvPr id="1028" name="Picture 4" descr="https://gd.eppo.int/media/data/taxon/P/PRDILO/pics/220x130/3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7286"/>
            <a:ext cx="20955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2 Meetings\Expert Working Groups\2015\2015-12 EWG PRA tomato\4- Prodiplosis longifila\pictures\Tomato leaf bud dam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 r="-6"/>
          <a:stretch/>
        </p:blipFill>
        <p:spPr bwMode="auto">
          <a:xfrm>
            <a:off x="2939457" y="4437112"/>
            <a:ext cx="3889236" cy="2281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4" y="4008553"/>
            <a:ext cx="2827710" cy="274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P:\2 Meetings\Expert Working Groups\2015\2015-12 EWG PRA tomato\4- Prodiplosis longifila\pictures\P longifila larvae on tomato flower ovariu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 r="-1"/>
          <a:stretch/>
        </p:blipFill>
        <p:spPr bwMode="auto">
          <a:xfrm>
            <a:off x="6315032" y="2942158"/>
            <a:ext cx="2434236" cy="242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1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380" y="1124744"/>
            <a:ext cx="8075240" cy="4873625"/>
          </a:xfrm>
        </p:spPr>
        <p:txBody>
          <a:bodyPr/>
          <a:lstStyle/>
          <a:p>
            <a:r>
              <a:rPr lang="en-GB" dirty="0" smtClean="0"/>
              <a:t>51 Member Countries, 20 staff </a:t>
            </a:r>
          </a:p>
          <a:p>
            <a:r>
              <a:rPr lang="en-GB" dirty="0" smtClean="0"/>
              <a:t>Income </a:t>
            </a:r>
            <a:r>
              <a:rPr lang="en-GB" dirty="0" err="1" smtClean="0"/>
              <a:t>2.1M</a:t>
            </a:r>
            <a:r>
              <a:rPr lang="en-GB" dirty="0" smtClean="0"/>
              <a:t>€ from members and </a:t>
            </a:r>
            <a:r>
              <a:rPr lang="en-GB" dirty="0" err="1" smtClean="0"/>
              <a:t>0.6M</a:t>
            </a:r>
            <a:r>
              <a:rPr lang="en-GB" dirty="0" smtClean="0"/>
              <a:t>€ from projects</a:t>
            </a:r>
          </a:p>
          <a:p>
            <a:r>
              <a:rPr lang="en-GB" dirty="0" smtClean="0"/>
              <a:t>Core work programme on phytosanitary regulations</a:t>
            </a:r>
          </a:p>
          <a:p>
            <a:pPr lvl="1"/>
            <a:r>
              <a:rPr lang="en-GB" dirty="0" smtClean="0"/>
              <a:t>quarantine pests</a:t>
            </a:r>
          </a:p>
          <a:p>
            <a:pPr lvl="1"/>
            <a:r>
              <a:rPr lang="en-GB" dirty="0" smtClean="0"/>
              <a:t>regulated non-quarantine pests</a:t>
            </a:r>
          </a:p>
          <a:p>
            <a:pPr lvl="1"/>
            <a:r>
              <a:rPr lang="en-GB" dirty="0" smtClean="0"/>
              <a:t>invasive alien plants</a:t>
            </a:r>
          </a:p>
          <a:p>
            <a:pPr lvl="1"/>
            <a:r>
              <a:rPr lang="en-GB" dirty="0" smtClean="0"/>
              <a:t>biological control agents</a:t>
            </a:r>
          </a:p>
          <a:p>
            <a:r>
              <a:rPr lang="en-GB" dirty="0" smtClean="0"/>
              <a:t>Core work programme on plant protection products</a:t>
            </a:r>
          </a:p>
          <a:p>
            <a:pPr lvl="1"/>
            <a:r>
              <a:rPr lang="en-GB" dirty="0" smtClean="0"/>
              <a:t>standards for evaluating efficacy</a:t>
            </a:r>
          </a:p>
          <a:p>
            <a:r>
              <a:rPr lang="en-GB" dirty="0" smtClean="0"/>
              <a:t>2 hosted activities</a:t>
            </a:r>
          </a:p>
          <a:p>
            <a:pPr lvl="1"/>
            <a:r>
              <a:rPr lang="en-GB" dirty="0" smtClean="0"/>
              <a:t>Euphresco network of research funders and managers*</a:t>
            </a:r>
          </a:p>
          <a:p>
            <a:pPr lvl="1"/>
            <a:r>
              <a:rPr lang="en-GB" dirty="0" smtClean="0"/>
              <a:t>EU Minor Uses Co-ordination Facility</a:t>
            </a:r>
          </a:p>
          <a:p>
            <a:r>
              <a:rPr lang="en-GB" dirty="0" smtClean="0"/>
              <a:t>Participation in research projects</a:t>
            </a:r>
            <a:endParaRPr lang="en-GB" dirty="0"/>
          </a:p>
        </p:txBody>
      </p:sp>
      <p:sp>
        <p:nvSpPr>
          <p:cNvPr id="3" name="Title 2"/>
          <p:cNvSpPr>
            <a:spLocks noGrp="1"/>
          </p:cNvSpPr>
          <p:nvPr>
            <p:ph type="title"/>
          </p:nvPr>
        </p:nvSpPr>
        <p:spPr>
          <a:xfrm>
            <a:off x="395536" y="188640"/>
            <a:ext cx="8064896" cy="1084982"/>
          </a:xfrm>
        </p:spPr>
        <p:txBody>
          <a:bodyPr/>
          <a:lstStyle/>
          <a:p>
            <a:r>
              <a:rPr lang="en-GB" dirty="0" smtClean="0"/>
              <a:t>Specificities in 2017</a:t>
            </a:r>
            <a:endParaRPr lang="en-GB" dirty="0"/>
          </a:p>
        </p:txBody>
      </p:sp>
    </p:spTree>
    <p:extLst>
      <p:ext uri="{BB962C8B-B14F-4D97-AF65-F5344CB8AC3E}">
        <p14:creationId xmlns:p14="http://schemas.microsoft.com/office/powerpoint/2010/main" val="333892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683568" y="116632"/>
            <a:ext cx="8077200" cy="855663"/>
          </a:xfrm>
        </p:spPr>
        <p:txBody>
          <a:bodyPr/>
          <a:lstStyle/>
          <a:p>
            <a:r>
              <a:rPr lang="fr-FR" altLang="fr-FR" dirty="0"/>
              <a:t>Conclusions </a:t>
            </a:r>
            <a:r>
              <a:rPr lang="en-GB" altLang="en-US" sz="3600" i="1" dirty="0" err="1"/>
              <a:t>Prodiplosis</a:t>
            </a:r>
            <a:r>
              <a:rPr lang="en-GB" altLang="en-US" sz="3600" i="1" dirty="0"/>
              <a:t> </a:t>
            </a:r>
            <a:r>
              <a:rPr lang="en-GB" altLang="en-US" sz="3600" i="1" dirty="0" err="1"/>
              <a:t>longifila</a:t>
            </a:r>
            <a:endParaRPr altLang="fr-FR" b="1" dirty="0"/>
          </a:p>
        </p:txBody>
      </p:sp>
      <p:sp>
        <p:nvSpPr>
          <p:cNvPr id="10243" name="Espace réservé du contenu 2"/>
          <p:cNvSpPr>
            <a:spLocks noGrp="1"/>
          </p:cNvSpPr>
          <p:nvPr>
            <p:ph idx="1"/>
          </p:nvPr>
        </p:nvSpPr>
        <p:spPr>
          <a:xfrm>
            <a:off x="827088" y="990600"/>
            <a:ext cx="7926387" cy="5678488"/>
          </a:xfrm>
        </p:spPr>
        <p:txBody>
          <a:bodyPr/>
          <a:lstStyle/>
          <a:p>
            <a:pPr>
              <a:defRPr/>
            </a:pPr>
            <a:r>
              <a:rPr lang="fr-FR" altLang="fr-FR" dirty="0" err="1"/>
              <a:t>Endangered</a:t>
            </a:r>
            <a:r>
              <a:rPr lang="fr-FR" altLang="fr-FR" dirty="0"/>
              <a:t> area: </a:t>
            </a:r>
          </a:p>
          <a:p>
            <a:pPr lvl="1">
              <a:defRPr/>
            </a:pPr>
            <a:r>
              <a:rPr lang="en-GB" dirty="0"/>
              <a:t>Mediterranean region, Portugal and the southern Black Sea coasts (and with a higher uncertainty the oceanic part of Western Europe),as well </a:t>
            </a:r>
          </a:p>
          <a:p>
            <a:pPr lvl="1">
              <a:defRPr/>
            </a:pPr>
            <a:r>
              <a:rPr lang="en-GB" dirty="0"/>
              <a:t>indoors production</a:t>
            </a:r>
          </a:p>
          <a:p>
            <a:pPr>
              <a:defRPr/>
            </a:pPr>
            <a:r>
              <a:rPr lang="fr-FR" altLang="fr-FR" dirty="0"/>
              <a:t>Phytosanitary </a:t>
            </a:r>
            <a:r>
              <a:rPr lang="fr-FR" altLang="fr-FR" dirty="0" err="1"/>
              <a:t>risk</a:t>
            </a:r>
            <a:r>
              <a:rPr lang="fr-FR" altLang="fr-FR" dirty="0"/>
              <a:t>: high (</a:t>
            </a:r>
            <a:r>
              <a:rPr lang="fr-FR" altLang="fr-FR" dirty="0" err="1"/>
              <a:t>uncertainty</a:t>
            </a:r>
            <a:r>
              <a:rPr lang="fr-FR" altLang="fr-FR" dirty="0"/>
              <a:t>: </a:t>
            </a:r>
            <a:r>
              <a:rPr lang="fr-FR" altLang="fr-FR" dirty="0" err="1"/>
              <a:t>moderate</a:t>
            </a:r>
            <a:r>
              <a:rPr lang="fr-FR" altLang="fr-FR" dirty="0"/>
              <a:t>)</a:t>
            </a:r>
          </a:p>
          <a:p>
            <a:pPr>
              <a:defRPr/>
            </a:pPr>
            <a:r>
              <a:rPr lang="fr-FR" altLang="fr-FR" i="0" u="none" dirty="0" err="1"/>
              <a:t>Measures</a:t>
            </a:r>
            <a:r>
              <a:rPr lang="fr-FR" altLang="fr-FR" i="0" u="none" dirty="0"/>
              <a:t> to </a:t>
            </a:r>
            <a:r>
              <a:rPr lang="fr-FR" altLang="fr-FR" i="0" u="none" dirty="0" err="1"/>
              <a:t>reduce</a:t>
            </a:r>
            <a:r>
              <a:rPr lang="fr-FR" altLang="fr-FR" i="0" u="none" dirty="0"/>
              <a:t> </a:t>
            </a:r>
            <a:r>
              <a:rPr lang="fr-FR" altLang="fr-FR" i="0" u="none" dirty="0" err="1"/>
              <a:t>probability</a:t>
            </a:r>
            <a:r>
              <a:rPr lang="fr-FR" altLang="fr-FR" i="0" u="none" dirty="0"/>
              <a:t> of entry:</a:t>
            </a:r>
          </a:p>
          <a:p>
            <a:pPr lvl="1">
              <a:defRPr/>
            </a:pPr>
            <a:r>
              <a:rPr lang="en-GB" dirty="0"/>
              <a:t>Plants for planting (except seeds) of cultivated hosts</a:t>
            </a:r>
            <a:endParaRPr lang="en-GB" u="sng" dirty="0"/>
          </a:p>
          <a:p>
            <a:pPr lvl="1">
              <a:defRPr/>
            </a:pPr>
            <a:r>
              <a:rPr lang="fr-FR" altLang="fr-FR" dirty="0"/>
              <a:t>Fruits (</a:t>
            </a:r>
            <a:r>
              <a:rPr lang="fr-FR" altLang="fr-FR" dirty="0" err="1"/>
              <a:t>e.g</a:t>
            </a:r>
            <a:r>
              <a:rPr lang="fr-FR" altLang="fr-FR" dirty="0"/>
              <a:t>. </a:t>
            </a:r>
            <a:r>
              <a:rPr lang="fr-FR" altLang="fr-FR" dirty="0" err="1"/>
              <a:t>tomato</a:t>
            </a:r>
            <a:r>
              <a:rPr lang="fr-FR" altLang="fr-FR" dirty="0"/>
              <a:t>, </a:t>
            </a:r>
            <a:r>
              <a:rPr lang="fr-FR" altLang="fr-FR" dirty="0" err="1"/>
              <a:t>Capscum</a:t>
            </a:r>
            <a:r>
              <a:rPr lang="fr-FR" altLang="fr-FR" dirty="0"/>
              <a:t>, </a:t>
            </a:r>
            <a:r>
              <a:rPr lang="fr-FR" altLang="fr-FR" dirty="0" err="1"/>
              <a:t>Cucumis</a:t>
            </a:r>
            <a:r>
              <a:rPr lang="fr-FR" altLang="fr-FR" dirty="0"/>
              <a:t> </a:t>
            </a:r>
            <a:r>
              <a:rPr lang="fr-FR" altLang="fr-FR" dirty="0" err="1"/>
              <a:t>leki</a:t>
            </a:r>
            <a:endParaRPr lang="fr-FR" altLang="fr-FR" dirty="0"/>
          </a:p>
          <a:p>
            <a:pPr lvl="1">
              <a:defRPr/>
            </a:pPr>
            <a:r>
              <a:rPr lang="en-GB" dirty="0"/>
              <a:t>Cut </a:t>
            </a:r>
            <a:r>
              <a:rPr lang="de-DE" dirty="0"/>
              <a:t>plant </a:t>
            </a:r>
            <a:r>
              <a:rPr lang="de-DE" dirty="0" err="1"/>
              <a:t>parts</a:t>
            </a:r>
            <a:r>
              <a:rPr lang="de-DE" dirty="0"/>
              <a:t> (</a:t>
            </a:r>
            <a:r>
              <a:rPr lang="de-DE" dirty="0" err="1"/>
              <a:t>cut</a:t>
            </a:r>
            <a:r>
              <a:rPr lang="de-DE" dirty="0"/>
              <a:t> </a:t>
            </a:r>
            <a:r>
              <a:rPr lang="de-DE" dirty="0" err="1"/>
              <a:t>flowers</a:t>
            </a:r>
            <a:r>
              <a:rPr lang="de-DE" dirty="0"/>
              <a:t> </a:t>
            </a:r>
            <a:r>
              <a:rPr lang="de-DE" dirty="0" err="1"/>
              <a:t>and</a:t>
            </a:r>
            <a:r>
              <a:rPr lang="de-DE" dirty="0"/>
              <a:t> </a:t>
            </a:r>
            <a:r>
              <a:rPr lang="de-DE" dirty="0" err="1"/>
              <a:t>branches</a:t>
            </a:r>
            <a:r>
              <a:rPr lang="de-DE" dirty="0"/>
              <a:t>, </a:t>
            </a:r>
            <a:r>
              <a:rPr lang="de-DE" dirty="0" err="1"/>
              <a:t>cut</a:t>
            </a:r>
            <a:r>
              <a:rPr lang="de-DE" dirty="0"/>
              <a:t> </a:t>
            </a:r>
            <a:r>
              <a:rPr lang="de-DE" dirty="0" err="1"/>
              <a:t>herbs</a:t>
            </a:r>
            <a:r>
              <a:rPr lang="de-DE" dirty="0"/>
              <a:t>, </a:t>
            </a:r>
            <a:r>
              <a:rPr lang="de-DE" dirty="0" err="1"/>
              <a:t>leafy</a:t>
            </a:r>
            <a:r>
              <a:rPr lang="de-DE" dirty="0"/>
              <a:t> </a:t>
            </a:r>
            <a:r>
              <a:rPr lang="de-DE" dirty="0" err="1"/>
              <a:t>vegetables</a:t>
            </a:r>
            <a:r>
              <a:rPr lang="de-DE" dirty="0"/>
              <a:t>,) </a:t>
            </a:r>
            <a:r>
              <a:rPr lang="de-DE" dirty="0" err="1"/>
              <a:t>of</a:t>
            </a:r>
            <a:r>
              <a:rPr lang="de-DE" dirty="0"/>
              <a:t> </a:t>
            </a:r>
            <a:r>
              <a:rPr lang="de-DE" dirty="0" err="1"/>
              <a:t>cultivated</a:t>
            </a:r>
            <a:r>
              <a:rPr lang="de-DE" dirty="0"/>
              <a:t> </a:t>
            </a:r>
            <a:r>
              <a:rPr lang="de-DE" dirty="0" err="1"/>
              <a:t>hosts</a:t>
            </a:r>
            <a:r>
              <a:rPr lang="de-DE" dirty="0"/>
              <a:t> </a:t>
            </a:r>
            <a:r>
              <a:rPr lang="en-GB" dirty="0"/>
              <a:t>hosts  (e.g. </a:t>
            </a:r>
            <a:r>
              <a:rPr lang="en-GB"/>
              <a:t>asparagus)</a:t>
            </a:r>
            <a:endParaRPr lang="fr-FR" altLang="fr-FR" dirty="0"/>
          </a:p>
          <a:p>
            <a:pPr lvl="1">
              <a:defRPr/>
            </a:pPr>
            <a:r>
              <a:rPr lang="en-GB" dirty="0"/>
              <a:t>Raising awareness for travellers and inspection of luggage</a:t>
            </a:r>
            <a:endParaRPr lang="en-GB" u="sng" dirty="0"/>
          </a:p>
          <a:p>
            <a:pPr>
              <a:defRPr/>
            </a:pPr>
            <a:endParaRPr altLang="fr-FR" i="0" u="none" dirty="0">
              <a:solidFill>
                <a:schemeClr val="accent6">
                  <a:lumMod val="75000"/>
                </a:schemeClr>
              </a:solidFill>
            </a:endParaRPr>
          </a:p>
        </p:txBody>
      </p:sp>
    </p:spTree>
    <p:extLst>
      <p:ext uri="{BB962C8B-B14F-4D97-AF65-F5344CB8AC3E}">
        <p14:creationId xmlns:p14="http://schemas.microsoft.com/office/powerpoint/2010/main" val="356625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32905" y="116632"/>
            <a:ext cx="8532812" cy="663575"/>
          </a:xfrm>
        </p:spPr>
        <p:txBody>
          <a:bodyPr/>
          <a:lstStyle/>
          <a:p>
            <a:r>
              <a:rPr lang="en-GB" sz="4000" i="1" dirty="0" err="1"/>
              <a:t>Thekopsora</a:t>
            </a:r>
            <a:r>
              <a:rPr lang="en-GB" sz="4000" i="1" dirty="0"/>
              <a:t> minima </a:t>
            </a:r>
            <a:r>
              <a:rPr lang="en-GB" sz="3200" dirty="0"/>
              <a:t> (Blueberry rust)</a:t>
            </a:r>
            <a:r>
              <a:rPr lang="fr-FR" sz="3200" i="1" dirty="0"/>
              <a:t> </a:t>
            </a:r>
            <a:endParaRPr lang="en-US" altLang="en-US" b="1" i="1" dirty="0"/>
          </a:p>
        </p:txBody>
      </p:sp>
      <p:sp>
        <p:nvSpPr>
          <p:cNvPr id="7171" name="Espace réservé du contenu 2"/>
          <p:cNvSpPr>
            <a:spLocks noGrp="1"/>
          </p:cNvSpPr>
          <p:nvPr>
            <p:ph idx="1"/>
          </p:nvPr>
        </p:nvSpPr>
        <p:spPr>
          <a:xfrm>
            <a:off x="684213" y="765175"/>
            <a:ext cx="8208962" cy="6092825"/>
          </a:xfrm>
        </p:spPr>
        <p:txBody>
          <a:bodyPr/>
          <a:lstStyle/>
          <a:p>
            <a:r>
              <a:rPr lang="en-GB" dirty="0" err="1"/>
              <a:t>Heteroecious</a:t>
            </a:r>
            <a:r>
              <a:rPr lang="en-GB" dirty="0"/>
              <a:t> rust </a:t>
            </a:r>
            <a:r>
              <a:rPr lang="en-GB" sz="2000" dirty="0"/>
              <a:t>(leaves of ericaceous plants / needles of </a:t>
            </a:r>
            <a:r>
              <a:rPr lang="en-GB" sz="2000" i="1" dirty="0" err="1"/>
              <a:t>Tsuga</a:t>
            </a:r>
            <a:r>
              <a:rPr lang="en-GB" sz="2000" dirty="0"/>
              <a:t> spp.)</a:t>
            </a:r>
            <a:r>
              <a:rPr lang="en-GB" dirty="0"/>
              <a:t> </a:t>
            </a:r>
          </a:p>
          <a:p>
            <a:r>
              <a:rPr lang="en-GB" altLang="fr-FR" dirty="0"/>
              <a:t>Main hosts </a:t>
            </a:r>
            <a:r>
              <a:rPr lang="en-GB" dirty="0"/>
              <a:t>: </a:t>
            </a:r>
          </a:p>
          <a:p>
            <a:pPr lvl="1"/>
            <a:r>
              <a:rPr lang="en-GB" i="1" dirty="0" err="1"/>
              <a:t>Vaccinium</a:t>
            </a:r>
            <a:r>
              <a:rPr lang="en-GB" i="1" dirty="0"/>
              <a:t> </a:t>
            </a:r>
            <a:r>
              <a:rPr lang="en-GB" i="1" dirty="0" err="1"/>
              <a:t>angustifolium</a:t>
            </a:r>
            <a:r>
              <a:rPr lang="en-GB" i="1" dirty="0"/>
              <a:t>, V. </a:t>
            </a:r>
            <a:r>
              <a:rPr lang="en-GB" i="1" dirty="0" err="1"/>
              <a:t>ashei</a:t>
            </a:r>
            <a:r>
              <a:rPr lang="en-GB" i="1" dirty="0"/>
              <a:t>, V. </a:t>
            </a:r>
            <a:r>
              <a:rPr lang="en-GB" i="1" dirty="0" err="1"/>
              <a:t>corymbosum</a:t>
            </a:r>
            <a:r>
              <a:rPr lang="en-GB" i="1" dirty="0"/>
              <a:t>, V. </a:t>
            </a:r>
            <a:r>
              <a:rPr lang="en-GB" i="1" dirty="0" err="1"/>
              <a:t>erythrocarpum</a:t>
            </a:r>
            <a:r>
              <a:rPr lang="en-GB" i="1" dirty="0"/>
              <a:t> </a:t>
            </a:r>
          </a:p>
          <a:p>
            <a:pPr lvl="1"/>
            <a:r>
              <a:rPr lang="en-GB" altLang="fr-FR" i="1" dirty="0"/>
              <a:t>Other </a:t>
            </a:r>
            <a:r>
              <a:rPr lang="en-GB" altLang="fr-FR" i="1" dirty="0" err="1"/>
              <a:t>Ericaceae</a:t>
            </a:r>
            <a:r>
              <a:rPr lang="en-GB" altLang="fr-FR" i="1" dirty="0"/>
              <a:t> (incl. Rhododendron)</a:t>
            </a:r>
          </a:p>
          <a:p>
            <a:pPr lvl="1"/>
            <a:r>
              <a:rPr lang="fr-FR" altLang="fr-FR" i="1" dirty="0" err="1"/>
              <a:t>Alternate</a:t>
            </a:r>
            <a:r>
              <a:rPr lang="fr-FR" altLang="fr-FR" i="1" dirty="0"/>
              <a:t> host: Tsuga </a:t>
            </a:r>
            <a:r>
              <a:rPr lang="fr-FR" altLang="fr-FR" dirty="0" err="1"/>
              <a:t>spp</a:t>
            </a:r>
            <a:r>
              <a:rPr lang="fr-FR" altLang="fr-FR" dirty="0"/>
              <a:t>.</a:t>
            </a:r>
            <a:endParaRPr lang="en-GB" altLang="fr-FR" dirty="0"/>
          </a:p>
          <a:p>
            <a:r>
              <a:rPr lang="fr-FR" altLang="fr-FR" dirty="0"/>
              <a:t>Damage: </a:t>
            </a:r>
            <a:r>
              <a:rPr lang="en-GB" dirty="0"/>
              <a:t>defoliation, premature fruit drop </a:t>
            </a:r>
          </a:p>
          <a:p>
            <a:pPr>
              <a:defRPr/>
            </a:pPr>
            <a:endParaRPr lang="en-GB" altLang="fr-FR" dirty="0"/>
          </a:p>
        </p:txBody>
      </p:sp>
      <p:pic>
        <p:nvPicPr>
          <p:cNvPr id="8" name="Image 7" descr="Capture d’écran"/>
          <p:cNvPicPr>
            <a:picLocks noChangeAspect="1"/>
          </p:cNvPicPr>
          <p:nvPr/>
        </p:nvPicPr>
        <p:blipFill rotWithShape="1">
          <a:blip r:embed="rId2">
            <a:extLst>
              <a:ext uri="{28A0092B-C50C-407E-A947-70E740481C1C}">
                <a14:useLocalDpi xmlns:a14="http://schemas.microsoft.com/office/drawing/2010/main" val="0"/>
              </a:ext>
            </a:extLst>
          </a:blip>
          <a:srcRect t="4035" b="1"/>
          <a:stretch/>
        </p:blipFill>
        <p:spPr>
          <a:xfrm>
            <a:off x="4756914" y="4725144"/>
            <a:ext cx="2263358" cy="1843163"/>
          </a:xfrm>
          <a:prstGeom prst="rect">
            <a:avLst/>
          </a:prstGeom>
        </p:spPr>
      </p:pic>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674095" y="4423249"/>
            <a:ext cx="2574071" cy="1737701"/>
          </a:xfrm>
          <a:prstGeom prst="rect">
            <a:avLst/>
          </a:prstGeom>
        </p:spPr>
      </p:pic>
      <p:pic>
        <p:nvPicPr>
          <p:cNvPr id="2" name="Image 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161701"/>
            <a:ext cx="4248472" cy="2579667"/>
          </a:xfrm>
          <a:prstGeom prst="rect">
            <a:avLst/>
          </a:prstGeom>
        </p:spPr>
      </p:pic>
    </p:spTree>
    <p:extLst>
      <p:ext uri="{BB962C8B-B14F-4D97-AF65-F5344CB8AC3E}">
        <p14:creationId xmlns:p14="http://schemas.microsoft.com/office/powerpoint/2010/main" val="345793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683568" y="116632"/>
            <a:ext cx="8077200" cy="855663"/>
          </a:xfrm>
        </p:spPr>
        <p:txBody>
          <a:bodyPr/>
          <a:lstStyle/>
          <a:p>
            <a:r>
              <a:rPr lang="fr-FR" altLang="fr-FR" dirty="0"/>
              <a:t>Conclusions </a:t>
            </a:r>
            <a:r>
              <a:rPr lang="en-GB" sz="3600" i="1" dirty="0" err="1"/>
              <a:t>Thekopsora</a:t>
            </a:r>
            <a:r>
              <a:rPr lang="en-GB" sz="3600" i="1" dirty="0"/>
              <a:t> minima </a:t>
            </a:r>
            <a:r>
              <a:rPr lang="nl-NL" altLang="nl-NL" sz="3600" i="1" dirty="0"/>
              <a:t> </a:t>
            </a:r>
            <a:endParaRPr altLang="fr-FR" b="1" dirty="0"/>
          </a:p>
        </p:txBody>
      </p:sp>
      <p:sp>
        <p:nvSpPr>
          <p:cNvPr id="10243" name="Espace réservé du contenu 2"/>
          <p:cNvSpPr>
            <a:spLocks noGrp="1"/>
          </p:cNvSpPr>
          <p:nvPr>
            <p:ph idx="1"/>
          </p:nvPr>
        </p:nvSpPr>
        <p:spPr>
          <a:xfrm>
            <a:off x="827088" y="990600"/>
            <a:ext cx="7926387" cy="5678488"/>
          </a:xfrm>
        </p:spPr>
        <p:txBody>
          <a:bodyPr/>
          <a:lstStyle/>
          <a:p>
            <a:pPr>
              <a:defRPr/>
            </a:pPr>
            <a:r>
              <a:rPr lang="fr-FR" altLang="fr-FR" dirty="0" err="1"/>
              <a:t>Endangered</a:t>
            </a:r>
            <a:r>
              <a:rPr lang="fr-FR" altLang="fr-FR" dirty="0"/>
              <a:t> area: </a:t>
            </a:r>
            <a:r>
              <a:rPr lang="en-GB" dirty="0"/>
              <a:t>where hosts are grown (outdoor and indoor), in particular evergreen </a:t>
            </a:r>
            <a:r>
              <a:rPr lang="en-GB" i="1" dirty="0" err="1"/>
              <a:t>Vaccinium</a:t>
            </a:r>
            <a:r>
              <a:rPr lang="en-GB" dirty="0"/>
              <a:t>. Damage higher in warm and wet conditions</a:t>
            </a:r>
          </a:p>
          <a:p>
            <a:pPr>
              <a:defRPr/>
            </a:pPr>
            <a:r>
              <a:rPr lang="fr-FR" altLang="fr-FR" dirty="0"/>
              <a:t>Phytosanitary </a:t>
            </a:r>
            <a:r>
              <a:rPr lang="fr-FR" altLang="fr-FR" dirty="0" err="1"/>
              <a:t>risk</a:t>
            </a:r>
            <a:r>
              <a:rPr lang="fr-FR" altLang="fr-FR" dirty="0"/>
              <a:t>: </a:t>
            </a:r>
            <a:r>
              <a:rPr lang="fr-FR" altLang="fr-FR" dirty="0" err="1"/>
              <a:t>moderate</a:t>
            </a:r>
            <a:r>
              <a:rPr lang="fr-FR" altLang="fr-FR" dirty="0"/>
              <a:t> </a:t>
            </a:r>
            <a:r>
              <a:rPr lang="fr-FR" altLang="fr-FR" dirty="0" err="1"/>
              <a:t>with</a:t>
            </a:r>
            <a:r>
              <a:rPr lang="fr-FR" altLang="fr-FR" dirty="0"/>
              <a:t> </a:t>
            </a:r>
            <a:r>
              <a:rPr lang="fr-FR" altLang="fr-FR" dirty="0" err="1"/>
              <a:t>moderate</a:t>
            </a:r>
            <a:r>
              <a:rPr lang="fr-FR" altLang="fr-FR" dirty="0"/>
              <a:t> </a:t>
            </a:r>
            <a:r>
              <a:rPr lang="fr-FR" altLang="fr-FR" dirty="0" err="1"/>
              <a:t>uncertainty</a:t>
            </a:r>
            <a:r>
              <a:rPr lang="fr-FR" altLang="fr-FR" dirty="0"/>
              <a:t> (</a:t>
            </a:r>
            <a:r>
              <a:rPr lang="fr-FR" altLang="fr-FR" dirty="0" err="1"/>
              <a:t>very</a:t>
            </a:r>
            <a:r>
              <a:rPr lang="fr-FR" altLang="fr-FR" dirty="0"/>
              <a:t> high impact if </a:t>
            </a:r>
            <a:r>
              <a:rPr lang="fr-FR" altLang="fr-FR" dirty="0" err="1"/>
              <a:t>wild</a:t>
            </a:r>
            <a:r>
              <a:rPr lang="fr-FR" altLang="fr-FR" dirty="0"/>
              <a:t> </a:t>
            </a:r>
            <a:r>
              <a:rPr lang="fr-FR" altLang="fr-FR" dirty="0" err="1"/>
              <a:t>European</a:t>
            </a:r>
            <a:r>
              <a:rPr lang="fr-FR" altLang="fr-FR" dirty="0"/>
              <a:t> </a:t>
            </a:r>
            <a:r>
              <a:rPr lang="fr-FR" altLang="fr-FR" dirty="0" err="1"/>
              <a:t>Vaccinum</a:t>
            </a:r>
            <a:r>
              <a:rPr lang="fr-FR" altLang="fr-FR" dirty="0"/>
              <a:t> susceptible)</a:t>
            </a:r>
          </a:p>
          <a:p>
            <a:pPr>
              <a:defRPr/>
            </a:pPr>
            <a:r>
              <a:rPr lang="fr-FR" altLang="fr-FR" i="0" u="none" dirty="0" err="1"/>
              <a:t>Measures</a:t>
            </a:r>
            <a:r>
              <a:rPr lang="fr-FR" altLang="fr-FR" i="0" u="none" dirty="0"/>
              <a:t> to </a:t>
            </a:r>
            <a:r>
              <a:rPr lang="fr-FR" altLang="fr-FR" i="0" u="none" dirty="0" err="1"/>
              <a:t>reduce</a:t>
            </a:r>
            <a:r>
              <a:rPr lang="fr-FR" altLang="fr-FR" i="0" u="none" dirty="0"/>
              <a:t> </a:t>
            </a:r>
            <a:r>
              <a:rPr lang="fr-FR" altLang="fr-FR" i="0" u="none" dirty="0" err="1"/>
              <a:t>probability</a:t>
            </a:r>
            <a:r>
              <a:rPr lang="fr-FR" altLang="fr-FR" i="0" u="none" dirty="0"/>
              <a:t> of entry:</a:t>
            </a:r>
          </a:p>
          <a:p>
            <a:pPr lvl="1">
              <a:defRPr/>
            </a:pPr>
            <a:r>
              <a:rPr lang="en-GB" i="1" dirty="0" err="1"/>
              <a:t>Vaccinium</a:t>
            </a:r>
            <a:r>
              <a:rPr lang="en-GB" dirty="0"/>
              <a:t> plants for planting (except seeds, tissue cultures, pollen): PFA, or Grown under complete physical isolation, or systems approach</a:t>
            </a:r>
          </a:p>
          <a:p>
            <a:pPr lvl="1">
              <a:defRPr/>
            </a:pPr>
            <a:r>
              <a:rPr lang="fr-FR" dirty="0" err="1"/>
              <a:t>Other</a:t>
            </a:r>
            <a:r>
              <a:rPr lang="fr-FR" dirty="0"/>
              <a:t> host plants (</a:t>
            </a:r>
            <a:r>
              <a:rPr lang="fr-FR" i="1" dirty="0"/>
              <a:t>Tsuga</a:t>
            </a:r>
            <a:r>
              <a:rPr lang="fr-FR" dirty="0"/>
              <a:t>, </a:t>
            </a:r>
            <a:r>
              <a:rPr lang="fr-FR" dirty="0" err="1"/>
              <a:t>other</a:t>
            </a:r>
            <a:r>
              <a:rPr lang="fr-FR" dirty="0"/>
              <a:t> </a:t>
            </a:r>
            <a:r>
              <a:rPr lang="en-GB" altLang="fr-FR" i="1" dirty="0" err="1"/>
              <a:t>Ericaceae</a:t>
            </a:r>
            <a:r>
              <a:rPr lang="en-GB" altLang="fr-FR" i="1" dirty="0"/>
              <a:t>): </a:t>
            </a:r>
            <a:r>
              <a:rPr lang="en-GB" altLang="fr-FR" dirty="0"/>
              <a:t>no measure as low probability of entry (with moderate uncertainty)</a:t>
            </a:r>
            <a:endParaRPr lang="en-GB" dirty="0"/>
          </a:p>
          <a:p>
            <a:pPr lvl="1">
              <a:defRPr/>
            </a:pPr>
            <a:r>
              <a:rPr lang="fr-FR" dirty="0"/>
              <a:t>No </a:t>
            </a:r>
            <a:r>
              <a:rPr lang="fr-FR" dirty="0" err="1"/>
              <a:t>measures</a:t>
            </a:r>
            <a:r>
              <a:rPr lang="fr-FR" dirty="0"/>
              <a:t> for fruit (but </a:t>
            </a:r>
            <a:r>
              <a:rPr lang="fr-FR" dirty="0" err="1"/>
              <a:t>producers</a:t>
            </a:r>
            <a:r>
              <a:rPr lang="fr-FR" dirty="0"/>
              <a:t> </a:t>
            </a:r>
            <a:r>
              <a:rPr lang="fr-FR" dirty="0" err="1"/>
              <a:t>should</a:t>
            </a:r>
            <a:r>
              <a:rPr lang="fr-FR" dirty="0"/>
              <a:t> </a:t>
            </a:r>
            <a:r>
              <a:rPr lang="fr-FR" dirty="0" err="1"/>
              <a:t>be</a:t>
            </a:r>
            <a:r>
              <a:rPr lang="fr-FR" dirty="0"/>
              <a:t> </a:t>
            </a:r>
            <a:r>
              <a:rPr lang="fr-FR" dirty="0" err="1"/>
              <a:t>encouraged</a:t>
            </a:r>
            <a:r>
              <a:rPr lang="fr-FR" dirty="0"/>
              <a:t> not to import </a:t>
            </a:r>
            <a:r>
              <a:rPr lang="fr-FR" dirty="0" err="1"/>
              <a:t>bulk</a:t>
            </a:r>
            <a:r>
              <a:rPr lang="fr-FR" dirty="0"/>
              <a:t> fruit to </a:t>
            </a:r>
            <a:r>
              <a:rPr lang="fr-FR" dirty="0" err="1"/>
              <a:t>be</a:t>
            </a:r>
            <a:r>
              <a:rPr lang="fr-FR" dirty="0"/>
              <a:t> </a:t>
            </a:r>
            <a:r>
              <a:rPr lang="fr-FR" dirty="0" err="1"/>
              <a:t>repacked</a:t>
            </a:r>
            <a:r>
              <a:rPr lang="fr-FR" dirty="0"/>
              <a:t> in place of production)</a:t>
            </a:r>
            <a:endParaRPr lang="en-GB" dirty="0"/>
          </a:p>
          <a:p>
            <a:pPr lvl="1">
              <a:defRPr/>
            </a:pPr>
            <a:endParaRPr lang="en-GB" dirty="0"/>
          </a:p>
        </p:txBody>
      </p:sp>
    </p:spTree>
    <p:extLst>
      <p:ext uri="{BB962C8B-B14F-4D97-AF65-F5344CB8AC3E}">
        <p14:creationId xmlns:p14="http://schemas.microsoft.com/office/powerpoint/2010/main" val="402866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377602" y="116632"/>
            <a:ext cx="8532812" cy="663575"/>
          </a:xfrm>
        </p:spPr>
        <p:txBody>
          <a:bodyPr/>
          <a:lstStyle/>
          <a:p>
            <a:r>
              <a:rPr lang="en-GB" sz="3600" i="1" dirty="0" err="1"/>
              <a:t>Platynota</a:t>
            </a:r>
            <a:r>
              <a:rPr lang="en-GB" sz="3600" i="1" dirty="0"/>
              <a:t> </a:t>
            </a:r>
            <a:r>
              <a:rPr lang="en-GB" sz="3600" i="1" dirty="0" err="1"/>
              <a:t>stultana</a:t>
            </a:r>
            <a:r>
              <a:rPr lang="en-GB" sz="3600" i="1" dirty="0"/>
              <a:t> - </a:t>
            </a:r>
            <a:r>
              <a:rPr lang="en-GB" sz="3600" dirty="0"/>
              <a:t>omnivorous </a:t>
            </a:r>
            <a:r>
              <a:rPr lang="en-GB" sz="3600" dirty="0" err="1"/>
              <a:t>leafroller</a:t>
            </a:r>
            <a:endParaRPr lang="en-US" altLang="en-US" sz="3600" b="1" i="1" dirty="0"/>
          </a:p>
        </p:txBody>
      </p:sp>
      <p:sp>
        <p:nvSpPr>
          <p:cNvPr id="7171" name="Espace réservé du contenu 2"/>
          <p:cNvSpPr>
            <a:spLocks noGrp="1"/>
          </p:cNvSpPr>
          <p:nvPr>
            <p:ph idx="1"/>
          </p:nvPr>
        </p:nvSpPr>
        <p:spPr>
          <a:xfrm>
            <a:off x="684213" y="765175"/>
            <a:ext cx="8208962" cy="3383905"/>
          </a:xfrm>
        </p:spPr>
        <p:txBody>
          <a:bodyPr/>
          <a:lstStyle/>
          <a:p>
            <a:r>
              <a:rPr lang="fr-FR" altLang="fr-FR" dirty="0" err="1"/>
              <a:t>Recommendations</a:t>
            </a:r>
            <a:r>
              <a:rPr lang="fr-FR" altLang="fr-FR" dirty="0"/>
              <a:t> </a:t>
            </a:r>
            <a:r>
              <a:rPr lang="fr-FR" altLang="fr-FR" dirty="0" err="1"/>
              <a:t>based</a:t>
            </a:r>
            <a:r>
              <a:rPr lang="fr-FR" altLang="fr-FR" dirty="0"/>
              <a:t> on </a:t>
            </a:r>
            <a:r>
              <a:rPr lang="fr-FR" altLang="fr-FR" dirty="0" err="1"/>
              <a:t>Spanish</a:t>
            </a:r>
            <a:r>
              <a:rPr lang="fr-FR" altLang="fr-FR" dirty="0"/>
              <a:t> PRA</a:t>
            </a:r>
            <a:endParaRPr lang="en-GB" altLang="fr-FR" dirty="0"/>
          </a:p>
          <a:p>
            <a:r>
              <a:rPr lang="en-GB" dirty="0"/>
              <a:t>Lepidoptera: </a:t>
            </a:r>
            <a:r>
              <a:rPr lang="en-GB" dirty="0" err="1"/>
              <a:t>Tortricidae</a:t>
            </a:r>
            <a:endParaRPr lang="en-GB" dirty="0"/>
          </a:p>
          <a:p>
            <a:r>
              <a:rPr lang="en-GB" altLang="fr-FR" dirty="0"/>
              <a:t>Distribution: USA, Mexico, Spain (</a:t>
            </a:r>
            <a:r>
              <a:rPr lang="en-US" dirty="0"/>
              <a:t>restricted distribution)</a:t>
            </a:r>
          </a:p>
          <a:p>
            <a:r>
              <a:rPr lang="en-US" altLang="fr-FR" dirty="0"/>
              <a:t>Hosts: </a:t>
            </a:r>
            <a:r>
              <a:rPr lang="en-GB" dirty="0"/>
              <a:t>highly polyphagous. Preferred hosts: kiwifruit</a:t>
            </a:r>
            <a:r>
              <a:rPr lang="en-GB" i="1" dirty="0"/>
              <a:t>, </a:t>
            </a:r>
            <a:r>
              <a:rPr lang="en-GB" dirty="0"/>
              <a:t>bell pepper, Citrus, carnation, cotton, apple, plum, peach, pomegranate, pears, roses, blackberry, raspberry and grapevine</a:t>
            </a:r>
          </a:p>
          <a:p>
            <a:r>
              <a:rPr lang="en-GB" dirty="0"/>
              <a:t>Impact: high in USA and Mexico (low in Spain)</a:t>
            </a:r>
          </a:p>
          <a:p>
            <a:r>
              <a:rPr lang="fr-FR" dirty="0"/>
              <a:t>Entry more </a:t>
            </a:r>
            <a:r>
              <a:rPr lang="fr-FR" dirty="0" err="1"/>
              <a:t>likely</a:t>
            </a:r>
            <a:r>
              <a:rPr lang="fr-FR" dirty="0"/>
              <a:t> </a:t>
            </a:r>
            <a:r>
              <a:rPr lang="fr-FR" dirty="0" err="1"/>
              <a:t>with</a:t>
            </a:r>
            <a:r>
              <a:rPr lang="fr-FR" dirty="0"/>
              <a:t> fruits in </a:t>
            </a:r>
            <a:r>
              <a:rPr lang="fr-FR" dirty="0" err="1"/>
              <a:t>which</a:t>
            </a:r>
            <a:r>
              <a:rPr lang="fr-FR" dirty="0"/>
              <a:t> </a:t>
            </a:r>
            <a:r>
              <a:rPr lang="fr-FR" dirty="0" err="1"/>
              <a:t>larvae</a:t>
            </a:r>
            <a:r>
              <a:rPr lang="fr-FR" dirty="0"/>
              <a:t> </a:t>
            </a:r>
            <a:r>
              <a:rPr lang="fr-FR" dirty="0" err="1"/>
              <a:t>feed</a:t>
            </a:r>
            <a:endParaRPr lang="en-GB" dirty="0"/>
          </a:p>
          <a:p>
            <a:endParaRPr lang="en-GB" dirty="0"/>
          </a:p>
          <a:p>
            <a:endParaRPr lang="en-GB" altLang="fr-FR" dirty="0"/>
          </a:p>
        </p:txBody>
      </p:sp>
      <p:pic>
        <p:nvPicPr>
          <p:cNvPr id="2050"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769594"/>
            <a:ext cx="2799115" cy="1850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69594"/>
            <a:ext cx="2781325" cy="185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9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683568" y="116632"/>
            <a:ext cx="8077200" cy="855663"/>
          </a:xfrm>
        </p:spPr>
        <p:txBody>
          <a:bodyPr/>
          <a:lstStyle/>
          <a:p>
            <a:r>
              <a:rPr lang="fr-FR" altLang="fr-FR" dirty="0"/>
              <a:t>Conclusions </a:t>
            </a:r>
            <a:r>
              <a:rPr lang="en-GB" sz="3600" i="1" dirty="0" err="1"/>
              <a:t>Platynota</a:t>
            </a:r>
            <a:r>
              <a:rPr lang="en-GB" sz="3600" i="1" dirty="0"/>
              <a:t> </a:t>
            </a:r>
            <a:r>
              <a:rPr lang="en-GB" sz="3600" i="1" dirty="0" err="1"/>
              <a:t>stultana</a:t>
            </a:r>
            <a:endParaRPr altLang="fr-FR" b="1" dirty="0"/>
          </a:p>
        </p:txBody>
      </p:sp>
      <p:sp>
        <p:nvSpPr>
          <p:cNvPr id="10243" name="Espace réservé du contenu 2"/>
          <p:cNvSpPr>
            <a:spLocks noGrp="1"/>
          </p:cNvSpPr>
          <p:nvPr>
            <p:ph idx="1"/>
          </p:nvPr>
        </p:nvSpPr>
        <p:spPr>
          <a:xfrm>
            <a:off x="467544" y="836712"/>
            <a:ext cx="8285931" cy="5832376"/>
          </a:xfrm>
        </p:spPr>
        <p:txBody>
          <a:bodyPr/>
          <a:lstStyle/>
          <a:p>
            <a:pPr>
              <a:defRPr/>
            </a:pPr>
            <a:r>
              <a:rPr lang="fr-FR" altLang="fr-FR" dirty="0" err="1"/>
              <a:t>Endangered</a:t>
            </a:r>
            <a:r>
              <a:rPr lang="fr-FR" altLang="fr-FR" dirty="0"/>
              <a:t> area: </a:t>
            </a:r>
          </a:p>
          <a:p>
            <a:pPr lvl="1">
              <a:defRPr/>
            </a:pPr>
            <a:r>
              <a:rPr lang="fr-FR" altLang="fr-FR" dirty="0" err="1"/>
              <a:t>outdoors</a:t>
            </a:r>
            <a:r>
              <a:rPr lang="fr-FR" altLang="fr-FR" dirty="0"/>
              <a:t>: </a:t>
            </a:r>
            <a:r>
              <a:rPr lang="en-GB" dirty="0"/>
              <a:t>Southern Europe and Mediterranean Basin </a:t>
            </a:r>
          </a:p>
          <a:p>
            <a:pPr lvl="1">
              <a:defRPr/>
            </a:pPr>
            <a:r>
              <a:rPr lang="en-GB" dirty="0"/>
              <a:t>Indoor: entire EPPO region</a:t>
            </a:r>
          </a:p>
          <a:p>
            <a:pPr>
              <a:defRPr/>
            </a:pPr>
            <a:r>
              <a:rPr lang="fr-FR" altLang="fr-FR" dirty="0"/>
              <a:t>Phytosanitary </a:t>
            </a:r>
            <a:r>
              <a:rPr lang="fr-FR" altLang="fr-FR" dirty="0" err="1"/>
              <a:t>risk</a:t>
            </a:r>
            <a:r>
              <a:rPr lang="fr-FR" altLang="fr-FR" dirty="0"/>
              <a:t>: high </a:t>
            </a:r>
            <a:r>
              <a:rPr lang="fr-FR" altLang="fr-FR" dirty="0" err="1"/>
              <a:t>with</a:t>
            </a:r>
            <a:r>
              <a:rPr lang="fr-FR" altLang="fr-FR" dirty="0"/>
              <a:t> medium </a:t>
            </a:r>
            <a:r>
              <a:rPr lang="fr-FR" altLang="fr-FR" dirty="0" err="1"/>
              <a:t>uncertainty</a:t>
            </a:r>
            <a:endParaRPr lang="fr-FR" altLang="fr-FR" dirty="0"/>
          </a:p>
          <a:p>
            <a:pPr>
              <a:defRPr/>
            </a:pPr>
            <a:r>
              <a:rPr lang="fr-FR" altLang="fr-FR" i="0" u="none" dirty="0" err="1"/>
              <a:t>Measures</a:t>
            </a:r>
            <a:r>
              <a:rPr lang="fr-FR" altLang="fr-FR" i="0" u="none" dirty="0"/>
              <a:t> to </a:t>
            </a:r>
            <a:r>
              <a:rPr lang="fr-FR" altLang="fr-FR" i="0" u="none" dirty="0" err="1"/>
              <a:t>reduce</a:t>
            </a:r>
            <a:r>
              <a:rPr lang="fr-FR" altLang="fr-FR" i="0" u="none" dirty="0"/>
              <a:t> </a:t>
            </a:r>
            <a:r>
              <a:rPr lang="fr-FR" altLang="fr-FR" i="0" u="none" dirty="0" err="1"/>
              <a:t>probability</a:t>
            </a:r>
            <a:r>
              <a:rPr lang="fr-FR" altLang="fr-FR" i="0" u="none" dirty="0"/>
              <a:t> of entry:</a:t>
            </a:r>
          </a:p>
          <a:p>
            <a:pPr lvl="1">
              <a:defRPr/>
            </a:pPr>
            <a:r>
              <a:rPr lang="fr-FR" altLang="fr-FR" dirty="0"/>
              <a:t>Entry </a:t>
            </a:r>
            <a:r>
              <a:rPr lang="fr-FR" altLang="fr-FR" dirty="0" err="1"/>
              <a:t>from</a:t>
            </a:r>
            <a:r>
              <a:rPr lang="fr-FR" altLang="fr-FR" dirty="0"/>
              <a:t> Spain </a:t>
            </a:r>
            <a:r>
              <a:rPr lang="fr-FR" altLang="fr-FR" dirty="0" err="1"/>
              <a:t>is</a:t>
            </a:r>
            <a:r>
              <a:rPr lang="fr-FR" altLang="fr-FR" dirty="0"/>
              <a:t> </a:t>
            </a:r>
            <a:r>
              <a:rPr lang="fr-FR" altLang="fr-FR" dirty="0" err="1"/>
              <a:t>considered</a:t>
            </a:r>
            <a:r>
              <a:rPr lang="fr-FR" altLang="fr-FR" dirty="0"/>
              <a:t> </a:t>
            </a:r>
            <a:r>
              <a:rPr lang="fr-FR" altLang="fr-FR" dirty="0" err="1"/>
              <a:t>unlikely</a:t>
            </a:r>
            <a:r>
              <a:rPr lang="fr-FR" altLang="fr-FR" dirty="0"/>
              <a:t> </a:t>
            </a:r>
            <a:r>
              <a:rPr lang="en-GB" dirty="0"/>
              <a:t>so measures could be less stringent </a:t>
            </a:r>
            <a:r>
              <a:rPr lang="en-GB" sz="1800" dirty="0"/>
              <a:t>(but further information to provided by Spanish NPPO)</a:t>
            </a:r>
            <a:endParaRPr lang="fr-FR" altLang="fr-FR" sz="1800" u="none" dirty="0"/>
          </a:p>
          <a:p>
            <a:pPr lvl="1">
              <a:defRPr/>
            </a:pPr>
            <a:r>
              <a:rPr lang="en-GB" dirty="0"/>
              <a:t>Host plants for planting except seed (preferred hosts): PFA or grown under physical isolation, or dormant plants without fruit and leaves, or in vitro plants</a:t>
            </a:r>
          </a:p>
          <a:p>
            <a:pPr lvl="1">
              <a:defRPr/>
            </a:pPr>
            <a:r>
              <a:rPr lang="en-GB" dirty="0"/>
              <a:t>Pomegranates, blackberries and raspberries, grapes and sweet peppers</a:t>
            </a:r>
            <a:r>
              <a:rPr lang="fr-FR" dirty="0"/>
              <a:t>: PFA, </a:t>
            </a:r>
            <a:r>
              <a:rPr lang="en-GB" dirty="0"/>
              <a:t>or grown under physical isolation or Systems approach</a:t>
            </a:r>
          </a:p>
          <a:p>
            <a:pPr lvl="1">
              <a:defRPr/>
            </a:pPr>
            <a:r>
              <a:rPr lang="fr-FR" dirty="0"/>
              <a:t>Citrus, </a:t>
            </a:r>
            <a:r>
              <a:rPr lang="fr-FR" dirty="0" err="1"/>
              <a:t>apples</a:t>
            </a:r>
            <a:r>
              <a:rPr lang="fr-FR" dirty="0"/>
              <a:t>, </a:t>
            </a:r>
            <a:r>
              <a:rPr lang="fr-FR" dirty="0" err="1"/>
              <a:t>plums</a:t>
            </a:r>
            <a:r>
              <a:rPr lang="fr-FR" dirty="0"/>
              <a:t>, </a:t>
            </a:r>
            <a:r>
              <a:rPr lang="fr-FR" dirty="0" err="1"/>
              <a:t>peaches</a:t>
            </a:r>
            <a:r>
              <a:rPr lang="fr-FR" dirty="0"/>
              <a:t>, </a:t>
            </a:r>
            <a:r>
              <a:rPr lang="fr-FR" dirty="0" err="1"/>
              <a:t>pears</a:t>
            </a:r>
            <a:r>
              <a:rPr lang="fr-FR" dirty="0"/>
              <a:t>: </a:t>
            </a:r>
            <a:r>
              <a:rPr lang="fr-FR" dirty="0" err="1"/>
              <a:t>without</a:t>
            </a:r>
            <a:r>
              <a:rPr lang="fr-FR" dirty="0"/>
              <a:t> </a:t>
            </a:r>
            <a:r>
              <a:rPr lang="fr-FR" dirty="0" err="1"/>
              <a:t>leaves</a:t>
            </a:r>
            <a:r>
              <a:rPr lang="fr-FR" dirty="0"/>
              <a:t> and green parts</a:t>
            </a:r>
          </a:p>
          <a:p>
            <a:pPr lvl="1">
              <a:defRPr/>
            </a:pPr>
            <a:r>
              <a:rPr lang="fr-FR" dirty="0"/>
              <a:t>Cut </a:t>
            </a:r>
            <a:r>
              <a:rPr lang="fr-FR" dirty="0" err="1"/>
              <a:t>flowers</a:t>
            </a:r>
            <a:r>
              <a:rPr lang="fr-FR" dirty="0"/>
              <a:t>: PFA, </a:t>
            </a:r>
            <a:r>
              <a:rPr lang="en-GB" dirty="0"/>
              <a:t>or grown under physical isolation </a:t>
            </a:r>
            <a:endParaRPr lang="fr-FR" dirty="0"/>
          </a:p>
        </p:txBody>
      </p:sp>
    </p:spTree>
    <p:extLst>
      <p:ext uri="{BB962C8B-B14F-4D97-AF65-F5344CB8AC3E}">
        <p14:creationId xmlns:p14="http://schemas.microsoft.com/office/powerpoint/2010/main" val="203084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i="1" dirty="0" err="1" smtClean="0"/>
              <a:t>Xylosandrus</a:t>
            </a:r>
            <a:r>
              <a:rPr lang="en-GB" i="1" dirty="0" smtClean="0"/>
              <a:t> </a:t>
            </a:r>
            <a:r>
              <a:rPr lang="en-GB" i="1" dirty="0" err="1" smtClean="0"/>
              <a:t>compactus</a:t>
            </a:r>
            <a:endParaRPr lang="en-GB" i="1" dirty="0" smtClean="0"/>
          </a:p>
          <a:p>
            <a:r>
              <a:rPr lang="en-GB" i="1" dirty="0" err="1" smtClean="0"/>
              <a:t>Zaprionus</a:t>
            </a:r>
            <a:r>
              <a:rPr lang="en-GB" i="1" dirty="0" smtClean="0"/>
              <a:t> </a:t>
            </a:r>
            <a:r>
              <a:rPr lang="en-GB" i="1" dirty="0" err="1" smtClean="0"/>
              <a:t>indianus</a:t>
            </a:r>
            <a:endParaRPr lang="en-GB" i="1" dirty="0" smtClean="0"/>
          </a:p>
          <a:p>
            <a:r>
              <a:rPr lang="en-GB" i="1" dirty="0" err="1" smtClean="0"/>
              <a:t>Zaprionus</a:t>
            </a:r>
            <a:r>
              <a:rPr lang="en-GB" i="1" dirty="0" smtClean="0"/>
              <a:t> </a:t>
            </a:r>
            <a:r>
              <a:rPr lang="en-GB" i="1" dirty="0" err="1" smtClean="0"/>
              <a:t>tuberculatus</a:t>
            </a:r>
            <a:endParaRPr lang="en-GB" i="1" dirty="0" smtClean="0"/>
          </a:p>
          <a:p>
            <a:r>
              <a:rPr lang="en-GB" i="1" dirty="0" err="1"/>
              <a:t>Curtobacterium</a:t>
            </a:r>
            <a:r>
              <a:rPr lang="en-GB" i="1" dirty="0"/>
              <a:t> </a:t>
            </a:r>
            <a:r>
              <a:rPr lang="en-GB" i="1" dirty="0" err="1"/>
              <a:t>flaccumfaciens</a:t>
            </a:r>
            <a:r>
              <a:rPr lang="en-GB" i="1" dirty="0"/>
              <a:t> </a:t>
            </a:r>
            <a:r>
              <a:rPr lang="en-GB" i="1" dirty="0" err="1"/>
              <a:t>pv</a:t>
            </a:r>
            <a:r>
              <a:rPr lang="en-GB" i="1" dirty="0"/>
              <a:t>. </a:t>
            </a:r>
            <a:r>
              <a:rPr lang="en-GB" i="1" dirty="0" err="1" smtClean="0"/>
              <a:t>poinsettiae</a:t>
            </a:r>
            <a:endParaRPr lang="en-GB" i="1" dirty="0" smtClean="0"/>
          </a:p>
          <a:p>
            <a:r>
              <a:rPr lang="en-GB" i="1" dirty="0"/>
              <a:t>Rose rosette virus (</a:t>
            </a:r>
            <a:r>
              <a:rPr lang="en-GB" i="1" dirty="0" err="1"/>
              <a:t>Emaravirus</a:t>
            </a:r>
            <a:r>
              <a:rPr lang="en-GB" i="1" dirty="0"/>
              <a:t>) transmitted by the eriophyid mite, </a:t>
            </a:r>
            <a:r>
              <a:rPr lang="en-GB" i="1" dirty="0" err="1"/>
              <a:t>Phyllocoptes</a:t>
            </a:r>
            <a:r>
              <a:rPr lang="en-GB" i="1" dirty="0"/>
              <a:t> </a:t>
            </a:r>
            <a:r>
              <a:rPr lang="en-GB" i="1" dirty="0" err="1" smtClean="0"/>
              <a:t>fructiphilus</a:t>
            </a:r>
            <a:endParaRPr lang="en-GB" i="1" dirty="0" smtClean="0"/>
          </a:p>
          <a:p>
            <a:r>
              <a:rPr lang="en-GB" i="1" dirty="0" err="1"/>
              <a:t>Gymnandrosoma</a:t>
            </a:r>
            <a:r>
              <a:rPr lang="en-GB" i="1" dirty="0"/>
              <a:t> </a:t>
            </a:r>
            <a:r>
              <a:rPr lang="en-GB" i="1" dirty="0" err="1" smtClean="0"/>
              <a:t>aurantianum</a:t>
            </a:r>
            <a:endParaRPr lang="en-GB" i="1" dirty="0" smtClean="0"/>
          </a:p>
          <a:p>
            <a:r>
              <a:rPr lang="en-GB" i="1" dirty="0" err="1"/>
              <a:t>Neodiprion</a:t>
            </a:r>
            <a:r>
              <a:rPr lang="en-GB" i="1" dirty="0"/>
              <a:t> </a:t>
            </a:r>
            <a:r>
              <a:rPr lang="en-GB" i="1" dirty="0" err="1"/>
              <a:t>abietis</a:t>
            </a:r>
            <a:endParaRPr lang="en-GB" i="1" dirty="0" smtClean="0"/>
          </a:p>
          <a:p>
            <a:endParaRPr lang="en-GB" i="1" dirty="0" smtClean="0"/>
          </a:p>
          <a:p>
            <a:endParaRPr lang="en-GB" i="1" dirty="0" smtClean="0"/>
          </a:p>
          <a:p>
            <a:endParaRPr lang="en-GB" i="1" dirty="0" smtClean="0"/>
          </a:p>
          <a:p>
            <a:endParaRPr lang="en-GB" i="1" dirty="0" smtClean="0"/>
          </a:p>
          <a:p>
            <a:endParaRPr lang="en-GB" i="1" dirty="0" smtClean="0"/>
          </a:p>
          <a:p>
            <a:endParaRPr lang="en-GB" i="1" dirty="0"/>
          </a:p>
        </p:txBody>
      </p:sp>
      <p:sp>
        <p:nvSpPr>
          <p:cNvPr id="3" name="Title 2"/>
          <p:cNvSpPr>
            <a:spLocks noGrp="1"/>
          </p:cNvSpPr>
          <p:nvPr>
            <p:ph type="title"/>
          </p:nvPr>
        </p:nvSpPr>
        <p:spPr/>
        <p:txBody>
          <a:bodyPr/>
          <a:lstStyle/>
          <a:p>
            <a:r>
              <a:rPr lang="en-GB" dirty="0" smtClean="0"/>
              <a:t>Recent additions to Alert List</a:t>
            </a:r>
            <a:endParaRPr lang="en-GB" dirty="0"/>
          </a:p>
        </p:txBody>
      </p:sp>
    </p:spTree>
    <p:extLst>
      <p:ext uri="{BB962C8B-B14F-4D97-AF65-F5344CB8AC3E}">
        <p14:creationId xmlns:p14="http://schemas.microsoft.com/office/powerpoint/2010/main" val="148210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13"/>
            <a:ext cx="8229600" cy="1143000"/>
          </a:xfrm>
        </p:spPr>
        <p:txBody>
          <a:bodyPr>
            <a:noAutofit/>
          </a:bodyPr>
          <a:lstStyle/>
          <a:p>
            <a:r>
              <a:rPr lang="fr-FR" sz="2800" b="1" i="1" dirty="0" err="1">
                <a:hlinkClick r:id="rId2"/>
              </a:rPr>
              <a:t>Xylosandrus</a:t>
            </a:r>
            <a:r>
              <a:rPr lang="fr-FR" sz="2800" b="1" i="1" dirty="0">
                <a:hlinkClick r:id="rId2"/>
              </a:rPr>
              <a:t> </a:t>
            </a:r>
            <a:r>
              <a:rPr lang="fr-FR" sz="2800" b="1" i="1" dirty="0" err="1">
                <a:hlinkClick r:id="rId2"/>
              </a:rPr>
              <a:t>compactus</a:t>
            </a:r>
            <a:r>
              <a:rPr lang="fr-FR" sz="2800" b="1" i="1" dirty="0">
                <a:hlinkClick r:id="rId2"/>
              </a:rPr>
              <a:t> </a:t>
            </a:r>
            <a:r>
              <a:rPr lang="fr-FR" sz="2800" b="1" dirty="0">
                <a:hlinkClick r:id="rId2"/>
              </a:rPr>
              <a:t>(</a:t>
            </a:r>
            <a:r>
              <a:rPr lang="fr-FR" sz="2800" b="1" dirty="0" err="1">
                <a:hlinkClick r:id="rId2"/>
              </a:rPr>
              <a:t>Coleoptera</a:t>
            </a:r>
            <a:r>
              <a:rPr lang="fr-FR" sz="2800" b="1" dirty="0">
                <a:hlinkClick r:id="rId2"/>
              </a:rPr>
              <a:t>: </a:t>
            </a:r>
            <a:r>
              <a:rPr lang="fr-FR" sz="2800" b="1" dirty="0" err="1">
                <a:hlinkClick r:id="rId2"/>
              </a:rPr>
              <a:t>Scolytidae</a:t>
            </a:r>
            <a:r>
              <a:rPr lang="fr-FR" sz="2800" b="1" dirty="0">
                <a:hlinkClick r:id="rId2"/>
              </a:rPr>
              <a:t>)</a:t>
            </a:r>
            <a:endParaRPr lang="fr-FR" sz="2800" dirty="0"/>
          </a:p>
        </p:txBody>
      </p:sp>
      <p:sp>
        <p:nvSpPr>
          <p:cNvPr id="4" name="Rectangle 3"/>
          <p:cNvSpPr/>
          <p:nvPr/>
        </p:nvSpPr>
        <p:spPr>
          <a:xfrm>
            <a:off x="343873" y="1119430"/>
            <a:ext cx="3796715" cy="2031325"/>
          </a:xfrm>
          <a:prstGeom prst="rect">
            <a:avLst/>
          </a:prstGeom>
        </p:spPr>
        <p:txBody>
          <a:bodyPr wrap="square">
            <a:spAutoFit/>
          </a:bodyPr>
          <a:lstStyle/>
          <a:p>
            <a:r>
              <a:rPr lang="fr-FR" i="1" dirty="0"/>
              <a:t>X. </a:t>
            </a:r>
            <a:r>
              <a:rPr lang="fr-FR" i="1" dirty="0" err="1"/>
              <a:t>compactus</a:t>
            </a:r>
            <a:r>
              <a:rPr lang="fr-FR" i="1" dirty="0"/>
              <a:t> </a:t>
            </a:r>
            <a:r>
              <a:rPr lang="fr-FR" dirty="0"/>
              <a:t>(</a:t>
            </a:r>
            <a:r>
              <a:rPr lang="fr-FR" dirty="0" err="1"/>
              <a:t>ambrosia</a:t>
            </a:r>
            <a:r>
              <a:rPr lang="fr-FR" dirty="0"/>
              <a:t> </a:t>
            </a:r>
            <a:r>
              <a:rPr lang="fr-FR" dirty="0" err="1"/>
              <a:t>beetle</a:t>
            </a:r>
            <a:r>
              <a:rPr lang="fr-FR" dirty="0"/>
              <a:t>) </a:t>
            </a:r>
            <a:r>
              <a:rPr lang="fr-FR" dirty="0" err="1"/>
              <a:t>is</a:t>
            </a:r>
            <a:r>
              <a:rPr lang="fr-FR" dirty="0"/>
              <a:t> </a:t>
            </a:r>
            <a:r>
              <a:rPr lang="fr-FR" dirty="0" err="1"/>
              <a:t>polyphagous</a:t>
            </a:r>
            <a:r>
              <a:rPr lang="fr-FR" dirty="0"/>
              <a:t>. Asian </a:t>
            </a:r>
            <a:r>
              <a:rPr lang="fr-FR" dirty="0" err="1"/>
              <a:t>origin</a:t>
            </a:r>
            <a:r>
              <a:rPr lang="fr-FR" dirty="0"/>
              <a:t>, has </a:t>
            </a:r>
            <a:r>
              <a:rPr lang="fr-FR" dirty="0" err="1"/>
              <a:t>invaded</a:t>
            </a:r>
            <a:r>
              <a:rPr lang="fr-FR" dirty="0"/>
              <a:t> </a:t>
            </a:r>
            <a:r>
              <a:rPr lang="fr-FR" dirty="0" err="1"/>
              <a:t>other</a:t>
            </a:r>
            <a:r>
              <a:rPr lang="fr-FR" dirty="0"/>
              <a:t> continents. </a:t>
            </a:r>
            <a:r>
              <a:rPr lang="fr-FR" dirty="0" err="1"/>
              <a:t>Recent</a:t>
            </a:r>
            <a:r>
              <a:rPr lang="fr-FR" dirty="0"/>
              <a:t> introduction in Europe (IT, FR). </a:t>
            </a:r>
            <a:r>
              <a:rPr lang="fr-FR" dirty="0" err="1"/>
              <a:t>Serious</a:t>
            </a:r>
            <a:r>
              <a:rPr lang="fr-FR" dirty="0"/>
              <a:t> damage </a:t>
            </a:r>
            <a:r>
              <a:rPr lang="fr-FR" dirty="0" err="1"/>
              <a:t>observed</a:t>
            </a:r>
            <a:r>
              <a:rPr lang="fr-FR" dirty="0"/>
              <a:t> in </a:t>
            </a:r>
            <a:r>
              <a:rPr lang="fr-FR" dirty="0" err="1"/>
              <a:t>Lazio</a:t>
            </a:r>
            <a:r>
              <a:rPr lang="fr-FR" dirty="0"/>
              <a:t> (maquis) but not in FR (</a:t>
            </a:r>
            <a:r>
              <a:rPr lang="fr-FR" dirty="0" err="1"/>
              <a:t>ornamentals</a:t>
            </a:r>
            <a:r>
              <a:rPr lang="fr-FR" dirty="0"/>
              <a:t>). PRA </a:t>
            </a:r>
            <a:r>
              <a:rPr lang="fr-FR" dirty="0" err="1"/>
              <a:t>recently</a:t>
            </a:r>
            <a:r>
              <a:rPr lang="fr-FR" dirty="0"/>
              <a:t> </a:t>
            </a:r>
            <a:r>
              <a:rPr lang="fr-FR" dirty="0" err="1"/>
              <a:t>published</a:t>
            </a:r>
            <a:r>
              <a:rPr lang="fr-FR" dirty="0"/>
              <a:t> (Anses).</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859" y="1210436"/>
            <a:ext cx="4428271" cy="2218564"/>
          </a:xfrm>
          <a:prstGeom prst="rect">
            <a:avLst/>
          </a:prstGeom>
        </p:spPr>
      </p:pic>
      <p:pic>
        <p:nvPicPr>
          <p:cNvPr id="1026" name="Picture 2" descr="https://gd.eppo.int/media/data/taxon/X/XYLSCO/pics/1024x0/39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0701" y="4142656"/>
            <a:ext cx="2402365" cy="2536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d.eppo.int/media/data/taxon/X/XYLSCO/pics/1024x0/39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5143" y="4142656"/>
            <a:ext cx="3815128" cy="254076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Capture d’écra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104" y="5105771"/>
            <a:ext cx="2181520" cy="1573106"/>
          </a:xfrm>
          <a:prstGeom prst="rect">
            <a:avLst/>
          </a:prstGeom>
        </p:spPr>
      </p:pic>
      <p:pic>
        <p:nvPicPr>
          <p:cNvPr id="6" name="Image 5" descr="Capture d’écra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104" y="3420077"/>
            <a:ext cx="2160982" cy="1445157"/>
          </a:xfrm>
          <a:prstGeom prst="rect">
            <a:avLst/>
          </a:prstGeom>
        </p:spPr>
      </p:pic>
      <p:sp>
        <p:nvSpPr>
          <p:cNvPr id="7" name="ZoneTexte 6"/>
          <p:cNvSpPr txBox="1"/>
          <p:nvPr/>
        </p:nvSpPr>
        <p:spPr>
          <a:xfrm>
            <a:off x="302296" y="3398578"/>
            <a:ext cx="1368152" cy="261610"/>
          </a:xfrm>
          <a:prstGeom prst="rect">
            <a:avLst/>
          </a:prstGeom>
          <a:noFill/>
        </p:spPr>
        <p:txBody>
          <a:bodyPr wrap="square" rtlCol="0">
            <a:spAutoFit/>
          </a:bodyPr>
          <a:lstStyle/>
          <a:p>
            <a:r>
              <a:rPr lang="fr-FR" sz="1100" dirty="0">
                <a:solidFill>
                  <a:srgbClr val="FFFF00"/>
                </a:solidFill>
              </a:rPr>
              <a:t>@</a:t>
            </a:r>
            <a:r>
              <a:rPr lang="fr-FR" sz="1100" dirty="0" err="1">
                <a:solidFill>
                  <a:srgbClr val="FFFF00"/>
                </a:solidFill>
              </a:rPr>
              <a:t>cosave</a:t>
            </a:r>
            <a:endParaRPr lang="en-GB" sz="1100" dirty="0">
              <a:solidFill>
                <a:srgbClr val="FFFF00"/>
              </a:solidFill>
            </a:endParaRPr>
          </a:p>
        </p:txBody>
      </p:sp>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11952" y="2843627"/>
            <a:ext cx="1803312" cy="1201915"/>
          </a:xfrm>
          <a:prstGeom prst="rect">
            <a:avLst/>
          </a:prstGeom>
        </p:spPr>
      </p:pic>
      <p:sp>
        <p:nvSpPr>
          <p:cNvPr id="16" name="ZoneTexte 15"/>
          <p:cNvSpPr txBox="1"/>
          <p:nvPr/>
        </p:nvSpPr>
        <p:spPr>
          <a:xfrm>
            <a:off x="3708318" y="2825500"/>
            <a:ext cx="1368152" cy="261610"/>
          </a:xfrm>
          <a:prstGeom prst="rect">
            <a:avLst/>
          </a:prstGeom>
          <a:noFill/>
        </p:spPr>
        <p:txBody>
          <a:bodyPr wrap="square" rtlCol="0">
            <a:spAutoFit/>
          </a:bodyPr>
          <a:lstStyle/>
          <a:p>
            <a:r>
              <a:rPr lang="fr-FR" sz="1100" dirty="0">
                <a:solidFill>
                  <a:srgbClr val="FFFF00"/>
                </a:solidFill>
              </a:rPr>
              <a:t>@</a:t>
            </a:r>
            <a:r>
              <a:rPr lang="fr-FR" sz="1100" dirty="0" err="1">
                <a:solidFill>
                  <a:srgbClr val="FFFF00"/>
                </a:solidFill>
              </a:rPr>
              <a:t>cosave</a:t>
            </a:r>
            <a:endParaRPr lang="en-GB" sz="1100" dirty="0">
              <a:solidFill>
                <a:srgbClr val="FFFF00"/>
              </a:solidFill>
            </a:endParaRPr>
          </a:p>
        </p:txBody>
      </p:sp>
    </p:spTree>
    <p:extLst>
      <p:ext uri="{BB962C8B-B14F-4D97-AF65-F5344CB8AC3E}">
        <p14:creationId xmlns:p14="http://schemas.microsoft.com/office/powerpoint/2010/main" val="344063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b="1" i="1" dirty="0">
                <a:hlinkClick r:id="rId2"/>
              </a:rPr>
              <a:t>Rose rosette virus </a:t>
            </a:r>
            <a:r>
              <a:rPr lang="fr-FR" sz="2700" i="1" dirty="0"/>
              <a:t>(</a:t>
            </a:r>
            <a:r>
              <a:rPr lang="fr-FR" sz="2700" i="1" dirty="0" err="1"/>
              <a:t>Emaravirus</a:t>
            </a:r>
            <a:r>
              <a:rPr lang="fr-FR" sz="2700" i="1" dirty="0"/>
              <a:t>) </a:t>
            </a:r>
            <a:r>
              <a:rPr lang="en-US" sz="2700" dirty="0"/>
              <a:t>transmitted by the eriophyid mite, </a:t>
            </a:r>
            <a:r>
              <a:rPr lang="en-US" sz="2700" i="1" dirty="0" err="1"/>
              <a:t>Phyllocoptes</a:t>
            </a:r>
            <a:r>
              <a:rPr lang="en-US" sz="2700" i="1" dirty="0"/>
              <a:t> </a:t>
            </a:r>
            <a:r>
              <a:rPr lang="en-US" sz="2700" i="1" dirty="0" err="1"/>
              <a:t>fructiphilus</a:t>
            </a:r>
            <a:r>
              <a:rPr lang="en-US" sz="2700" dirty="0"/>
              <a:t>.</a:t>
            </a:r>
            <a:endParaRPr lang="fr-FR" dirty="0"/>
          </a:p>
        </p:txBody>
      </p:sp>
      <p:sp>
        <p:nvSpPr>
          <p:cNvPr id="3" name="Espace réservé du contenu 2"/>
          <p:cNvSpPr>
            <a:spLocks noGrp="1"/>
          </p:cNvSpPr>
          <p:nvPr>
            <p:ph idx="1"/>
          </p:nvPr>
        </p:nvSpPr>
        <p:spPr>
          <a:xfrm>
            <a:off x="457200" y="1592796"/>
            <a:ext cx="3034680" cy="972108"/>
          </a:xfrm>
        </p:spPr>
        <p:txBody>
          <a:bodyPr>
            <a:normAutofit/>
          </a:bodyPr>
          <a:lstStyle/>
          <a:p>
            <a:pPr marL="0" indent="0">
              <a:buNone/>
            </a:pPr>
            <a:r>
              <a:rPr lang="en-GB" sz="1600" dirty="0"/>
              <a:t>Present since the 1940s in the USA but its importance has grown exponentially in cultivated roses</a:t>
            </a:r>
          </a:p>
        </p:txBody>
      </p:sp>
      <p:pic>
        <p:nvPicPr>
          <p:cNvPr id="26626" name="Picture 2" descr="C:\Users\Anne\Downloads\RRV000_distribution_map.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1465338"/>
            <a:ext cx="5500498" cy="2755750"/>
          </a:xfrm>
          <a:prstGeom prst="rect">
            <a:avLst/>
          </a:prstGeom>
          <a:noFill/>
        </p:spPr>
      </p:pic>
      <p:sp>
        <p:nvSpPr>
          <p:cNvPr id="26628" name="AutoShape 4" descr="Résultat de recherche d'images pour &quot;rose rosette vir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30" name="AutoShape 6" descr="Résultat de recherche d'images pour &quot;rose rosette vir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32" name="Picture 8" descr="rose rosette disea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4437112"/>
            <a:ext cx="2383333" cy="1980000"/>
          </a:xfrm>
          <a:prstGeom prst="rect">
            <a:avLst/>
          </a:prstGeom>
          <a:noFill/>
        </p:spPr>
      </p:pic>
      <p:pic>
        <p:nvPicPr>
          <p:cNvPr id="26634" name="Picture 10" descr="Afficher l'image d'orig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4509120"/>
            <a:ext cx="2969568" cy="1979712"/>
          </a:xfrm>
          <a:prstGeom prst="rect">
            <a:avLst/>
          </a:prstGeom>
          <a:noFill/>
        </p:spPr>
      </p:pic>
      <p:pic>
        <p:nvPicPr>
          <p:cNvPr id="26636" name="Picture 12" descr="Afficher l'image d'origin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4437112"/>
            <a:ext cx="2640000" cy="1980000"/>
          </a:xfrm>
          <a:prstGeom prst="rect">
            <a:avLst/>
          </a:prstGeom>
          <a:noFill/>
        </p:spPr>
      </p:pic>
      <p:pic>
        <p:nvPicPr>
          <p:cNvPr id="26638" name="Picture 14" descr="Afficher l'image d'origin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9552" y="2564904"/>
            <a:ext cx="2592288" cy="1612404"/>
          </a:xfrm>
          <a:prstGeom prst="rect">
            <a:avLst/>
          </a:prstGeom>
          <a:noFill/>
        </p:spPr>
      </p:pic>
    </p:spTree>
    <p:extLst>
      <p:ext uri="{BB962C8B-B14F-4D97-AF65-F5344CB8AC3E}">
        <p14:creationId xmlns:p14="http://schemas.microsoft.com/office/powerpoint/2010/main" val="291280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800" i="1" dirty="0" err="1">
                <a:hlinkClick r:id="rId2"/>
              </a:rPr>
              <a:t>Gymnandrosoma</a:t>
            </a:r>
            <a:r>
              <a:rPr lang="en-GB" sz="2800" i="1" dirty="0">
                <a:hlinkClick r:id="rId2"/>
              </a:rPr>
              <a:t> </a:t>
            </a:r>
            <a:r>
              <a:rPr lang="en-GB" sz="2800" i="1" dirty="0" err="1">
                <a:hlinkClick r:id="rId2"/>
              </a:rPr>
              <a:t>aurantianum</a:t>
            </a:r>
            <a:r>
              <a:rPr lang="en-GB" sz="2800" dirty="0"/>
              <a:t> (Lepidoptera: </a:t>
            </a:r>
            <a:r>
              <a:rPr lang="en-GB" sz="2800" dirty="0" err="1"/>
              <a:t>Tortricidae</a:t>
            </a:r>
            <a:r>
              <a:rPr lang="en-GB" sz="2800" dirty="0"/>
              <a:t>)</a:t>
            </a:r>
            <a:endParaRPr lang="fr-FR" dirty="0"/>
          </a:p>
        </p:txBody>
      </p:sp>
      <p:sp>
        <p:nvSpPr>
          <p:cNvPr id="3" name="Espace réservé du contenu 2"/>
          <p:cNvSpPr>
            <a:spLocks noGrp="1"/>
          </p:cNvSpPr>
          <p:nvPr>
            <p:ph idx="1"/>
          </p:nvPr>
        </p:nvSpPr>
        <p:spPr>
          <a:xfrm>
            <a:off x="385192" y="1310672"/>
            <a:ext cx="3034680" cy="972108"/>
          </a:xfrm>
        </p:spPr>
        <p:txBody>
          <a:bodyPr>
            <a:normAutofit/>
          </a:bodyPr>
          <a:lstStyle/>
          <a:p>
            <a:pPr marL="0" indent="0">
              <a:buNone/>
            </a:pPr>
            <a:r>
              <a:rPr lang="en-GB" sz="1600" dirty="0" smtClean="0"/>
              <a:t>Fruit borer of Citrus and other fruit. Present in South America. Intercepted in Spain</a:t>
            </a:r>
            <a:endParaRPr lang="en-GB" sz="1600" dirty="0"/>
          </a:p>
        </p:txBody>
      </p:sp>
      <p:sp>
        <p:nvSpPr>
          <p:cNvPr id="26628" name="AutoShape 4" descr="Résultat de recherche d'images pour &quot;rose rosette vir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30" name="AutoShape 6" descr="Résultat de recherche d'images pour &quot;rose rosette vir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872" y="1310672"/>
            <a:ext cx="5721828" cy="2866636"/>
          </a:xfrm>
          <a:prstGeom prst="rect">
            <a:avLst/>
          </a:prstGeom>
        </p:spPr>
      </p:pic>
      <p:pic>
        <p:nvPicPr>
          <p:cNvPr id="1026" name="Picture 2" descr="https://www.eppo.int/QUARANTINE/Alert_List/insects/pictures/citrus-fruit-bor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638" y="2276872"/>
            <a:ext cx="2667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cho furã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9592" y="458922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cho furã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19872" y="454647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cho furã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8145" y="4462722"/>
            <a:ext cx="2952328" cy="210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6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800" i="1" dirty="0" err="1">
                <a:hlinkClick r:id="rId2"/>
              </a:rPr>
              <a:t>Neodiprion</a:t>
            </a:r>
            <a:r>
              <a:rPr lang="en-GB" sz="2800" i="1" dirty="0">
                <a:hlinkClick r:id="rId2"/>
              </a:rPr>
              <a:t> </a:t>
            </a:r>
            <a:r>
              <a:rPr lang="en-GB" sz="2800" i="1" dirty="0" err="1">
                <a:hlinkClick r:id="rId2"/>
              </a:rPr>
              <a:t>abietis</a:t>
            </a:r>
            <a:r>
              <a:rPr lang="en-GB" sz="2800" dirty="0"/>
              <a:t> (Hymenoptera: </a:t>
            </a:r>
            <a:r>
              <a:rPr lang="en-GB" sz="2800" dirty="0" err="1"/>
              <a:t>Diprionidae</a:t>
            </a:r>
            <a:r>
              <a:rPr lang="en-GB" sz="2800" dirty="0"/>
              <a:t>)</a:t>
            </a:r>
            <a:endParaRPr lang="fr-FR" dirty="0"/>
          </a:p>
        </p:txBody>
      </p:sp>
      <p:sp>
        <p:nvSpPr>
          <p:cNvPr id="3" name="Espace réservé du contenu 2"/>
          <p:cNvSpPr>
            <a:spLocks noGrp="1"/>
          </p:cNvSpPr>
          <p:nvPr>
            <p:ph idx="1"/>
          </p:nvPr>
        </p:nvSpPr>
        <p:spPr>
          <a:xfrm>
            <a:off x="460374" y="1268760"/>
            <a:ext cx="3290991" cy="1368152"/>
          </a:xfrm>
        </p:spPr>
        <p:txBody>
          <a:bodyPr>
            <a:noAutofit/>
          </a:bodyPr>
          <a:lstStyle/>
          <a:p>
            <a:pPr marL="0" indent="0">
              <a:buNone/>
            </a:pPr>
            <a:r>
              <a:rPr lang="en-GB" sz="1600" dirty="0"/>
              <a:t>balsam fir </a:t>
            </a:r>
            <a:r>
              <a:rPr lang="en-GB" sz="1600" dirty="0" smtClean="0"/>
              <a:t>sawfly</a:t>
            </a:r>
          </a:p>
          <a:p>
            <a:pPr marL="0" indent="0">
              <a:buNone/>
            </a:pPr>
            <a:r>
              <a:rPr lang="en-GB" sz="1600" dirty="0" smtClean="0"/>
              <a:t>Intercepted</a:t>
            </a:r>
            <a:r>
              <a:rPr lang="en-GB" sz="1600" dirty="0"/>
              <a:t> </a:t>
            </a:r>
            <a:r>
              <a:rPr lang="en-GB" sz="1600" dirty="0" smtClean="0"/>
              <a:t>on </a:t>
            </a:r>
            <a:r>
              <a:rPr lang="en-GB" sz="1600" dirty="0"/>
              <a:t>cut branches of </a:t>
            </a:r>
            <a:r>
              <a:rPr lang="en-GB" sz="1600" i="1" dirty="0"/>
              <a:t>Gaultheria</a:t>
            </a:r>
            <a:r>
              <a:rPr lang="en-GB" sz="1600" dirty="0"/>
              <a:t> </a:t>
            </a:r>
            <a:r>
              <a:rPr lang="en-GB" sz="1600" dirty="0" smtClean="0"/>
              <a:t>from </a:t>
            </a:r>
            <a:r>
              <a:rPr lang="en-GB" sz="1600" dirty="0"/>
              <a:t>the USA. </a:t>
            </a:r>
            <a:endParaRPr lang="en-GB" sz="1600" dirty="0" smtClean="0"/>
          </a:p>
          <a:p>
            <a:pPr marL="0" indent="0">
              <a:buNone/>
            </a:pPr>
            <a:r>
              <a:rPr lang="en-GB" sz="1600" dirty="0" smtClean="0"/>
              <a:t>Cause </a:t>
            </a:r>
            <a:r>
              <a:rPr lang="en-GB" sz="1600" dirty="0"/>
              <a:t>severe defoliation on conifers in parts of North </a:t>
            </a:r>
            <a:r>
              <a:rPr lang="en-GB" sz="1600" dirty="0" smtClean="0"/>
              <a:t>America</a:t>
            </a:r>
            <a:endParaRPr lang="en-GB" sz="1600" dirty="0"/>
          </a:p>
        </p:txBody>
      </p:sp>
      <p:sp>
        <p:nvSpPr>
          <p:cNvPr id="26628" name="AutoShape 4" descr="Résultat de recherche d'images pour &quot;rose rosette vir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30" name="AutoShape 6" descr="Résultat de recherche d'images pour &quot;rose rosette viru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1366" y="1598704"/>
            <a:ext cx="5146914" cy="2578604"/>
          </a:xfrm>
          <a:prstGeom prst="rect">
            <a:avLst/>
          </a:prstGeom>
        </p:spPr>
      </p:pic>
      <p:pic>
        <p:nvPicPr>
          <p:cNvPr id="2050" name="Picture 2" descr="https://www.eppo.int/QUARANTINE/Alert_List/insects/pictures/neodiprion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60232" y="4432970"/>
            <a:ext cx="23812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lsam fir sawfl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375" y="3021606"/>
            <a:ext cx="2455441" cy="36021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lsam fir sawfl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64474" y="4728355"/>
            <a:ext cx="2927205" cy="189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8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524" y="332656"/>
            <a:ext cx="8568952" cy="1084982"/>
          </a:xfrm>
        </p:spPr>
        <p:txBody>
          <a:bodyPr/>
          <a:lstStyle/>
          <a:p>
            <a:r>
              <a:rPr lang="en-GB" dirty="0" smtClean="0"/>
              <a:t>1951 EPPO Convention – 15 countries</a:t>
            </a:r>
            <a:br>
              <a:rPr lang="en-GB" dirty="0" smtClean="0"/>
            </a:br>
            <a:r>
              <a:rPr lang="en-GB" dirty="0" smtClean="0"/>
              <a:t>Now 51 member countries</a:t>
            </a:r>
            <a:endParaRPr lang="en-US" dirty="0"/>
          </a:p>
        </p:txBody>
      </p:sp>
      <p:pic>
        <p:nvPicPr>
          <p:cNvPr id="5" name="Picture 3" descr="C:\Users\mw.EPPO\AppData\Local\Microsoft\Windows\Temporary Internet Files\Content.Outlook\JLI7M3PY\eppo_map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8496944" cy="506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60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79711"/>
            <a:ext cx="8323943" cy="4873625"/>
          </a:xfrm>
        </p:spPr>
        <p:txBody>
          <a:bodyPr/>
          <a:lstStyle/>
          <a:p>
            <a:pPr marL="0" indent="0">
              <a:buNone/>
            </a:pPr>
            <a:r>
              <a:rPr lang="en-GB" dirty="0" smtClean="0"/>
              <a:t>Achievements in 2017 include</a:t>
            </a:r>
          </a:p>
          <a:p>
            <a:r>
              <a:rPr lang="en-GB" dirty="0" smtClean="0"/>
              <a:t>First 6 of 16 PRAs under an EU funded project approved</a:t>
            </a:r>
          </a:p>
          <a:p>
            <a:r>
              <a:rPr lang="en-GB" dirty="0" smtClean="0"/>
              <a:t>Remaining 10 being completed this year</a:t>
            </a:r>
          </a:p>
          <a:p>
            <a:r>
              <a:rPr lang="en-GB" dirty="0" err="1" smtClean="0"/>
              <a:t>PM9</a:t>
            </a:r>
            <a:r>
              <a:rPr lang="en-GB" dirty="0" smtClean="0"/>
              <a:t> Standard on </a:t>
            </a:r>
            <a:r>
              <a:rPr lang="en-GB" i="1" dirty="0" err="1" smtClean="0"/>
              <a:t>Microstegium</a:t>
            </a:r>
            <a:r>
              <a:rPr lang="en-GB" i="1" dirty="0" smtClean="0"/>
              <a:t> </a:t>
            </a:r>
            <a:r>
              <a:rPr lang="en-GB" i="1" dirty="0" err="1" smtClean="0"/>
              <a:t>vimineum</a:t>
            </a:r>
            <a:r>
              <a:rPr lang="en-GB" dirty="0" smtClean="0"/>
              <a:t> adopted</a:t>
            </a:r>
          </a:p>
          <a:p>
            <a:pPr marL="0" indent="0">
              <a:buNone/>
            </a:pPr>
            <a:r>
              <a:rPr lang="en-GB" dirty="0" smtClean="0">
                <a:solidFill>
                  <a:srgbClr val="0070C0"/>
                </a:solidFill>
              </a:rPr>
              <a:t>Plans for 2018 include</a:t>
            </a:r>
          </a:p>
          <a:p>
            <a:r>
              <a:rPr lang="en-GB" dirty="0" smtClean="0">
                <a:solidFill>
                  <a:srgbClr val="0070C0"/>
                </a:solidFill>
              </a:rPr>
              <a:t>Complete EU project - 10 more PRAs to approve</a:t>
            </a:r>
          </a:p>
          <a:p>
            <a:r>
              <a:rPr lang="en-GB" dirty="0" smtClean="0">
                <a:solidFill>
                  <a:srgbClr val="0070C0"/>
                </a:solidFill>
              </a:rPr>
              <a:t>Review EPPO work in this area</a:t>
            </a:r>
          </a:p>
          <a:p>
            <a:pPr marL="0" indent="0">
              <a:buNone/>
            </a:pPr>
            <a:endParaRPr lang="en-GB" dirty="0" smtClean="0"/>
          </a:p>
        </p:txBody>
      </p:sp>
      <p:sp>
        <p:nvSpPr>
          <p:cNvPr id="3" name="Title 2"/>
          <p:cNvSpPr>
            <a:spLocks noGrp="1"/>
          </p:cNvSpPr>
          <p:nvPr>
            <p:ph type="title"/>
          </p:nvPr>
        </p:nvSpPr>
        <p:spPr/>
        <p:txBody>
          <a:bodyPr/>
          <a:lstStyle/>
          <a:p>
            <a:r>
              <a:rPr lang="en-GB" dirty="0" smtClean="0"/>
              <a:t>Invasive Alien Plants*</a:t>
            </a:r>
            <a:endParaRPr lang="en-GB" dirty="0"/>
          </a:p>
        </p:txBody>
      </p:sp>
    </p:spTree>
    <p:extLst>
      <p:ext uri="{BB962C8B-B14F-4D97-AF65-F5344CB8AC3E}">
        <p14:creationId xmlns:p14="http://schemas.microsoft.com/office/powerpoint/2010/main" val="3357293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028" y="1268760"/>
            <a:ext cx="8323943" cy="4873625"/>
          </a:xfrm>
        </p:spPr>
        <p:txBody>
          <a:bodyPr/>
          <a:lstStyle/>
          <a:p>
            <a:pPr marL="0" indent="0">
              <a:buNone/>
            </a:pPr>
            <a:r>
              <a:rPr lang="en-GB" dirty="0" smtClean="0"/>
              <a:t>Achievements in 2017 include</a:t>
            </a:r>
          </a:p>
          <a:p>
            <a:r>
              <a:rPr lang="en-GB" dirty="0" smtClean="0"/>
              <a:t>Inspectors Workshop in December in UK - </a:t>
            </a:r>
            <a:r>
              <a:rPr lang="en-GB" dirty="0" err="1" smtClean="0"/>
              <a:t>ISPM</a:t>
            </a:r>
            <a:r>
              <a:rPr lang="en-GB" dirty="0" smtClean="0"/>
              <a:t> 15 and new detection technologies (e.g. drones)</a:t>
            </a:r>
          </a:p>
          <a:p>
            <a:r>
              <a:rPr lang="en-GB" dirty="0" smtClean="0"/>
              <a:t>One new Standard adopted (</a:t>
            </a:r>
            <a:r>
              <a:rPr lang="en-GB" i="1" dirty="0" err="1" smtClean="0"/>
              <a:t>Fragaria</a:t>
            </a:r>
            <a:r>
              <a:rPr lang="en-GB" dirty="0" smtClean="0"/>
              <a:t> plants)</a:t>
            </a:r>
          </a:p>
          <a:p>
            <a:pPr marL="0" indent="0">
              <a:buNone/>
            </a:pPr>
            <a:r>
              <a:rPr lang="en-GB" dirty="0" smtClean="0">
                <a:solidFill>
                  <a:srgbClr val="0070C0"/>
                </a:solidFill>
              </a:rPr>
              <a:t>Plans for 2018 include</a:t>
            </a:r>
          </a:p>
          <a:p>
            <a:r>
              <a:rPr lang="en-GB" dirty="0" smtClean="0">
                <a:solidFill>
                  <a:srgbClr val="0070C0"/>
                </a:solidFill>
              </a:rPr>
              <a:t>Draft Standards on </a:t>
            </a:r>
          </a:p>
          <a:p>
            <a:pPr lvl="1"/>
            <a:r>
              <a:rPr lang="en-GB" dirty="0" smtClean="0">
                <a:solidFill>
                  <a:srgbClr val="0070C0"/>
                </a:solidFill>
              </a:rPr>
              <a:t>wood commodities</a:t>
            </a:r>
          </a:p>
          <a:p>
            <a:pPr lvl="1"/>
            <a:r>
              <a:rPr lang="en-GB" i="1" dirty="0" err="1" smtClean="0">
                <a:solidFill>
                  <a:srgbClr val="0070C0"/>
                </a:solidFill>
              </a:rPr>
              <a:t>Phytoplasma</a:t>
            </a:r>
            <a:r>
              <a:rPr lang="en-GB" i="1" dirty="0" smtClean="0">
                <a:solidFill>
                  <a:srgbClr val="0070C0"/>
                </a:solidFill>
              </a:rPr>
              <a:t> </a:t>
            </a:r>
            <a:r>
              <a:rPr lang="en-GB" i="1" dirty="0" err="1" smtClean="0">
                <a:solidFill>
                  <a:srgbClr val="0070C0"/>
                </a:solidFill>
              </a:rPr>
              <a:t>pyri</a:t>
            </a:r>
            <a:endParaRPr lang="en-GB" i="1" dirty="0" smtClean="0">
              <a:solidFill>
                <a:srgbClr val="0070C0"/>
              </a:solidFill>
            </a:endParaRPr>
          </a:p>
          <a:p>
            <a:pPr lvl="1"/>
            <a:r>
              <a:rPr lang="en-GB" i="1" dirty="0" err="1" smtClean="0">
                <a:solidFill>
                  <a:srgbClr val="0070C0"/>
                </a:solidFill>
              </a:rPr>
              <a:t>Bursaphelenchus</a:t>
            </a:r>
            <a:r>
              <a:rPr lang="en-GB" i="1" dirty="0" smtClean="0">
                <a:solidFill>
                  <a:srgbClr val="0070C0"/>
                </a:solidFill>
              </a:rPr>
              <a:t> </a:t>
            </a:r>
            <a:r>
              <a:rPr lang="en-GB" i="1" dirty="0" err="1" smtClean="0">
                <a:solidFill>
                  <a:srgbClr val="0070C0"/>
                </a:solidFill>
              </a:rPr>
              <a:t>xylophilus</a:t>
            </a:r>
            <a:r>
              <a:rPr lang="en-GB" i="1" dirty="0" smtClean="0">
                <a:solidFill>
                  <a:srgbClr val="0070C0"/>
                </a:solidFill>
              </a:rPr>
              <a:t> </a:t>
            </a:r>
            <a:r>
              <a:rPr lang="en-GB" dirty="0" smtClean="0">
                <a:solidFill>
                  <a:srgbClr val="0070C0"/>
                </a:solidFill>
              </a:rPr>
              <a:t>(linked to new </a:t>
            </a:r>
            <a:r>
              <a:rPr lang="en-GB" dirty="0" err="1" smtClean="0">
                <a:solidFill>
                  <a:srgbClr val="0070C0"/>
                </a:solidFill>
              </a:rPr>
              <a:t>PM9</a:t>
            </a:r>
            <a:r>
              <a:rPr lang="en-GB" dirty="0" smtClean="0">
                <a:solidFill>
                  <a:srgbClr val="0070C0"/>
                </a:solidFill>
              </a:rPr>
              <a:t> Standard)</a:t>
            </a:r>
            <a:endParaRPr lang="en-GB" i="1" dirty="0" smtClean="0">
              <a:solidFill>
                <a:srgbClr val="0070C0"/>
              </a:solidFill>
            </a:endParaRPr>
          </a:p>
          <a:p>
            <a:r>
              <a:rPr lang="en-GB" dirty="0" smtClean="0">
                <a:solidFill>
                  <a:srgbClr val="0070C0"/>
                </a:solidFill>
              </a:rPr>
              <a:t>Guidance on pheromones for surveillance?</a:t>
            </a:r>
          </a:p>
          <a:p>
            <a:r>
              <a:rPr lang="en-GB" dirty="0" smtClean="0">
                <a:solidFill>
                  <a:srgbClr val="0070C0"/>
                </a:solidFill>
              </a:rPr>
              <a:t>Contingency exercise workshop near EU/non-EU border</a:t>
            </a:r>
          </a:p>
        </p:txBody>
      </p:sp>
      <p:sp>
        <p:nvSpPr>
          <p:cNvPr id="3" name="Title 2"/>
          <p:cNvSpPr>
            <a:spLocks noGrp="1"/>
          </p:cNvSpPr>
          <p:nvPr>
            <p:ph type="title"/>
          </p:nvPr>
        </p:nvSpPr>
        <p:spPr/>
        <p:txBody>
          <a:bodyPr/>
          <a:lstStyle/>
          <a:p>
            <a:r>
              <a:rPr lang="en-GB" dirty="0" smtClean="0"/>
              <a:t>Phytosanitary Inspections</a:t>
            </a:r>
            <a:endParaRPr lang="en-GB" dirty="0"/>
          </a:p>
        </p:txBody>
      </p:sp>
    </p:spTree>
    <p:extLst>
      <p:ext uri="{BB962C8B-B14F-4D97-AF65-F5344CB8AC3E}">
        <p14:creationId xmlns:p14="http://schemas.microsoft.com/office/powerpoint/2010/main" val="384314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028" y="1340768"/>
            <a:ext cx="8323943" cy="4873625"/>
          </a:xfrm>
        </p:spPr>
        <p:txBody>
          <a:bodyPr/>
          <a:lstStyle/>
          <a:p>
            <a:pPr marL="0" indent="0">
              <a:buNone/>
            </a:pPr>
            <a:r>
              <a:rPr lang="en-GB" dirty="0" smtClean="0"/>
              <a:t>Achievements in 2017 include</a:t>
            </a:r>
          </a:p>
          <a:p>
            <a:r>
              <a:rPr lang="en-GB" dirty="0" smtClean="0"/>
              <a:t>Terms of Reference for Panel agreed</a:t>
            </a:r>
          </a:p>
          <a:p>
            <a:r>
              <a:rPr lang="en-GB" dirty="0" smtClean="0"/>
              <a:t>Better process for adding organisms to PM 6/3 agreed</a:t>
            </a:r>
          </a:p>
          <a:p>
            <a:r>
              <a:rPr lang="en-GB" dirty="0" smtClean="0"/>
              <a:t>Questionnaire distributed on how BCAs are regulated</a:t>
            </a:r>
          </a:p>
          <a:p>
            <a:r>
              <a:rPr lang="en-GB" dirty="0" smtClean="0"/>
              <a:t>Draft Decision Support Scheme for releases tested against a range of examples </a:t>
            </a:r>
          </a:p>
          <a:p>
            <a:pPr marL="0" indent="0">
              <a:buNone/>
            </a:pPr>
            <a:r>
              <a:rPr lang="en-GB" dirty="0" smtClean="0">
                <a:solidFill>
                  <a:srgbClr val="0070C0"/>
                </a:solidFill>
              </a:rPr>
              <a:t>Plans for 2018 include</a:t>
            </a:r>
          </a:p>
          <a:p>
            <a:r>
              <a:rPr lang="en-GB" dirty="0" smtClean="0">
                <a:solidFill>
                  <a:srgbClr val="0070C0"/>
                </a:solidFill>
              </a:rPr>
              <a:t>Adopt process for adding organisms to PM 6/3 list</a:t>
            </a:r>
          </a:p>
          <a:p>
            <a:r>
              <a:rPr lang="en-GB" dirty="0" smtClean="0">
                <a:solidFill>
                  <a:srgbClr val="0070C0"/>
                </a:solidFill>
              </a:rPr>
              <a:t>Country consultation on Decision Support Scheme</a:t>
            </a:r>
          </a:p>
          <a:p>
            <a:r>
              <a:rPr lang="en-GB" dirty="0" smtClean="0">
                <a:solidFill>
                  <a:srgbClr val="0070C0"/>
                </a:solidFill>
              </a:rPr>
              <a:t>Continue to push for questionnaire responses (slow returns reflects unclear responsibilities in countries)</a:t>
            </a:r>
          </a:p>
        </p:txBody>
      </p:sp>
      <p:sp>
        <p:nvSpPr>
          <p:cNvPr id="3" name="Title 2"/>
          <p:cNvSpPr>
            <a:spLocks noGrp="1"/>
          </p:cNvSpPr>
          <p:nvPr>
            <p:ph type="title"/>
          </p:nvPr>
        </p:nvSpPr>
        <p:spPr/>
        <p:txBody>
          <a:bodyPr/>
          <a:lstStyle/>
          <a:p>
            <a:r>
              <a:rPr lang="en-GB" dirty="0" smtClean="0"/>
              <a:t>Biological Control Agents</a:t>
            </a:r>
            <a:endParaRPr lang="en-GB" dirty="0"/>
          </a:p>
        </p:txBody>
      </p:sp>
    </p:spTree>
    <p:extLst>
      <p:ext uri="{BB962C8B-B14F-4D97-AF65-F5344CB8AC3E}">
        <p14:creationId xmlns:p14="http://schemas.microsoft.com/office/powerpoint/2010/main" val="2054120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79711"/>
            <a:ext cx="8323943" cy="4873625"/>
          </a:xfrm>
        </p:spPr>
        <p:txBody>
          <a:bodyPr/>
          <a:lstStyle/>
          <a:p>
            <a:pPr marL="0" indent="0">
              <a:buNone/>
            </a:pPr>
            <a:r>
              <a:rPr lang="en-GB" dirty="0" smtClean="0"/>
              <a:t>Achievements in 2017 include</a:t>
            </a:r>
          </a:p>
          <a:p>
            <a:r>
              <a:rPr lang="en-GB" dirty="0" smtClean="0"/>
              <a:t>Updated database of </a:t>
            </a:r>
            <a:r>
              <a:rPr lang="en-GB" dirty="0" err="1" smtClean="0"/>
              <a:t>PP1</a:t>
            </a:r>
            <a:r>
              <a:rPr lang="en-GB" dirty="0" smtClean="0"/>
              <a:t> (efficacy) Standards ready</a:t>
            </a:r>
          </a:p>
          <a:p>
            <a:r>
              <a:rPr lang="en-GB" dirty="0" smtClean="0"/>
              <a:t>Workshop "integrated management of oilseed rape pests"</a:t>
            </a:r>
          </a:p>
          <a:p>
            <a:r>
              <a:rPr lang="en-GB" dirty="0" err="1" smtClean="0"/>
              <a:t>PP1</a:t>
            </a:r>
            <a:r>
              <a:rPr lang="en-GB" dirty="0" smtClean="0"/>
              <a:t> Standard "Low Risk PPP" adopted</a:t>
            </a:r>
          </a:p>
          <a:p>
            <a:r>
              <a:rPr lang="en-GB" dirty="0" smtClean="0"/>
              <a:t>Nine new Specific Standards adopted</a:t>
            </a:r>
          </a:p>
          <a:p>
            <a:pPr marL="0" indent="0">
              <a:buNone/>
            </a:pPr>
            <a:r>
              <a:rPr lang="en-GB" dirty="0" smtClean="0">
                <a:solidFill>
                  <a:srgbClr val="0070C0"/>
                </a:solidFill>
              </a:rPr>
              <a:t>Plans for 2018 include</a:t>
            </a:r>
          </a:p>
          <a:p>
            <a:r>
              <a:rPr lang="en-GB" dirty="0" smtClean="0">
                <a:solidFill>
                  <a:srgbClr val="0070C0"/>
                </a:solidFill>
              </a:rPr>
              <a:t>Database on resistance cases</a:t>
            </a:r>
          </a:p>
          <a:p>
            <a:r>
              <a:rPr lang="en-GB" dirty="0" smtClean="0">
                <a:solidFill>
                  <a:srgbClr val="0070C0"/>
                </a:solidFill>
              </a:rPr>
              <a:t>Moving extrapolation tables to a database</a:t>
            </a:r>
          </a:p>
          <a:p>
            <a:r>
              <a:rPr lang="en-GB" dirty="0" smtClean="0">
                <a:solidFill>
                  <a:srgbClr val="0070C0"/>
                </a:solidFill>
              </a:rPr>
              <a:t>Explore links between phytosanitary regulations and regulation of plant protection products</a:t>
            </a:r>
          </a:p>
          <a:p>
            <a:pPr marL="0" indent="0">
              <a:buNone/>
            </a:pPr>
            <a:endParaRPr lang="en-GB" dirty="0" smtClean="0"/>
          </a:p>
        </p:txBody>
      </p:sp>
      <p:sp>
        <p:nvSpPr>
          <p:cNvPr id="3" name="Title 2"/>
          <p:cNvSpPr>
            <a:spLocks noGrp="1"/>
          </p:cNvSpPr>
          <p:nvPr>
            <p:ph type="title"/>
          </p:nvPr>
        </p:nvSpPr>
        <p:spPr/>
        <p:txBody>
          <a:bodyPr/>
          <a:lstStyle/>
          <a:p>
            <a:r>
              <a:rPr lang="en-GB" dirty="0" smtClean="0"/>
              <a:t>Plant Protection Products</a:t>
            </a:r>
            <a:endParaRPr lang="en-GB" dirty="0"/>
          </a:p>
        </p:txBody>
      </p:sp>
    </p:spTree>
    <p:extLst>
      <p:ext uri="{BB962C8B-B14F-4D97-AF65-F5344CB8AC3E}">
        <p14:creationId xmlns:p14="http://schemas.microsoft.com/office/powerpoint/2010/main" val="2695154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411030" cy="4873625"/>
          </a:xfrm>
        </p:spPr>
        <p:txBody>
          <a:bodyPr/>
          <a:lstStyle/>
          <a:p>
            <a:pPr marL="0" indent="0">
              <a:buNone/>
            </a:pPr>
            <a:r>
              <a:rPr lang="en-GB" dirty="0" smtClean="0"/>
              <a:t>Achievements in 2017 include</a:t>
            </a:r>
          </a:p>
          <a:p>
            <a:r>
              <a:rPr lang="en-GB" dirty="0" smtClean="0"/>
              <a:t>Three meetings of "Global Affairs" Panel</a:t>
            </a:r>
          </a:p>
          <a:p>
            <a:r>
              <a:rPr lang="en-GB" dirty="0" smtClean="0"/>
              <a:t>April in Korea and by teleconference</a:t>
            </a:r>
          </a:p>
          <a:p>
            <a:r>
              <a:rPr lang="en-GB" dirty="0" smtClean="0"/>
              <a:t>September in Georgia with IPPC Regional Workshop</a:t>
            </a:r>
          </a:p>
          <a:p>
            <a:r>
              <a:rPr lang="en-GB" dirty="0" smtClean="0"/>
              <a:t>Experts nominated for </a:t>
            </a:r>
            <a:r>
              <a:rPr lang="en-GB" dirty="0" err="1" smtClean="0"/>
              <a:t>EWGs</a:t>
            </a:r>
            <a:r>
              <a:rPr lang="en-GB" dirty="0" smtClean="0"/>
              <a:t>, Sea Container Task Force</a:t>
            </a:r>
          </a:p>
          <a:p>
            <a:r>
              <a:rPr lang="en-GB" dirty="0" smtClean="0"/>
              <a:t>Comments on draft ISPMs and Specifications</a:t>
            </a:r>
          </a:p>
          <a:p>
            <a:r>
              <a:rPr lang="en-GB" dirty="0" smtClean="0"/>
              <a:t>Meetings with </a:t>
            </a:r>
            <a:r>
              <a:rPr lang="en-GB" dirty="0" err="1" smtClean="0"/>
              <a:t>NAPPO</a:t>
            </a:r>
            <a:r>
              <a:rPr lang="en-GB" dirty="0" smtClean="0"/>
              <a:t> and COSAVE at CPM</a:t>
            </a:r>
          </a:p>
          <a:p>
            <a:r>
              <a:rPr lang="en-GB" dirty="0" smtClean="0"/>
              <a:t>Hosting 29th TC!</a:t>
            </a:r>
          </a:p>
          <a:p>
            <a:pPr marL="0" indent="0">
              <a:buNone/>
            </a:pPr>
            <a:r>
              <a:rPr lang="en-GB" dirty="0" smtClean="0">
                <a:solidFill>
                  <a:srgbClr val="0070C0"/>
                </a:solidFill>
              </a:rPr>
              <a:t>Plans for 2018 include</a:t>
            </a:r>
          </a:p>
          <a:p>
            <a:r>
              <a:rPr lang="en-GB" dirty="0" smtClean="0">
                <a:solidFill>
                  <a:srgbClr val="0070C0"/>
                </a:solidFill>
              </a:rPr>
              <a:t>More EPPO co-ordination at CPM</a:t>
            </a:r>
          </a:p>
          <a:p>
            <a:r>
              <a:rPr lang="en-GB" dirty="0" smtClean="0">
                <a:solidFill>
                  <a:srgbClr val="0070C0"/>
                </a:solidFill>
              </a:rPr>
              <a:t>Development of more detailed plans for </a:t>
            </a:r>
            <a:r>
              <a:rPr lang="en-GB" dirty="0" err="1" smtClean="0">
                <a:solidFill>
                  <a:srgbClr val="0070C0"/>
                </a:solidFill>
              </a:rPr>
              <a:t>IYPH2020</a:t>
            </a:r>
            <a:endParaRPr lang="en-GB" dirty="0" smtClean="0">
              <a:solidFill>
                <a:srgbClr val="0070C0"/>
              </a:solidFill>
            </a:endParaRPr>
          </a:p>
          <a:p>
            <a:endParaRPr lang="en-GB" dirty="0" smtClean="0"/>
          </a:p>
        </p:txBody>
      </p:sp>
      <p:sp>
        <p:nvSpPr>
          <p:cNvPr id="3" name="Title 2"/>
          <p:cNvSpPr>
            <a:spLocks noGrp="1"/>
          </p:cNvSpPr>
          <p:nvPr>
            <p:ph type="title"/>
          </p:nvPr>
        </p:nvSpPr>
        <p:spPr/>
        <p:txBody>
          <a:bodyPr/>
          <a:lstStyle/>
          <a:p>
            <a:r>
              <a:rPr lang="en-GB" dirty="0" smtClean="0"/>
              <a:t>Global Phytosanitary Affairs</a:t>
            </a:r>
            <a:endParaRPr lang="en-GB" dirty="0"/>
          </a:p>
        </p:txBody>
      </p:sp>
    </p:spTree>
    <p:extLst>
      <p:ext uri="{BB962C8B-B14F-4D97-AF65-F5344CB8AC3E}">
        <p14:creationId xmlns:p14="http://schemas.microsoft.com/office/powerpoint/2010/main" val="2339896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028" y="1260397"/>
            <a:ext cx="8323943" cy="4873625"/>
          </a:xfrm>
        </p:spPr>
        <p:txBody>
          <a:bodyPr/>
          <a:lstStyle/>
          <a:p>
            <a:pPr marL="0" indent="0">
              <a:buNone/>
            </a:pPr>
            <a:r>
              <a:rPr lang="en-GB" dirty="0" smtClean="0"/>
              <a:t>Achievements in 2017 include</a:t>
            </a:r>
          </a:p>
          <a:p>
            <a:r>
              <a:rPr lang="en-GB" dirty="0" smtClean="0"/>
              <a:t>Revised Terms of Reference for WPs and Panels</a:t>
            </a:r>
          </a:p>
          <a:p>
            <a:r>
              <a:rPr lang="en-GB" dirty="0" smtClean="0"/>
              <a:t>Revised description of EPPO's standard setting process</a:t>
            </a:r>
          </a:p>
          <a:p>
            <a:pPr marL="0" indent="0">
              <a:buNone/>
            </a:pPr>
            <a:r>
              <a:rPr lang="en-GB" dirty="0" smtClean="0">
                <a:solidFill>
                  <a:srgbClr val="0070C0"/>
                </a:solidFill>
              </a:rPr>
              <a:t>Plans for 2018 include</a:t>
            </a:r>
          </a:p>
          <a:p>
            <a:r>
              <a:rPr lang="en-GB" dirty="0" smtClean="0">
                <a:solidFill>
                  <a:srgbClr val="0070C0"/>
                </a:solidFill>
              </a:rPr>
              <a:t>Continue to consider optimum size of panels</a:t>
            </a:r>
          </a:p>
          <a:p>
            <a:r>
              <a:rPr lang="en-GB" dirty="0" smtClean="0">
                <a:solidFill>
                  <a:srgbClr val="0070C0"/>
                </a:solidFill>
              </a:rPr>
              <a:t>Consideration of commenting systems for EPPO Standards, building on experience of OCS</a:t>
            </a:r>
          </a:p>
        </p:txBody>
      </p:sp>
      <p:sp>
        <p:nvSpPr>
          <p:cNvPr id="3" name="Title 2"/>
          <p:cNvSpPr>
            <a:spLocks noGrp="1"/>
          </p:cNvSpPr>
          <p:nvPr>
            <p:ph type="title"/>
          </p:nvPr>
        </p:nvSpPr>
        <p:spPr/>
        <p:txBody>
          <a:bodyPr/>
          <a:lstStyle/>
          <a:p>
            <a:r>
              <a:rPr lang="en-GB" dirty="0" smtClean="0"/>
              <a:t>Improving Processes</a:t>
            </a:r>
            <a:endParaRPr lang="en-GB" dirty="0"/>
          </a:p>
        </p:txBody>
      </p:sp>
    </p:spTree>
    <p:extLst>
      <p:ext uri="{BB962C8B-B14F-4D97-AF65-F5344CB8AC3E}">
        <p14:creationId xmlns:p14="http://schemas.microsoft.com/office/powerpoint/2010/main" val="159925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028" y="1260397"/>
            <a:ext cx="8482452" cy="4873625"/>
          </a:xfrm>
        </p:spPr>
        <p:txBody>
          <a:bodyPr/>
          <a:lstStyle/>
          <a:p>
            <a:r>
              <a:rPr lang="en-GB" dirty="0" smtClean="0"/>
              <a:t>Open to a future joint workshop on </a:t>
            </a:r>
            <a:r>
              <a:rPr lang="en-GB" dirty="0" err="1" smtClean="0"/>
              <a:t>ISPM15</a:t>
            </a:r>
            <a:r>
              <a:rPr lang="en-GB" dirty="0" smtClean="0"/>
              <a:t> compliance - depends on outcome of Inspectors Workshop in December</a:t>
            </a:r>
          </a:p>
          <a:p>
            <a:r>
              <a:rPr lang="en-GB" dirty="0" smtClean="0"/>
              <a:t>Other </a:t>
            </a:r>
            <a:r>
              <a:rPr lang="en-GB" dirty="0" err="1" smtClean="0"/>
              <a:t>RPPO</a:t>
            </a:r>
            <a:r>
              <a:rPr lang="en-GB" dirty="0" smtClean="0"/>
              <a:t> input to Euphresco would be welcome</a:t>
            </a:r>
          </a:p>
          <a:p>
            <a:r>
              <a:rPr lang="en-GB" dirty="0" smtClean="0"/>
              <a:t>Experience with developing recommendations for Regulated Non-Quarantine Pests - happy to share</a:t>
            </a:r>
          </a:p>
          <a:p>
            <a:endParaRPr lang="en-GB" dirty="0" smtClean="0"/>
          </a:p>
        </p:txBody>
      </p:sp>
      <p:sp>
        <p:nvSpPr>
          <p:cNvPr id="3" name="Title 2"/>
          <p:cNvSpPr>
            <a:spLocks noGrp="1"/>
          </p:cNvSpPr>
          <p:nvPr>
            <p:ph type="title"/>
          </p:nvPr>
        </p:nvSpPr>
        <p:spPr/>
        <p:txBody>
          <a:bodyPr/>
          <a:lstStyle/>
          <a:p>
            <a:r>
              <a:rPr lang="en-GB" dirty="0" smtClean="0"/>
              <a:t>Proposals for further collaboration</a:t>
            </a:r>
            <a:endParaRPr lang="en-GB" dirty="0"/>
          </a:p>
        </p:txBody>
      </p:sp>
    </p:spTree>
    <p:extLst>
      <p:ext uri="{BB962C8B-B14F-4D97-AF65-F5344CB8AC3E}">
        <p14:creationId xmlns:p14="http://schemas.microsoft.com/office/powerpoint/2010/main" val="232331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064896" cy="720080"/>
          </a:xfrm>
        </p:spPr>
        <p:txBody>
          <a:bodyPr/>
          <a:lstStyle/>
          <a:p>
            <a:r>
              <a:rPr lang="en-GB" dirty="0" smtClean="0"/>
              <a:t>Organisation</a:t>
            </a:r>
            <a:endParaRPr lang="en-US" dirty="0"/>
          </a:p>
        </p:txBody>
      </p:sp>
      <p:sp>
        <p:nvSpPr>
          <p:cNvPr id="5" name="TextBox 4"/>
          <p:cNvSpPr txBox="1"/>
          <p:nvPr/>
        </p:nvSpPr>
        <p:spPr>
          <a:xfrm>
            <a:off x="467544" y="1628800"/>
            <a:ext cx="523220" cy="4248472"/>
          </a:xfrm>
          <a:prstGeom prst="rect">
            <a:avLst/>
          </a:prstGeom>
          <a:solidFill>
            <a:schemeClr val="accent4">
              <a:lumMod val="40000"/>
              <a:lumOff val="60000"/>
            </a:schemeClr>
          </a:solidFill>
        </p:spPr>
        <p:txBody>
          <a:bodyPr vert="vert270" wrap="square" rtlCol="0">
            <a:spAutoFit/>
          </a:bodyPr>
          <a:lstStyle/>
          <a:p>
            <a:pPr algn="ctr"/>
            <a:r>
              <a:rPr lang="en-GB" sz="2200" dirty="0" smtClean="0">
                <a:solidFill>
                  <a:srgbClr val="4E5B6F">
                    <a:lumMod val="50000"/>
                  </a:srgbClr>
                </a:solidFill>
                <a:latin typeface="Trebuchet MS"/>
              </a:rPr>
              <a:t>EPPO Secretariat (20 staff)</a:t>
            </a:r>
            <a:endParaRPr lang="en-US" sz="2200" dirty="0">
              <a:solidFill>
                <a:srgbClr val="4E5B6F">
                  <a:lumMod val="50000"/>
                </a:srgbClr>
              </a:solidFill>
              <a:latin typeface="Trebuchet MS"/>
            </a:endParaRPr>
          </a:p>
        </p:txBody>
      </p:sp>
      <p:pic>
        <p:nvPicPr>
          <p:cNvPr id="205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316223"/>
            <a:ext cx="7194688"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rot="5400000">
            <a:off x="4310390" y="-1441122"/>
            <a:ext cx="523220" cy="5616624"/>
          </a:xfrm>
          <a:prstGeom prst="rect">
            <a:avLst/>
          </a:prstGeom>
          <a:solidFill>
            <a:srgbClr val="00B050"/>
          </a:solidFill>
        </p:spPr>
        <p:txBody>
          <a:bodyPr vert="vert270" wrap="square" rtlCol="0">
            <a:spAutoFit/>
          </a:bodyPr>
          <a:lstStyle/>
          <a:p>
            <a:pPr algn="ctr"/>
            <a:r>
              <a:rPr lang="en-GB" sz="2200" dirty="0" smtClean="0">
                <a:solidFill>
                  <a:srgbClr val="4E5B6F">
                    <a:lumMod val="50000"/>
                  </a:srgbClr>
                </a:solidFill>
                <a:latin typeface="Trebuchet MS"/>
              </a:rPr>
              <a:t>National Plant Protection Organisations</a:t>
            </a:r>
            <a:endParaRPr lang="en-US" sz="2200" dirty="0">
              <a:solidFill>
                <a:srgbClr val="4E5B6F">
                  <a:lumMod val="50000"/>
                </a:srgbClr>
              </a:solidFill>
              <a:latin typeface="Trebuchet MS"/>
            </a:endParaRPr>
          </a:p>
        </p:txBody>
      </p:sp>
      <p:sp>
        <p:nvSpPr>
          <p:cNvPr id="20" name="TextBox 19"/>
          <p:cNvSpPr txBox="1"/>
          <p:nvPr/>
        </p:nvSpPr>
        <p:spPr>
          <a:xfrm rot="5400000">
            <a:off x="5048472" y="3672608"/>
            <a:ext cx="523220" cy="5220580"/>
          </a:xfrm>
          <a:prstGeom prst="rect">
            <a:avLst/>
          </a:prstGeom>
          <a:solidFill>
            <a:srgbClr val="00B050"/>
          </a:solidFill>
        </p:spPr>
        <p:txBody>
          <a:bodyPr vert="vert270" wrap="square" rtlCol="0">
            <a:spAutoFit/>
          </a:bodyPr>
          <a:lstStyle/>
          <a:p>
            <a:pPr algn="ctr"/>
            <a:r>
              <a:rPr lang="en-GB" sz="2200" dirty="0" smtClean="0">
                <a:solidFill>
                  <a:srgbClr val="4E5B6F">
                    <a:lumMod val="50000"/>
                  </a:srgbClr>
                </a:solidFill>
                <a:latin typeface="Trebuchet MS"/>
              </a:rPr>
              <a:t>National Experts</a:t>
            </a:r>
            <a:endParaRPr lang="en-US" sz="2200" dirty="0">
              <a:solidFill>
                <a:srgbClr val="4E5B6F">
                  <a:lumMod val="50000"/>
                </a:srgbClr>
              </a:solidFill>
              <a:latin typeface="Trebuchet MS"/>
            </a:endParaRPr>
          </a:p>
        </p:txBody>
      </p:sp>
    </p:spTree>
    <p:extLst>
      <p:ext uri="{BB962C8B-B14F-4D97-AF65-F5344CB8AC3E}">
        <p14:creationId xmlns:p14="http://schemas.microsoft.com/office/powerpoint/2010/main" val="3433617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016" y="620688"/>
            <a:ext cx="4104456" cy="6120680"/>
          </a:xfrm>
          <a:solidFill>
            <a:srgbClr val="CCFF99"/>
          </a:solidFill>
        </p:spPr>
        <p:txBody>
          <a:bodyPr/>
          <a:lstStyle/>
          <a:p>
            <a:pPr marL="0" indent="0">
              <a:buNone/>
            </a:pPr>
            <a:r>
              <a:rPr lang="en-GB" sz="2400" b="1" dirty="0" smtClean="0"/>
              <a:t>Phytosanitary Regulations </a:t>
            </a:r>
          </a:p>
          <a:p>
            <a:pPr lvl="1"/>
            <a:endParaRPr lang="en-GB" sz="2000" dirty="0" smtClean="0"/>
          </a:p>
          <a:p>
            <a:pPr lvl="1"/>
            <a:r>
              <a:rPr lang="en-GB" sz="2000" dirty="0" smtClean="0"/>
              <a:t>Global Affairs</a:t>
            </a:r>
          </a:p>
          <a:p>
            <a:pPr lvl="1"/>
            <a:r>
              <a:rPr lang="en-GB" sz="2000" dirty="0" smtClean="0"/>
              <a:t>Phytosanitary Measures</a:t>
            </a:r>
          </a:p>
          <a:p>
            <a:pPr lvl="1"/>
            <a:r>
              <a:rPr lang="en-GB" sz="2000" dirty="0"/>
              <a:t>Forestry</a:t>
            </a:r>
          </a:p>
          <a:p>
            <a:pPr lvl="1"/>
            <a:r>
              <a:rPr lang="en-GB" sz="2000" dirty="0"/>
              <a:t>Potatoes</a:t>
            </a:r>
          </a:p>
          <a:p>
            <a:pPr lvl="1"/>
            <a:r>
              <a:rPr lang="en-GB" sz="2000" dirty="0" smtClean="0"/>
              <a:t>Inspection Procedures</a:t>
            </a:r>
          </a:p>
          <a:p>
            <a:pPr lvl="1"/>
            <a:r>
              <a:rPr lang="en-GB" sz="2000" dirty="0" smtClean="0"/>
              <a:t>Information</a:t>
            </a:r>
          </a:p>
          <a:p>
            <a:pPr lvl="1"/>
            <a:r>
              <a:rPr lang="en-GB" sz="2000" dirty="0" smtClean="0"/>
              <a:t>Diagnostics (General) +</a:t>
            </a:r>
          </a:p>
          <a:p>
            <a:pPr lvl="2"/>
            <a:r>
              <a:rPr lang="en-GB" dirty="0" smtClean="0"/>
              <a:t>Entomology</a:t>
            </a:r>
          </a:p>
          <a:p>
            <a:pPr lvl="2"/>
            <a:r>
              <a:rPr lang="en-GB" dirty="0" smtClean="0"/>
              <a:t>Nematodes</a:t>
            </a:r>
          </a:p>
          <a:p>
            <a:pPr lvl="2"/>
            <a:r>
              <a:rPr lang="en-GB" dirty="0" smtClean="0"/>
              <a:t>Bacteria</a:t>
            </a:r>
          </a:p>
          <a:p>
            <a:pPr lvl="2"/>
            <a:r>
              <a:rPr lang="en-GB" dirty="0" smtClean="0"/>
              <a:t>Fungi</a:t>
            </a:r>
          </a:p>
          <a:p>
            <a:pPr lvl="2"/>
            <a:r>
              <a:rPr lang="en-GB" dirty="0" smtClean="0"/>
              <a:t>Virology</a:t>
            </a:r>
          </a:p>
          <a:p>
            <a:pPr lvl="1"/>
            <a:r>
              <a:rPr lang="en-GB" sz="2000" dirty="0" smtClean="0"/>
              <a:t>Invasive Alien Plants</a:t>
            </a:r>
          </a:p>
          <a:p>
            <a:pPr lvl="1"/>
            <a:r>
              <a:rPr lang="en-GB" sz="2000" dirty="0" smtClean="0"/>
              <a:t>Biological Control Agents</a:t>
            </a:r>
            <a:endParaRPr lang="en-US" sz="2000" dirty="0"/>
          </a:p>
        </p:txBody>
      </p:sp>
      <p:sp>
        <p:nvSpPr>
          <p:cNvPr id="4" name="Content Placeholder 3"/>
          <p:cNvSpPr>
            <a:spLocks noGrp="1"/>
          </p:cNvSpPr>
          <p:nvPr>
            <p:ph sz="half" idx="2"/>
          </p:nvPr>
        </p:nvSpPr>
        <p:spPr>
          <a:xfrm>
            <a:off x="395536" y="1628800"/>
            <a:ext cx="4044115" cy="3240360"/>
          </a:xfrm>
          <a:solidFill>
            <a:srgbClr val="CCFF99"/>
          </a:solidFill>
        </p:spPr>
        <p:txBody>
          <a:bodyPr/>
          <a:lstStyle/>
          <a:p>
            <a:pPr marL="0" indent="0">
              <a:buNone/>
            </a:pPr>
            <a:r>
              <a:rPr lang="en-GB" sz="2400" b="1" dirty="0" smtClean="0"/>
              <a:t>Plant Protection Products </a:t>
            </a:r>
          </a:p>
          <a:p>
            <a:pPr lvl="1"/>
            <a:endParaRPr lang="en-GB" sz="2000" dirty="0" smtClean="0"/>
          </a:p>
          <a:p>
            <a:pPr lvl="1"/>
            <a:r>
              <a:rPr lang="en-GB" sz="2000" dirty="0" smtClean="0"/>
              <a:t>General Standards</a:t>
            </a:r>
          </a:p>
          <a:p>
            <a:pPr lvl="1"/>
            <a:r>
              <a:rPr lang="en-GB" sz="2000" dirty="0" smtClean="0"/>
              <a:t>Herbicides</a:t>
            </a:r>
          </a:p>
          <a:p>
            <a:pPr lvl="1"/>
            <a:r>
              <a:rPr lang="en-GB" sz="2000" dirty="0" smtClean="0"/>
              <a:t>Insecticides and Fungicides</a:t>
            </a:r>
          </a:p>
          <a:p>
            <a:pPr lvl="1"/>
            <a:r>
              <a:rPr lang="en-GB" sz="2000" dirty="0" smtClean="0"/>
              <a:t>Resistance</a:t>
            </a:r>
          </a:p>
          <a:p>
            <a:pPr lvl="1"/>
            <a:r>
              <a:rPr lang="en-GB" sz="2000" dirty="0" smtClean="0"/>
              <a:t>Harmonisation of Data Requirements </a:t>
            </a:r>
            <a:endParaRPr lang="en-US" sz="2000" dirty="0"/>
          </a:p>
        </p:txBody>
      </p:sp>
      <p:sp>
        <p:nvSpPr>
          <p:cNvPr id="5" name="Title 2"/>
          <p:cNvSpPr>
            <a:spLocks noGrp="1"/>
          </p:cNvSpPr>
          <p:nvPr>
            <p:ph type="title"/>
          </p:nvPr>
        </p:nvSpPr>
        <p:spPr>
          <a:xfrm>
            <a:off x="467544" y="332656"/>
            <a:ext cx="3600400" cy="1084982"/>
          </a:xfrm>
        </p:spPr>
        <p:txBody>
          <a:bodyPr/>
          <a:lstStyle/>
          <a:p>
            <a:r>
              <a:rPr lang="en-GB" dirty="0" smtClean="0"/>
              <a:t>Active Panels</a:t>
            </a:r>
            <a:endParaRPr lang="en-US" dirty="0"/>
          </a:p>
        </p:txBody>
      </p:sp>
    </p:spTree>
    <p:extLst>
      <p:ext uri="{BB962C8B-B14F-4D97-AF65-F5344CB8AC3E}">
        <p14:creationId xmlns:p14="http://schemas.microsoft.com/office/powerpoint/2010/main" val="76019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9738"/>
            <a:ext cx="6636754" cy="5948262"/>
          </a:xfrm>
          <a:prstGeom prst="rect">
            <a:avLst/>
          </a:prstGeom>
          <a:noFill/>
        </p:spPr>
      </p:pic>
      <p:sp>
        <p:nvSpPr>
          <p:cNvPr id="3" name="Title 2"/>
          <p:cNvSpPr>
            <a:spLocks noGrp="1"/>
          </p:cNvSpPr>
          <p:nvPr>
            <p:ph type="title"/>
          </p:nvPr>
        </p:nvSpPr>
        <p:spPr>
          <a:xfrm>
            <a:off x="341776" y="188640"/>
            <a:ext cx="8460448" cy="577082"/>
          </a:xfrm>
        </p:spPr>
        <p:txBody>
          <a:bodyPr/>
          <a:lstStyle/>
          <a:p>
            <a:pPr algn="ctr"/>
            <a:r>
              <a:rPr lang="en-GB" dirty="0" smtClean="0"/>
              <a:t>Core programme spend by activity</a:t>
            </a:r>
            <a:endParaRPr lang="en-GB" dirty="0"/>
          </a:p>
        </p:txBody>
      </p:sp>
    </p:spTree>
    <p:extLst>
      <p:ext uri="{BB962C8B-B14F-4D97-AF65-F5344CB8AC3E}">
        <p14:creationId xmlns:p14="http://schemas.microsoft.com/office/powerpoint/2010/main" val="240414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028" y="1340768"/>
            <a:ext cx="8323943" cy="2736304"/>
          </a:xfrm>
        </p:spPr>
        <p:txBody>
          <a:bodyPr/>
          <a:lstStyle/>
          <a:p>
            <a:pPr marL="0" indent="0">
              <a:buNone/>
            </a:pPr>
            <a:r>
              <a:rPr lang="en-GB" dirty="0" smtClean="0"/>
              <a:t>Achievements in 2017 include</a:t>
            </a:r>
          </a:p>
          <a:p>
            <a:r>
              <a:rPr lang="en-GB" dirty="0" smtClean="0"/>
              <a:t>Second webinar for EPPO Codes users - 58 participants</a:t>
            </a:r>
          </a:p>
          <a:p>
            <a:r>
              <a:rPr lang="en-GB" dirty="0" smtClean="0"/>
              <a:t>2000 </a:t>
            </a:r>
            <a:r>
              <a:rPr lang="en-GB" dirty="0"/>
              <a:t>gaps in </a:t>
            </a:r>
            <a:r>
              <a:rPr lang="en-GB" dirty="0" smtClean="0"/>
              <a:t>EPPO Codes </a:t>
            </a:r>
            <a:r>
              <a:rPr lang="en-GB" dirty="0"/>
              <a:t>for </a:t>
            </a:r>
            <a:r>
              <a:rPr lang="en-GB" dirty="0" smtClean="0"/>
              <a:t>e-</a:t>
            </a:r>
            <a:r>
              <a:rPr lang="en-GB" dirty="0" err="1" smtClean="0"/>
              <a:t>Phyto</a:t>
            </a:r>
            <a:r>
              <a:rPr lang="en-GB" dirty="0" smtClean="0"/>
              <a:t> filled</a:t>
            </a:r>
          </a:p>
          <a:p>
            <a:r>
              <a:rPr lang="en-GB" dirty="0" smtClean="0"/>
              <a:t>Dual pest reporting to EU and EPPO now working</a:t>
            </a:r>
          </a:p>
          <a:p>
            <a:r>
              <a:rPr lang="en-GB" dirty="0" smtClean="0"/>
              <a:t>"Kits" for information campaigns</a:t>
            </a:r>
          </a:p>
          <a:p>
            <a:r>
              <a:rPr lang="en-GB" dirty="0" smtClean="0"/>
              <a:t>More information integrated to EPPO Global Database</a:t>
            </a:r>
          </a:p>
          <a:p>
            <a:pPr marL="0" indent="0">
              <a:buNone/>
            </a:pPr>
            <a:r>
              <a:rPr lang="en-GB" dirty="0" smtClean="0">
                <a:solidFill>
                  <a:srgbClr val="0070C0"/>
                </a:solidFill>
              </a:rPr>
              <a:t>Plans for 2018 include</a:t>
            </a:r>
          </a:p>
          <a:p>
            <a:r>
              <a:rPr lang="en-GB" dirty="0" smtClean="0">
                <a:solidFill>
                  <a:srgbClr val="0070C0"/>
                </a:solidFill>
              </a:rPr>
              <a:t>Redesign of website and new updating arrangements</a:t>
            </a:r>
          </a:p>
          <a:p>
            <a:r>
              <a:rPr lang="en-GB" dirty="0" smtClean="0">
                <a:solidFill>
                  <a:srgbClr val="0070C0"/>
                </a:solidFill>
              </a:rPr>
              <a:t>Start project to update EPPO datasheets</a:t>
            </a:r>
          </a:p>
          <a:p>
            <a:r>
              <a:rPr lang="en-GB" dirty="0" smtClean="0">
                <a:solidFill>
                  <a:srgbClr val="0070C0"/>
                </a:solidFill>
              </a:rPr>
              <a:t>More work to fill gaps on EPPO Codes</a:t>
            </a:r>
          </a:p>
          <a:p>
            <a:r>
              <a:rPr lang="en-GB" dirty="0" smtClean="0">
                <a:solidFill>
                  <a:srgbClr val="0070C0"/>
                </a:solidFill>
              </a:rPr>
              <a:t>More work on dual pest reporting to EPPO and IPPC</a:t>
            </a:r>
          </a:p>
          <a:p>
            <a:endParaRPr lang="en-GB" dirty="0" smtClean="0"/>
          </a:p>
          <a:p>
            <a:endParaRPr lang="en-GB" dirty="0" smtClean="0"/>
          </a:p>
        </p:txBody>
      </p:sp>
      <p:sp>
        <p:nvSpPr>
          <p:cNvPr id="3" name="Title 2"/>
          <p:cNvSpPr>
            <a:spLocks noGrp="1"/>
          </p:cNvSpPr>
          <p:nvPr>
            <p:ph type="title"/>
          </p:nvPr>
        </p:nvSpPr>
        <p:spPr>
          <a:xfrm>
            <a:off x="539552" y="260648"/>
            <a:ext cx="8064896" cy="1084982"/>
          </a:xfrm>
        </p:spPr>
        <p:txBody>
          <a:bodyPr/>
          <a:lstStyle/>
          <a:p>
            <a:r>
              <a:rPr lang="en-GB" dirty="0"/>
              <a:t>Information </a:t>
            </a:r>
            <a:r>
              <a:rPr lang="en-GB" dirty="0" smtClean="0"/>
              <a:t>Services and EPPO Codes*</a:t>
            </a:r>
            <a:endParaRPr lang="en-GB" dirty="0"/>
          </a:p>
        </p:txBody>
      </p:sp>
    </p:spTree>
    <p:extLst>
      <p:ext uri="{BB962C8B-B14F-4D97-AF65-F5344CB8AC3E}">
        <p14:creationId xmlns:p14="http://schemas.microsoft.com/office/powerpoint/2010/main" val="126681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4873625"/>
          </a:xfrm>
        </p:spPr>
        <p:txBody>
          <a:bodyPr/>
          <a:lstStyle/>
          <a:p>
            <a:r>
              <a:rPr lang="en-GB" dirty="0" smtClean="0"/>
              <a:t>Images, text and ideas for member countries to use in awareness campaigns</a:t>
            </a:r>
          </a:p>
          <a:p>
            <a:r>
              <a:rPr lang="en-GB" b="1" dirty="0" smtClean="0"/>
              <a:t>NOT an EPPO information campaign!</a:t>
            </a:r>
          </a:p>
          <a:p>
            <a:r>
              <a:rPr lang="en-GB" dirty="0" smtClean="0"/>
              <a:t>Need adapting nationally for language, style, audience</a:t>
            </a:r>
          </a:p>
          <a:p>
            <a:r>
              <a:rPr lang="en-GB" dirty="0" err="1" smtClean="0"/>
              <a:t>Powerpoint</a:t>
            </a:r>
            <a:r>
              <a:rPr lang="en-GB" dirty="0" smtClean="0"/>
              <a:t> format: familiar and easy to rearrange</a:t>
            </a:r>
          </a:p>
          <a:p>
            <a:r>
              <a:rPr lang="en-GB" dirty="0" smtClean="0"/>
              <a:t>Under development for three example pests:</a:t>
            </a:r>
          </a:p>
          <a:p>
            <a:pPr lvl="1"/>
            <a:r>
              <a:rPr lang="en-GB" i="1" dirty="0" err="1" smtClean="0"/>
              <a:t>Popillia</a:t>
            </a:r>
            <a:r>
              <a:rPr lang="en-GB" i="1" dirty="0" smtClean="0"/>
              <a:t> japonica</a:t>
            </a:r>
            <a:endParaRPr lang="en-GB" dirty="0" smtClean="0"/>
          </a:p>
          <a:p>
            <a:pPr lvl="1"/>
            <a:r>
              <a:rPr lang="en-GB" dirty="0" smtClean="0"/>
              <a:t>Citrus greening</a:t>
            </a:r>
          </a:p>
          <a:p>
            <a:pPr lvl="1"/>
            <a:r>
              <a:rPr lang="en-GB" i="1" dirty="0" err="1" smtClean="0"/>
              <a:t>Agrilus</a:t>
            </a:r>
            <a:r>
              <a:rPr lang="en-GB" i="1" dirty="0" smtClean="0"/>
              <a:t> </a:t>
            </a:r>
            <a:r>
              <a:rPr lang="en-GB" i="1" dirty="0" err="1" smtClean="0"/>
              <a:t>planipennis</a:t>
            </a:r>
            <a:endParaRPr lang="en-GB" i="1" dirty="0" smtClean="0"/>
          </a:p>
          <a:p>
            <a:endParaRPr lang="en-GB" dirty="0"/>
          </a:p>
        </p:txBody>
      </p:sp>
      <p:sp>
        <p:nvSpPr>
          <p:cNvPr id="3" name="Title 2"/>
          <p:cNvSpPr>
            <a:spLocks noGrp="1"/>
          </p:cNvSpPr>
          <p:nvPr>
            <p:ph type="title"/>
          </p:nvPr>
        </p:nvSpPr>
        <p:spPr/>
        <p:txBody>
          <a:bodyPr/>
          <a:lstStyle/>
          <a:p>
            <a:r>
              <a:rPr lang="en-GB" dirty="0" smtClean="0"/>
              <a:t>Information toolkits</a:t>
            </a:r>
            <a:endParaRPr lang="en-GB" dirty="0"/>
          </a:p>
        </p:txBody>
      </p:sp>
    </p:spTree>
    <p:extLst>
      <p:ext uri="{BB962C8B-B14F-4D97-AF65-F5344CB8AC3E}">
        <p14:creationId xmlns:p14="http://schemas.microsoft.com/office/powerpoint/2010/main" val="252828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31753"/>
            <a:ext cx="4824536" cy="682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a:spLocks noGrp="1"/>
          </p:cNvSpPr>
          <p:nvPr>
            <p:ph type="title"/>
          </p:nvPr>
        </p:nvSpPr>
        <p:spPr>
          <a:xfrm>
            <a:off x="395536" y="980728"/>
            <a:ext cx="8064896" cy="1084982"/>
          </a:xfrm>
        </p:spPr>
        <p:txBody>
          <a:bodyPr/>
          <a:lstStyle/>
          <a:p>
            <a:r>
              <a:rPr lang="en-GB" dirty="0" smtClean="0"/>
              <a:t>Poster</a:t>
            </a:r>
            <a:br>
              <a:rPr lang="en-GB" dirty="0" smtClean="0"/>
            </a:br>
            <a:r>
              <a:rPr lang="en-GB" dirty="0" smtClean="0"/>
              <a:t>and</a:t>
            </a:r>
            <a:br>
              <a:rPr lang="en-GB" dirty="0" smtClean="0"/>
            </a:br>
            <a:r>
              <a:rPr lang="en-GB" dirty="0" smtClean="0"/>
              <a:t>Leaflet</a:t>
            </a:r>
            <a:br>
              <a:rPr lang="en-GB" dirty="0" smtClean="0"/>
            </a:br>
            <a:r>
              <a:rPr lang="en-GB" dirty="0" smtClean="0"/>
              <a:t>Kits</a:t>
            </a:r>
            <a:endParaRPr lang="en-GB" dirty="0"/>
          </a:p>
        </p:txBody>
      </p:sp>
    </p:spTree>
    <p:extLst>
      <p:ext uri="{BB962C8B-B14F-4D97-AF65-F5344CB8AC3E}">
        <p14:creationId xmlns:p14="http://schemas.microsoft.com/office/powerpoint/2010/main" val="11746073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traight leaves right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ve leaves top">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7_Oriel">
      <a:majorFont>
        <a:latin typeface=""/>
        <a:ea typeface=""/>
        <a:cs typeface=""/>
      </a:majorFont>
      <a:minorFont>
        <a:latin typefac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Straight leaves right sans log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ve leaves top sans log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7_Oriel">
      <a:majorFont>
        <a:latin typeface=""/>
        <a:ea typeface=""/>
        <a:cs typeface=""/>
      </a:majorFont>
      <a:minorFont>
        <a:latin typefac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1_Straight leaves right sans log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traight leaves right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_Oriel">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el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3373</TotalTime>
  <Words>2399</Words>
  <Application>Microsoft Office PowerPoint</Application>
  <PresentationFormat>On-screen Show (4:3)</PresentationFormat>
  <Paragraphs>309</Paragraphs>
  <Slides>36</Slides>
  <Notes>1</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Straight leaves rightl</vt:lpstr>
      <vt:lpstr>Curve leaves top</vt:lpstr>
      <vt:lpstr>Straight leaves right sans logo</vt:lpstr>
      <vt:lpstr>Curve leaves top sans logo</vt:lpstr>
      <vt:lpstr>1_Straight leaves right sans logo</vt:lpstr>
      <vt:lpstr>1_Straight leaves rightl</vt:lpstr>
      <vt:lpstr>The European and Mediterranean Plant Protection Organisation  update  * - could say more later!  </vt:lpstr>
      <vt:lpstr>Specificities in 2017</vt:lpstr>
      <vt:lpstr>1951 EPPO Convention – 15 countries Now 51 member countries</vt:lpstr>
      <vt:lpstr>Organisation</vt:lpstr>
      <vt:lpstr>Active Panels</vt:lpstr>
      <vt:lpstr>Core programme spend by activity</vt:lpstr>
      <vt:lpstr>Information Services and EPPO Codes*</vt:lpstr>
      <vt:lpstr>Information toolkits</vt:lpstr>
      <vt:lpstr>Poster and Leaflet Kits</vt:lpstr>
      <vt:lpstr>PowerPoint Presentation</vt:lpstr>
      <vt:lpstr>PowerPoint Presentation</vt:lpstr>
      <vt:lpstr>Diagnostics*</vt:lpstr>
      <vt:lpstr>Risks and Measures</vt:lpstr>
      <vt:lpstr>Emerging Pests and Issues?</vt:lpstr>
      <vt:lpstr>Emerging pests definition (from Bureau)</vt:lpstr>
      <vt:lpstr>Newly recommended for regulation in 2017</vt:lpstr>
      <vt:lpstr>‘Candidatus Phytoplasma phoenicium’ </vt:lpstr>
      <vt:lpstr>Conclusions Phytoplasma phoenicium</vt:lpstr>
      <vt:lpstr>Prodiplosis longifila</vt:lpstr>
      <vt:lpstr>Conclusions Prodiplosis longifila</vt:lpstr>
      <vt:lpstr>Thekopsora minima  (Blueberry rust) </vt:lpstr>
      <vt:lpstr>Conclusions Thekopsora minima  </vt:lpstr>
      <vt:lpstr>Platynota stultana - omnivorous leafroller</vt:lpstr>
      <vt:lpstr>Conclusions Platynota stultana</vt:lpstr>
      <vt:lpstr>Recent additions to Alert List</vt:lpstr>
      <vt:lpstr>Xylosandrus compactus (Coleoptera: Scolytidae)</vt:lpstr>
      <vt:lpstr>Rose rosette virus (Emaravirus) transmitted by the eriophyid mite, Phyllocoptes fructiphilus.</vt:lpstr>
      <vt:lpstr>Gymnandrosoma aurantianum (Lepidoptera: Tortricidae)</vt:lpstr>
      <vt:lpstr>Neodiprion abietis (Hymenoptera: Diprionidae)</vt:lpstr>
      <vt:lpstr>Invasive Alien Plants*</vt:lpstr>
      <vt:lpstr>Phytosanitary Inspections</vt:lpstr>
      <vt:lpstr>Biological Control Agents</vt:lpstr>
      <vt:lpstr>Plant Protection Products</vt:lpstr>
      <vt:lpstr>Global Phytosanitary Affairs</vt:lpstr>
      <vt:lpstr>Improving Processes</vt:lpstr>
      <vt:lpstr>Proposals for further collaboration</vt:lpstr>
    </vt:vector>
  </TitlesOfParts>
  <Company>OEPP / EPPO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15_Roy</dc:title>
  <dc:creator>OEPP</dc:creator>
  <cp:lastModifiedBy>Martin Ward</cp:lastModifiedBy>
  <cp:revision>371</cp:revision>
  <cp:lastPrinted>2014-04-18T10:11:40Z</cp:lastPrinted>
  <dcterms:created xsi:type="dcterms:W3CDTF">2009-11-23T13:16:32Z</dcterms:created>
  <dcterms:modified xsi:type="dcterms:W3CDTF">2017-11-08T10:27:56Z</dcterms:modified>
</cp:coreProperties>
</file>