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7" r:id="rId2"/>
    <p:sldId id="283" r:id="rId3"/>
    <p:sldId id="285" r:id="rId4"/>
    <p:sldId id="284"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1" autoAdjust="0"/>
  </p:normalViewPr>
  <p:slideViewPr>
    <p:cSldViewPr>
      <p:cViewPr>
        <p:scale>
          <a:sx n="87" d="100"/>
          <a:sy n="87" d="100"/>
        </p:scale>
        <p:origin x="-198" y="-30"/>
      </p:cViewPr>
      <p:guideLst>
        <p:guide orient="horz" pos="2160"/>
        <p:guide pos="2880"/>
      </p:guideLst>
    </p:cSldViewPr>
  </p:slideViewPr>
  <p:outlineViewPr>
    <p:cViewPr>
      <p:scale>
        <a:sx n="33" d="100"/>
        <a:sy n="33" d="100"/>
      </p:scale>
      <p:origin x="0" y="-673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47BA47-3B86-441C-AEB8-0026F6502A21}" type="datetimeFigureOut">
              <a:rPr lang="en-GB" smtClean="0"/>
              <a:t>25/10/2017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211ACA-C9C9-4844-AFDE-771988CC54BF}" type="slidenum">
              <a:rPr lang="en-GB" smtClean="0"/>
              <a:t>‹N°›</a:t>
            </a:fld>
            <a:endParaRPr lang="en-GB"/>
          </a:p>
        </p:txBody>
      </p:sp>
    </p:spTree>
    <p:extLst>
      <p:ext uri="{BB962C8B-B14F-4D97-AF65-F5344CB8AC3E}">
        <p14:creationId xmlns:p14="http://schemas.microsoft.com/office/powerpoint/2010/main" val="57126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6</a:t>
            </a:fld>
            <a:endParaRPr lang="en-GB"/>
          </a:p>
        </p:txBody>
      </p:sp>
    </p:spTree>
    <p:extLst>
      <p:ext uri="{BB962C8B-B14F-4D97-AF65-F5344CB8AC3E}">
        <p14:creationId xmlns:p14="http://schemas.microsoft.com/office/powerpoint/2010/main" val="1057278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15</a:t>
            </a:fld>
            <a:endParaRPr lang="en-GB"/>
          </a:p>
        </p:txBody>
      </p:sp>
    </p:spTree>
    <p:extLst>
      <p:ext uri="{BB962C8B-B14F-4D97-AF65-F5344CB8AC3E}">
        <p14:creationId xmlns:p14="http://schemas.microsoft.com/office/powerpoint/2010/main" val="4089187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16</a:t>
            </a:fld>
            <a:endParaRPr lang="en-GB"/>
          </a:p>
        </p:txBody>
      </p:sp>
    </p:spTree>
    <p:extLst>
      <p:ext uri="{BB962C8B-B14F-4D97-AF65-F5344CB8AC3E}">
        <p14:creationId xmlns:p14="http://schemas.microsoft.com/office/powerpoint/2010/main" val="3059933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17</a:t>
            </a:fld>
            <a:endParaRPr lang="en-GB"/>
          </a:p>
        </p:txBody>
      </p:sp>
    </p:spTree>
    <p:extLst>
      <p:ext uri="{BB962C8B-B14F-4D97-AF65-F5344CB8AC3E}">
        <p14:creationId xmlns:p14="http://schemas.microsoft.com/office/powerpoint/2010/main" val="2053197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18</a:t>
            </a:fld>
            <a:endParaRPr lang="en-GB"/>
          </a:p>
        </p:txBody>
      </p:sp>
    </p:spTree>
    <p:extLst>
      <p:ext uri="{BB962C8B-B14F-4D97-AF65-F5344CB8AC3E}">
        <p14:creationId xmlns:p14="http://schemas.microsoft.com/office/powerpoint/2010/main" val="506035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19</a:t>
            </a:fld>
            <a:endParaRPr lang="en-GB"/>
          </a:p>
        </p:txBody>
      </p:sp>
    </p:spTree>
    <p:extLst>
      <p:ext uri="{BB962C8B-B14F-4D97-AF65-F5344CB8AC3E}">
        <p14:creationId xmlns:p14="http://schemas.microsoft.com/office/powerpoint/2010/main" val="2239696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20</a:t>
            </a:fld>
            <a:endParaRPr lang="en-GB"/>
          </a:p>
        </p:txBody>
      </p:sp>
    </p:spTree>
    <p:extLst>
      <p:ext uri="{BB962C8B-B14F-4D97-AF65-F5344CB8AC3E}">
        <p14:creationId xmlns:p14="http://schemas.microsoft.com/office/powerpoint/2010/main" val="1181181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7</a:t>
            </a:fld>
            <a:endParaRPr lang="en-GB"/>
          </a:p>
        </p:txBody>
      </p:sp>
    </p:spTree>
    <p:extLst>
      <p:ext uri="{BB962C8B-B14F-4D97-AF65-F5344CB8AC3E}">
        <p14:creationId xmlns:p14="http://schemas.microsoft.com/office/powerpoint/2010/main" val="3631456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8</a:t>
            </a:fld>
            <a:endParaRPr lang="en-GB"/>
          </a:p>
        </p:txBody>
      </p:sp>
    </p:spTree>
    <p:extLst>
      <p:ext uri="{BB962C8B-B14F-4D97-AF65-F5344CB8AC3E}">
        <p14:creationId xmlns:p14="http://schemas.microsoft.com/office/powerpoint/2010/main" val="2243743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9</a:t>
            </a:fld>
            <a:endParaRPr lang="en-GB"/>
          </a:p>
        </p:txBody>
      </p:sp>
    </p:spTree>
    <p:extLst>
      <p:ext uri="{BB962C8B-B14F-4D97-AF65-F5344CB8AC3E}">
        <p14:creationId xmlns:p14="http://schemas.microsoft.com/office/powerpoint/2010/main" val="423870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10</a:t>
            </a:fld>
            <a:endParaRPr lang="en-GB"/>
          </a:p>
        </p:txBody>
      </p:sp>
    </p:spTree>
    <p:extLst>
      <p:ext uri="{BB962C8B-B14F-4D97-AF65-F5344CB8AC3E}">
        <p14:creationId xmlns:p14="http://schemas.microsoft.com/office/powerpoint/2010/main" val="290567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11</a:t>
            </a:fld>
            <a:endParaRPr lang="en-GB"/>
          </a:p>
        </p:txBody>
      </p:sp>
    </p:spTree>
    <p:extLst>
      <p:ext uri="{BB962C8B-B14F-4D97-AF65-F5344CB8AC3E}">
        <p14:creationId xmlns:p14="http://schemas.microsoft.com/office/powerpoint/2010/main" val="1478116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12</a:t>
            </a:fld>
            <a:endParaRPr lang="en-GB"/>
          </a:p>
        </p:txBody>
      </p:sp>
    </p:spTree>
    <p:extLst>
      <p:ext uri="{BB962C8B-B14F-4D97-AF65-F5344CB8AC3E}">
        <p14:creationId xmlns:p14="http://schemas.microsoft.com/office/powerpoint/2010/main" val="365516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13</a:t>
            </a:fld>
            <a:endParaRPr lang="en-GB"/>
          </a:p>
        </p:txBody>
      </p:sp>
    </p:spTree>
    <p:extLst>
      <p:ext uri="{BB962C8B-B14F-4D97-AF65-F5344CB8AC3E}">
        <p14:creationId xmlns:p14="http://schemas.microsoft.com/office/powerpoint/2010/main" val="1599976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11ACA-C9C9-4844-AFDE-771988CC54BF}" type="slidenum">
              <a:rPr lang="en-GB" smtClean="0"/>
              <a:t>14</a:t>
            </a:fld>
            <a:endParaRPr lang="en-GB"/>
          </a:p>
        </p:txBody>
      </p:sp>
    </p:spTree>
    <p:extLst>
      <p:ext uri="{BB962C8B-B14F-4D97-AF65-F5344CB8AC3E}">
        <p14:creationId xmlns:p14="http://schemas.microsoft.com/office/powerpoint/2010/main" val="3928990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5CAB86-10DB-467C-99D5-8753BF0279C6}" type="datetimeFigureOut">
              <a:rPr lang="en-US" smtClean="0"/>
              <a:t>10/25/2017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74E686-E1E5-4F4D-AEDC-5AC56EB4DD7C}"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AB86-10DB-467C-99D5-8753BF0279C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AB86-10DB-467C-99D5-8753BF0279C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5CAB86-10DB-467C-99D5-8753BF0279C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5CAB86-10DB-467C-99D5-8753BF0279C6}"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74E686-E1E5-4F4D-AEDC-5AC56EB4DD7C}" type="slidenum">
              <a:rPr lang="en-US" smtClean="0"/>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5CAB86-10DB-467C-99D5-8753BF0279C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5CAB86-10DB-467C-99D5-8753BF0279C6}"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5CAB86-10DB-467C-99D5-8753BF0279C6}"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CAB86-10DB-467C-99D5-8753BF0279C6}"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5CAB86-10DB-467C-99D5-8753BF0279C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74E686-E1E5-4F4D-AEDC-5AC56EB4DD7C}"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5CAB86-10DB-467C-99D5-8753BF0279C6}"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FC74E686-E1E5-4F4D-AEDC-5AC56EB4DD7C}" type="slidenum">
              <a:rPr lang="en-US" smtClean="0"/>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5CAB86-10DB-467C-99D5-8753BF0279C6}" type="datetimeFigureOut">
              <a:rPr lang="en-US" smtClean="0"/>
              <a:t>10/25/2017</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74E686-E1E5-4F4D-AEDC-5AC56EB4DD7C}" type="slidenum">
              <a:rPr lang="en-US" smtClean="0"/>
              <a:t>‹N°›</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acebook.com/l.php?u=https://www.ippc.int/en/news/the-27th-technical-consultation-among-regional-plan-protection-organizations/&amp;h=dAQGtAPyp&amp;enc=AZPp1Kxpx5JanAQ1SffH9DLDG7Tf_PWEgPF7rl3lvPVYWtUq4UgOnO5bg1rgwIjv7b42z8FPxDbEmcCea82msQ_zOe5k6AXW-yDCkU-RGBemxARTwFR5Zj88FXo2SVnYTBtYpztbaVN8uxWCDNX9Iei0YJlfkX7NTlugRFd3JWtpvWO2ajDJLjIRCyTyCf0293hHmpzso6hYSPpP9apTHQUD&amp;s=1"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715884"/>
            <a:ext cx="8381999" cy="2751925"/>
          </a:xfrm>
        </p:spPr>
        <p:txBody>
          <a:bodyPr>
            <a:normAutofit fontScale="90000"/>
          </a:bodyPr>
          <a:lstStyle/>
          <a:p>
            <a:pPr lvl="0" algn="ctr" fontAlgn="base">
              <a:lnSpc>
                <a:spcPct val="115000"/>
              </a:lnSpc>
              <a:spcBef>
                <a:spcPts val="0"/>
              </a:spcBef>
            </a:pP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600" b="1" dirty="0" smtClean="0">
                <a:solidFill>
                  <a:prstClr val="black"/>
                </a:solidFill>
                <a:latin typeface="Times New Roman"/>
                <a:ea typeface="Calibri"/>
                <a:cs typeface="Times New Roman"/>
                <a:hlinkClick r:id="rId2"/>
              </a:rPr>
              <a:t/>
            </a:r>
            <a:br>
              <a:rPr lang="en-US" sz="3600" b="1" dirty="0" smtClean="0">
                <a:solidFill>
                  <a:prstClr val="black"/>
                </a:solidFill>
                <a:latin typeface="Times New Roman"/>
                <a:ea typeface="Calibri"/>
                <a:cs typeface="Times New Roman"/>
                <a:hlinkClick r:id="rId2"/>
              </a:rPr>
            </a:br>
            <a:r>
              <a:rPr lang="en-US" sz="3600" b="1" dirty="0">
                <a:solidFill>
                  <a:prstClr val="black"/>
                </a:solidFill>
                <a:latin typeface="Times New Roman"/>
                <a:ea typeface="Calibri"/>
                <a:cs typeface="Times New Roman"/>
                <a:hlinkClick r:id="rId2"/>
              </a:rPr>
              <a:t/>
            </a:r>
            <a:br>
              <a:rPr lang="en-US" sz="3600" b="1" dirty="0">
                <a:solidFill>
                  <a:prstClr val="black"/>
                </a:solidFill>
                <a:latin typeface="Times New Roman"/>
                <a:ea typeface="Calibri"/>
                <a:cs typeface="Times New Roman"/>
                <a:hlinkClick r:id="rId2"/>
              </a:rPr>
            </a:br>
            <a:r>
              <a:rPr lang="en-US" sz="3100" b="1" i="1"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hlinkClick r:id="rId2"/>
              </a:rPr>
              <a:t>29TH TECHNICAL CONSULTATION MEETING AMONG REGIONAL PLANT PROTECTION ORGANIZATIONS</a:t>
            </a:r>
            <a:r>
              <a:rPr lang="en-US" sz="3100" b="1" i="1" dirty="0" smtClean="0">
                <a:solidFill>
                  <a:schemeClr val="tx1">
                    <a:lumMod val="75000"/>
                    <a:lumOff val="25000"/>
                  </a:schemeClr>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 </a:t>
            </a:r>
            <a:r>
              <a:rPr lang="en-US" sz="3600" dirty="0">
                <a:solidFill>
                  <a:schemeClr val="tx1"/>
                </a:solidFill>
                <a:latin typeface="Times New Roman" panose="02020603050405020304" pitchFamily="18" charset="0"/>
                <a:ea typeface="Calibri"/>
                <a:cs typeface="Times New Roman" panose="02020603050405020304" pitchFamily="18" charset="0"/>
              </a:rPr>
              <a:t/>
            </a:r>
            <a:br>
              <a:rPr lang="en-US" sz="3600" dirty="0">
                <a:solidFill>
                  <a:schemeClr val="tx1"/>
                </a:solidFill>
                <a:latin typeface="Times New Roman" panose="02020603050405020304" pitchFamily="18" charset="0"/>
                <a:ea typeface="Calibri"/>
                <a:cs typeface="Times New Roman" panose="02020603050405020304" pitchFamily="18" charset="0"/>
              </a:rPr>
            </a:br>
            <a:r>
              <a:rPr lang="en-US" sz="3100" b="1" dirty="0" smtClean="0">
                <a:solidFill>
                  <a:schemeClr val="tx1"/>
                </a:solidFill>
                <a:latin typeface="Times New Roman" panose="02020603050405020304" pitchFamily="18" charset="0"/>
                <a:ea typeface="Calibri"/>
                <a:cs typeface="Times New Roman" panose="02020603050405020304" pitchFamily="18" charset="0"/>
              </a:rPr>
              <a:t>30</a:t>
            </a:r>
            <a:r>
              <a:rPr lang="en-US" sz="3100" b="1" baseline="30000" dirty="0" smtClean="0">
                <a:solidFill>
                  <a:schemeClr val="tx1"/>
                </a:solidFill>
                <a:latin typeface="Times New Roman" panose="02020603050405020304" pitchFamily="18" charset="0"/>
                <a:ea typeface="Calibri"/>
                <a:cs typeface="Times New Roman" panose="02020603050405020304" pitchFamily="18" charset="0"/>
              </a:rPr>
              <a:t>th</a:t>
            </a:r>
            <a:r>
              <a:rPr lang="en-US" sz="3100" b="1" dirty="0" smtClean="0">
                <a:solidFill>
                  <a:schemeClr val="tx1"/>
                </a:solidFill>
                <a:latin typeface="Times New Roman" panose="02020603050405020304" pitchFamily="18" charset="0"/>
                <a:ea typeface="Calibri"/>
                <a:cs typeface="Times New Roman" panose="02020603050405020304" pitchFamily="18" charset="0"/>
              </a:rPr>
              <a:t> October - 3</a:t>
            </a:r>
            <a:r>
              <a:rPr lang="en-US" sz="3100" b="1" baseline="30000" dirty="0" smtClean="0">
                <a:solidFill>
                  <a:schemeClr val="tx1"/>
                </a:solidFill>
                <a:latin typeface="Times New Roman" panose="02020603050405020304" pitchFamily="18" charset="0"/>
                <a:ea typeface="Calibri"/>
                <a:cs typeface="Times New Roman" panose="02020603050405020304" pitchFamily="18" charset="0"/>
              </a:rPr>
              <a:t>rd</a:t>
            </a:r>
            <a:r>
              <a:rPr lang="en-US" sz="3100" b="1" dirty="0" smtClean="0">
                <a:solidFill>
                  <a:schemeClr val="tx1"/>
                </a:solidFill>
                <a:latin typeface="Times New Roman" panose="02020603050405020304" pitchFamily="18" charset="0"/>
                <a:ea typeface="Calibri"/>
                <a:cs typeface="Times New Roman" panose="02020603050405020304" pitchFamily="18" charset="0"/>
              </a:rPr>
              <a:t> November, 2017 </a:t>
            </a:r>
            <a:r>
              <a:rPr lang="en-US" sz="3100" b="1" dirty="0">
                <a:solidFill>
                  <a:schemeClr val="tx1"/>
                </a:solidFill>
                <a:latin typeface="Times New Roman" panose="02020603050405020304" pitchFamily="18" charset="0"/>
                <a:ea typeface="Calibri"/>
                <a:cs typeface="Times New Roman" panose="02020603050405020304" pitchFamily="18" charset="0"/>
              </a:rPr>
              <a:t/>
            </a:r>
            <a:br>
              <a:rPr lang="en-US" sz="3100" b="1" dirty="0">
                <a:solidFill>
                  <a:schemeClr val="tx1"/>
                </a:solidFill>
                <a:latin typeface="Times New Roman" panose="02020603050405020304" pitchFamily="18" charset="0"/>
                <a:ea typeface="Calibri"/>
                <a:cs typeface="Times New Roman" panose="02020603050405020304" pitchFamily="18" charset="0"/>
              </a:rPr>
            </a:br>
            <a:r>
              <a:rPr lang="en-US" sz="3100" b="1" dirty="0" smtClean="0">
                <a:solidFill>
                  <a:schemeClr val="tx1"/>
                </a:solidFill>
                <a:latin typeface="Times New Roman" panose="02020603050405020304" pitchFamily="18" charset="0"/>
                <a:ea typeface="Calibri"/>
                <a:cs typeface="Times New Roman" panose="02020603050405020304" pitchFamily="18" charset="0"/>
              </a:rPr>
              <a:t>Paris, France</a:t>
            </a:r>
            <a:endParaRPr lang="en-US" sz="3100" dirty="0">
              <a:solidFill>
                <a:schemeClr val="tx1"/>
              </a:solidFill>
            </a:endParaRPr>
          </a:p>
        </p:txBody>
      </p:sp>
      <p:sp>
        <p:nvSpPr>
          <p:cNvPr id="3" name="Content Placeholder 2"/>
          <p:cNvSpPr>
            <a:spLocks noGrp="1"/>
          </p:cNvSpPr>
          <p:nvPr>
            <p:ph idx="1"/>
          </p:nvPr>
        </p:nvSpPr>
        <p:spPr>
          <a:xfrm>
            <a:off x="609600" y="820284"/>
            <a:ext cx="8229600" cy="2684916"/>
          </a:xfrm>
        </p:spPr>
        <p:txBody>
          <a:bodyPr/>
          <a:lstStyle/>
          <a:p>
            <a:pPr marL="0" marR="45720" lvl="0" indent="0" algn="ctr">
              <a:buClr>
                <a:srgbClr val="0BD0D9"/>
              </a:buClr>
              <a:buNone/>
            </a:pPr>
            <a:r>
              <a:rPr lang="en-US" sz="40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Update IAPSC  </a:t>
            </a:r>
            <a:r>
              <a:rPr lang="en-US" sz="40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activities</a:t>
            </a:r>
          </a:p>
          <a:p>
            <a:pPr marL="0" marR="45720" lvl="0" indent="0" algn="ctr">
              <a:buClr>
                <a:srgbClr val="0BD0D9"/>
              </a:buClr>
              <a:buNone/>
            </a:pPr>
            <a:endParaRPr lang="en-US" sz="3300" b="1" dirty="0" smtClean="0">
              <a:solidFill>
                <a:prstClr val="black"/>
              </a:solidFill>
              <a:latin typeface="Times New Roman" panose="02020603050405020304" pitchFamily="18" charset="0"/>
              <a:cs typeface="Times New Roman" panose="02020603050405020304" pitchFamily="18" charset="0"/>
            </a:endParaRPr>
          </a:p>
          <a:p>
            <a:pPr marL="0" marR="45720" lvl="0" indent="0" algn="ctr">
              <a:buClr>
                <a:srgbClr val="0BD0D9"/>
              </a:buClr>
              <a:buNone/>
            </a:pPr>
            <a:r>
              <a:rPr lang="en-US" sz="3300" b="1" dirty="0" smtClean="0">
                <a:solidFill>
                  <a:srgbClr val="C00000"/>
                </a:solidFill>
                <a:latin typeface="Times New Roman" panose="02020603050405020304" pitchFamily="18" charset="0"/>
                <a:cs typeface="Times New Roman" panose="02020603050405020304" pitchFamily="18" charset="0"/>
              </a:rPr>
              <a:t>Jean Gérard </a:t>
            </a:r>
            <a:r>
              <a:rPr lang="en-US" sz="3300" b="1" dirty="0" err="1" smtClean="0">
                <a:solidFill>
                  <a:srgbClr val="C00000"/>
                </a:solidFill>
                <a:latin typeface="Times New Roman" panose="02020603050405020304" pitchFamily="18" charset="0"/>
                <a:cs typeface="Times New Roman" panose="02020603050405020304" pitchFamily="18" charset="0"/>
              </a:rPr>
              <a:t>Mezui</a:t>
            </a:r>
            <a:r>
              <a:rPr lang="en-US" sz="3300" b="1" dirty="0" smtClean="0">
                <a:solidFill>
                  <a:srgbClr val="C00000"/>
                </a:solidFill>
                <a:latin typeface="Times New Roman" panose="02020603050405020304" pitchFamily="18" charset="0"/>
                <a:cs typeface="Times New Roman" panose="02020603050405020304" pitchFamily="18" charset="0"/>
              </a:rPr>
              <a:t> </a:t>
            </a:r>
            <a:r>
              <a:rPr lang="en-US" sz="3300" b="1" dirty="0" err="1" smtClean="0">
                <a:solidFill>
                  <a:srgbClr val="C00000"/>
                </a:solidFill>
                <a:latin typeface="Times New Roman" panose="02020603050405020304" pitchFamily="18" charset="0"/>
                <a:cs typeface="Times New Roman" panose="02020603050405020304" pitchFamily="18" charset="0"/>
              </a:rPr>
              <a:t>M’Ella</a:t>
            </a:r>
            <a:endParaRPr lang="en-US" sz="3300" b="1" dirty="0" smtClean="0">
              <a:solidFill>
                <a:srgbClr val="C00000"/>
              </a:solidFill>
              <a:latin typeface="Times New Roman" panose="02020603050405020304" pitchFamily="18" charset="0"/>
              <a:cs typeface="Times New Roman" panose="02020603050405020304" pitchFamily="18" charset="0"/>
            </a:endParaRPr>
          </a:p>
          <a:p>
            <a:pPr marL="0" marR="45720" lvl="0" indent="0" algn="ctr">
              <a:buClr>
                <a:srgbClr val="0BD0D9"/>
              </a:buClr>
              <a:buNone/>
            </a:pPr>
            <a:r>
              <a:rPr lang="en-US" sz="3300" b="1" dirty="0" smtClean="0">
                <a:solidFill>
                  <a:prstClr val="black"/>
                </a:solidFill>
                <a:latin typeface="Times New Roman" panose="02020603050405020304" pitchFamily="18" charset="0"/>
                <a:cs typeface="Times New Roman" panose="02020603050405020304" pitchFamily="18" charset="0"/>
              </a:rPr>
              <a:t>  Director of AU-IAPSC</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995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7620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76200" y="1524000"/>
            <a:ext cx="8991600" cy="4191000"/>
          </a:xfrm>
        </p:spPr>
        <p:txBody>
          <a:bodyPr>
            <a:noAutofit/>
          </a:bodyPr>
          <a:lstStyle/>
          <a:p>
            <a:pPr algn="just"/>
            <a:r>
              <a:rPr lang="en-US" sz="2400" b="1" dirty="0" smtClean="0"/>
              <a:t>Integrated Pest Management (IPM)</a:t>
            </a:r>
            <a:endParaRPr lang="en-US" sz="2400" b="1" dirty="0"/>
          </a:p>
          <a:p>
            <a:pPr marL="0" indent="0">
              <a:buNone/>
            </a:pPr>
            <a:endParaRPr lang="en-US" sz="2400" dirty="0" smtClean="0"/>
          </a:p>
          <a:p>
            <a:pPr marL="0" indent="0" algn="just">
              <a:buNone/>
            </a:pPr>
            <a:r>
              <a:rPr lang="en-US" sz="2400" dirty="0"/>
              <a:t>For reduce the using of pesticides and pesticides residues and their effect on Human and Animal health and also to allow African products to access the international markets we prepare for workshop and training for using Biological control as a part of control using in IPM which supposed to hold by the end of November 2017, different MS with some partiers in addition to experts were invited to participate this </a:t>
            </a:r>
            <a:r>
              <a:rPr lang="en-US" sz="2400" dirty="0" smtClean="0"/>
              <a:t>meeting.</a:t>
            </a:r>
            <a:endParaRPr lang="en-US" sz="2400" dirty="0"/>
          </a:p>
        </p:txBody>
      </p:sp>
    </p:spTree>
    <p:extLst>
      <p:ext uri="{BB962C8B-B14F-4D97-AF65-F5344CB8AC3E}">
        <p14:creationId xmlns:p14="http://schemas.microsoft.com/office/powerpoint/2010/main" val="2141652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0" y="838200"/>
            <a:ext cx="9144000" cy="6019800"/>
          </a:xfrm>
        </p:spPr>
        <p:txBody>
          <a:bodyPr>
            <a:noAutofit/>
          </a:bodyPr>
          <a:lstStyle/>
          <a:p>
            <a:pPr algn="just"/>
            <a:r>
              <a:rPr lang="en-US" sz="2400" b="1" dirty="0" smtClean="0"/>
              <a:t>Migratory and Trans-Boundary Pests</a:t>
            </a:r>
            <a:endParaRPr lang="en-US" sz="2400" b="1" dirty="0"/>
          </a:p>
          <a:p>
            <a:pPr marL="0" indent="0" algn="just">
              <a:buNone/>
            </a:pPr>
            <a:r>
              <a:rPr lang="en-US" sz="2400" dirty="0" smtClean="0"/>
              <a:t>During </a:t>
            </a:r>
            <a:r>
              <a:rPr lang="en-US" sz="2400" dirty="0"/>
              <a:t>this year we hold </a:t>
            </a:r>
            <a:r>
              <a:rPr lang="en-US" sz="2400" dirty="0" smtClean="0"/>
              <a:t>some workshops </a:t>
            </a:r>
            <a:r>
              <a:rPr lang="en-US" sz="2400" dirty="0"/>
              <a:t>for some very important pest problems in Africa, the 1</a:t>
            </a:r>
            <a:r>
              <a:rPr lang="en-US" sz="2400" baseline="30000" dirty="0"/>
              <a:t>st</a:t>
            </a:r>
            <a:r>
              <a:rPr lang="en-US" sz="2400" dirty="0"/>
              <a:t> is migratory and inter-boundary </a:t>
            </a:r>
            <a:r>
              <a:rPr lang="en-US" sz="2400" dirty="0" smtClean="0"/>
              <a:t>pests. </a:t>
            </a:r>
            <a:r>
              <a:rPr lang="en-US" sz="2400" dirty="0"/>
              <a:t>The workshop on </a:t>
            </a:r>
            <a:r>
              <a:rPr lang="en-GB" sz="2400" dirty="0"/>
              <a:t>the improvement and strengthening cooperation on migratory </a:t>
            </a:r>
            <a:r>
              <a:rPr lang="en-US" sz="2400" dirty="0"/>
              <a:t>and inter-boundary </a:t>
            </a:r>
            <a:r>
              <a:rPr lang="en-GB" sz="2400" dirty="0"/>
              <a:t>pests between countries and </a:t>
            </a:r>
            <a:r>
              <a:rPr lang="en-GB" sz="2400" dirty="0" err="1" smtClean="0"/>
              <a:t>RECs.</a:t>
            </a:r>
            <a:r>
              <a:rPr lang="en-GB" sz="2400" dirty="0" smtClean="0"/>
              <a:t> </a:t>
            </a:r>
            <a:r>
              <a:rPr lang="en-GB" sz="2400" dirty="0"/>
              <a:t>It took place from 30</a:t>
            </a:r>
            <a:r>
              <a:rPr lang="en-GB" sz="2400" baseline="30000" dirty="0"/>
              <a:t>th</a:t>
            </a:r>
            <a:r>
              <a:rPr lang="en-GB" sz="2400" dirty="0"/>
              <a:t> April to 1</a:t>
            </a:r>
            <a:r>
              <a:rPr lang="en-GB" sz="2400" baseline="30000" dirty="0"/>
              <a:t>st</a:t>
            </a:r>
            <a:r>
              <a:rPr lang="en-GB" sz="2400" dirty="0"/>
              <a:t> May, 2017 in Cairo, Egypt</a:t>
            </a:r>
            <a:r>
              <a:rPr lang="en-US" sz="2400" dirty="0"/>
              <a:t> and </a:t>
            </a:r>
            <a:r>
              <a:rPr lang="en-GB" sz="2400" dirty="0"/>
              <a:t>attended by </a:t>
            </a:r>
            <a:r>
              <a:rPr lang="en-GB" sz="2400" dirty="0" smtClean="0"/>
              <a:t>MS in </a:t>
            </a:r>
            <a:r>
              <a:rPr lang="en-GB" sz="2400" dirty="0"/>
              <a:t>addition to RECs and some international organizations (FAO, CABI, …). </a:t>
            </a:r>
            <a:r>
              <a:rPr lang="en-US" sz="2400" dirty="0"/>
              <a:t>The aim of the workshop was to discuss the strengthening of surveillance, preparedness and coordinated emergency responses to </a:t>
            </a:r>
            <a:r>
              <a:rPr lang="en-US" sz="2400" dirty="0" smtClean="0"/>
              <a:t>trans-boundary </a:t>
            </a:r>
            <a:r>
              <a:rPr lang="en-US" sz="2400" dirty="0"/>
              <a:t>pests and the control strategies as well as measures and to provide a platform for sharing experiences and ideas and concrete, realizable, plans for future work on migrant pests to help member states and RECs to achieve its objectives of minimizing the impact of migrant pests on crop production through improved pest control strategies for priority migrant pests.  </a:t>
            </a:r>
          </a:p>
        </p:txBody>
      </p:sp>
    </p:spTree>
    <p:extLst>
      <p:ext uri="{BB962C8B-B14F-4D97-AF65-F5344CB8AC3E}">
        <p14:creationId xmlns:p14="http://schemas.microsoft.com/office/powerpoint/2010/main" val="3956583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0" y="1295400"/>
            <a:ext cx="9144000" cy="5562600"/>
          </a:xfrm>
        </p:spPr>
        <p:txBody>
          <a:bodyPr>
            <a:noAutofit/>
          </a:bodyPr>
          <a:lstStyle/>
          <a:p>
            <a:pPr algn="just"/>
            <a:r>
              <a:rPr lang="en-US" sz="2400" b="1" dirty="0" smtClean="0"/>
              <a:t>Invasive weeds</a:t>
            </a:r>
            <a:endParaRPr lang="en-US" sz="2400" b="1" dirty="0"/>
          </a:p>
          <a:p>
            <a:pPr marL="0" indent="0">
              <a:buNone/>
            </a:pPr>
            <a:endParaRPr lang="en-US" sz="2400" dirty="0" smtClean="0"/>
          </a:p>
          <a:p>
            <a:pPr marL="0" indent="0" algn="just">
              <a:buNone/>
            </a:pPr>
            <a:r>
              <a:rPr lang="en-US" sz="2400" dirty="0" smtClean="0"/>
              <a:t>The </a:t>
            </a:r>
            <a:r>
              <a:rPr lang="en-US" sz="2400" dirty="0"/>
              <a:t>2</a:t>
            </a:r>
            <a:r>
              <a:rPr lang="en-US" sz="2400" baseline="30000" dirty="0"/>
              <a:t>nd</a:t>
            </a:r>
            <a:r>
              <a:rPr lang="en-US" sz="2400" dirty="0"/>
              <a:t> one is </a:t>
            </a:r>
            <a:r>
              <a:rPr lang="en-GB" sz="2400" dirty="0"/>
              <a:t>review and update member states plant quarantine legislation and laws in compliance with international requirement and organized two workshops on strengthening their capacity on Alien Invasive Plants Risk Assessment and </a:t>
            </a:r>
            <a:r>
              <a:rPr lang="en-GB" sz="2400" dirty="0" smtClean="0"/>
              <a:t>management. We hold 1</a:t>
            </a:r>
            <a:r>
              <a:rPr lang="en-GB" sz="2400" baseline="30000" dirty="0" smtClean="0"/>
              <a:t>st</a:t>
            </a:r>
            <a:r>
              <a:rPr lang="en-GB" sz="2400" dirty="0" smtClean="0"/>
              <a:t> meeting </a:t>
            </a:r>
            <a:r>
              <a:rPr lang="en-GB" sz="2400" dirty="0"/>
              <a:t>in Gabon </a:t>
            </a:r>
            <a:r>
              <a:rPr lang="en-GB" sz="2400" dirty="0" smtClean="0"/>
              <a:t>in November 2016 and the 2</a:t>
            </a:r>
            <a:r>
              <a:rPr lang="en-GB" sz="2400" baseline="30000" dirty="0" smtClean="0"/>
              <a:t>nd</a:t>
            </a:r>
            <a:r>
              <a:rPr lang="en-GB" sz="2400" dirty="0" smtClean="0"/>
              <a:t> one in Malawi In September 2017 where </a:t>
            </a:r>
            <a:r>
              <a:rPr lang="en-GB" sz="2400" dirty="0"/>
              <a:t>about </a:t>
            </a:r>
            <a:r>
              <a:rPr lang="en-GB" sz="2400" dirty="0" smtClean="0"/>
              <a:t>one for Franco- and the other for Anglo- countries, participants </a:t>
            </a:r>
            <a:r>
              <a:rPr lang="en-GB" sz="2400" dirty="0"/>
              <a:t>from member states </a:t>
            </a:r>
            <a:r>
              <a:rPr lang="en-GB" sz="2400" dirty="0" smtClean="0"/>
              <a:t>attended </a:t>
            </a:r>
            <a:r>
              <a:rPr lang="en-GB" sz="2400" dirty="0"/>
              <a:t>in Addition to FAO and </a:t>
            </a:r>
            <a:r>
              <a:rPr lang="en-GB" sz="2400" dirty="0" smtClean="0"/>
              <a:t>CABI and some other international organizations and </a:t>
            </a:r>
            <a:r>
              <a:rPr lang="en-GB" sz="2400" dirty="0" err="1" smtClean="0"/>
              <a:t>RECs.</a:t>
            </a:r>
            <a:r>
              <a:rPr lang="en-GB" sz="2400" dirty="0" smtClean="0"/>
              <a:t> </a:t>
            </a:r>
            <a:r>
              <a:rPr lang="en-GB" sz="2400" dirty="0"/>
              <a:t>By the end of </a:t>
            </a:r>
            <a:r>
              <a:rPr lang="en-GB" sz="2400" dirty="0" smtClean="0"/>
              <a:t>these two workshops </a:t>
            </a:r>
            <a:r>
              <a:rPr lang="en-GB" sz="2400" dirty="0"/>
              <a:t>we distribute the field Guide for invasive weed prepared by IAPSC</a:t>
            </a:r>
            <a:r>
              <a:rPr lang="en-GB" sz="2400" dirty="0" smtClean="0"/>
              <a:t>. And arrange for the draft role and regulation in plant Quarantine to control the entrance of weeds.</a:t>
            </a:r>
            <a:endParaRPr lang="en-US" sz="2400" dirty="0"/>
          </a:p>
        </p:txBody>
      </p:sp>
    </p:spTree>
    <p:extLst>
      <p:ext uri="{BB962C8B-B14F-4D97-AF65-F5344CB8AC3E}">
        <p14:creationId xmlns:p14="http://schemas.microsoft.com/office/powerpoint/2010/main" val="1590570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914400"/>
          </a:xfrm>
        </p:spPr>
        <p:txBody>
          <a:bodyPr>
            <a:noAutofit/>
          </a:bodyPr>
          <a:lstStyle/>
          <a:p>
            <a:pPr algn="ctr"/>
            <a:r>
              <a:rPr lang="en-US" sz="28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PARTICEPATE MEETIND AND WORKSHOPS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0" y="1295400"/>
            <a:ext cx="9144000" cy="5562600"/>
          </a:xfrm>
        </p:spPr>
        <p:txBody>
          <a:bodyPr>
            <a:noAutofit/>
          </a:bodyPr>
          <a:lstStyle/>
          <a:p>
            <a:pPr marL="0" lvl="0" indent="0" algn="just">
              <a:lnSpc>
                <a:spcPct val="115000"/>
              </a:lnSpc>
              <a:spcAft>
                <a:spcPts val="1000"/>
              </a:spcAft>
              <a:buNone/>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IAPSC </a:t>
            </a:r>
            <a:r>
              <a:rPr lang="en-GB" sz="2400" dirty="0">
                <a:latin typeface="Times New Roman" panose="02020603050405020304" pitchFamily="18" charset="0"/>
                <a:ea typeface="Calibri" panose="020F0502020204030204" pitchFamily="34" charset="0"/>
                <a:cs typeface="Times New Roman" panose="02020603050405020304" pitchFamily="18" charset="0"/>
              </a:rPr>
              <a:t>attended several plant protection fora, workshops and meetings organized by different stakeholders</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a:t>
            </a:r>
          </a:p>
          <a:p>
            <a:pPr marL="0" lvl="0" indent="0" algn="just">
              <a:lnSpc>
                <a:spcPct val="115000"/>
              </a:lnSpc>
              <a:spcAft>
                <a:spcPts val="1000"/>
              </a:spcAft>
              <a:buNone/>
            </a:pPr>
            <a:r>
              <a:rPr lang="en-GB" sz="2400" b="1" dirty="0" smtClean="0">
                <a:latin typeface="Times New Roman" panose="02020603050405020304" pitchFamily="18" charset="0"/>
                <a:ea typeface="Calibri" panose="020F0502020204030204" pitchFamily="34" charset="0"/>
                <a:cs typeface="Times New Roman" panose="02020603050405020304" pitchFamily="18" charset="0"/>
              </a:rPr>
              <a:t>Fall Army Worm workshops and Meetings:</a:t>
            </a:r>
          </a:p>
          <a:p>
            <a:pPr lvl="0" algn="just">
              <a:lnSpc>
                <a:spcPct val="115000"/>
              </a:lnSpc>
              <a:spcAft>
                <a:spcPts val="1000"/>
              </a:spcAft>
              <a:buFont typeface="Arial" panose="020B0604020202020204" pitchFamily="34" charset="0"/>
              <a:buChar char="•"/>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Workshops </a:t>
            </a:r>
            <a:r>
              <a:rPr lang="en-GB" sz="2400" dirty="0">
                <a:latin typeface="Times New Roman" panose="02020603050405020304" pitchFamily="18" charset="0"/>
                <a:ea typeface="Calibri" panose="020F0502020204030204" pitchFamily="34" charset="0"/>
                <a:cs typeface="Times New Roman" panose="02020603050405020304" pitchFamily="18" charset="0"/>
              </a:rPr>
              <a:t>on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Fall Army Worms which hold in </a:t>
            </a:r>
            <a:r>
              <a:rPr lang="en-GB" sz="2400" dirty="0" err="1" smtClean="0">
                <a:latin typeface="Times New Roman" panose="02020603050405020304" pitchFamily="18" charset="0"/>
                <a:ea typeface="Calibri" panose="020F0502020204030204" pitchFamily="34" charset="0"/>
                <a:cs typeface="Times New Roman" panose="02020603050405020304" pitchFamily="18" charset="0"/>
              </a:rPr>
              <a:t>Doifferent</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 African Regions; </a:t>
            </a:r>
            <a:r>
              <a:rPr lang="en-GB" sz="2400" dirty="0">
                <a:latin typeface="Times New Roman" panose="02020603050405020304" pitchFamily="18" charset="0"/>
                <a:ea typeface="Calibri" panose="020F0502020204030204" pitchFamily="34" charset="0"/>
                <a:cs typeface="Times New Roman" panose="02020603050405020304" pitchFamily="18" charset="0"/>
              </a:rPr>
              <a:t>in Nairobi, Kenya,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For Anglophone countries during April 2017. DRC for Francophone countries hold in July, 2017; in Entebbe, Uganda, for East Africa region, in addition to Meeting in Douala, Cameroun.</a:t>
            </a:r>
          </a:p>
          <a:p>
            <a:pPr lvl="0" algn="just">
              <a:lnSpc>
                <a:spcPct val="115000"/>
              </a:lnSpc>
              <a:spcAft>
                <a:spcPts val="1000"/>
              </a:spcAft>
              <a:buFont typeface="Arial" panose="020B0604020202020204" pitchFamily="34" charset="0"/>
              <a:buChar char="•"/>
            </a:pPr>
            <a:r>
              <a:rPr lang="en-GB" sz="2400" dirty="0" smtClean="0">
                <a:latin typeface="Times New Roman" panose="02020603050405020304" pitchFamily="18" charset="0"/>
                <a:ea typeface="Calibri" panose="020F0502020204030204" pitchFamily="34" charset="0"/>
                <a:cs typeface="Times New Roman" panose="02020603050405020304" pitchFamily="18" charset="0"/>
              </a:rPr>
              <a:t>Also participate the </a:t>
            </a:r>
            <a:r>
              <a:rPr lang="en-GB" sz="2400" dirty="0">
                <a:latin typeface="Times New Roman" panose="02020603050405020304" pitchFamily="18" charset="0"/>
                <a:ea typeface="Calibri" panose="020F0502020204030204" pitchFamily="34" charset="0"/>
                <a:cs typeface="Times New Roman" panose="02020603050405020304" pitchFamily="18" charset="0"/>
              </a:rPr>
              <a:t>EU-AU meeting in Rome , </a:t>
            </a:r>
            <a:r>
              <a:rPr lang="en-GB" sz="2400" dirty="0" smtClean="0">
                <a:latin typeface="Times New Roman" panose="02020603050405020304" pitchFamily="18" charset="0"/>
                <a:ea typeface="Calibri" panose="020F0502020204030204" pitchFamily="34" charset="0"/>
                <a:cs typeface="Times New Roman" panose="02020603050405020304" pitchFamily="18" charset="0"/>
              </a:rPr>
              <a:t>Italy.</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8999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914400"/>
          </a:xfrm>
        </p:spPr>
        <p:txBody>
          <a:bodyPr>
            <a:noAutofit/>
          </a:bodyPr>
          <a:lstStyle/>
          <a:p>
            <a:pPr algn="ctr"/>
            <a:r>
              <a:rPr lang="en-US" sz="28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EMERGENCY PESTS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381000" y="1676400"/>
            <a:ext cx="8458200" cy="2971800"/>
          </a:xfrm>
        </p:spPr>
        <p:txBody>
          <a:bodyPr>
            <a:noAutofit/>
          </a:bodyPr>
          <a:lstStyle/>
          <a:p>
            <a:pPr marL="0" lvl="0" indent="0" algn="just">
              <a:lnSpc>
                <a:spcPct val="115000"/>
              </a:lnSpc>
              <a:spcAft>
                <a:spcPts val="1000"/>
              </a:spcAft>
              <a:buNone/>
            </a:pPr>
            <a:r>
              <a:rPr lang="en-GB" sz="2400" dirty="0"/>
              <a:t>In addition to the main work we work also in the emergences problems in Africa, In February we went to Seychelles to monitoring the problem with black gnats and give the advice for solving and try to solve this problems and we succeed with expert to solve the problem.</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8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798513"/>
          </a:xfrm>
        </p:spPr>
        <p:txBody>
          <a:bodyPr>
            <a:noAutofit/>
          </a:bodyPr>
          <a:lstStyle/>
          <a:p>
            <a:pPr algn="ctr"/>
            <a:r>
              <a:rPr lang="en-US" sz="28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EMERGENCY PESTS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0" y="1219200"/>
            <a:ext cx="9144000" cy="5638800"/>
          </a:xfrm>
        </p:spPr>
        <p:txBody>
          <a:bodyPr>
            <a:noAutofit/>
          </a:bodyPr>
          <a:lstStyle/>
          <a:p>
            <a:pPr marL="0" lvl="0" indent="0" algn="just">
              <a:lnSpc>
                <a:spcPct val="115000"/>
              </a:lnSpc>
              <a:spcAft>
                <a:spcPts val="1000"/>
              </a:spcAft>
              <a:buNone/>
            </a:pPr>
            <a:r>
              <a:rPr lang="en-US" sz="2400" b="1" dirty="0" smtClean="0">
                <a:latin typeface="Times New Roman" panose="02020603050405020304" pitchFamily="18" charset="0"/>
                <a:cs typeface="Times New Roman" panose="02020603050405020304" pitchFamily="18" charset="0"/>
              </a:rPr>
              <a:t>Fall Army Worm:</a:t>
            </a:r>
          </a:p>
          <a:p>
            <a:pPr marL="0" lvl="0" indent="0" algn="just">
              <a:spcAft>
                <a:spcPts val="1000"/>
              </a:spcAft>
              <a:buNone/>
            </a:pPr>
            <a:r>
              <a:rPr lang="en-US" sz="2400" dirty="0" smtClean="0">
                <a:latin typeface="Times New Roman" panose="02020603050405020304" pitchFamily="18" charset="0"/>
                <a:cs typeface="Times New Roman" panose="02020603050405020304" pitchFamily="18" charset="0"/>
              </a:rPr>
              <a:t>Another </a:t>
            </a:r>
            <a:r>
              <a:rPr lang="en-US" sz="2400" dirty="0">
                <a:latin typeface="Times New Roman" panose="02020603050405020304" pitchFamily="18" charset="0"/>
                <a:cs typeface="Times New Roman" panose="02020603050405020304" pitchFamily="18" charset="0"/>
              </a:rPr>
              <a:t>emergency pest is the outbreak of fall army worm (</a:t>
            </a:r>
            <a:r>
              <a:rPr lang="en-US" sz="2400" i="1" dirty="0">
                <a:latin typeface="Times New Roman" panose="02020603050405020304" pitchFamily="18" charset="0"/>
                <a:cs typeface="Times New Roman" panose="02020603050405020304" pitchFamily="18" charset="0"/>
              </a:rPr>
              <a:t>Spodoptera </a:t>
            </a:r>
            <a:r>
              <a:rPr lang="en-US" sz="2400" i="1" dirty="0" err="1">
                <a:latin typeface="Times New Roman" panose="02020603050405020304" pitchFamily="18" charset="0"/>
                <a:cs typeface="Times New Roman" panose="02020603050405020304" pitchFamily="18" charset="0"/>
              </a:rPr>
              <a:t>frugiperda</a:t>
            </a:r>
            <a:r>
              <a:rPr lang="en-US" sz="2400" dirty="0">
                <a:latin typeface="Times New Roman" panose="02020603050405020304" pitchFamily="18" charset="0"/>
                <a:cs typeface="Times New Roman" panose="02020603050405020304" pitchFamily="18" charset="0"/>
              </a:rPr>
              <a:t>) in almost all regions of the continent except North Africa (Covered approximately 40 countries). The appearance of "fall armyworm" in the Southern African region unveiled the need to allocate an emergency fund by the AU Commission to AU-IAPSC to ensure timely response to eliminate its impacts on the agro-economy. Strengthening partnership and efficient resource mobilization mechanisms demands to reinforce plant health governance in Africa through coordinated management of fall army worm. Awareness and advocacy raising campaigns on FAW at continental and efficient resource mobilization level are to be urgently addressed like other emerging pests. There are also very limited surveillance projects and activities being implemented by member states</a:t>
            </a:r>
            <a:r>
              <a:rPr lang="en-US"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2981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798513"/>
          </a:xfrm>
        </p:spPr>
        <p:txBody>
          <a:bodyPr>
            <a:noAutofit/>
          </a:bodyPr>
          <a:lstStyle/>
          <a:p>
            <a:pPr algn="ctr"/>
            <a:r>
              <a:rPr lang="en-US" sz="28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EMERGENCY PESTS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0" y="1219200"/>
            <a:ext cx="9144000" cy="3429000"/>
          </a:xfrm>
        </p:spPr>
        <p:txBody>
          <a:bodyPr>
            <a:noAutofit/>
          </a:bodyPr>
          <a:lstStyle/>
          <a:p>
            <a:pPr marL="0" lvl="0" indent="0" algn="just">
              <a:lnSpc>
                <a:spcPct val="115000"/>
              </a:lnSpc>
              <a:spcAft>
                <a:spcPts val="1000"/>
              </a:spcAft>
              <a:buNone/>
            </a:pPr>
            <a:r>
              <a:rPr lang="en-US" sz="2400" b="1" dirty="0" smtClean="0">
                <a:latin typeface="Times New Roman" panose="02020603050405020304" pitchFamily="18" charset="0"/>
                <a:cs typeface="Times New Roman" panose="02020603050405020304" pitchFamily="18" charset="0"/>
              </a:rPr>
              <a:t>Fall Army Worm:</a:t>
            </a:r>
          </a:p>
          <a:p>
            <a:pPr marL="0" lvl="0" indent="0" algn="just">
              <a:spcAft>
                <a:spcPts val="1000"/>
              </a:spcAft>
              <a:buNone/>
            </a:pPr>
            <a:r>
              <a:rPr lang="en-US" sz="2400" dirty="0">
                <a:latin typeface="Times New Roman" panose="02020603050405020304" pitchFamily="18" charset="0"/>
                <a:cs typeface="Times New Roman" panose="02020603050405020304" pitchFamily="18" charset="0"/>
              </a:rPr>
              <a:t>This calls for the promotion of cooperation and resources mobilization to better be prepared for and responding to food and agricultural pests’ threats that could lead to crises. We work very closely with other partners and other International organization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CABI, USAID, FAO and others) , We participate the workshops with USAID and FAO in Douala, Nairobi and Entebbe, to collaborate together and harmonize our work for identify and control this emergence pests. Also, with FAO we prepare TCP to help MS to control this pests and already the </a:t>
            </a:r>
            <a:r>
              <a:rPr lang="en-GB" sz="2400" dirty="0">
                <a:latin typeface="Times New Roman" panose="02020603050405020304" pitchFamily="18" charset="0"/>
                <a:cs typeface="Times New Roman" panose="02020603050405020304" pitchFamily="18" charset="0"/>
              </a:rPr>
              <a:t>signature of the Technical Cooperation Program (TCP) with the FAO were take place during the 2</a:t>
            </a:r>
            <a:r>
              <a:rPr lang="en-GB" sz="2400" baseline="30000" dirty="0">
                <a:latin typeface="Times New Roman" panose="02020603050405020304" pitchFamily="18" charset="0"/>
                <a:cs typeface="Times New Roman" panose="02020603050405020304" pitchFamily="18" charset="0"/>
              </a:rPr>
              <a:t>nd</a:t>
            </a:r>
            <a:r>
              <a:rPr lang="en-GB" sz="2400" dirty="0">
                <a:latin typeface="Times New Roman" panose="02020603050405020304" pitchFamily="18" charset="0"/>
                <a:cs typeface="Times New Roman" panose="02020603050405020304" pitchFamily="18" charset="0"/>
              </a:rPr>
              <a:t> Conference of the Specialized Technical Committee (STC) on Agriculture, Rural Development, Water and Environment in Addis Ababa Ethiopia in October, 2017, and the work will start soon (in November 2017).</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638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798513"/>
          </a:xfrm>
        </p:spPr>
        <p:txBody>
          <a:bodyPr>
            <a:noAutofit/>
          </a:bodyPr>
          <a:lstStyle/>
          <a:p>
            <a:pPr algn="ctr"/>
            <a:r>
              <a:rPr lang="en-US" sz="28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EMERGENCY PESTS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0" y="1219200"/>
            <a:ext cx="9144000" cy="5638800"/>
          </a:xfrm>
        </p:spPr>
        <p:txBody>
          <a:bodyPr>
            <a:noAutofit/>
          </a:bodyPr>
          <a:lstStyle/>
          <a:p>
            <a:pPr marL="0" lvl="0" indent="0" algn="just">
              <a:lnSpc>
                <a:spcPct val="115000"/>
              </a:lnSpc>
              <a:spcAft>
                <a:spcPts val="1000"/>
              </a:spcAft>
              <a:buNone/>
            </a:pPr>
            <a:r>
              <a:rPr lang="en-US" sz="2400" b="1" dirty="0" smtClean="0">
                <a:latin typeface="Times New Roman" panose="02020603050405020304" pitchFamily="18" charset="0"/>
                <a:cs typeface="Times New Roman" panose="02020603050405020304" pitchFamily="18" charset="0"/>
              </a:rPr>
              <a:t>The Other Emergency Pests in Africa:</a:t>
            </a:r>
          </a:p>
          <a:p>
            <a:pPr marL="0" indent="0">
              <a:buNone/>
            </a:pPr>
            <a:r>
              <a:rPr lang="en-US" sz="2800" dirty="0" smtClean="0">
                <a:latin typeface="Times New Roman" panose="02020603050405020304" pitchFamily="18" charset="0"/>
                <a:cs typeface="Times New Roman" panose="02020603050405020304" pitchFamily="18" charset="0"/>
              </a:rPr>
              <a:t>Current </a:t>
            </a:r>
            <a:r>
              <a:rPr lang="en-US" sz="2800" dirty="0">
                <a:latin typeface="Times New Roman" panose="02020603050405020304" pitchFamily="18" charset="0"/>
                <a:ea typeface="Times New Roman"/>
                <a:cs typeface="Times New Roman" panose="02020603050405020304" pitchFamily="18" charset="0"/>
              </a:rPr>
              <a:t>priority pests in Africa </a:t>
            </a:r>
            <a:r>
              <a:rPr lang="en-US" sz="2800" dirty="0" smtClean="0">
                <a:latin typeface="Times New Roman" panose="02020603050405020304" pitchFamily="18" charset="0"/>
                <a:ea typeface="Times New Roman"/>
                <a:cs typeface="Times New Roman" panose="02020603050405020304" pitchFamily="18" charset="0"/>
              </a:rPr>
              <a:t>include in Addition to Fall Army Worm:</a:t>
            </a:r>
          </a:p>
          <a:p>
            <a:pPr marL="0" indent="0">
              <a:buNone/>
            </a:pPr>
            <a:endParaRPr lang="en-US" sz="2800" dirty="0">
              <a:latin typeface="Times New Roman" panose="02020603050405020304" pitchFamily="18" charset="0"/>
              <a:ea typeface="Times New Roman"/>
              <a:cs typeface="Times New Roman" panose="02020603050405020304" pitchFamily="18" charset="0"/>
            </a:endParaRPr>
          </a:p>
          <a:p>
            <a:pPr marL="0" marR="0">
              <a:spcBef>
                <a:spcPts val="0"/>
              </a:spcBef>
            </a:pPr>
            <a:r>
              <a:rPr lang="en-US" sz="2800" dirty="0" smtClean="0">
                <a:latin typeface="Times New Roman" panose="02020603050405020304" pitchFamily="18" charset="0"/>
                <a:ea typeface="Calibri"/>
                <a:cs typeface="Times New Roman" panose="02020603050405020304" pitchFamily="18" charset="0"/>
              </a:rPr>
              <a:t>Fruit </a:t>
            </a:r>
            <a:r>
              <a:rPr lang="en-US" sz="2800" dirty="0">
                <a:latin typeface="Times New Roman" panose="02020603050405020304" pitchFamily="18" charset="0"/>
                <a:ea typeface="Calibri"/>
                <a:cs typeface="Times New Roman" panose="02020603050405020304" pitchFamily="18" charset="0"/>
              </a:rPr>
              <a:t>flies (</a:t>
            </a:r>
            <a:r>
              <a:rPr lang="en-GB" sz="2800" i="1" dirty="0" err="1">
                <a:latin typeface="Times New Roman" panose="02020603050405020304" pitchFamily="18" charset="0"/>
                <a:cs typeface="Times New Roman" panose="02020603050405020304" pitchFamily="18" charset="0"/>
              </a:rPr>
              <a:t>Bactrocera</a:t>
            </a:r>
            <a:r>
              <a:rPr lang="en-GB" sz="2800" dirty="0">
                <a:latin typeface="Times New Roman" panose="02020603050405020304" pitchFamily="18" charset="0"/>
                <a:cs typeface="Times New Roman" panose="02020603050405020304" pitchFamily="18" charset="0"/>
              </a:rPr>
              <a:t> </a:t>
            </a:r>
            <a:r>
              <a:rPr lang="en-GB" sz="2800" dirty="0" err="1">
                <a:latin typeface="Times New Roman" panose="02020603050405020304" pitchFamily="18" charset="0"/>
                <a:cs typeface="Times New Roman" panose="02020603050405020304" pitchFamily="18" charset="0"/>
              </a:rPr>
              <a:t>spp</a:t>
            </a:r>
            <a:r>
              <a:rPr lang="en-GB" sz="2800" dirty="0">
                <a:latin typeface="Times New Roman" panose="02020603050405020304" pitchFamily="18" charset="0"/>
                <a:cs typeface="Times New Roman" panose="02020603050405020304" pitchFamily="18" charset="0"/>
              </a:rPr>
              <a:t>)</a:t>
            </a:r>
          </a:p>
          <a:p>
            <a:pPr marL="0" marR="0">
              <a:spcBef>
                <a:spcPts val="0"/>
              </a:spcBef>
            </a:pPr>
            <a:r>
              <a:rPr lang="en-GB" sz="2800" i="1" dirty="0" err="1">
                <a:latin typeface="Times New Roman" panose="02020603050405020304" pitchFamily="18" charset="0"/>
                <a:cs typeface="Times New Roman" panose="02020603050405020304" pitchFamily="18" charset="0"/>
              </a:rPr>
              <a:t>Tuta</a:t>
            </a:r>
            <a:r>
              <a:rPr lang="en-GB" sz="2800" i="1" dirty="0">
                <a:latin typeface="Times New Roman" panose="02020603050405020304" pitchFamily="18" charset="0"/>
                <a:cs typeface="Times New Roman" panose="02020603050405020304" pitchFamily="18" charset="0"/>
              </a:rPr>
              <a:t> </a:t>
            </a:r>
            <a:r>
              <a:rPr lang="en-GB" sz="2800" i="1" dirty="0" err="1">
                <a:latin typeface="Times New Roman" panose="02020603050405020304" pitchFamily="18" charset="0"/>
                <a:cs typeface="Times New Roman" panose="02020603050405020304" pitchFamily="18" charset="0"/>
              </a:rPr>
              <a:t>absoluta</a:t>
            </a:r>
            <a:endParaRPr lang="en-US" sz="2800" i="1" dirty="0">
              <a:latin typeface="Times New Roman" panose="02020603050405020304" pitchFamily="18" charset="0"/>
              <a:cs typeface="Times New Roman" panose="02020603050405020304" pitchFamily="18" charset="0"/>
            </a:endParaRPr>
          </a:p>
          <a:p>
            <a:pPr>
              <a:spcBef>
                <a:spcPts val="0"/>
              </a:spcBef>
            </a:pPr>
            <a:r>
              <a:rPr lang="en-US" sz="2800" dirty="0">
                <a:latin typeface="Times New Roman" panose="02020603050405020304" pitchFamily="18" charset="0"/>
                <a:ea typeface="Calibri"/>
                <a:cs typeface="Times New Roman" panose="02020603050405020304" pitchFamily="18" charset="0"/>
              </a:rPr>
              <a:t>Cassava African Mosaics Virus </a:t>
            </a:r>
          </a:p>
          <a:p>
            <a:pPr marL="0" lvl="0">
              <a:spcBef>
                <a:spcPts val="0"/>
              </a:spcBef>
              <a:buClr>
                <a:srgbClr val="0BD0D9"/>
              </a:buClr>
            </a:pPr>
            <a:r>
              <a:rPr lang="en-US" sz="2800" dirty="0">
                <a:solidFill>
                  <a:prstClr val="black"/>
                </a:solidFill>
                <a:latin typeface="Times New Roman" panose="02020603050405020304" pitchFamily="18" charset="0"/>
                <a:cs typeface="Times New Roman" panose="02020603050405020304" pitchFamily="18" charset="0"/>
              </a:rPr>
              <a:t>Cassava Brown Streak</a:t>
            </a:r>
          </a:p>
          <a:p>
            <a:pPr marL="0" lvl="0">
              <a:spcBef>
                <a:spcPts val="0"/>
              </a:spcBef>
              <a:buClr>
                <a:srgbClr val="0BD0D9"/>
              </a:buClr>
            </a:pPr>
            <a:r>
              <a:rPr lang="en-US" sz="2800" dirty="0">
                <a:solidFill>
                  <a:prstClr val="black"/>
                </a:solidFill>
                <a:latin typeface="Times New Roman" panose="02020603050405020304" pitchFamily="18" charset="0"/>
                <a:ea typeface="Calibri"/>
                <a:cs typeface="Times New Roman" panose="02020603050405020304" pitchFamily="18" charset="0"/>
              </a:rPr>
              <a:t>Maize Necrotic Lethal Disease  (</a:t>
            </a:r>
            <a:r>
              <a:rPr lang="en-GB" sz="2800" dirty="0">
                <a:solidFill>
                  <a:prstClr val="black"/>
                </a:solidFill>
                <a:latin typeface="Times New Roman" panose="02020603050405020304" pitchFamily="18" charset="0"/>
                <a:cs typeface="Times New Roman" panose="02020603050405020304" pitchFamily="18" charset="0"/>
              </a:rPr>
              <a:t>MLN disease )</a:t>
            </a:r>
            <a:endParaRPr lang="en-US" sz="2800" dirty="0">
              <a:latin typeface="Times New Roman" panose="02020603050405020304" pitchFamily="18" charset="0"/>
              <a:ea typeface="Calibri"/>
              <a:cs typeface="Times New Roman" panose="02020603050405020304" pitchFamily="18" charset="0"/>
            </a:endParaRPr>
          </a:p>
          <a:p>
            <a:pPr>
              <a:spcBef>
                <a:spcPts val="0"/>
              </a:spcBef>
            </a:pP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Calibri"/>
                <a:cs typeface="Times New Roman" panose="02020603050405020304" pitchFamily="18" charset="0"/>
              </a:rPr>
              <a:t>Banana Bunchy Top Virus </a:t>
            </a:r>
          </a:p>
          <a:p>
            <a:pPr>
              <a:spcBef>
                <a:spcPts val="0"/>
              </a:spcBef>
            </a:pP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Calibri"/>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Panama disease </a:t>
            </a:r>
            <a:r>
              <a:rPr lang="en-GB" sz="2800" dirty="0" smtClean="0">
                <a:latin typeface="Times New Roman" panose="02020603050405020304" pitchFamily="18" charset="0"/>
                <a:cs typeface="Times New Roman" panose="02020603050405020304" pitchFamily="18" charset="0"/>
              </a:rPr>
              <a:t>TR4 (</a:t>
            </a:r>
            <a:r>
              <a:rPr lang="en-GB" sz="2800" i="1" dirty="0" smtClean="0">
                <a:latin typeface="Times New Roman" panose="02020603050405020304" pitchFamily="18" charset="0"/>
                <a:cs typeface="Times New Roman" panose="02020603050405020304" pitchFamily="18" charset="0"/>
              </a:rPr>
              <a:t>Fusarium </a:t>
            </a:r>
            <a:r>
              <a:rPr lang="en-GB" sz="2800" i="1" dirty="0" err="1" smtClean="0">
                <a:latin typeface="Times New Roman" panose="02020603050405020304" pitchFamily="18" charset="0"/>
                <a:cs typeface="Times New Roman" panose="02020603050405020304" pitchFamily="18" charset="0"/>
              </a:rPr>
              <a:t>oxysporum</a:t>
            </a:r>
            <a:r>
              <a:rPr lang="en-GB" sz="2800" dirty="0" smtClean="0">
                <a:latin typeface="Times New Roman" panose="02020603050405020304" pitchFamily="18" charset="0"/>
                <a:cs typeface="Times New Roman" panose="02020603050405020304" pitchFamily="18" charset="0"/>
              </a:rPr>
              <a:t>) </a:t>
            </a:r>
          </a:p>
          <a:p>
            <a:pPr>
              <a:spcBef>
                <a:spcPts val="0"/>
              </a:spcBef>
            </a:pPr>
            <a:r>
              <a:rPr lang="en-US" sz="2800" dirty="0" smtClean="0">
                <a:latin typeface="Times New Roman" panose="02020603050405020304" pitchFamily="18" charset="0"/>
                <a:cs typeface="Times New Roman" panose="02020603050405020304" pitchFamily="18" charset="0"/>
              </a:rPr>
              <a:t>Potato </a:t>
            </a:r>
            <a:r>
              <a:rPr lang="en-US" sz="2800" dirty="0">
                <a:latin typeface="Times New Roman" panose="02020603050405020304" pitchFamily="18" charset="0"/>
                <a:cs typeface="Times New Roman" panose="02020603050405020304" pitchFamily="18" charset="0"/>
              </a:rPr>
              <a:t>Cyst Nematode (PCN) and Locusts.</a:t>
            </a:r>
            <a:endParaRPr lang="en-US" sz="28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323946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798513"/>
          </a:xfrm>
        </p:spPr>
        <p:txBody>
          <a:bodyPr>
            <a:noAutofit/>
          </a:bodyPr>
          <a:lstStyle/>
          <a:p>
            <a:pPr algn="ctr"/>
            <a:r>
              <a:rPr lang="en-US" sz="3600" b="1" i="1" dirty="0">
                <a:solidFill>
                  <a:srgbClr val="002060"/>
                </a:solidFill>
                <a:effectLst>
                  <a:outerShdw blurRad="38100" dist="38100" dir="2700000" algn="tl">
                    <a:srgbClr val="000000">
                      <a:alpha val="43137"/>
                    </a:srgbClr>
                  </a:outerShdw>
                </a:effectLst>
                <a:latin typeface="Times New Roman" panose="02020603050405020304" pitchFamily="18" charset="0"/>
                <a:ea typeface="Calibri"/>
                <a:cs typeface="Times New Roman" panose="02020603050405020304" pitchFamily="18" charset="0"/>
              </a:rPr>
              <a:t>CONCLUSION</a:t>
            </a:r>
            <a:endParaRPr lang="en-US" sz="36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38100" y="990600"/>
            <a:ext cx="9144000" cy="5715000"/>
          </a:xfrm>
        </p:spPr>
        <p:txBody>
          <a:bodyPr>
            <a:noAutofit/>
          </a:bodyPr>
          <a:lstStyle/>
          <a:p>
            <a:pPr algn="ctr">
              <a:buNone/>
            </a:pPr>
            <a:r>
              <a:rPr lang="en-US" sz="2400" dirty="0">
                <a:solidFill>
                  <a:srgbClr val="C00000"/>
                </a:solidFill>
              </a:rPr>
              <a:t>The Three most exciting achievements </a:t>
            </a:r>
          </a:p>
          <a:p>
            <a:r>
              <a:rPr lang="en-US" sz="2400" dirty="0">
                <a:latin typeface="Times New Roman" pitchFamily="18" charset="0"/>
                <a:cs typeface="Times New Roman" pitchFamily="18" charset="0"/>
              </a:rPr>
              <a:t>Harmonization of pesticides regulations and registrations</a:t>
            </a:r>
          </a:p>
          <a:p>
            <a:r>
              <a:rPr lang="en-US" sz="2400" dirty="0">
                <a:latin typeface="Times New Roman" pitchFamily="18" charset="0"/>
                <a:cs typeface="Times New Roman" pitchFamily="18" charset="0"/>
              </a:rPr>
              <a:t>Harmonize the comment of Commission of Phytosanitary measures (CPM) and the International Standards of Phytosanitary measures (ISPM) draft</a:t>
            </a:r>
          </a:p>
          <a:p>
            <a:r>
              <a:rPr lang="en-US" sz="2400" dirty="0">
                <a:latin typeface="Times New Roman" pitchFamily="18" charset="0"/>
                <a:cs typeface="Times New Roman" pitchFamily="18" charset="0"/>
              </a:rPr>
              <a:t>Control pest </a:t>
            </a:r>
            <a:r>
              <a:rPr lang="en-US" sz="2400" dirty="0" smtClean="0">
                <a:latin typeface="Times New Roman" pitchFamily="18" charset="0"/>
                <a:cs typeface="Times New Roman" pitchFamily="18" charset="0"/>
              </a:rPr>
              <a:t>problems </a:t>
            </a:r>
            <a:r>
              <a:rPr lang="en-US" sz="2400" dirty="0">
                <a:latin typeface="Times New Roman" pitchFamily="18" charset="0"/>
                <a:cs typeface="Times New Roman" pitchFamily="18" charset="0"/>
              </a:rPr>
              <a:t>(ex. Fruit Flies and </a:t>
            </a:r>
            <a:r>
              <a:rPr lang="en-US" sz="2400" dirty="0" err="1" smtClean="0">
                <a:latin typeface="Times New Roman" pitchFamily="18" charset="0"/>
                <a:cs typeface="Times New Roman" pitchFamily="18" charset="0"/>
              </a:rPr>
              <a:t>Quelea</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quelea</a:t>
            </a:r>
            <a:r>
              <a:rPr lang="en-US" sz="2400" dirty="0">
                <a:latin typeface="Times New Roman" pitchFamily="18" charset="0"/>
                <a:cs typeface="Times New Roman" pitchFamily="18" charset="0"/>
              </a:rPr>
              <a:t> bird) </a:t>
            </a:r>
            <a:endParaRPr lang="en-US" sz="2400" dirty="0" smtClean="0">
              <a:latin typeface="Times New Roman" pitchFamily="18" charset="0"/>
              <a:cs typeface="Times New Roman" pitchFamily="18" charset="0"/>
            </a:endParaRPr>
          </a:p>
          <a:p>
            <a:pPr algn="ctr">
              <a:buNone/>
            </a:pPr>
            <a:r>
              <a:rPr lang="en-US" sz="2400" dirty="0" smtClean="0">
                <a:solidFill>
                  <a:srgbClr val="C00000"/>
                </a:solidFill>
              </a:rPr>
              <a:t>The Three </a:t>
            </a:r>
            <a:r>
              <a:rPr lang="en-US" sz="2400" dirty="0">
                <a:solidFill>
                  <a:srgbClr val="C00000"/>
                </a:solidFill>
              </a:rPr>
              <a:t>key aspirations </a:t>
            </a:r>
          </a:p>
          <a:p>
            <a:r>
              <a:rPr lang="en-US" sz="2400" dirty="0">
                <a:latin typeface="Times New Roman" pitchFamily="18" charset="0"/>
                <a:cs typeface="Times New Roman" pitchFamily="18" charset="0"/>
              </a:rPr>
              <a:t>Control of Invasive Alien Species (pests and weeds) and inter boundary pests</a:t>
            </a:r>
          </a:p>
          <a:p>
            <a:r>
              <a:rPr lang="en-US" sz="2400" dirty="0">
                <a:latin typeface="Times New Roman" pitchFamily="18" charset="0"/>
                <a:cs typeface="Times New Roman" pitchFamily="18" charset="0"/>
              </a:rPr>
              <a:t>Continue the work with comment of Commission of Phytosanitary measures (CPM) and the International Standards of Phytosanitary measures (ISPM) draft</a:t>
            </a:r>
          </a:p>
          <a:p>
            <a:r>
              <a:rPr lang="en-US" sz="2400" dirty="0">
                <a:latin typeface="Times New Roman" pitchFamily="18" charset="0"/>
                <a:cs typeface="Times New Roman" pitchFamily="18" charset="0"/>
              </a:rPr>
              <a:t>Reduce the using of Chemical control and Use the Integrated pest Management (IPM) and biological </a:t>
            </a:r>
            <a:r>
              <a:rPr lang="en-US" sz="2400" dirty="0" smtClean="0">
                <a:latin typeface="Times New Roman" pitchFamily="18" charset="0"/>
                <a:cs typeface="Times New Roman" pitchFamily="18" charset="0"/>
              </a:rPr>
              <a:t>control</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70715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0"/>
            <a:ext cx="7696200" cy="798513"/>
          </a:xfrm>
        </p:spPr>
        <p:txBody>
          <a:bodyPr>
            <a:noAutofit/>
          </a:bodyPr>
          <a:lstStyle/>
          <a:p>
            <a:pPr algn="ctr"/>
            <a:r>
              <a:rPr lang="en-US" sz="3600" b="1" i="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CHALLENGE</a:t>
            </a:r>
            <a:endParaRPr lang="en-US" sz="36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381000" y="1600200"/>
            <a:ext cx="8229600" cy="5105400"/>
          </a:xfrm>
        </p:spPr>
        <p:txBody>
          <a:bodyPr>
            <a:noAutofit/>
          </a:bodyPr>
          <a:lstStyle/>
          <a:p>
            <a:pPr algn="ctr">
              <a:buNone/>
            </a:pPr>
            <a:endParaRPr lang="en-US" sz="2400" dirty="0">
              <a:solidFill>
                <a:srgbClr val="C00000"/>
              </a:solidFill>
            </a:endParaRPr>
          </a:p>
          <a:p>
            <a:r>
              <a:rPr lang="en-US" sz="2400" dirty="0">
                <a:latin typeface="Times New Roman" pitchFamily="18" charset="0"/>
                <a:cs typeface="Times New Roman" pitchFamily="18" charset="0"/>
              </a:rPr>
              <a:t>Limited  financial resources especially No financial resources against emergency cases</a:t>
            </a:r>
          </a:p>
          <a:p>
            <a:r>
              <a:rPr lang="en-US" sz="2400" dirty="0" smtClean="0">
                <a:latin typeface="Times New Roman" pitchFamily="18" charset="0"/>
                <a:cs typeface="Times New Roman" pitchFamily="18" charset="0"/>
              </a:rPr>
              <a:t>Lack of collaboration between RECs, Partners, International Organization and our office</a:t>
            </a:r>
            <a:endParaRPr lang="en-US"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  (</a:t>
            </a:r>
            <a:r>
              <a:rPr lang="en-US" sz="2000" dirty="0">
                <a:solidFill>
                  <a:srgbClr val="002060"/>
                </a:solidFill>
                <a:latin typeface="Times New Roman" pitchFamily="18" charset="0"/>
                <a:cs typeface="Times New Roman" pitchFamily="18" charset="0"/>
              </a:rPr>
              <a:t>Work together in crossing activity</a:t>
            </a:r>
            <a:r>
              <a:rPr lang="en-US" sz="2400" dirty="0">
                <a:latin typeface="Times New Roman" pitchFamily="18" charset="0"/>
                <a:cs typeface="Times New Roman" pitchFamily="18" charset="0"/>
              </a:rPr>
              <a:t>)</a:t>
            </a:r>
          </a:p>
          <a:p>
            <a:r>
              <a:rPr lang="en-US" sz="2400" dirty="0">
                <a:latin typeface="Times New Roman" pitchFamily="18" charset="0"/>
                <a:cs typeface="Times New Roman" pitchFamily="18" charset="0"/>
              </a:rPr>
              <a:t>Lack of sharing information</a:t>
            </a:r>
          </a:p>
          <a:p>
            <a:pPr>
              <a:buNone/>
            </a:pPr>
            <a:r>
              <a:rPr lang="en-US" sz="2400" dirty="0">
                <a:latin typeface="Times New Roman" pitchFamily="18" charset="0"/>
                <a:cs typeface="Times New Roman" pitchFamily="18" charset="0"/>
              </a:rPr>
              <a:t>(</a:t>
            </a:r>
            <a:r>
              <a:rPr lang="en-US" sz="2000" dirty="0">
                <a:solidFill>
                  <a:srgbClr val="002060"/>
                </a:solidFill>
                <a:latin typeface="Times New Roman" pitchFamily="18" charset="0"/>
                <a:cs typeface="Times New Roman" pitchFamily="18" charset="0"/>
              </a:rPr>
              <a:t>Facilitate and implement Early Detection and Rapid Response</a:t>
            </a:r>
            <a:r>
              <a:rPr lang="en-US" sz="2400" dirty="0"/>
              <a:t>)</a:t>
            </a:r>
          </a:p>
        </p:txBody>
      </p:sp>
    </p:spTree>
    <p:extLst>
      <p:ext uri="{BB962C8B-B14F-4D97-AF65-F5344CB8AC3E}">
        <p14:creationId xmlns:p14="http://schemas.microsoft.com/office/powerpoint/2010/main" val="2269166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3352800" y="201231"/>
            <a:ext cx="2438400" cy="636969"/>
          </a:xfrm>
        </p:spPr>
        <p:txBody>
          <a:bodyPr>
            <a:normAutofit fontScale="90000"/>
          </a:bodyPr>
          <a:lstStyle/>
          <a:p>
            <a:pPr algn="ctr"/>
            <a:r>
              <a:rPr lang="en-US" sz="40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OUTLINE</a:t>
            </a:r>
            <a:endParaRPr lang="en-US" sz="40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228600" y="1600200"/>
            <a:ext cx="8763000" cy="4419600"/>
          </a:xfrm>
        </p:spPr>
        <p:txBody>
          <a:bodyPr>
            <a:normAutofit/>
          </a:bodyPr>
          <a:lstStyle/>
          <a:p>
            <a:r>
              <a:rPr lang="en-US" dirty="0" smtClean="0"/>
              <a:t> </a:t>
            </a:r>
            <a:r>
              <a:rPr lang="en-US" sz="3200" dirty="0" smtClean="0">
                <a:latin typeface="Times New Roman" panose="02020603050405020304" pitchFamily="18" charset="0"/>
                <a:cs typeface="Times New Roman" panose="02020603050405020304" pitchFamily="18" charset="0"/>
              </a:rPr>
              <a:t>Introduction</a:t>
            </a:r>
          </a:p>
          <a:p>
            <a:r>
              <a:rPr lang="en-US" sz="3200" dirty="0" smtClean="0">
                <a:solidFill>
                  <a:prstClr val="black"/>
                </a:solidFill>
                <a:latin typeface="Times New Roman" panose="02020603050405020304" pitchFamily="18" charset="0"/>
                <a:cs typeface="Times New Roman" panose="02020603050405020304" pitchFamily="18" charset="0"/>
              </a:rPr>
              <a:t>Technical and capacity development achievements</a:t>
            </a:r>
          </a:p>
          <a:p>
            <a:r>
              <a:rPr lang="en-US" sz="3200" dirty="0" smtClean="0">
                <a:solidFill>
                  <a:prstClr val="black"/>
                </a:solidFill>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Participate Meetings and Workshops </a:t>
            </a:r>
          </a:p>
          <a:p>
            <a:r>
              <a:rPr lang="en-US" sz="3200" dirty="0" smtClean="0">
                <a:latin typeface="Times New Roman" panose="02020603050405020304" pitchFamily="18" charset="0"/>
                <a:cs typeface="Times New Roman" panose="02020603050405020304" pitchFamily="18" charset="0"/>
              </a:rPr>
              <a:t>Emergency pests </a:t>
            </a:r>
          </a:p>
          <a:p>
            <a:r>
              <a:rPr lang="en-US" sz="3200" dirty="0" smtClean="0">
                <a:latin typeface="Times New Roman" panose="02020603050405020304" pitchFamily="18" charset="0"/>
                <a:ea typeface="Calibri"/>
                <a:cs typeface="Times New Roman" panose="02020603050405020304" pitchFamily="18" charset="0"/>
              </a:rPr>
              <a:t>Conclusion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716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a:spLocks noGrp="1"/>
          </p:cNvSpPr>
          <p:nvPr>
            <p:ph idx="1"/>
          </p:nvPr>
        </p:nvSpPr>
        <p:spPr>
          <a:xfrm>
            <a:off x="381000" y="1600200"/>
            <a:ext cx="8229600" cy="5105400"/>
          </a:xfrm>
        </p:spPr>
        <p:txBody>
          <a:bodyPr>
            <a:noAutofit/>
          </a:bodyPr>
          <a:lstStyle/>
          <a:p>
            <a:pPr algn="ctr">
              <a:buNone/>
            </a:pPr>
            <a:endParaRPr lang="en-US" sz="2400" dirty="0">
              <a:solidFill>
                <a:srgbClr val="C00000"/>
              </a:solidFill>
            </a:endParaRPr>
          </a:p>
          <a:p>
            <a:pPr marL="0" lvl="0" indent="0" algn="ctr" eaLnBrk="0" fontAlgn="base" hangingPunct="0">
              <a:spcBef>
                <a:spcPts val="0"/>
              </a:spcBef>
              <a:buClr>
                <a:srgbClr val="3891A7"/>
              </a:buClr>
              <a:buSzPct val="80000"/>
              <a:buNone/>
            </a:pPr>
            <a:r>
              <a:rPr lang="en-GB" sz="6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MS PGothic"/>
                <a:cs typeface="Times New Roman" panose="02020603050405020304" pitchFamily="18" charset="0"/>
              </a:rPr>
              <a:t>I Thank you</a:t>
            </a:r>
          </a:p>
          <a:p>
            <a:pPr marL="0" lvl="0" indent="0" algn="ctr" eaLnBrk="0" fontAlgn="base" hangingPunct="0">
              <a:spcBef>
                <a:spcPts val="0"/>
              </a:spcBef>
              <a:buClr>
                <a:srgbClr val="3891A7"/>
              </a:buClr>
              <a:buSzPct val="80000"/>
              <a:buNone/>
            </a:pPr>
            <a:endParaRPr lang="en-GB" sz="6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MS PGothic"/>
              <a:cs typeface="Times New Roman" panose="02020603050405020304" pitchFamily="18" charset="0"/>
            </a:endParaRPr>
          </a:p>
          <a:p>
            <a:pPr marL="0" lvl="0" indent="0" algn="ctr" eaLnBrk="0" fontAlgn="base" hangingPunct="0">
              <a:spcBef>
                <a:spcPts val="0"/>
              </a:spcBef>
              <a:buClr>
                <a:srgbClr val="3891A7"/>
              </a:buClr>
              <a:buSzPct val="80000"/>
              <a:buNone/>
            </a:pPr>
            <a:r>
              <a:rPr lang="en-GB" sz="6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MS PGothic"/>
                <a:cs typeface="Times New Roman" panose="02020603050405020304" pitchFamily="18" charset="0"/>
              </a:rPr>
              <a:t>Je </a:t>
            </a:r>
            <a:r>
              <a:rPr lang="en-GB" sz="6000" b="1" i="1" dirty="0" err="1">
                <a:solidFill>
                  <a:srgbClr val="002060"/>
                </a:solidFill>
                <a:effectLst>
                  <a:outerShdw blurRad="38100" dist="38100" dir="2700000" algn="tl">
                    <a:srgbClr val="000000">
                      <a:alpha val="43137"/>
                    </a:srgbClr>
                  </a:outerShdw>
                </a:effectLst>
                <a:latin typeface="Times New Roman" panose="02020603050405020304" pitchFamily="18" charset="0"/>
                <a:ea typeface="MS PGothic"/>
                <a:cs typeface="Times New Roman" panose="02020603050405020304" pitchFamily="18" charset="0"/>
              </a:rPr>
              <a:t>vous</a:t>
            </a:r>
            <a:r>
              <a:rPr lang="en-GB" sz="6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MS PGothic"/>
                <a:cs typeface="Times New Roman" panose="02020603050405020304" pitchFamily="18" charset="0"/>
              </a:rPr>
              <a:t> </a:t>
            </a:r>
            <a:r>
              <a:rPr lang="en-GB" sz="6000" b="1" i="1" dirty="0" err="1">
                <a:solidFill>
                  <a:srgbClr val="002060"/>
                </a:solidFill>
                <a:effectLst>
                  <a:outerShdw blurRad="38100" dist="38100" dir="2700000" algn="tl">
                    <a:srgbClr val="000000">
                      <a:alpha val="43137"/>
                    </a:srgbClr>
                  </a:outerShdw>
                </a:effectLst>
                <a:latin typeface="Times New Roman" panose="02020603050405020304" pitchFamily="18" charset="0"/>
                <a:ea typeface="MS PGothic"/>
                <a:cs typeface="Times New Roman" panose="02020603050405020304" pitchFamily="18" charset="0"/>
              </a:rPr>
              <a:t>remercie</a:t>
            </a:r>
            <a:endParaRPr lang="en-GB" sz="6000" b="1" i="1" dirty="0">
              <a:solidFill>
                <a:srgbClr val="002060"/>
              </a:solidFill>
              <a:effectLst>
                <a:outerShdw blurRad="38100" dist="38100" dir="2700000" algn="tl">
                  <a:srgbClr val="000000">
                    <a:alpha val="43137"/>
                  </a:srgbClr>
                </a:outerShdw>
              </a:effectLst>
              <a:latin typeface="Times New Roman" panose="02020603050405020304" pitchFamily="18" charset="0"/>
              <a:ea typeface="MS PGothic"/>
              <a:cs typeface="Times New Roman" panose="02020603050405020304" pitchFamily="18" charset="0"/>
            </a:endParaRPr>
          </a:p>
        </p:txBody>
      </p:sp>
    </p:spTree>
    <p:extLst>
      <p:ext uri="{BB962C8B-B14F-4D97-AF65-F5344CB8AC3E}">
        <p14:creationId xmlns:p14="http://schemas.microsoft.com/office/powerpoint/2010/main" val="2249875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2362200" y="76200"/>
            <a:ext cx="4419600" cy="829056"/>
          </a:xfrm>
        </p:spPr>
        <p:txBody>
          <a:bodyPr>
            <a:normAutofit/>
          </a:bodyPr>
          <a:lstStyle/>
          <a:p>
            <a:pPr algn="ctr"/>
            <a:r>
              <a:rPr lang="en-US" sz="40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endParaRPr lang="en-US" sz="40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228600" y="1066800"/>
            <a:ext cx="8686800" cy="5638800"/>
          </a:xfrm>
        </p:spPr>
        <p:txBody>
          <a:bodyPr>
            <a:noAutofit/>
          </a:bodyPr>
          <a:lstStyle/>
          <a:p>
            <a:pPr algn="just">
              <a:lnSpc>
                <a:spcPct val="100000"/>
              </a:lnSpc>
              <a:spcBef>
                <a:spcPts val="0"/>
              </a:spcBef>
            </a:pPr>
            <a:r>
              <a:rPr lang="en-US" sz="2400" i="1" dirty="0"/>
              <a:t>According to the recommendations arrived during last Steering Committees </a:t>
            </a:r>
            <a:r>
              <a:rPr lang="en-US" sz="2400" i="1" dirty="0" smtClean="0"/>
              <a:t>and GA </a:t>
            </a:r>
            <a:r>
              <a:rPr lang="en-US" sz="2400" i="1" dirty="0"/>
              <a:t>held at Douala, Cameroon which enabled the IAPSC to better address plant health pertinent issues affecting </a:t>
            </a:r>
            <a:r>
              <a:rPr lang="en-US" sz="2400" i="1" dirty="0" smtClean="0"/>
              <a:t>Africa, IAPSC </a:t>
            </a:r>
            <a:r>
              <a:rPr lang="en-US" sz="2400" i="1" dirty="0"/>
              <a:t>has developed the annual program within the context of the phytosanitary capacity building strategy for Africa and the recommendations from its SC and GA. Our programs were prepared in alignment with the strategy and the objectives of Rural Economy and Agriculture Department of the African Union and the recommendations of SC &amp; </a:t>
            </a:r>
            <a:r>
              <a:rPr lang="en-US" sz="2400" i="1" dirty="0" smtClean="0"/>
              <a:t>GA</a:t>
            </a:r>
          </a:p>
          <a:p>
            <a:pPr algn="just">
              <a:lnSpc>
                <a:spcPct val="100000"/>
              </a:lnSpc>
              <a:spcBef>
                <a:spcPts val="0"/>
              </a:spcBef>
            </a:pPr>
            <a:r>
              <a:rPr lang="en-US" sz="2400" i="1" kern="0" dirty="0">
                <a:solidFill>
                  <a:srgbClr val="000000"/>
                </a:solidFill>
                <a:cs typeface="Times New Roman" panose="02020603050405020304" pitchFamily="18" charset="0"/>
              </a:rPr>
              <a:t>Since the last TC meeting among RPPOs, </a:t>
            </a:r>
            <a:r>
              <a:rPr lang="en-GB" sz="2400" i="1" dirty="0">
                <a:ea typeface="Times New Roman" panose="02020603050405020304" pitchFamily="18" charset="0"/>
                <a:cs typeface="Times New Roman" panose="02020603050405020304" pitchFamily="18" charset="0"/>
              </a:rPr>
              <a:t>Emphasis is placed on</a:t>
            </a:r>
            <a:r>
              <a:rPr lang="en-GB" sz="2400" i="1" dirty="0">
                <a:solidFill>
                  <a:srgbClr val="333333"/>
                </a:solidFill>
                <a:ea typeface="Times New Roman" panose="02020603050405020304" pitchFamily="18" charset="0"/>
                <a:cs typeface="Times New Roman" panose="02020603050405020304" pitchFamily="18" charset="0"/>
              </a:rPr>
              <a:t> strategies for prevention and containing emerging diseases and pests in Africa and better coordination of NPPOs activities and development of their capacities for</a:t>
            </a:r>
            <a:r>
              <a:rPr lang="en-GB" sz="2400" i="1" dirty="0">
                <a:ea typeface="Times New Roman" panose="02020603050405020304" pitchFamily="18" charset="0"/>
                <a:cs typeface="Times New Roman" panose="02020603050405020304" pitchFamily="18" charset="0"/>
              </a:rPr>
              <a:t> a more consolidated approach to plant protection  in and for Africa</a:t>
            </a:r>
            <a:endParaRPr lang="en-US" sz="2400" i="1" dirty="0">
              <a:cs typeface="Times New Roman" panose="02020603050405020304" pitchFamily="18" charset="0"/>
            </a:endParaRPr>
          </a:p>
        </p:txBody>
      </p:sp>
    </p:spTree>
    <p:extLst>
      <p:ext uri="{BB962C8B-B14F-4D97-AF65-F5344CB8AC3E}">
        <p14:creationId xmlns:p14="http://schemas.microsoft.com/office/powerpoint/2010/main" val="1604663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76200"/>
            <a:ext cx="7696200" cy="914400"/>
          </a:xfrm>
        </p:spPr>
        <p:txBody>
          <a:bodyPr>
            <a:noAutofit/>
          </a:bodyPr>
          <a:lstStyle/>
          <a:p>
            <a:pPr algn="ctr"/>
            <a:r>
              <a:rPr lang="en-US" sz="3200" b="1" dirty="0">
                <a:solidFill>
                  <a:prstClr val="black"/>
                </a:solidFill>
                <a:latin typeface="Times New Roman" panose="02020603050405020304" pitchFamily="18" charset="0"/>
                <a:cs typeface="Times New Roman" panose="02020603050405020304" pitchFamily="18" charset="0"/>
              </a:rPr>
              <a:t>TECHNICAL AND CAPACITY DEVELOPMENT     ACHIEVEMENTS</a:t>
            </a:r>
            <a:endParaRPr lang="en-US" sz="32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228600" y="1295400"/>
            <a:ext cx="8686800" cy="5105400"/>
          </a:xfrm>
        </p:spPr>
        <p:txBody>
          <a:bodyPr>
            <a:noAutofit/>
          </a:bodyPr>
          <a:lstStyle/>
          <a:p>
            <a:pPr marL="0" indent="0">
              <a:buNone/>
            </a:pPr>
            <a:r>
              <a:rPr lang="en-US" sz="2400" dirty="0"/>
              <a:t>During last year IAPSC working in the implementation of the strategic plane 2014-2023, which work to improve the building capacity of member states and help them to control the pests and diseases to increase the production and solve the food crises to help in feeding member stats people, and in addition to harmonize the position in slandered to allow them to access the international market.</a:t>
            </a:r>
          </a:p>
          <a:p>
            <a:pPr marL="0" indent="0">
              <a:buNone/>
            </a:pPr>
            <a:r>
              <a:rPr lang="en-US" sz="2400" dirty="0"/>
              <a:t>To do that we implement different workshops and meetings and we can put that into three main groups:</a:t>
            </a:r>
          </a:p>
          <a:p>
            <a:pPr lvl="0"/>
            <a:r>
              <a:rPr lang="en-US" sz="2400" dirty="0"/>
              <a:t>General assembly and Steering Committee</a:t>
            </a:r>
          </a:p>
          <a:p>
            <a:pPr lvl="0"/>
            <a:r>
              <a:rPr lang="en-US" sz="2400" dirty="0"/>
              <a:t>SPS &amp;</a:t>
            </a:r>
          </a:p>
          <a:p>
            <a:r>
              <a:rPr lang="en-US" sz="2400" dirty="0"/>
              <a:t>Control </a:t>
            </a:r>
            <a:endParaRPr lang="en-US" sz="2400" i="1" dirty="0">
              <a:cs typeface="Times New Roman" panose="02020603050405020304" pitchFamily="18" charset="0"/>
            </a:endParaRPr>
          </a:p>
        </p:txBody>
      </p:sp>
    </p:spTree>
    <p:extLst>
      <p:ext uri="{BB962C8B-B14F-4D97-AF65-F5344CB8AC3E}">
        <p14:creationId xmlns:p14="http://schemas.microsoft.com/office/powerpoint/2010/main" val="661245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7620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228600" y="1524000"/>
            <a:ext cx="8686800" cy="4876800"/>
          </a:xfrm>
        </p:spPr>
        <p:txBody>
          <a:bodyPr>
            <a:noAutofit/>
          </a:bodyPr>
          <a:lstStyle/>
          <a:p>
            <a:pPr lvl="0"/>
            <a:r>
              <a:rPr lang="en-US" sz="2400" b="1" dirty="0"/>
              <a:t>General assembly and Steering Committee</a:t>
            </a:r>
            <a:r>
              <a:rPr lang="en-US" sz="2400" b="1" dirty="0" smtClean="0"/>
              <a:t>:</a:t>
            </a:r>
          </a:p>
          <a:p>
            <a:pPr marL="0" lvl="0" indent="0">
              <a:buNone/>
            </a:pPr>
            <a:r>
              <a:rPr lang="en-US" sz="2400" b="1" dirty="0" smtClean="0"/>
              <a:t>     SC:</a:t>
            </a:r>
            <a:endParaRPr lang="en-US" sz="2400" b="1" dirty="0"/>
          </a:p>
          <a:p>
            <a:pPr marL="0" indent="0" algn="just">
              <a:buNone/>
            </a:pPr>
            <a:r>
              <a:rPr lang="en-US" sz="2400" dirty="0"/>
              <a:t>We organize the two statutory meetings; </a:t>
            </a:r>
            <a:r>
              <a:rPr lang="en-US" sz="2400" i="1" dirty="0"/>
              <a:t>i.e.</a:t>
            </a:r>
            <a:r>
              <a:rPr lang="en-US" sz="2400" dirty="0"/>
              <a:t> the 10</a:t>
            </a:r>
            <a:r>
              <a:rPr lang="en-US" sz="2400" baseline="30000" dirty="0"/>
              <a:t>th</a:t>
            </a:r>
            <a:r>
              <a:rPr lang="en-US" sz="2400" dirty="0"/>
              <a:t> Steering Committee and 27</a:t>
            </a:r>
            <a:r>
              <a:rPr lang="en-US" sz="2400" baseline="30000" dirty="0"/>
              <a:t>th</a:t>
            </a:r>
            <a:r>
              <a:rPr lang="en-US" sz="2400" dirty="0"/>
              <a:t> General Assembly meetings from 23 to 27 April in Cairo, Egypt with the attendance of almost the entire member states National Plant Protection Organizations (NPPOs) representatives, some RECs and other partners (FAO, CABI, STDF, …..). The Agenda for 2017 and 2018 presented to SC member to adopt and the 2016 activities report was present. SC tacks note and prepare some recommendations to present it during GA. </a:t>
            </a:r>
            <a:endParaRPr lang="en-US" sz="2400" dirty="0" smtClean="0"/>
          </a:p>
        </p:txBody>
      </p:sp>
    </p:spTree>
    <p:extLst>
      <p:ext uri="{BB962C8B-B14F-4D97-AF65-F5344CB8AC3E}">
        <p14:creationId xmlns:p14="http://schemas.microsoft.com/office/powerpoint/2010/main" val="2972508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7620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76200" y="762000"/>
            <a:ext cx="8991600" cy="6019800"/>
          </a:xfrm>
        </p:spPr>
        <p:txBody>
          <a:bodyPr>
            <a:noAutofit/>
          </a:bodyPr>
          <a:lstStyle/>
          <a:p>
            <a:pPr lvl="0"/>
            <a:r>
              <a:rPr lang="en-US" sz="2400" b="1" dirty="0" smtClean="0"/>
              <a:t>GA :</a:t>
            </a:r>
            <a:endParaRPr lang="en-US" sz="2400" b="1" dirty="0"/>
          </a:p>
          <a:p>
            <a:pPr marL="0" indent="0" algn="just">
              <a:buNone/>
            </a:pPr>
            <a:r>
              <a:rPr lang="en-US" sz="2400" dirty="0" smtClean="0"/>
              <a:t>The GA took </a:t>
            </a:r>
            <a:r>
              <a:rPr lang="en-US" sz="2400" dirty="0"/>
              <a:t>note of the progress so far achieved by IAPSC, endorsed the perspectives presented in the Steering Committee's report, and invited stakeholders and partners to make available their technical and financial support to ensure the full implementation of plant protection projects and activities in the continent. IAPSC and its stakeholders (FAO, IPPC, NPPOs, CABI, STDF &amp; RECs) in addition to MS were urged to ensure the sharing of information on emerging pests, establish an expert working group to develop a common pest risk analysis and develop contingency measures   and to develop risk management scenarios and a joint pest risk analysis to develop risk management choices in order to develop and implement appropriate plant health in Africa. By the end of the meeting we discussed the main problem in Africa now, the Fall Army Worm and haw we must put our hand together to control it.</a:t>
            </a:r>
          </a:p>
        </p:txBody>
      </p:sp>
    </p:spTree>
    <p:extLst>
      <p:ext uri="{BB962C8B-B14F-4D97-AF65-F5344CB8AC3E}">
        <p14:creationId xmlns:p14="http://schemas.microsoft.com/office/powerpoint/2010/main" val="2236329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7620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76200" y="1752600"/>
            <a:ext cx="8991600" cy="4114800"/>
          </a:xfrm>
        </p:spPr>
        <p:txBody>
          <a:bodyPr>
            <a:noAutofit/>
          </a:bodyPr>
          <a:lstStyle/>
          <a:p>
            <a:pPr lvl="0"/>
            <a:r>
              <a:rPr lang="en-US" sz="2400" b="1" dirty="0" smtClean="0"/>
              <a:t>SPS and Standard:</a:t>
            </a:r>
            <a:endParaRPr lang="en-US" sz="2400" b="1" dirty="0"/>
          </a:p>
          <a:p>
            <a:pPr algn="just"/>
            <a:r>
              <a:rPr lang="en-US" sz="2400" dirty="0"/>
              <a:t>In term of compliance with the International Standards for Phytosanitary Measures (ISPMs); the majority of African countries are still very weak in terms of human resources, training and intervention capacity.  For this reasons </a:t>
            </a:r>
            <a:r>
              <a:rPr lang="en-US" sz="2400" dirty="0" smtClean="0"/>
              <a:t>we hold </a:t>
            </a:r>
            <a:r>
              <a:rPr lang="en-US" sz="2400" dirty="0"/>
              <a:t>many side events before and during CPM </a:t>
            </a:r>
            <a:r>
              <a:rPr lang="en-US" sz="2400" dirty="0" smtClean="0"/>
              <a:t>meeting to </a:t>
            </a:r>
            <a:r>
              <a:rPr lang="en-US" sz="2400" dirty="0"/>
              <a:t>harmonize the position of MS during CPM 12 which hold in South Korea. </a:t>
            </a:r>
            <a:r>
              <a:rPr lang="en-US" sz="2400" dirty="0" smtClean="0"/>
              <a:t>Also, we prepare different workshops to improve the building capacity of Member States. </a:t>
            </a:r>
          </a:p>
          <a:p>
            <a:pPr algn="just"/>
            <a:r>
              <a:rPr lang="en-US" sz="2400" dirty="0" smtClean="0"/>
              <a:t>The </a:t>
            </a:r>
            <a:r>
              <a:rPr lang="en-US" sz="2400" dirty="0"/>
              <a:t>same work done also during CODEX </a:t>
            </a:r>
            <a:r>
              <a:rPr lang="en-US" sz="2400" dirty="0" err="1"/>
              <a:t>Alimentarial</a:t>
            </a:r>
            <a:r>
              <a:rPr lang="en-US" sz="2400" dirty="0"/>
              <a:t> meeting. </a:t>
            </a:r>
          </a:p>
        </p:txBody>
      </p:sp>
    </p:spTree>
    <p:extLst>
      <p:ext uri="{BB962C8B-B14F-4D97-AF65-F5344CB8AC3E}">
        <p14:creationId xmlns:p14="http://schemas.microsoft.com/office/powerpoint/2010/main" val="3155968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7620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76200" y="1524000"/>
            <a:ext cx="8991600" cy="4495800"/>
          </a:xfrm>
        </p:spPr>
        <p:txBody>
          <a:bodyPr>
            <a:noAutofit/>
          </a:bodyPr>
          <a:lstStyle/>
          <a:p>
            <a:pPr algn="just"/>
            <a:r>
              <a:rPr lang="en-US" sz="2400" b="1" dirty="0"/>
              <a:t>SPS and Standard:</a:t>
            </a:r>
          </a:p>
          <a:p>
            <a:pPr algn="just"/>
            <a:r>
              <a:rPr lang="en-GB" sz="2400" dirty="0" smtClean="0"/>
              <a:t>Organization </a:t>
            </a:r>
            <a:r>
              <a:rPr lang="en-GB" sz="2400" dirty="0"/>
              <a:t>of  the 2017 IPPC Regional workshop for  Africa , which was held from 10</a:t>
            </a:r>
            <a:r>
              <a:rPr lang="en-GB" sz="2400" baseline="30000" dirty="0"/>
              <a:t>th</a:t>
            </a:r>
            <a:r>
              <a:rPr lang="en-GB" sz="2400" dirty="0"/>
              <a:t>  to 13</a:t>
            </a:r>
            <a:r>
              <a:rPr lang="en-GB" sz="2400" baseline="30000" dirty="0"/>
              <a:t>th</a:t>
            </a:r>
            <a:r>
              <a:rPr lang="en-GB" sz="2400" dirty="0"/>
              <a:t> in Lomé Togo and attended by 22 participants from 14 member states, IPPC, FAO-RAF and IAPSC. A total of three draft standards were reviewed. These include the phytosanitary glossary, the draft standard on fumigation and the draft standard for the international movement of cut flowers. Contracting parties were encouraged to use the Online Comment Systems to input their comments and send them to the IPPC secretariat before 30</a:t>
            </a:r>
            <a:r>
              <a:rPr lang="en-GB" sz="2400" baseline="30000" dirty="0"/>
              <a:t>th</a:t>
            </a:r>
            <a:r>
              <a:rPr lang="en-GB" sz="2400" dirty="0"/>
              <a:t> of September 2017</a:t>
            </a:r>
            <a:r>
              <a:rPr lang="en-GB" sz="2400" dirty="0" smtClean="0"/>
              <a:t>.</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0076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6493" t="8475" r="17537" b="10169"/>
          <a:stretch/>
        </p:blipFill>
        <p:spPr bwMode="auto">
          <a:xfrm>
            <a:off x="0" y="0"/>
            <a:ext cx="60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6800" y="0"/>
            <a:ext cx="457200"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762000" y="76200"/>
            <a:ext cx="7696200" cy="914400"/>
          </a:xfrm>
        </p:spPr>
        <p:txBody>
          <a:bodyPr>
            <a:noAutofit/>
          </a:bodyPr>
          <a:lstStyle/>
          <a:p>
            <a:pPr algn="ctr"/>
            <a:r>
              <a:rPr lang="en-US" sz="2800" b="1" i="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TECHNICAL AND CAPACITY DEVELOPMENT     ACHIEVEMENTS</a:t>
            </a:r>
            <a:endParaRPr lang="en-US" sz="2800" i="1" dirty="0">
              <a:solidFill>
                <a:srgbClr val="002060"/>
              </a:solidFill>
              <a:effectLst>
                <a:outerShdw blurRad="38100" dist="38100" dir="2700000" algn="tl">
                  <a:srgbClr val="000000">
                    <a:alpha val="43137"/>
                  </a:srgbClr>
                </a:outerShdw>
              </a:effectLst>
            </a:endParaRPr>
          </a:p>
        </p:txBody>
      </p:sp>
      <p:sp>
        <p:nvSpPr>
          <p:cNvPr id="9" name="Content Placeholder 2"/>
          <p:cNvSpPr>
            <a:spLocks noGrp="1"/>
          </p:cNvSpPr>
          <p:nvPr>
            <p:ph idx="1"/>
          </p:nvPr>
        </p:nvSpPr>
        <p:spPr>
          <a:xfrm>
            <a:off x="76200" y="1524000"/>
            <a:ext cx="8991600" cy="4191000"/>
          </a:xfrm>
        </p:spPr>
        <p:txBody>
          <a:bodyPr>
            <a:noAutofit/>
          </a:bodyPr>
          <a:lstStyle/>
          <a:p>
            <a:pPr algn="just"/>
            <a:r>
              <a:rPr lang="en-US" sz="2400" b="1" dirty="0" smtClean="0"/>
              <a:t>Harmonize Pesticides Regulations and registrations</a:t>
            </a:r>
            <a:endParaRPr lang="en-US" sz="2400" b="1" dirty="0"/>
          </a:p>
          <a:p>
            <a:pPr marL="0" indent="0">
              <a:buNone/>
            </a:pPr>
            <a:endParaRPr lang="en-US" sz="2400" dirty="0" smtClean="0"/>
          </a:p>
          <a:p>
            <a:pPr marL="0" indent="0" algn="just">
              <a:buNone/>
            </a:pPr>
            <a:r>
              <a:rPr lang="en-US" sz="2400" dirty="0" smtClean="0"/>
              <a:t>During </a:t>
            </a:r>
            <a:r>
              <a:rPr lang="en-US" sz="2400" dirty="0"/>
              <a:t>last 7 years we work to harmonize the regulation and registration of pesticides in MS in addition to safe using of pesticides to get with good document and by the end we hold continental meeting and with helping of expert we get final document adopted by MS and during this year in the ministerial meeting in Addis Ababa (October, 2017) the document indorsed.</a:t>
            </a:r>
          </a:p>
        </p:txBody>
      </p:sp>
    </p:spTree>
    <p:extLst>
      <p:ext uri="{BB962C8B-B14F-4D97-AF65-F5344CB8AC3E}">
        <p14:creationId xmlns:p14="http://schemas.microsoft.com/office/powerpoint/2010/main" val="185239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1892</TotalTime>
  <Words>1868</Words>
  <Application>Microsoft Office PowerPoint</Application>
  <PresentationFormat>Affichage à l'écran (4:3)</PresentationFormat>
  <Paragraphs>109</Paragraphs>
  <Slides>20</Slides>
  <Notes>15</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Flow</vt:lpstr>
      <vt:lpstr>                         29TH TECHNICAL CONSULTATION MEETING AMONG REGIONAL PLANT PROTECTION ORGANIZATIONS  30th October - 3rd November, 2017  Paris, France</vt:lpstr>
      <vt:lpstr>OUTLINE</vt:lpstr>
      <vt:lpstr>INTRODUCTION</vt:lpstr>
      <vt:lpstr>TECHNICAL AND CAPACITY DEVELOPMENT     ACHIEVEMENTS</vt:lpstr>
      <vt:lpstr>TECHNICAL AND CAPACITY DEVELOPMENT     ACHIEVEMENTS</vt:lpstr>
      <vt:lpstr>TECHNICAL AND CAPACITY DEVELOPMENT     ACHIEVEMENTS</vt:lpstr>
      <vt:lpstr>TECHNICAL AND CAPACITY DEVELOPMENT     ACHIEVEMENTS</vt:lpstr>
      <vt:lpstr>TECHNICAL AND CAPACITY DEVELOPMENT     ACHIEVEMENTS</vt:lpstr>
      <vt:lpstr>TECHNICAL AND CAPACITY DEVELOPMENT     ACHIEVEMENTS</vt:lpstr>
      <vt:lpstr>TECHNICAL AND CAPACITY DEVELOPMENT     ACHIEVEMENTS</vt:lpstr>
      <vt:lpstr>TECHNICAL AND CAPACITY DEVELOPMENT     ACHIEVEMENTS</vt:lpstr>
      <vt:lpstr>TECHNICAL AND CAPACITY DEVELOPMENT     ACHIEVEMENTS</vt:lpstr>
      <vt:lpstr>PARTICEPATE MEETIND AND WORKSHOPS</vt:lpstr>
      <vt:lpstr>EMERGENCY PESTS</vt:lpstr>
      <vt:lpstr>EMERGENCY PESTS</vt:lpstr>
      <vt:lpstr>EMERGENCY PESTS</vt:lpstr>
      <vt:lpstr>EMERGENCY PESTS</vt:lpstr>
      <vt:lpstr>CONCLUSION</vt:lpstr>
      <vt:lpstr>CHALLENGE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29TH TECHNICAL CONSULTATION MEETING AMONG REGIONAL PLANT PROTECTION ORGANIZATIONS  30th October - 3rd November, 2017  Paris, France</dc:title>
  <dc:creator>user</dc:creator>
  <cp:lastModifiedBy>ZAFACK</cp:lastModifiedBy>
  <cp:revision>107</cp:revision>
  <dcterms:created xsi:type="dcterms:W3CDTF">2016-12-19T11:30:16Z</dcterms:created>
  <dcterms:modified xsi:type="dcterms:W3CDTF">2017-10-25T08:06:13Z</dcterms:modified>
</cp:coreProperties>
</file>