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7" r:id="rId7"/>
    <p:sldId id="262" r:id="rId8"/>
    <p:sldId id="263" r:id="rId9"/>
    <p:sldId id="261"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10" d="100"/>
          <a:sy n="110" d="100"/>
        </p:scale>
        <p:origin x="576"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45990"/>
            <a:ext cx="7766936" cy="1285102"/>
          </a:xfrm>
        </p:spPr>
        <p:txBody>
          <a:bodyPr/>
          <a:lstStyle/>
          <a:p>
            <a:pPr algn="ctr"/>
            <a:r>
              <a:rPr lang="en-GB" sz="3600" dirty="0" smtClean="0"/>
              <a:t>FOREST AND TREE PESTS AND DISEASES MANAGMENT IN AFRICA</a:t>
            </a:r>
            <a:endParaRPr lang="en-GB" sz="3600" dirty="0"/>
          </a:p>
        </p:txBody>
      </p:sp>
      <p:sp>
        <p:nvSpPr>
          <p:cNvPr id="3" name="Subtitle 2"/>
          <p:cNvSpPr>
            <a:spLocks noGrp="1"/>
          </p:cNvSpPr>
          <p:nvPr>
            <p:ph type="subTitle" idx="1"/>
          </p:nvPr>
        </p:nvSpPr>
        <p:spPr>
          <a:xfrm>
            <a:off x="1227910" y="2561968"/>
            <a:ext cx="8464730" cy="2585764"/>
          </a:xfrm>
        </p:spPr>
        <p:txBody>
          <a:bodyPr>
            <a:normAutofit/>
          </a:bodyPr>
          <a:lstStyle/>
          <a:p>
            <a:pPr algn="ctr"/>
            <a:r>
              <a:rPr lang="en-GB" sz="3600" b="1" dirty="0" smtClean="0"/>
              <a:t>By</a:t>
            </a:r>
          </a:p>
          <a:p>
            <a:pPr algn="ctr"/>
            <a:r>
              <a:rPr lang="en-GB" sz="3600" b="1" dirty="0" smtClean="0"/>
              <a:t>The Inter-African Phytosanitary Council of African Union (AU-IAPSC)</a:t>
            </a:r>
            <a:endParaRPr lang="en-GB" sz="3600" b="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28"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176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5330"/>
            <a:ext cx="8664374" cy="1103870"/>
          </a:xfrm>
        </p:spPr>
        <p:txBody>
          <a:bodyPr>
            <a:normAutofit fontScale="90000"/>
          </a:bodyPr>
          <a:lstStyle/>
          <a:p>
            <a:r>
              <a:rPr lang="en-GB" dirty="0"/>
              <a:t>FOREST PESTS SURVEILLANCE MECHANISMS</a:t>
            </a:r>
            <a:br>
              <a:rPr lang="en-GB" dirty="0"/>
            </a:br>
            <a:endParaRPr lang="en-GB" dirty="0"/>
          </a:p>
        </p:txBody>
      </p:sp>
      <p:sp>
        <p:nvSpPr>
          <p:cNvPr id="3" name="Content Placeholder 2"/>
          <p:cNvSpPr>
            <a:spLocks noGrp="1"/>
          </p:cNvSpPr>
          <p:nvPr>
            <p:ph idx="1"/>
          </p:nvPr>
        </p:nvSpPr>
        <p:spPr>
          <a:xfrm>
            <a:off x="518984" y="955589"/>
            <a:ext cx="8880390" cy="5774725"/>
          </a:xfrm>
        </p:spPr>
        <p:txBody>
          <a:bodyPr>
            <a:normAutofit fontScale="92500" lnSpcReduction="10000"/>
          </a:bodyPr>
          <a:lstStyle/>
          <a:p>
            <a:pPr algn="just"/>
            <a:r>
              <a:rPr lang="en-GB" sz="2000" dirty="0" smtClean="0"/>
              <a:t> </a:t>
            </a:r>
            <a:r>
              <a:rPr lang="en-GB" sz="2800" dirty="0" smtClean="0"/>
              <a:t>African countries have signed agreements for forest pest and disease surveillance as independent parties to IPPC;</a:t>
            </a:r>
          </a:p>
          <a:p>
            <a:pPr algn="just"/>
            <a:r>
              <a:rPr lang="en-GB" sz="2800" dirty="0"/>
              <a:t> </a:t>
            </a:r>
            <a:r>
              <a:rPr lang="en-GB" sz="2800" dirty="0" smtClean="0"/>
              <a:t>All African countries are member of IAPSC,  making it the regional body of choice to coordinate and galvanize action in protection of trees and forests on the continent under the convention;</a:t>
            </a:r>
          </a:p>
          <a:p>
            <a:pPr algn="just"/>
            <a:r>
              <a:rPr lang="en-GB" sz="2800" dirty="0"/>
              <a:t> </a:t>
            </a:r>
            <a:r>
              <a:rPr lang="en-GB" sz="2800" dirty="0" smtClean="0"/>
              <a:t>IAPSC could play a key role in the future of forest pest and disease management in Africa. It needs to review its current arrangements to give more prominence to forestry issues on continental scale.</a:t>
            </a:r>
          </a:p>
          <a:p>
            <a:pPr algn="just"/>
            <a:r>
              <a:rPr lang="en-GB" sz="2800" dirty="0"/>
              <a:t> </a:t>
            </a:r>
            <a:r>
              <a:rPr lang="en-GB" sz="2800" dirty="0" smtClean="0"/>
              <a:t>War against invasive species is to build  technical capacity and equip research facilities to address the challenges faced at present.</a:t>
            </a:r>
            <a:endParaRPr lang="en-GB" sz="2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49" y="115330"/>
            <a:ext cx="531648" cy="354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4" y="6249711"/>
            <a:ext cx="703144" cy="568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665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616"/>
            <a:ext cx="8596668" cy="691979"/>
          </a:xfrm>
        </p:spPr>
        <p:txBody>
          <a:bodyPr>
            <a:normAutofit fontScale="90000"/>
          </a:bodyPr>
          <a:lstStyle/>
          <a:p>
            <a:r>
              <a:rPr lang="en-GB" dirty="0"/>
              <a:t>CONCLUSION</a:t>
            </a:r>
            <a:br>
              <a:rPr lang="en-GB" dirty="0"/>
            </a:br>
            <a:endParaRPr lang="en-GB" dirty="0"/>
          </a:p>
        </p:txBody>
      </p:sp>
      <p:sp>
        <p:nvSpPr>
          <p:cNvPr id="3" name="Content Placeholder 2"/>
          <p:cNvSpPr>
            <a:spLocks noGrp="1"/>
          </p:cNvSpPr>
          <p:nvPr>
            <p:ph idx="1"/>
          </p:nvPr>
        </p:nvSpPr>
        <p:spPr>
          <a:xfrm>
            <a:off x="677334" y="782595"/>
            <a:ext cx="8596668" cy="5862045"/>
          </a:xfrm>
        </p:spPr>
        <p:txBody>
          <a:bodyPr>
            <a:noAutofit/>
          </a:bodyPr>
          <a:lstStyle/>
          <a:p>
            <a:pPr algn="just"/>
            <a:r>
              <a:rPr lang="en-GB" sz="2000" dirty="0" smtClean="0"/>
              <a:t>The current situation is marked by a shortage of technical skills in undertaking surveillance for tree pests and diseases as well as inadequate infrastructure to match the field and subsequent laboratory investigations that are often necessary.</a:t>
            </a:r>
          </a:p>
          <a:p>
            <a:pPr marL="0" indent="0" algn="just">
              <a:buNone/>
            </a:pPr>
            <a:endParaRPr lang="en-GB" sz="2000" dirty="0" smtClean="0"/>
          </a:p>
          <a:p>
            <a:pPr algn="just"/>
            <a:r>
              <a:rPr lang="en-GB" sz="2000" dirty="0"/>
              <a:t> </a:t>
            </a:r>
            <a:r>
              <a:rPr lang="en-GB" sz="2000" dirty="0" smtClean="0"/>
              <a:t>Management of pests and diseases can be made more cost effectively recognizing centres of excellence that offer support services and serve to build capacity to experts at regional and continental level.</a:t>
            </a:r>
          </a:p>
          <a:p>
            <a:pPr marL="0" indent="0" algn="just">
              <a:buNone/>
            </a:pPr>
            <a:endParaRPr lang="en-GB" sz="2000" dirty="0" smtClean="0"/>
          </a:p>
          <a:p>
            <a:pPr algn="just"/>
            <a:r>
              <a:rPr lang="en-GB" sz="2000" dirty="0"/>
              <a:t> </a:t>
            </a:r>
            <a:r>
              <a:rPr lang="en-GB" sz="2000" dirty="0" smtClean="0"/>
              <a:t>Based on the interactions between hosts, pests and the environment, the phenomenon of climate change could favour pests faster spread and as a result, may accelerate economic damage.</a:t>
            </a:r>
          </a:p>
          <a:p>
            <a:pPr marL="0" indent="0" algn="just">
              <a:buNone/>
            </a:pPr>
            <a:endParaRPr lang="en-GB" sz="2000" dirty="0" smtClean="0"/>
          </a:p>
          <a:p>
            <a:pPr algn="just"/>
            <a:r>
              <a:rPr lang="en-GB" sz="2000" dirty="0"/>
              <a:t> </a:t>
            </a:r>
            <a:r>
              <a:rPr lang="en-GB" sz="2000" dirty="0" smtClean="0"/>
              <a:t>The situation of forest pests and diseases in Africa calls for a concerted management effort integrating several approaches at National, regional and continental levels.</a:t>
            </a:r>
            <a:endParaRPr lang="en-GB"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95"/>
            <a:ext cx="741833" cy="495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252754"/>
            <a:ext cx="699381" cy="565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0349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610" y="69670"/>
            <a:ext cx="6139544" cy="896982"/>
          </a:xfrm>
        </p:spPr>
        <p:txBody>
          <a:bodyPr>
            <a:normAutofit/>
          </a:bodyPr>
          <a:lstStyle/>
          <a:p>
            <a:endParaRPr lang="en-GB" dirty="0"/>
          </a:p>
        </p:txBody>
      </p:sp>
      <p:sp>
        <p:nvSpPr>
          <p:cNvPr id="3" name="Content Placeholder 2"/>
          <p:cNvSpPr>
            <a:spLocks noGrp="1"/>
          </p:cNvSpPr>
          <p:nvPr>
            <p:ph idx="1"/>
          </p:nvPr>
        </p:nvSpPr>
        <p:spPr/>
        <p:txBody>
          <a:bodyPr>
            <a:normAutofit/>
          </a:bodyPr>
          <a:lstStyle/>
          <a:p>
            <a:pPr marL="0" indent="0">
              <a:buNone/>
            </a:pPr>
            <a:r>
              <a:rPr lang="en-GB" sz="9600" dirty="0" smtClean="0"/>
              <a:t>   I THANK YOU</a:t>
            </a:r>
            <a:endParaRPr lang="en-GB" sz="96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0608"/>
            <a:ext cx="1258372" cy="73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4" y="6200503"/>
            <a:ext cx="763994" cy="617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147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9470"/>
            <a:ext cx="8596668" cy="889687"/>
          </a:xfrm>
        </p:spPr>
        <p:txBody>
          <a:bodyPr/>
          <a:lstStyle/>
          <a:p>
            <a:pPr algn="ctr"/>
            <a:r>
              <a:rPr lang="en-GB" dirty="0" smtClean="0"/>
              <a:t>OUTLINE</a:t>
            </a:r>
            <a:endParaRPr lang="en-GB" dirty="0"/>
          </a:p>
        </p:txBody>
      </p:sp>
      <p:sp>
        <p:nvSpPr>
          <p:cNvPr id="3" name="Content Placeholder 2"/>
          <p:cNvSpPr>
            <a:spLocks noGrp="1"/>
          </p:cNvSpPr>
          <p:nvPr>
            <p:ph idx="1"/>
          </p:nvPr>
        </p:nvSpPr>
        <p:spPr>
          <a:xfrm>
            <a:off x="677334" y="1202725"/>
            <a:ext cx="8596668" cy="4838638"/>
          </a:xfrm>
        </p:spPr>
        <p:txBody>
          <a:bodyPr/>
          <a:lstStyle/>
          <a:p>
            <a:r>
              <a:rPr lang="en-GB" dirty="0" smtClean="0"/>
              <a:t>INTRODUCTION</a:t>
            </a:r>
          </a:p>
          <a:p>
            <a:r>
              <a:rPr lang="en-GB" dirty="0"/>
              <a:t> </a:t>
            </a:r>
            <a:r>
              <a:rPr lang="en-GB" dirty="0" smtClean="0"/>
              <a:t>OCCURRENCE, DISTRIBUTION AND MANAGEMENT OF FOREST PESTS  IN AFRICA</a:t>
            </a:r>
          </a:p>
          <a:p>
            <a:r>
              <a:rPr lang="en-GB" dirty="0"/>
              <a:t> </a:t>
            </a:r>
            <a:r>
              <a:rPr lang="en-GB" dirty="0" smtClean="0"/>
              <a:t>ECONOMIC IMPACTS OF FOREST PESTS IN AFRICA</a:t>
            </a:r>
          </a:p>
          <a:p>
            <a:r>
              <a:rPr lang="en-GB" dirty="0"/>
              <a:t> </a:t>
            </a:r>
            <a:r>
              <a:rPr lang="en-GB" dirty="0" smtClean="0"/>
              <a:t> REGIONAL COOPERATION IN MANAGEMENT OF FOREST PEST</a:t>
            </a:r>
          </a:p>
          <a:p>
            <a:r>
              <a:rPr lang="en-GB" dirty="0"/>
              <a:t> </a:t>
            </a:r>
            <a:r>
              <a:rPr lang="en-GB" dirty="0" smtClean="0"/>
              <a:t>INSTITUIONS AND INSTITUTIONAL CAPACITIES FOR FOREST PESTS CONTROL AND MANAGEMENT </a:t>
            </a:r>
          </a:p>
          <a:p>
            <a:r>
              <a:rPr lang="en-GB" dirty="0"/>
              <a:t> </a:t>
            </a:r>
            <a:r>
              <a:rPr lang="en-GB" dirty="0" smtClean="0"/>
              <a:t>FOREST PESTS SURVEILLANCE MECHANISMS</a:t>
            </a:r>
          </a:p>
          <a:p>
            <a:r>
              <a:rPr lang="en-GB" dirty="0"/>
              <a:t> </a:t>
            </a:r>
            <a:r>
              <a:rPr lang="en-GB" dirty="0" smtClean="0"/>
              <a:t>CONCLUSION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28"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27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4758"/>
            <a:ext cx="8596668" cy="873210"/>
          </a:xfrm>
        </p:spPr>
        <p:txBody>
          <a:bodyPr/>
          <a:lstStyle/>
          <a:p>
            <a:pPr algn="ctr"/>
            <a:r>
              <a:rPr lang="en-GB" dirty="0" smtClean="0"/>
              <a:t>INTRODUCTION</a:t>
            </a:r>
            <a:endParaRPr lang="en-GB" dirty="0"/>
          </a:p>
        </p:txBody>
      </p:sp>
      <p:sp>
        <p:nvSpPr>
          <p:cNvPr id="3" name="Content Placeholder 2"/>
          <p:cNvSpPr>
            <a:spLocks noGrp="1"/>
          </p:cNvSpPr>
          <p:nvPr>
            <p:ph idx="1"/>
          </p:nvPr>
        </p:nvSpPr>
        <p:spPr>
          <a:xfrm>
            <a:off x="337751" y="1037968"/>
            <a:ext cx="9226379" cy="5156886"/>
          </a:xfrm>
        </p:spPr>
        <p:txBody>
          <a:bodyPr>
            <a:noAutofit/>
          </a:bodyPr>
          <a:lstStyle/>
          <a:p>
            <a:pPr algn="just"/>
            <a:r>
              <a:rPr lang="en-GB" sz="2000" dirty="0" smtClean="0"/>
              <a:t>In Africa, the propagation of indigenous and exotic forestry pest constitutes an increase  threat to the continent forest, international trade, forest products and others.</a:t>
            </a:r>
          </a:p>
          <a:p>
            <a:pPr marL="0" indent="0" algn="just">
              <a:buNone/>
            </a:pPr>
            <a:endParaRPr lang="en-GB" sz="2000" dirty="0" smtClean="0"/>
          </a:p>
          <a:p>
            <a:pPr algn="just"/>
            <a:r>
              <a:rPr lang="en-GB" sz="2000" dirty="0"/>
              <a:t> </a:t>
            </a:r>
            <a:r>
              <a:rPr lang="en-GB" sz="2000" dirty="0" smtClean="0"/>
              <a:t>Any pests and diseases that could impede growth increment and /or lower quality and volumes of wood are of economic importance and need to be addressed.</a:t>
            </a:r>
          </a:p>
          <a:p>
            <a:pPr marL="0" indent="0" algn="just">
              <a:buNone/>
            </a:pPr>
            <a:endParaRPr lang="en-GB" sz="2000" dirty="0" smtClean="0"/>
          </a:p>
          <a:p>
            <a:pPr algn="just"/>
            <a:r>
              <a:rPr lang="en-GB" sz="2000" dirty="0"/>
              <a:t> </a:t>
            </a:r>
            <a:r>
              <a:rPr lang="en-GB" sz="2000" dirty="0" smtClean="0"/>
              <a:t>The focus of this presentation is based on the synthesis report on recent forest health studies commissioned by the African Forest Forum (AFF) in Eastern, Southern, and West and Central Africa (Bosu,2016; </a:t>
            </a:r>
            <a:r>
              <a:rPr lang="en-GB" sz="2000" dirty="0" err="1" smtClean="0"/>
              <a:t>Gichora</a:t>
            </a:r>
            <a:r>
              <a:rPr lang="en-GB" sz="2000" dirty="0" smtClean="0"/>
              <a:t>, 2016; Kojwang,2015) as well as literature reviews on the Subject of management of forest pests and diseases in the North of the continent.</a:t>
            </a:r>
            <a:endParaRPr lang="en-GB"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28"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39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229" y="-90851"/>
            <a:ext cx="8596668" cy="1839549"/>
          </a:xfrm>
        </p:spPr>
        <p:txBody>
          <a:bodyPr>
            <a:normAutofit fontScale="90000"/>
          </a:bodyPr>
          <a:lstStyle/>
          <a:p>
            <a:r>
              <a:rPr lang="en-GB" dirty="0"/>
              <a:t>OCCURRENCE, DISTRIBUTION AND MANAGEMENT OF FOREST PESTS  IN AFRICA</a:t>
            </a:r>
            <a:br>
              <a:rPr lang="en-GB" dirty="0"/>
            </a:br>
            <a:endParaRPr lang="en-GB" dirty="0"/>
          </a:p>
        </p:txBody>
      </p:sp>
      <p:sp>
        <p:nvSpPr>
          <p:cNvPr id="3" name="Content Placeholder 2"/>
          <p:cNvSpPr>
            <a:spLocks noGrp="1"/>
          </p:cNvSpPr>
          <p:nvPr>
            <p:ph idx="1"/>
          </p:nvPr>
        </p:nvSpPr>
        <p:spPr>
          <a:xfrm>
            <a:off x="339582" y="1748698"/>
            <a:ext cx="9232786" cy="5109302"/>
          </a:xfrm>
        </p:spPr>
        <p:txBody>
          <a:bodyPr>
            <a:normAutofit/>
          </a:bodyPr>
          <a:lstStyle/>
          <a:p>
            <a:pPr algn="just"/>
            <a:r>
              <a:rPr lang="en-GB" dirty="0" smtClean="0"/>
              <a:t> </a:t>
            </a:r>
            <a:r>
              <a:rPr lang="en-GB" sz="2000" dirty="0" smtClean="0"/>
              <a:t>The situation regarding occurrence, distribution and management of forest insect pests on the African continent was described in detail by FAO(2009).</a:t>
            </a:r>
          </a:p>
          <a:p>
            <a:pPr algn="just"/>
            <a:r>
              <a:rPr lang="en-GB" sz="2000" dirty="0"/>
              <a:t> </a:t>
            </a:r>
            <a:r>
              <a:rPr lang="en-GB" sz="2000" dirty="0" smtClean="0"/>
              <a:t>Defoliators are common problem in the belt of natural forest running across northern and central Africa.</a:t>
            </a:r>
          </a:p>
          <a:p>
            <a:pPr algn="just"/>
            <a:r>
              <a:rPr lang="en-GB" sz="2000" dirty="0" smtClean="0"/>
              <a:t>Main pests in west Africa are: the mahogany shoot borer, </a:t>
            </a:r>
            <a:r>
              <a:rPr lang="en-GB" sz="2000" dirty="0" err="1" smtClean="0"/>
              <a:t>Hypsipyla</a:t>
            </a:r>
            <a:r>
              <a:rPr lang="en-GB" sz="2000" dirty="0" smtClean="0"/>
              <a:t> </a:t>
            </a:r>
            <a:r>
              <a:rPr lang="en-GB" sz="2000" dirty="0" err="1" smtClean="0"/>
              <a:t>robusta</a:t>
            </a:r>
            <a:r>
              <a:rPr lang="en-GB" sz="2000" dirty="0" smtClean="0"/>
              <a:t>, the </a:t>
            </a:r>
            <a:r>
              <a:rPr lang="en-GB" sz="2000" dirty="0" err="1" smtClean="0"/>
              <a:t>iroko</a:t>
            </a:r>
            <a:r>
              <a:rPr lang="en-GB" sz="2000" dirty="0" smtClean="0"/>
              <a:t> gall louse, </a:t>
            </a:r>
            <a:r>
              <a:rPr lang="en-GB" sz="2000" dirty="0" err="1" smtClean="0"/>
              <a:t>Phytolyma</a:t>
            </a:r>
            <a:r>
              <a:rPr lang="en-GB" sz="2000" dirty="0" smtClean="0"/>
              <a:t> </a:t>
            </a:r>
            <a:r>
              <a:rPr lang="en-GB" sz="2000" dirty="0" err="1" smtClean="0"/>
              <a:t>lata</a:t>
            </a:r>
            <a:r>
              <a:rPr lang="en-GB" sz="2000" dirty="0" smtClean="0"/>
              <a:t>, ambrosia beetles, </a:t>
            </a:r>
            <a:r>
              <a:rPr lang="en-GB" sz="2000" dirty="0" err="1" smtClean="0"/>
              <a:t>Sirex</a:t>
            </a:r>
            <a:r>
              <a:rPr lang="en-GB" sz="2000" dirty="0" smtClean="0"/>
              <a:t> wood wasp, </a:t>
            </a:r>
            <a:r>
              <a:rPr lang="en-GB" sz="2000" dirty="0" err="1" smtClean="0"/>
              <a:t>Thaumastocoris</a:t>
            </a:r>
            <a:r>
              <a:rPr lang="en-GB" sz="2000" dirty="0" smtClean="0"/>
              <a:t> </a:t>
            </a:r>
            <a:r>
              <a:rPr lang="en-GB" sz="2000" dirty="0" err="1" smtClean="0"/>
              <a:t>peregrinus</a:t>
            </a:r>
            <a:r>
              <a:rPr lang="en-GB" sz="2000" dirty="0" smtClean="0"/>
              <a:t> of Eucalyptus;</a:t>
            </a:r>
          </a:p>
          <a:p>
            <a:pPr algn="just"/>
            <a:r>
              <a:rPr lang="en-GB" sz="2000" dirty="0"/>
              <a:t> </a:t>
            </a:r>
            <a:r>
              <a:rPr lang="en-GB" sz="2000" dirty="0" smtClean="0"/>
              <a:t>A comprehensive list of all types of pests that occur in Southern Africa are listed by Roux et al .(2012) and (</a:t>
            </a:r>
            <a:r>
              <a:rPr lang="en-GB" sz="2000" dirty="0" err="1" smtClean="0"/>
              <a:t>Kojwang</a:t>
            </a:r>
            <a:r>
              <a:rPr lang="en-GB" sz="2000" dirty="0" smtClean="0"/>
              <a:t>, 2015).</a:t>
            </a:r>
          </a:p>
          <a:p>
            <a:pPr algn="just"/>
            <a:r>
              <a:rPr lang="en-GB" sz="2000" dirty="0"/>
              <a:t> </a:t>
            </a:r>
            <a:r>
              <a:rPr lang="en-GB" sz="2000" dirty="0" smtClean="0"/>
              <a:t>tree locusts, termites and beetles are insect pests of forests in east Africa</a:t>
            </a:r>
          </a:p>
          <a:p>
            <a:pPr algn="just"/>
            <a:r>
              <a:rPr lang="en-GB" sz="2000" dirty="0"/>
              <a:t> </a:t>
            </a:r>
            <a:r>
              <a:rPr lang="en-GB" sz="2000" dirty="0" err="1" smtClean="0"/>
              <a:t>Thaumetopoea</a:t>
            </a:r>
            <a:r>
              <a:rPr lang="en-GB" sz="2000" dirty="0" smtClean="0"/>
              <a:t> </a:t>
            </a:r>
            <a:r>
              <a:rPr lang="en-GB" sz="2000" dirty="0" err="1" smtClean="0"/>
              <a:t>pityocampa</a:t>
            </a:r>
            <a:r>
              <a:rPr lang="en-GB" sz="2000" dirty="0" smtClean="0"/>
              <a:t>, the pine </a:t>
            </a:r>
            <a:r>
              <a:rPr lang="en-GB" sz="2000" dirty="0" err="1" smtClean="0"/>
              <a:t>processionary</a:t>
            </a:r>
            <a:r>
              <a:rPr lang="en-GB" sz="2000" dirty="0" smtClean="0"/>
              <a:t> moth  are the main forests pests in north Africa.</a:t>
            </a:r>
            <a:endParaRPr lang="en-GB"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 y="0"/>
            <a:ext cx="913109"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01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397" y="71476"/>
            <a:ext cx="7900609" cy="1666789"/>
          </a:xfrm>
        </p:spPr>
        <p:txBody>
          <a:bodyPr>
            <a:normAutofit fontScale="90000"/>
          </a:bodyPr>
          <a:lstStyle/>
          <a:p>
            <a:r>
              <a:rPr lang="en-GB" dirty="0"/>
              <a:t>OCCURRENCE, DISTRIBUTION AND MANAGEMENT OF FOREST PESTS  IN </a:t>
            </a:r>
            <a:r>
              <a:rPr lang="en-GB" dirty="0" smtClean="0"/>
              <a:t>AFRICA CON`T</a:t>
            </a:r>
            <a:r>
              <a:rPr lang="en-GB" dirty="0"/>
              <a:t/>
            </a:r>
            <a:br>
              <a:rPr lang="en-GB" dirty="0"/>
            </a:br>
            <a:endParaRPr lang="en-GB" dirty="0"/>
          </a:p>
        </p:txBody>
      </p:sp>
      <p:sp>
        <p:nvSpPr>
          <p:cNvPr id="3" name="Content Placeholder 2"/>
          <p:cNvSpPr>
            <a:spLocks noGrp="1"/>
          </p:cNvSpPr>
          <p:nvPr>
            <p:ph idx="1"/>
          </p:nvPr>
        </p:nvSpPr>
        <p:spPr>
          <a:xfrm>
            <a:off x="999551" y="1625054"/>
            <a:ext cx="8596668" cy="4952246"/>
          </a:xfrm>
        </p:spPr>
        <p:txBody>
          <a:bodyPr>
            <a:normAutofit/>
          </a:bodyPr>
          <a:lstStyle/>
          <a:p>
            <a:pPr algn="just"/>
            <a:r>
              <a:rPr lang="en-GB" dirty="0" smtClean="0"/>
              <a:t> Major diseases of trees and forests in west and Central Africa (Bosu,2016 )</a:t>
            </a:r>
          </a:p>
          <a:p>
            <a:pPr algn="just"/>
            <a:r>
              <a:rPr lang="en-GB" dirty="0"/>
              <a:t> </a:t>
            </a:r>
            <a:r>
              <a:rPr lang="en-GB" dirty="0" smtClean="0"/>
              <a:t>A comprehensive study of diseases of eucalypts and pines has been reported by </a:t>
            </a:r>
            <a:r>
              <a:rPr lang="en-GB" dirty="0" err="1" smtClean="0"/>
              <a:t>Alemu</a:t>
            </a:r>
            <a:r>
              <a:rPr lang="en-GB" dirty="0" smtClean="0"/>
              <a:t> et al.(2003a). </a:t>
            </a:r>
          </a:p>
          <a:p>
            <a:pPr marL="0" indent="0" algn="just">
              <a:buNone/>
            </a:pPr>
            <a:endParaRPr lang="en-GB" dirty="0" smtClean="0"/>
          </a:p>
          <a:p>
            <a:pPr algn="just"/>
            <a:r>
              <a:rPr lang="en-GB" dirty="0"/>
              <a:t> </a:t>
            </a:r>
            <a:r>
              <a:rPr lang="en-GB" b="1" dirty="0" smtClean="0"/>
              <a:t>Non Fungal Infectious Forest Diseases include:</a:t>
            </a:r>
          </a:p>
          <a:p>
            <a:pPr algn="just">
              <a:buFontTx/>
              <a:buChar char="-"/>
            </a:pPr>
            <a:r>
              <a:rPr lang="en-GB" dirty="0" smtClean="0"/>
              <a:t>Forest Diseases caused by viruses;</a:t>
            </a:r>
          </a:p>
          <a:p>
            <a:pPr algn="just">
              <a:buFontTx/>
              <a:buChar char="-"/>
            </a:pPr>
            <a:r>
              <a:rPr lang="en-GB" dirty="0"/>
              <a:t> </a:t>
            </a:r>
            <a:r>
              <a:rPr lang="en-GB" dirty="0" smtClean="0"/>
              <a:t>Forest disease caused by Prokaryotes: </a:t>
            </a:r>
            <a:r>
              <a:rPr lang="en-GB" dirty="0" err="1" smtClean="0"/>
              <a:t>Phytoplasma</a:t>
            </a:r>
            <a:r>
              <a:rPr lang="en-GB" dirty="0" smtClean="0"/>
              <a:t> and Bacterial Diseases</a:t>
            </a:r>
          </a:p>
          <a:p>
            <a:pPr algn="just">
              <a:buFontTx/>
              <a:buChar char="-"/>
            </a:pPr>
            <a:r>
              <a:rPr lang="en-GB" dirty="0"/>
              <a:t> </a:t>
            </a:r>
            <a:r>
              <a:rPr lang="en-GB" dirty="0" smtClean="0"/>
              <a:t>Forest Diseases caused by Higher Parasitic plants: </a:t>
            </a:r>
            <a:r>
              <a:rPr lang="en-GB" dirty="0" err="1" smtClean="0"/>
              <a:t>Misletoes</a:t>
            </a:r>
            <a:endParaRPr lang="en-GB" dirty="0" smtClean="0"/>
          </a:p>
          <a:p>
            <a:pPr algn="just">
              <a:buFontTx/>
              <a:buChar char="-"/>
            </a:pPr>
            <a:r>
              <a:rPr lang="en-GB" dirty="0"/>
              <a:t> </a:t>
            </a:r>
            <a:r>
              <a:rPr lang="en-GB" dirty="0" smtClean="0"/>
              <a:t>Pine Wilt Disease and other Nematode Diseases.</a:t>
            </a:r>
          </a:p>
          <a:p>
            <a:pPr algn="just">
              <a:buFontTx/>
              <a:buChar char="-"/>
            </a:pPr>
            <a:endParaRPr lang="en-GB" dirty="0" smtClean="0"/>
          </a:p>
          <a:p>
            <a:pPr algn="just">
              <a:buFont typeface="Wingdings" panose="05000000000000000000" pitchFamily="2" charset="2"/>
              <a:buChar char="Ø"/>
            </a:pPr>
            <a:r>
              <a:rPr lang="en-GB" b="1" dirty="0" smtClean="0"/>
              <a:t> Forest Diseases Caused by Fungi and Fungal-like Organisms ( Root and Butt Rots, Stem Rots, Vascular Diseases, Canker Diseases, Branch and Tip Blights Foliar Diseases, Oomycete Diseases, Rust Diseases and Nursery Diseases.</a:t>
            </a:r>
            <a:endParaRPr lang="en-GB" b="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53" y="240177"/>
            <a:ext cx="596281" cy="39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5521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474" y="609600"/>
            <a:ext cx="7166528" cy="1320800"/>
          </a:xfrm>
        </p:spPr>
        <p:txBody>
          <a:bodyPr/>
          <a:lstStyle/>
          <a:p>
            <a:r>
              <a:rPr lang="en-GB" sz="3200" dirty="0">
                <a:solidFill>
                  <a:srgbClr val="90C226"/>
                </a:solidFill>
              </a:rPr>
              <a:t>MANAGEMENT OF FOREST PESTS  IN AFRICA</a:t>
            </a:r>
            <a:endParaRPr lang="en-GB" dirty="0"/>
          </a:p>
        </p:txBody>
      </p:sp>
      <p:sp>
        <p:nvSpPr>
          <p:cNvPr id="3" name="Content Placeholder 2"/>
          <p:cNvSpPr>
            <a:spLocks noGrp="1"/>
          </p:cNvSpPr>
          <p:nvPr>
            <p:ph idx="1"/>
          </p:nvPr>
        </p:nvSpPr>
        <p:spPr/>
        <p:txBody>
          <a:bodyPr/>
          <a:lstStyle/>
          <a:p>
            <a:r>
              <a:rPr lang="en-GB" dirty="0" smtClean="0"/>
              <a:t>Countries to establish a network to address the following activities:</a:t>
            </a:r>
          </a:p>
          <a:p>
            <a:r>
              <a:rPr lang="en-GB" dirty="0"/>
              <a:t> </a:t>
            </a:r>
            <a:r>
              <a:rPr lang="en-GB" dirty="0" smtClean="0"/>
              <a:t>Training</a:t>
            </a:r>
          </a:p>
          <a:p>
            <a:r>
              <a:rPr lang="en-GB" dirty="0" smtClean="0"/>
              <a:t>Information exchange, through a newsletter</a:t>
            </a:r>
          </a:p>
          <a:p>
            <a:r>
              <a:rPr lang="en-GB" dirty="0" smtClean="0"/>
              <a:t>Collaborative research, detection and monitoring, screening of insecticides, ecological and socio-economic impact studies, integrated pest management</a:t>
            </a:r>
          </a:p>
          <a:p>
            <a:r>
              <a:rPr lang="en-GB" dirty="0"/>
              <a:t> Q</a:t>
            </a:r>
            <a:r>
              <a:rPr lang="en-GB" dirty="0" smtClean="0"/>
              <a:t>uarantine services</a:t>
            </a:r>
          </a:p>
          <a:p>
            <a:r>
              <a:rPr lang="en-GB" dirty="0" smtClean="0"/>
              <a:t>Exchange of expertise</a:t>
            </a:r>
          </a:p>
          <a:p>
            <a:r>
              <a:rPr lang="en-GB" dirty="0"/>
              <a:t> </a:t>
            </a:r>
            <a:r>
              <a:rPr lang="en-GB" dirty="0" smtClean="0"/>
              <a:t>Public awareness and education</a:t>
            </a:r>
          </a:p>
          <a:p>
            <a:r>
              <a:rPr lang="en-GB" dirty="0"/>
              <a:t> </a:t>
            </a:r>
            <a:r>
              <a:rPr lang="en-GB" dirty="0" smtClean="0"/>
              <a:t>Sufficient attention to forest insect management by IAPSC</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28"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9498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919747" cy="659027"/>
          </a:xfrm>
        </p:spPr>
        <p:txBody>
          <a:bodyPr>
            <a:normAutofit fontScale="90000"/>
          </a:bodyPr>
          <a:lstStyle/>
          <a:p>
            <a:r>
              <a:rPr lang="en-GB" dirty="0"/>
              <a:t>ECONOMIC IMPACTS OF FOREST PESTS IN AFRICA</a:t>
            </a:r>
            <a:br>
              <a:rPr lang="en-GB" dirty="0"/>
            </a:br>
            <a:endParaRPr lang="en-GB" dirty="0"/>
          </a:p>
        </p:txBody>
      </p:sp>
      <p:sp>
        <p:nvSpPr>
          <p:cNvPr id="3" name="Content Placeholder 2"/>
          <p:cNvSpPr>
            <a:spLocks noGrp="1"/>
          </p:cNvSpPr>
          <p:nvPr>
            <p:ph idx="1"/>
          </p:nvPr>
        </p:nvSpPr>
        <p:spPr>
          <a:xfrm>
            <a:off x="271849" y="733168"/>
            <a:ext cx="9448799" cy="6124831"/>
          </a:xfrm>
        </p:spPr>
        <p:txBody>
          <a:bodyPr/>
          <a:lstStyle/>
          <a:p>
            <a:pPr algn="just"/>
            <a:r>
              <a:rPr lang="en-GB" dirty="0" smtClean="0"/>
              <a:t> To determine the extent of economic loss attributed to poor forest, it is necessary to have data about disease and pest incidences and their effects on forest and forest products.</a:t>
            </a:r>
          </a:p>
          <a:p>
            <a:pPr algn="just"/>
            <a:r>
              <a:rPr lang="en-GB" dirty="0"/>
              <a:t> </a:t>
            </a:r>
            <a:r>
              <a:rPr lang="en-GB" dirty="0" smtClean="0"/>
              <a:t>In all of sub-Saharan Africa, pest problems of ecological and economic significance are few and of limited concern in naturally occurring forest stands.</a:t>
            </a:r>
          </a:p>
          <a:p>
            <a:pPr algn="just"/>
            <a:r>
              <a:rPr lang="en-GB" dirty="0"/>
              <a:t> </a:t>
            </a:r>
            <a:r>
              <a:rPr lang="en-GB" dirty="0" smtClean="0"/>
              <a:t>Pest impact becomes significant mainly in plantations (</a:t>
            </a:r>
            <a:r>
              <a:rPr lang="en-GB" dirty="0" err="1" smtClean="0"/>
              <a:t>Bosu</a:t>
            </a:r>
            <a:r>
              <a:rPr lang="en-GB" dirty="0" smtClean="0"/>
              <a:t>, 2016).</a:t>
            </a:r>
          </a:p>
          <a:p>
            <a:pPr algn="just"/>
            <a:r>
              <a:rPr lang="en-GB" dirty="0"/>
              <a:t> </a:t>
            </a:r>
            <a:r>
              <a:rPr lang="en-GB" dirty="0" smtClean="0"/>
              <a:t>In the humid forest zones of west and central Africa, Plantations of high value timber species such as </a:t>
            </a:r>
            <a:r>
              <a:rPr lang="en-GB" dirty="0" err="1" smtClean="0"/>
              <a:t>iroko</a:t>
            </a:r>
            <a:r>
              <a:rPr lang="en-GB" dirty="0" smtClean="0"/>
              <a:t> (</a:t>
            </a:r>
            <a:r>
              <a:rPr lang="en-GB" dirty="0" err="1" smtClean="0"/>
              <a:t>milicia</a:t>
            </a:r>
            <a:r>
              <a:rPr lang="en-GB" dirty="0" smtClean="0"/>
              <a:t> excels and </a:t>
            </a:r>
            <a:r>
              <a:rPr lang="en-GB" dirty="0" err="1" smtClean="0"/>
              <a:t>M.regia</a:t>
            </a:r>
            <a:r>
              <a:rPr lang="en-GB" dirty="0" smtClean="0"/>
              <a:t>) are </a:t>
            </a:r>
            <a:r>
              <a:rPr lang="en-GB" dirty="0" err="1" smtClean="0"/>
              <a:t>attaked</a:t>
            </a:r>
            <a:r>
              <a:rPr lang="en-GB" dirty="0" smtClean="0"/>
              <a:t> by </a:t>
            </a:r>
            <a:r>
              <a:rPr lang="en-GB" dirty="0" err="1" smtClean="0"/>
              <a:t>iroko</a:t>
            </a:r>
            <a:r>
              <a:rPr lang="en-GB" dirty="0" smtClean="0"/>
              <a:t> gall bug </a:t>
            </a:r>
            <a:r>
              <a:rPr lang="en-GB" dirty="0" err="1" smtClean="0"/>
              <a:t>Phytolyma</a:t>
            </a:r>
            <a:r>
              <a:rPr lang="en-GB" dirty="0" smtClean="0"/>
              <a:t> </a:t>
            </a:r>
            <a:r>
              <a:rPr lang="en-GB" dirty="0" err="1" smtClean="0"/>
              <a:t>spp</a:t>
            </a:r>
            <a:r>
              <a:rPr lang="en-GB" dirty="0" smtClean="0"/>
              <a:t>; and mahogany ( </a:t>
            </a:r>
            <a:r>
              <a:rPr lang="en-GB" dirty="0" err="1" smtClean="0"/>
              <a:t>Khaya</a:t>
            </a:r>
            <a:r>
              <a:rPr lang="en-GB" dirty="0" smtClean="0"/>
              <a:t> and </a:t>
            </a:r>
            <a:r>
              <a:rPr lang="en-GB" dirty="0" err="1" smtClean="0"/>
              <a:t>Entandrophrama</a:t>
            </a:r>
            <a:r>
              <a:rPr lang="en-GB" dirty="0" smtClean="0"/>
              <a:t> </a:t>
            </a:r>
            <a:r>
              <a:rPr lang="en-GB" dirty="0" err="1" smtClean="0"/>
              <a:t>spp</a:t>
            </a:r>
            <a:r>
              <a:rPr lang="en-GB" dirty="0" smtClean="0"/>
              <a:t>) are susceptible to the shoot borer </a:t>
            </a:r>
            <a:r>
              <a:rPr lang="en-GB" dirty="0" err="1" smtClean="0"/>
              <a:t>hypsipyla</a:t>
            </a:r>
            <a:r>
              <a:rPr lang="en-GB" dirty="0" smtClean="0"/>
              <a:t> </a:t>
            </a:r>
            <a:r>
              <a:rPr lang="en-GB" dirty="0" err="1" smtClean="0"/>
              <a:t>robusta</a:t>
            </a:r>
            <a:r>
              <a:rPr lang="en-GB" dirty="0" smtClean="0"/>
              <a:t>.</a:t>
            </a:r>
          </a:p>
          <a:p>
            <a:pPr algn="just"/>
            <a:r>
              <a:rPr lang="en-GB" dirty="0"/>
              <a:t> </a:t>
            </a:r>
            <a:r>
              <a:rPr lang="en-GB" dirty="0" smtClean="0"/>
              <a:t>Mitigating the impact of pests and pathogens requires an integrated approach which is based on decisions reached and action taken before an outbreak is detected</a:t>
            </a:r>
          </a:p>
          <a:p>
            <a:pPr algn="just"/>
            <a:r>
              <a:rPr lang="en-GB" dirty="0"/>
              <a:t> </a:t>
            </a:r>
            <a:r>
              <a:rPr lang="en-GB" dirty="0" smtClean="0"/>
              <a:t>Monitoring of forest pests and diseases and their resultant damage is a critical input to the IPM decision process.</a:t>
            </a:r>
          </a:p>
          <a:p>
            <a:pPr algn="just"/>
            <a:r>
              <a:rPr lang="en-GB" dirty="0"/>
              <a:t> </a:t>
            </a:r>
            <a:r>
              <a:rPr lang="en-GB" dirty="0" smtClean="0"/>
              <a:t>Regulatory, cultural or genetic tactics are examples of prevention strategies.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137"/>
            <a:ext cx="745920" cy="497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7540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2378"/>
            <a:ext cx="8664374" cy="1334530"/>
          </a:xfrm>
        </p:spPr>
        <p:txBody>
          <a:bodyPr>
            <a:normAutofit fontScale="90000"/>
          </a:bodyPr>
          <a:lstStyle/>
          <a:p>
            <a:r>
              <a:rPr lang="en-GB" dirty="0"/>
              <a:t>REGIONAL COOPERATION IN MANAGEMENT OF FOREST </a:t>
            </a:r>
            <a:r>
              <a:rPr lang="en-GB" dirty="0" smtClean="0"/>
              <a:t>PESTS</a:t>
            </a:r>
            <a:r>
              <a:rPr lang="en-GB" dirty="0"/>
              <a:t/>
            </a:r>
            <a:br>
              <a:rPr lang="en-GB" dirty="0"/>
            </a:br>
            <a:endParaRPr lang="en-GB" dirty="0"/>
          </a:p>
        </p:txBody>
      </p:sp>
      <p:sp>
        <p:nvSpPr>
          <p:cNvPr id="3" name="Content Placeholder 2"/>
          <p:cNvSpPr>
            <a:spLocks noGrp="1"/>
          </p:cNvSpPr>
          <p:nvPr>
            <p:ph idx="1"/>
          </p:nvPr>
        </p:nvSpPr>
        <p:spPr>
          <a:xfrm>
            <a:off x="677334" y="1276865"/>
            <a:ext cx="8596668" cy="5453449"/>
          </a:xfrm>
        </p:spPr>
        <p:txBody>
          <a:bodyPr/>
          <a:lstStyle/>
          <a:p>
            <a:pPr algn="just"/>
            <a:r>
              <a:rPr lang="en-GB" dirty="0" smtClean="0"/>
              <a:t>Major impediment to effective monitoring and early detection of outbreaks is the shortage of highly trained and skilled people of identifying pests as causal agents of damage to forests and  Lack of infrastructure and transport in most countries can only be tackled by cooperation within RECs and African Union (IAPSC) at the Apex.</a:t>
            </a:r>
          </a:p>
          <a:p>
            <a:pPr marL="0" indent="0" algn="just">
              <a:buNone/>
            </a:pPr>
            <a:endParaRPr lang="en-GB" dirty="0" smtClean="0"/>
          </a:p>
          <a:p>
            <a:pPr algn="just"/>
            <a:r>
              <a:rPr lang="en-GB" dirty="0"/>
              <a:t> </a:t>
            </a:r>
            <a:r>
              <a:rPr lang="en-GB" dirty="0" smtClean="0"/>
              <a:t>Striving for health forests involves anticipating pests and diseases based on historical records of their occurrence and the knowledge of forest and climatic conditions that favour their abundance.</a:t>
            </a:r>
          </a:p>
          <a:p>
            <a:pPr marL="0" indent="0" algn="just">
              <a:buNone/>
            </a:pPr>
            <a:endParaRPr lang="en-GB" dirty="0"/>
          </a:p>
          <a:p>
            <a:pPr marL="0" indent="0" algn="just">
              <a:buNone/>
            </a:pPr>
            <a:endParaRPr lang="en-GB" dirty="0" smtClean="0"/>
          </a:p>
          <a:p>
            <a:pPr algn="just"/>
            <a:r>
              <a:rPr lang="en-GB" dirty="0"/>
              <a:t> </a:t>
            </a:r>
            <a:r>
              <a:rPr lang="en-GB" dirty="0" smtClean="0"/>
              <a:t>Developments in Africa`s regional integration will strengthen the capacity of institutions including AU, RECs and member states. This ensures sustainable growth and good governance on the continent that can be benefit to forests pests preventions and spread.</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91" y="0"/>
            <a:ext cx="717442" cy="478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3" y="6019818"/>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85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680519"/>
          </a:xfrm>
        </p:spPr>
        <p:txBody>
          <a:bodyPr>
            <a:normAutofit fontScale="90000"/>
          </a:bodyPr>
          <a:lstStyle/>
          <a:p>
            <a:r>
              <a:rPr lang="en-GB" dirty="0"/>
              <a:t>INSTITUIONS AND INSTITUTIONAL CAPACITIES FOR FOREST PESTS CONTROL AND MANAGEMENT</a:t>
            </a:r>
          </a:p>
        </p:txBody>
      </p:sp>
      <p:sp>
        <p:nvSpPr>
          <p:cNvPr id="3" name="Content Placeholder 2"/>
          <p:cNvSpPr>
            <a:spLocks noGrp="1"/>
          </p:cNvSpPr>
          <p:nvPr>
            <p:ph idx="1"/>
          </p:nvPr>
        </p:nvSpPr>
        <p:spPr>
          <a:xfrm>
            <a:off x="395416" y="1754659"/>
            <a:ext cx="9265764" cy="4909752"/>
          </a:xfrm>
        </p:spPr>
        <p:txBody>
          <a:bodyPr>
            <a:normAutofit/>
          </a:bodyPr>
          <a:lstStyle/>
          <a:p>
            <a:pPr algn="just"/>
            <a:r>
              <a:rPr lang="en-GB" b="1" dirty="0" smtClean="0"/>
              <a:t> </a:t>
            </a:r>
            <a:r>
              <a:rPr lang="en-GB" sz="2000" b="1" dirty="0" smtClean="0"/>
              <a:t>Status of Regional Sanitary and Phytosanitary protocols:</a:t>
            </a:r>
          </a:p>
          <a:p>
            <a:pPr algn="just"/>
            <a:r>
              <a:rPr lang="en-GB" sz="2000" dirty="0"/>
              <a:t> </a:t>
            </a:r>
            <a:r>
              <a:rPr lang="en-GB" sz="2000" dirty="0" smtClean="0"/>
              <a:t>For Eastern Africa, EAC has developed and adopted a common phytosanitary protocol based on the requirements of IPPC and chapter XVII of the treaty;</a:t>
            </a:r>
          </a:p>
          <a:p>
            <a:pPr algn="just"/>
            <a:r>
              <a:rPr lang="en-GB" sz="2000" dirty="0"/>
              <a:t> </a:t>
            </a:r>
            <a:r>
              <a:rPr lang="en-GB" sz="2000" dirty="0" smtClean="0"/>
              <a:t>For Southern Africa, SADC has a phytosanitary protocol adopted by member countries in 2008 ( </a:t>
            </a:r>
            <a:r>
              <a:rPr lang="en-GB" sz="2000" dirty="0" err="1" smtClean="0"/>
              <a:t>Kojwang</a:t>
            </a:r>
            <a:r>
              <a:rPr lang="en-GB" sz="2000" dirty="0" smtClean="0"/>
              <a:t>, 2015);</a:t>
            </a:r>
          </a:p>
          <a:p>
            <a:pPr algn="just"/>
            <a:r>
              <a:rPr lang="en-GB" sz="2000" dirty="0"/>
              <a:t> </a:t>
            </a:r>
            <a:r>
              <a:rPr lang="en-GB" sz="2000" dirty="0" smtClean="0"/>
              <a:t>A tri-partite agreement is under negotiation between EAC, SADC and COMESA for regulation of trade. It covers seed exchange and addresses seed trade policy harmonization;</a:t>
            </a:r>
          </a:p>
          <a:p>
            <a:pPr algn="just"/>
            <a:r>
              <a:rPr lang="en-GB" sz="2000" dirty="0"/>
              <a:t> </a:t>
            </a:r>
            <a:r>
              <a:rPr lang="en-GB" sz="2000" dirty="0" smtClean="0"/>
              <a:t>For West and central Africa, ECOWAS does not have a regional phytosanitary protocol. However, a draft ECOWAS regulation has been developed. ECCAS does not have a common phytosanitary policy for the region. IPPC is recommended for the region.</a:t>
            </a:r>
            <a:endParaRPr lang="en-GB"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75643"/>
            <a:ext cx="565007" cy="37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54" y="6261463"/>
            <a:ext cx="688612" cy="55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2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1205</TotalTime>
  <Words>1252</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Trebuchet MS</vt:lpstr>
      <vt:lpstr>Wingdings</vt:lpstr>
      <vt:lpstr>Wingdings 3</vt:lpstr>
      <vt:lpstr>Facet</vt:lpstr>
      <vt:lpstr>FOREST AND TREE PESTS AND DISEASES MANAGMENT IN AFRICA</vt:lpstr>
      <vt:lpstr>OUTLINE</vt:lpstr>
      <vt:lpstr>INTRODUCTION</vt:lpstr>
      <vt:lpstr>OCCURRENCE, DISTRIBUTION AND MANAGEMENT OF FOREST PESTS  IN AFRICA </vt:lpstr>
      <vt:lpstr>OCCURRENCE, DISTRIBUTION AND MANAGEMENT OF FOREST PESTS  IN AFRICA CON`T </vt:lpstr>
      <vt:lpstr>MANAGEMENT OF FOREST PESTS  IN AFRICA</vt:lpstr>
      <vt:lpstr>ECONOMIC IMPACTS OF FOREST PESTS IN AFRICA </vt:lpstr>
      <vt:lpstr>REGIONAL COOPERATION IN MANAGEMENT OF FOREST PESTS </vt:lpstr>
      <vt:lpstr>INSTITUIONS AND INSTITUTIONAL CAPACITIES FOR FOREST PESTS CONTROL AND MANAGEMENT</vt:lpstr>
      <vt:lpstr>FOREST PESTS SURVEILLANCE MECHANISMS </vt:lpstr>
      <vt:lpstr>CONCLUSION </vt:lpstr>
      <vt:lpstr>PowerPoint Presentation</vt:lpstr>
    </vt:vector>
  </TitlesOfParts>
  <Company>African Union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 AND TREE PESTS AND DISEASES MANAGMENT IN AFRICA</dc:title>
  <dc:creator>Flaubert Nana Sani Nana Sani</dc:creator>
  <cp:lastModifiedBy>Flaubert Nana Sani Nana Sani</cp:lastModifiedBy>
  <cp:revision>44</cp:revision>
  <dcterms:created xsi:type="dcterms:W3CDTF">2017-10-04T14:51:20Z</dcterms:created>
  <dcterms:modified xsi:type="dcterms:W3CDTF">2017-10-10T15:08:51Z</dcterms:modified>
</cp:coreProperties>
</file>