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</p:sldMasterIdLst>
  <p:notesMasterIdLst>
    <p:notesMasterId r:id="rId14"/>
  </p:notesMasterIdLst>
  <p:sldIdLst>
    <p:sldId id="261" r:id="rId5"/>
    <p:sldId id="275" r:id="rId6"/>
    <p:sldId id="268" r:id="rId7"/>
    <p:sldId id="272" r:id="rId8"/>
    <p:sldId id="273" r:id="rId9"/>
    <p:sldId id="262" r:id="rId10"/>
    <p:sldId id="274" r:id="rId11"/>
    <p:sldId id="267" r:id="rId12"/>
    <p:sldId id="265" r:id="rId13"/>
  </p:sldIdLst>
  <p:sldSz cx="12192000" cy="6858000"/>
  <p:notesSz cx="7010400" cy="92964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10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4EE732-D24C-4516-856F-2C0945BD067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EB1F66-4FF4-4657-9A28-D1D1A83BB32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4514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8561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1pPr>
            <a:lvl2pPr marL="742849" indent="-285711" algn="ctr" defTabSz="928561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2pPr>
            <a:lvl3pPr marL="1142845" indent="-228569" algn="ctr" defTabSz="928561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3pPr>
            <a:lvl4pPr marL="1599982" indent="-228569" algn="ctr" defTabSz="928561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4pPr>
            <a:lvl5pPr marL="2057120" indent="-228569" algn="ctr" defTabSz="928561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5pPr>
            <a:lvl6pPr marL="2514258" indent="-228569" algn="ctr" defTabSz="928561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6pPr>
            <a:lvl7pPr marL="2971397" indent="-228569" algn="ctr" defTabSz="928561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7pPr>
            <a:lvl8pPr marL="3428534" indent="-228569" algn="ctr" defTabSz="928561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8pPr>
            <a:lvl9pPr marL="3885670" indent="-228569" algn="ctr" defTabSz="928561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9pPr>
          </a:lstStyle>
          <a:p>
            <a:pPr algn="r" eaLnBrk="1" hangingPunct="1"/>
            <a:fld id="{119541BA-96C2-40F2-B344-E81A46D6C285}" type="slidenum">
              <a:rPr lang="zh-TW" altLang="en-US" sz="1200" b="0">
                <a:solidFill>
                  <a:prstClr val="black"/>
                </a:solidFill>
                <a:latin typeface="Times" pitchFamily="18" charset="0"/>
                <a:ea typeface="Taipei"/>
              </a:rPr>
              <a:pPr algn="r" eaLnBrk="1" hangingPunct="1"/>
              <a:t>2</a:t>
            </a:fld>
            <a:endParaRPr lang="en-US" altLang="zh-TW" sz="1200" b="0">
              <a:solidFill>
                <a:prstClr val="black"/>
              </a:solidFill>
              <a:latin typeface="Times" pitchFamily="18" charset="0"/>
              <a:ea typeface="Taipei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9775"/>
            <a:ext cx="6627813" cy="3729038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5" y="4717218"/>
            <a:ext cx="4984750" cy="44695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61" tIns="42930" rIns="85861" bIns="42930"/>
          <a:lstStyle/>
          <a:p>
            <a:pPr marL="226983" indent="-226983"/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094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E5BF-2CE0-4A87-9577-7AFE03871F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4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2935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4242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8960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875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76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2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05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1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855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15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74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27809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00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505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11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382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355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65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264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988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157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76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80275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76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408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55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691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2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33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45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21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0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7532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44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16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27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56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95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principal e 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775397" y="167195"/>
            <a:ext cx="8841017" cy="1503458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0D3A92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775397" y="1670653"/>
            <a:ext cx="10720477" cy="518734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78359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 txBox="1">
            <a:spLocks/>
          </p:cNvSpPr>
          <p:nvPr userDrawn="1"/>
        </p:nvSpPr>
        <p:spPr>
          <a:xfrm>
            <a:off x="0" y="1"/>
            <a:ext cx="12192000" cy="1127124"/>
          </a:xfrm>
          <a:prstGeom prst="rect">
            <a:avLst/>
          </a:prstGeom>
          <a:gradFill flip="none" rotWithShape="1">
            <a:gsLst>
              <a:gs pos="0">
                <a:srgbClr val="0088FF"/>
              </a:gs>
              <a:gs pos="100000">
                <a:srgbClr val="0091FF">
                  <a:alpha val="23000"/>
                </a:srgbClr>
              </a:gs>
            </a:gsLst>
            <a:lin ang="0" scaled="1"/>
            <a:tileRect/>
          </a:gradFill>
        </p:spPr>
        <p:txBody>
          <a:bodyPr vert="horz"/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  <a:buClr>
                <a:srgbClr val="E7E6E6">
                  <a:lumMod val="40000"/>
                  <a:lumOff val="60000"/>
                </a:srgbClr>
              </a:buClr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584" y="2048934"/>
            <a:ext cx="9819217" cy="4199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50"/>
              </a:spcBef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99752" y="1"/>
            <a:ext cx="1502833" cy="1127125"/>
          </a:xfrm>
          <a:prstGeom prst="rect">
            <a:avLst/>
          </a:prstGeom>
          <a:solidFill>
            <a:srgbClr val="008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WFPlogo-english-emblem-white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087" y="132647"/>
            <a:ext cx="1171083" cy="87831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45584" y="1341439"/>
            <a:ext cx="9819217" cy="4196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88FF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>
                <a:solidFill>
                  <a:srgbClr val="0088FF"/>
                </a:solidFill>
                <a:latin typeface="Verdana"/>
                <a:cs typeface="Verdana"/>
              </a:defRPr>
            </a:lvl2pPr>
            <a:lvl3pPr marL="914400" indent="0">
              <a:buNone/>
              <a:defRPr sz="2000" b="1">
                <a:solidFill>
                  <a:srgbClr val="0088FF"/>
                </a:solidFill>
                <a:latin typeface="Verdana"/>
                <a:cs typeface="Verdana"/>
              </a:defRPr>
            </a:lvl3pPr>
            <a:lvl4pPr marL="1371600" indent="0">
              <a:buNone/>
              <a:defRPr sz="2000" b="1">
                <a:solidFill>
                  <a:srgbClr val="0088FF"/>
                </a:solidFill>
                <a:latin typeface="Verdana"/>
                <a:cs typeface="Verdana"/>
              </a:defRPr>
            </a:lvl4pPr>
            <a:lvl5pPr marL="1828800" indent="0">
              <a:buNone/>
              <a:defRPr sz="2000" b="1">
                <a:solidFill>
                  <a:srgbClr val="0088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Title 31"/>
          <p:cNvSpPr>
            <a:spLocks noGrp="1"/>
          </p:cNvSpPr>
          <p:nvPr>
            <p:ph type="title" hasCustomPrompt="1"/>
          </p:nvPr>
        </p:nvSpPr>
        <p:spPr>
          <a:xfrm>
            <a:off x="645581" y="116502"/>
            <a:ext cx="9480552" cy="925114"/>
          </a:xfrm>
          <a:prstGeom prst="rect">
            <a:avLst/>
          </a:prstGeom>
          <a:noFill/>
        </p:spPr>
        <p:txBody>
          <a:bodyPr vert="horz" tIns="0" bIns="61200" anchor="ctr" anchorCtr="0"/>
          <a:lstStyle>
            <a:lvl1pPr marL="0" algn="l">
              <a:defRPr sz="2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7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3987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1835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4545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8569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1650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C56F-62DD-4189-B4D5-CCA57C6C4ABF}" type="datetimeFigureOut">
              <a:rPr lang="es-US" smtClean="0"/>
              <a:t>10/31/2017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C382D-3F55-4523-8D2E-952DE2C4A34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6434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31F83-6194-47A7-9084-C05BEAFCC690}" type="datetimeFigureOut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A5F1-A598-4E73-92DC-FF51068EF55D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38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D3997-6A93-0648-8F59-263A5021749E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31/10/2017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60A00-8F8F-ED4B-9CF6-2553F9A6175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0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ECF36-EB08-4744-8101-3CE4D5DC4B5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31/10/2017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2169-8458-1C48-B27D-3081A4BCD0A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6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46534" y="2415912"/>
            <a:ext cx="10515600" cy="2387908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29</a:t>
            </a:r>
            <a:r>
              <a:rPr lang="en-US" b="1" i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Technical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Consultation of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RPPOs</a:t>
            </a:r>
            <a:b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Paris, France . </a:t>
            </a:r>
            <a:endParaRPr lang="es-SV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76"/>
          <a:stretch/>
        </p:blipFill>
        <p:spPr>
          <a:xfrm>
            <a:off x="0" y="6082876"/>
            <a:ext cx="12162901" cy="7751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48" r="35938"/>
          <a:stretch/>
        </p:blipFill>
        <p:spPr>
          <a:xfrm>
            <a:off x="0" y="0"/>
            <a:ext cx="12162901" cy="33485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6" y="745918"/>
            <a:ext cx="1641918" cy="166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099874" y="1547594"/>
            <a:ext cx="397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chemeClr val="bg1"/>
                </a:solidFill>
              </a:rPr>
              <a:t>International Regional </a:t>
            </a:r>
            <a:r>
              <a:rPr lang="es-ES" i="1" dirty="0" err="1" smtClean="0">
                <a:solidFill>
                  <a:schemeClr val="bg1"/>
                </a:solidFill>
              </a:rPr>
              <a:t>Organization</a:t>
            </a:r>
            <a:r>
              <a:rPr lang="es-ES" i="1" dirty="0" smtClean="0">
                <a:solidFill>
                  <a:schemeClr val="bg1"/>
                </a:solidFill>
              </a:rPr>
              <a:t> of </a:t>
            </a:r>
            <a:r>
              <a:rPr lang="es-ES" i="1" dirty="0" err="1" smtClean="0">
                <a:solidFill>
                  <a:schemeClr val="bg1"/>
                </a:solidFill>
              </a:rPr>
              <a:t>Plant</a:t>
            </a:r>
            <a:r>
              <a:rPr lang="es-ES" i="1" dirty="0" smtClean="0">
                <a:solidFill>
                  <a:schemeClr val="bg1"/>
                </a:solidFill>
              </a:rPr>
              <a:t> and Animal </a:t>
            </a:r>
            <a:r>
              <a:rPr lang="es-ES" i="1" dirty="0" err="1" smtClean="0">
                <a:solidFill>
                  <a:schemeClr val="bg1"/>
                </a:solidFill>
              </a:rPr>
              <a:t>Health</a:t>
            </a:r>
            <a:r>
              <a:rPr lang="es-ES" i="1" dirty="0">
                <a:solidFill>
                  <a:schemeClr val="bg1"/>
                </a:solidFill>
              </a:rPr>
              <a:t> </a:t>
            </a:r>
            <a:endParaRPr lang="es-ES" i="1" dirty="0" smtClean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568167" y="5498101"/>
            <a:ext cx="359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solidFill>
                  <a:schemeClr val="bg1"/>
                </a:solidFill>
              </a:rPr>
              <a:t>Carlos </a:t>
            </a:r>
            <a:r>
              <a:rPr lang="es-ES_tradnl" sz="1600" b="1" i="1" dirty="0" err="1" smtClean="0">
                <a:solidFill>
                  <a:schemeClr val="bg1"/>
                </a:solidFill>
              </a:rPr>
              <a:t>Ramon</a:t>
            </a:r>
            <a:r>
              <a:rPr lang="es-ES_tradnl" sz="1600" b="1" i="1" dirty="0" smtClean="0">
                <a:solidFill>
                  <a:schemeClr val="bg1"/>
                </a:solidFill>
              </a:rPr>
              <a:t> </a:t>
            </a:r>
            <a:r>
              <a:rPr lang="es-ES_tradnl" sz="1600" b="1" i="1" dirty="0" err="1" smtClean="0">
                <a:solidFill>
                  <a:schemeClr val="bg1"/>
                </a:solidFill>
              </a:rPr>
              <a:t>Urias</a:t>
            </a:r>
            <a:r>
              <a:rPr lang="es-ES_tradnl" sz="1600" b="1" i="1" dirty="0" smtClean="0">
                <a:solidFill>
                  <a:schemeClr val="bg1"/>
                </a:solidFill>
              </a:rPr>
              <a:t> Morales</a:t>
            </a:r>
          </a:p>
          <a:p>
            <a:r>
              <a:rPr lang="es-ES_tradnl" sz="1600" i="1" dirty="0" smtClean="0">
                <a:solidFill>
                  <a:schemeClr val="bg1"/>
                </a:solidFill>
              </a:rPr>
              <a:t>Regional </a:t>
            </a:r>
            <a:r>
              <a:rPr lang="es-ES_tradnl" sz="1600" i="1" dirty="0" err="1" smtClean="0">
                <a:solidFill>
                  <a:schemeClr val="bg1"/>
                </a:solidFill>
              </a:rPr>
              <a:t>Plant</a:t>
            </a:r>
            <a:r>
              <a:rPr lang="es-ES_tradnl" sz="1600" i="1" dirty="0" smtClean="0">
                <a:solidFill>
                  <a:schemeClr val="bg1"/>
                </a:solidFill>
              </a:rPr>
              <a:t> </a:t>
            </a:r>
            <a:r>
              <a:rPr lang="es-ES_tradnl" sz="1600" i="1" dirty="0" err="1" smtClean="0">
                <a:solidFill>
                  <a:schemeClr val="bg1"/>
                </a:solidFill>
              </a:rPr>
              <a:t>Health</a:t>
            </a:r>
            <a:r>
              <a:rPr lang="es-ES_tradnl" sz="1600" i="1" dirty="0">
                <a:solidFill>
                  <a:schemeClr val="bg1"/>
                </a:solidFill>
              </a:rPr>
              <a:t> Director</a:t>
            </a:r>
            <a:endParaRPr lang="es-ES" sz="16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n para CIP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38" b="92271" l="127" r="77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07" r="70573"/>
          <a:stretch/>
        </p:blipFill>
        <p:spPr bwMode="auto">
          <a:xfrm>
            <a:off x="6793870" y="859817"/>
            <a:ext cx="2214360" cy="14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9008230" y="1317622"/>
            <a:ext cx="235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chemeClr val="bg1"/>
                </a:solidFill>
              </a:rPr>
              <a:t>International </a:t>
            </a:r>
            <a:r>
              <a:rPr lang="es-ES" i="1" dirty="0" err="1" smtClean="0">
                <a:solidFill>
                  <a:schemeClr val="bg1"/>
                </a:solidFill>
              </a:rPr>
              <a:t>Plant</a:t>
            </a:r>
            <a:r>
              <a:rPr lang="es-ES" i="1" dirty="0" smtClean="0">
                <a:solidFill>
                  <a:schemeClr val="bg1"/>
                </a:solidFill>
              </a:rPr>
              <a:t> </a:t>
            </a:r>
            <a:r>
              <a:rPr lang="es-ES" i="1" dirty="0" err="1" smtClean="0">
                <a:solidFill>
                  <a:schemeClr val="bg1"/>
                </a:solidFill>
              </a:rPr>
              <a:t>Proctection</a:t>
            </a:r>
            <a:r>
              <a:rPr lang="es-ES" i="1" dirty="0" smtClean="0">
                <a:solidFill>
                  <a:schemeClr val="bg1"/>
                </a:solidFill>
              </a:rPr>
              <a:t> </a:t>
            </a:r>
            <a:r>
              <a:rPr lang="es-ES" i="1" dirty="0" err="1" smtClean="0">
                <a:solidFill>
                  <a:schemeClr val="bg1"/>
                </a:solidFill>
              </a:rPr>
              <a:t>Convention</a:t>
            </a: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de flecha 6"/>
          <p:cNvCxnSpPr/>
          <p:nvPr/>
        </p:nvCxnSpPr>
        <p:spPr>
          <a:xfrm flipV="1">
            <a:off x="273650" y="886467"/>
            <a:ext cx="11740872" cy="51208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Agrupar 51"/>
          <p:cNvGrpSpPr/>
          <p:nvPr/>
        </p:nvGrpSpPr>
        <p:grpSpPr>
          <a:xfrm>
            <a:off x="3839411" y="2693220"/>
            <a:ext cx="2750397" cy="2721803"/>
            <a:chOff x="3739396" y="2437305"/>
            <a:chExt cx="2750397" cy="2721803"/>
          </a:xfrm>
        </p:grpSpPr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3739396" y="2437305"/>
              <a:ext cx="2750397" cy="272180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28" y="10800"/>
                  </a:moveTo>
                  <a:cubicBezTo>
                    <a:pt x="2928" y="15148"/>
                    <a:pt x="6452" y="18672"/>
                    <a:pt x="10800" y="18672"/>
                  </a:cubicBezTo>
                  <a:cubicBezTo>
                    <a:pt x="15148" y="18672"/>
                    <a:pt x="18672" y="15148"/>
                    <a:pt x="18672" y="10800"/>
                  </a:cubicBezTo>
                  <a:cubicBezTo>
                    <a:pt x="18672" y="6452"/>
                    <a:pt x="15148" y="2928"/>
                    <a:pt x="10800" y="2928"/>
                  </a:cubicBezTo>
                  <a:cubicBezTo>
                    <a:pt x="6452" y="2928"/>
                    <a:pt x="2928" y="6452"/>
                    <a:pt x="2928" y="10800"/>
                  </a:cubicBezTo>
                  <a:close/>
                </a:path>
              </a:pathLst>
            </a:custGeom>
            <a:solidFill>
              <a:srgbClr val="99CC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rc 15"/>
            <p:cNvSpPr>
              <a:spLocks/>
            </p:cNvSpPr>
            <p:nvPr/>
          </p:nvSpPr>
          <p:spPr bwMode="auto">
            <a:xfrm>
              <a:off x="3940140" y="2623805"/>
              <a:ext cx="2345953" cy="2348803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8381" y="8001"/>
                  </a:moveTo>
                  <a:cubicBezTo>
                    <a:pt x="41499" y="11847"/>
                    <a:pt x="43200" y="16648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596" y="-1"/>
                    <a:pt x="31439" y="1732"/>
                    <a:pt x="35301" y="4902"/>
                  </a:cubicBezTo>
                </a:path>
                <a:path w="43200" h="43200" stroke="0" extrusionOk="0">
                  <a:moveTo>
                    <a:pt x="38381" y="8001"/>
                  </a:moveTo>
                  <a:cubicBezTo>
                    <a:pt x="41499" y="11847"/>
                    <a:pt x="43200" y="16648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596" y="-1"/>
                    <a:pt x="31439" y="1732"/>
                    <a:pt x="35301" y="4902"/>
                  </a:cubicBezTo>
                  <a:lnTo>
                    <a:pt x="21600" y="21600"/>
                  </a:lnTo>
                  <a:lnTo>
                    <a:pt x="38381" y="8001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4154619" y="2842050"/>
              <a:ext cx="1913840" cy="1912313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s-ES" altLang="zh-TW" sz="1300" kern="0" dirty="0" smtClean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</p:grp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182441" y="2067158"/>
            <a:ext cx="9035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1pPr>
            <a:lvl2pPr marL="742950" indent="-28575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2pPr>
            <a:lvl3pPr marL="11430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3pPr>
            <a:lvl4pPr marL="16002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4pPr>
            <a:lvl5pPr marL="20574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zh-TW" sz="1600" dirty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rPr>
              <a:t>En </a:t>
            </a:r>
            <a:r>
              <a:rPr lang="zh-TW" altLang="en-US" sz="1600" dirty="0" smtClean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rPr>
              <a:t>19</a:t>
            </a:r>
            <a:r>
              <a:rPr lang="es-ES" altLang="zh-TW" sz="1600" dirty="0" smtClean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rPr>
              <a:t>61</a:t>
            </a:r>
            <a:endParaRPr lang="zh-TW" altLang="en-US" sz="1600" dirty="0">
              <a:solidFill>
                <a:srgbClr val="0033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2" name="Agrupar 61"/>
          <p:cNvGrpSpPr/>
          <p:nvPr/>
        </p:nvGrpSpPr>
        <p:grpSpPr>
          <a:xfrm>
            <a:off x="8335473" y="334049"/>
            <a:ext cx="3503475" cy="3359285"/>
            <a:chOff x="8335473" y="148856"/>
            <a:chExt cx="3503475" cy="3359285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8335473" y="148856"/>
              <a:ext cx="3503475" cy="335928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28" y="10800"/>
                  </a:moveTo>
                  <a:cubicBezTo>
                    <a:pt x="2928" y="15148"/>
                    <a:pt x="6452" y="18672"/>
                    <a:pt x="10800" y="18672"/>
                  </a:cubicBezTo>
                  <a:cubicBezTo>
                    <a:pt x="15148" y="18672"/>
                    <a:pt x="18672" y="15148"/>
                    <a:pt x="18672" y="10800"/>
                  </a:cubicBezTo>
                  <a:cubicBezTo>
                    <a:pt x="18672" y="6452"/>
                    <a:pt x="15148" y="2928"/>
                    <a:pt x="10800" y="2928"/>
                  </a:cubicBezTo>
                  <a:cubicBezTo>
                    <a:pt x="6452" y="2928"/>
                    <a:pt x="2928" y="6452"/>
                    <a:pt x="2928" y="10800"/>
                  </a:cubicBezTo>
                  <a:close/>
                </a:path>
              </a:pathLst>
            </a:custGeom>
            <a:solidFill>
              <a:srgbClr val="99CC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8646245" y="381715"/>
              <a:ext cx="2881931" cy="2893566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2448" y="15953"/>
                  </a:moveTo>
                  <a:cubicBezTo>
                    <a:pt x="42947" y="17793"/>
                    <a:pt x="43200" y="19692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347" y="-1"/>
                    <a:pt x="23095" y="38"/>
                    <a:pt x="23838" y="116"/>
                  </a:cubicBezTo>
                </a:path>
                <a:path w="43200" h="43200" stroke="0" extrusionOk="0">
                  <a:moveTo>
                    <a:pt x="42448" y="15953"/>
                  </a:moveTo>
                  <a:cubicBezTo>
                    <a:pt x="42947" y="17793"/>
                    <a:pt x="43200" y="19692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347" y="-1"/>
                    <a:pt x="23095" y="38"/>
                    <a:pt x="23838" y="116"/>
                  </a:cubicBezTo>
                  <a:lnTo>
                    <a:pt x="21600" y="21600"/>
                  </a:lnTo>
                  <a:lnTo>
                    <a:pt x="42448" y="15953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8887520" y="692269"/>
              <a:ext cx="2399381" cy="2272458"/>
            </a:xfrm>
            <a:prstGeom prst="ellipse">
              <a:avLst/>
            </a:prstGeom>
            <a:solidFill>
              <a:srgbClr val="C00000"/>
            </a:solidFill>
            <a:ln w="158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zh-TW" altLang="en-US" sz="1300" kern="0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</p:grp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8153161" y="370232"/>
            <a:ext cx="1065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1pPr>
            <a:lvl2pPr marL="742950" indent="-28575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2pPr>
            <a:lvl3pPr marL="11430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3pPr>
            <a:lvl4pPr marL="16002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4pPr>
            <a:lvl5pPr marL="20574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zh-TW" sz="1800" dirty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rPr>
              <a:t>En </a:t>
            </a:r>
            <a:r>
              <a:rPr lang="es-ES" altLang="zh-TW" sz="1800" dirty="0" smtClean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rPr>
              <a:t>2014</a:t>
            </a:r>
            <a:endParaRPr lang="zh-TW" altLang="en-US" sz="1800" dirty="0">
              <a:solidFill>
                <a:srgbClr val="0033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99809" y="1224842"/>
            <a:ext cx="1346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zh-TW" sz="2800" b="1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Historia</a:t>
            </a:r>
            <a:endParaRPr lang="es-ES" altLang="zh-TW" sz="2800" b="1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grpSp>
        <p:nvGrpSpPr>
          <p:cNvPr id="53" name="Agrupar 52"/>
          <p:cNvGrpSpPr/>
          <p:nvPr/>
        </p:nvGrpSpPr>
        <p:grpSpPr>
          <a:xfrm>
            <a:off x="5877765" y="1512830"/>
            <a:ext cx="3260796" cy="3191267"/>
            <a:chOff x="6429488" y="1355346"/>
            <a:chExt cx="2510592" cy="2488521"/>
          </a:xfrm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6429488" y="1355346"/>
              <a:ext cx="2510592" cy="2488521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28" y="10800"/>
                  </a:moveTo>
                  <a:cubicBezTo>
                    <a:pt x="2928" y="15148"/>
                    <a:pt x="6452" y="18672"/>
                    <a:pt x="10800" y="18672"/>
                  </a:cubicBezTo>
                  <a:cubicBezTo>
                    <a:pt x="15148" y="18672"/>
                    <a:pt x="18672" y="15148"/>
                    <a:pt x="18672" y="10800"/>
                  </a:cubicBezTo>
                  <a:cubicBezTo>
                    <a:pt x="18672" y="6452"/>
                    <a:pt x="15148" y="2928"/>
                    <a:pt x="10800" y="2928"/>
                  </a:cubicBezTo>
                  <a:cubicBezTo>
                    <a:pt x="6452" y="2928"/>
                    <a:pt x="2928" y="6452"/>
                    <a:pt x="2928" y="10800"/>
                  </a:cubicBezTo>
                  <a:close/>
                </a:path>
              </a:pathLst>
            </a:custGeom>
            <a:solidFill>
              <a:srgbClr val="99CC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Arc 15"/>
            <p:cNvSpPr>
              <a:spLocks/>
            </p:cNvSpPr>
            <p:nvPr/>
          </p:nvSpPr>
          <p:spPr bwMode="auto">
            <a:xfrm>
              <a:off x="6573006" y="1536482"/>
              <a:ext cx="2223556" cy="2126248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8381" y="8001"/>
                  </a:moveTo>
                  <a:cubicBezTo>
                    <a:pt x="41499" y="11847"/>
                    <a:pt x="43200" y="16648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596" y="-1"/>
                    <a:pt x="31439" y="1732"/>
                    <a:pt x="35301" y="4902"/>
                  </a:cubicBezTo>
                </a:path>
                <a:path w="43200" h="43200" stroke="0" extrusionOk="0">
                  <a:moveTo>
                    <a:pt x="38381" y="8001"/>
                  </a:moveTo>
                  <a:cubicBezTo>
                    <a:pt x="41499" y="11847"/>
                    <a:pt x="43200" y="16648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596" y="-1"/>
                    <a:pt x="31439" y="1732"/>
                    <a:pt x="35301" y="4902"/>
                  </a:cubicBezTo>
                  <a:lnTo>
                    <a:pt x="21600" y="21600"/>
                  </a:lnTo>
                  <a:lnTo>
                    <a:pt x="38381" y="8001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6846584" y="1761406"/>
              <a:ext cx="1676400" cy="1676400"/>
            </a:xfrm>
            <a:prstGeom prst="ellipse">
              <a:avLst/>
            </a:prstGeom>
            <a:solidFill>
              <a:srgbClr val="249523"/>
            </a:solidFill>
            <a:ln w="158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zh-TW" altLang="en-US" sz="1500" kern="0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438382" y="4425035"/>
            <a:ext cx="2030498" cy="2012343"/>
            <a:chOff x="438382" y="4425035"/>
            <a:chExt cx="2030498" cy="2012343"/>
          </a:xfrm>
        </p:grpSpPr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780444" y="4762128"/>
              <a:ext cx="1343402" cy="133815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TW" altLang="en-US" sz="1400" kern="0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438382" y="4425035"/>
              <a:ext cx="2030498" cy="201234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28" y="10800"/>
                  </a:moveTo>
                  <a:cubicBezTo>
                    <a:pt x="2928" y="15148"/>
                    <a:pt x="6452" y="18672"/>
                    <a:pt x="10800" y="18672"/>
                  </a:cubicBezTo>
                  <a:cubicBezTo>
                    <a:pt x="15148" y="18672"/>
                    <a:pt x="18672" y="15148"/>
                    <a:pt x="18672" y="10800"/>
                  </a:cubicBezTo>
                  <a:cubicBezTo>
                    <a:pt x="18672" y="6452"/>
                    <a:pt x="15148" y="2928"/>
                    <a:pt x="10800" y="2928"/>
                  </a:cubicBezTo>
                  <a:cubicBezTo>
                    <a:pt x="6452" y="2928"/>
                    <a:pt x="2928" y="6452"/>
                    <a:pt x="2928" y="10800"/>
                  </a:cubicBezTo>
                  <a:close/>
                </a:path>
              </a:pathLst>
            </a:custGeom>
            <a:solidFill>
              <a:srgbClr val="99CC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Arc 15"/>
            <p:cNvSpPr>
              <a:spLocks/>
            </p:cNvSpPr>
            <p:nvPr/>
          </p:nvSpPr>
          <p:spPr bwMode="auto">
            <a:xfrm>
              <a:off x="567479" y="4542702"/>
              <a:ext cx="1772304" cy="1777009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8381" y="8001"/>
                  </a:moveTo>
                  <a:cubicBezTo>
                    <a:pt x="41499" y="11847"/>
                    <a:pt x="43200" y="16648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596" y="-1"/>
                    <a:pt x="31439" y="1732"/>
                    <a:pt x="35301" y="4902"/>
                  </a:cubicBezTo>
                </a:path>
                <a:path w="43200" h="43200" stroke="0" extrusionOk="0">
                  <a:moveTo>
                    <a:pt x="38381" y="8001"/>
                  </a:moveTo>
                  <a:cubicBezTo>
                    <a:pt x="41499" y="11847"/>
                    <a:pt x="43200" y="16648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596" y="-1"/>
                    <a:pt x="31439" y="1732"/>
                    <a:pt x="35301" y="4902"/>
                  </a:cubicBezTo>
                  <a:lnTo>
                    <a:pt x="21600" y="21600"/>
                  </a:lnTo>
                  <a:lnTo>
                    <a:pt x="38381" y="8001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24241" y="3798207"/>
            <a:ext cx="838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1pPr>
            <a:lvl2pPr marL="742950" indent="-28575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2pPr>
            <a:lvl3pPr marL="11430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3pPr>
            <a:lvl4pPr marL="16002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4pPr>
            <a:lvl5pPr marL="20574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zh-TW" sz="1400" dirty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rPr>
              <a:t>En </a:t>
            </a:r>
            <a:r>
              <a:rPr lang="zh-TW" altLang="en-US" sz="1400" dirty="0" smtClean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rPr>
              <a:t>19</a:t>
            </a:r>
            <a:r>
              <a:rPr lang="es-ES" altLang="zh-TW" sz="1400" dirty="0" smtClean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rPr>
              <a:t>47</a:t>
            </a:r>
            <a:endParaRPr lang="zh-TW" altLang="en-US" sz="1400" dirty="0">
              <a:solidFill>
                <a:srgbClr val="0033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40" y="4501217"/>
            <a:ext cx="995989" cy="1018122"/>
          </a:xfrm>
          <a:prstGeom prst="rect">
            <a:avLst/>
          </a:prstGeom>
        </p:spPr>
      </p:pic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174481" y="2503699"/>
            <a:ext cx="1049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1pPr>
            <a:lvl2pPr marL="742950" indent="-28575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2pPr>
            <a:lvl3pPr marL="11430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3pPr>
            <a:lvl4pPr marL="16002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4pPr>
            <a:lvl5pPr marL="2057400" indent="-228600" eaLnBrk="0" hangingPunct="0"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FF"/>
                </a:solidFill>
                <a:latin typeface="華康粗黑體(P)" pitchFamily="34" charset="-120"/>
                <a:ea typeface="華康粗黑體(P)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zh-TW" sz="1400" dirty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rPr>
              <a:t>En </a:t>
            </a:r>
            <a:r>
              <a:rPr lang="zh-TW" altLang="en-US" sz="1400" dirty="0" smtClean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rPr>
              <a:t>19</a:t>
            </a:r>
            <a:r>
              <a:rPr lang="es-ES" altLang="zh-TW" sz="1400" dirty="0" smtClean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rPr>
              <a:t>53</a:t>
            </a:r>
            <a:endParaRPr lang="zh-TW" altLang="en-US" sz="1400" dirty="0">
              <a:solidFill>
                <a:srgbClr val="0033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54110" y="3996632"/>
            <a:ext cx="945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rPr>
              <a:t>Se crea </a:t>
            </a:r>
          </a:p>
          <a:p>
            <a:pPr algn="ctr" eaLnBrk="0" hangingPunct="0">
              <a:defRPr/>
            </a:pPr>
            <a:r>
              <a: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rPr>
              <a:t>el CICLA</a:t>
            </a:r>
            <a:endParaRPr lang="zh-TW" altLang="en-US" sz="1400" kern="0" dirty="0">
              <a:solidFill>
                <a:prstClr val="black"/>
              </a:solidFill>
              <a:ea typeface="Calibri" charset="0"/>
              <a:cs typeface="Calibri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3739079" y="2322794"/>
            <a:ext cx="1876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rPr>
              <a:t>El </a:t>
            </a:r>
            <a:r>
              <a:rPr lang="es-ES" altLang="zh-TW" sz="1400" kern="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Organismo establece</a:t>
            </a:r>
          </a:p>
          <a:p>
            <a:pPr algn="ctr">
              <a:defRPr/>
            </a:pPr>
            <a:r>
              <a:rPr lang="es-ES" altLang="zh-TW" sz="1400" kern="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su sede permanente </a:t>
            </a:r>
            <a:endParaRPr lang="es-ES" altLang="zh-TW" sz="1400" kern="0" dirty="0">
              <a:solidFill>
                <a:prstClr val="black"/>
              </a:solidFill>
              <a:ea typeface="Calibri" charset="0"/>
              <a:cs typeface="Calibri" charset="0"/>
            </a:endParaRPr>
          </a:p>
          <a:p>
            <a:pPr algn="ctr">
              <a:defRPr/>
            </a:pPr>
            <a:r>
              <a: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rPr>
              <a:t>en El Salvador</a:t>
            </a:r>
          </a:p>
        </p:txBody>
      </p:sp>
      <p:grpSp>
        <p:nvGrpSpPr>
          <p:cNvPr id="61" name="Agrupar 60"/>
          <p:cNvGrpSpPr/>
          <p:nvPr/>
        </p:nvGrpSpPr>
        <p:grpSpPr>
          <a:xfrm>
            <a:off x="1947168" y="3501492"/>
            <a:ext cx="2506019" cy="2629075"/>
            <a:chOff x="1947168" y="3455192"/>
            <a:chExt cx="2506019" cy="2629075"/>
          </a:xfrm>
        </p:grpSpPr>
        <p:grpSp>
          <p:nvGrpSpPr>
            <p:cNvPr id="45" name="Agrupar 44"/>
            <p:cNvGrpSpPr/>
            <p:nvPr/>
          </p:nvGrpSpPr>
          <p:grpSpPr>
            <a:xfrm>
              <a:off x="1947168" y="3455192"/>
              <a:ext cx="2506019" cy="2629075"/>
              <a:chOff x="2286104" y="3342091"/>
              <a:chExt cx="2199431" cy="2238573"/>
            </a:xfrm>
          </p:grpSpPr>
          <p:sp>
            <p:nvSpPr>
              <p:cNvPr id="4" name="AutoShape 6"/>
              <p:cNvSpPr>
                <a:spLocks noChangeArrowheads="1"/>
              </p:cNvSpPr>
              <p:nvPr/>
            </p:nvSpPr>
            <p:spPr bwMode="auto">
              <a:xfrm>
                <a:off x="2286104" y="3342091"/>
                <a:ext cx="2199431" cy="2238573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28" y="10800"/>
                    </a:moveTo>
                    <a:cubicBezTo>
                      <a:pt x="2928" y="15148"/>
                      <a:pt x="6452" y="18672"/>
                      <a:pt x="10800" y="18672"/>
                    </a:cubicBezTo>
                    <a:cubicBezTo>
                      <a:pt x="15148" y="18672"/>
                      <a:pt x="18672" y="15148"/>
                      <a:pt x="18672" y="10800"/>
                    </a:cubicBezTo>
                    <a:cubicBezTo>
                      <a:pt x="18672" y="6452"/>
                      <a:pt x="15148" y="2928"/>
                      <a:pt x="10800" y="2928"/>
                    </a:cubicBezTo>
                    <a:cubicBezTo>
                      <a:pt x="6452" y="2928"/>
                      <a:pt x="2928" y="6452"/>
                      <a:pt x="2928" y="10800"/>
                    </a:cubicBezTo>
                    <a:close/>
                  </a:path>
                </a:pathLst>
              </a:custGeom>
              <a:solidFill>
                <a:srgbClr val="99CC00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" name="Arc 7"/>
              <p:cNvSpPr>
                <a:spLocks/>
              </p:cNvSpPr>
              <p:nvPr/>
            </p:nvSpPr>
            <p:spPr bwMode="auto">
              <a:xfrm>
                <a:off x="2407168" y="3488215"/>
                <a:ext cx="1957303" cy="1946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41034" y="12174"/>
                    </a:moveTo>
                    <a:cubicBezTo>
                      <a:pt x="42459" y="15112"/>
                      <a:pt x="43200" y="18334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865" y="-1"/>
                      <a:pt x="28089" y="740"/>
                      <a:pt x="31027" y="2166"/>
                    </a:cubicBezTo>
                  </a:path>
                  <a:path w="43200" h="43200" stroke="0" extrusionOk="0">
                    <a:moveTo>
                      <a:pt x="41034" y="12174"/>
                    </a:moveTo>
                    <a:cubicBezTo>
                      <a:pt x="42459" y="15112"/>
                      <a:pt x="43200" y="18334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865" y="-1"/>
                      <a:pt x="28089" y="740"/>
                      <a:pt x="31027" y="2166"/>
                    </a:cubicBezTo>
                    <a:lnTo>
                      <a:pt x="21600" y="21600"/>
                    </a:lnTo>
                    <a:lnTo>
                      <a:pt x="41034" y="12174"/>
                    </a:lnTo>
                    <a:close/>
                  </a:path>
                </a:pathLst>
              </a:custGeom>
              <a:noFill/>
              <a:ln w="1587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>
                <a:off x="2641043" y="3737392"/>
                <a:ext cx="1489553" cy="1447970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43"/>
                  </a:gs>
                </a:gsLst>
                <a:path path="rect">
                  <a:fillToRect r="100000" b="100000"/>
                </a:path>
              </a:gradFill>
              <a:ln w="1587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zh-TW" altLang="en-US" sz="1100" kern="0" dirty="0">
                  <a:solidFill>
                    <a:srgbClr val="FFFFFF"/>
                  </a:solidFill>
                  <a:ea typeface="Calibri" charset="0"/>
                  <a:cs typeface="Calibri" charset="0"/>
                </a:endParaRPr>
              </a:p>
            </p:txBody>
          </p:sp>
        </p:grpSp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7775" y="3837052"/>
              <a:ext cx="1824805" cy="1865355"/>
            </a:xfrm>
            <a:prstGeom prst="rect">
              <a:avLst/>
            </a:prstGeom>
          </p:spPr>
        </p:pic>
      </p:grpSp>
      <p:grpSp>
        <p:nvGrpSpPr>
          <p:cNvPr id="83" name="Agrupar 82"/>
          <p:cNvGrpSpPr/>
          <p:nvPr/>
        </p:nvGrpSpPr>
        <p:grpSpPr>
          <a:xfrm>
            <a:off x="5967812" y="901863"/>
            <a:ext cx="1876370" cy="1038967"/>
            <a:chOff x="5551123" y="994461"/>
            <a:chExt cx="1876370" cy="1038967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6005455" y="994461"/>
              <a:ext cx="96770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rgbClr val="0000FF"/>
                  </a:solidFill>
                  <a:latin typeface="華康粗黑體(P)" pitchFamily="34" charset="-120"/>
                  <a:ea typeface="華康粗黑體(P)" pitchFamily="34" charset="-120"/>
                </a:defRPr>
              </a:lvl1pPr>
              <a:lvl2pPr marL="742950" indent="-285750" eaLnBrk="0" hangingPunct="0">
                <a:defRPr kumimoji="1" sz="3200" b="1">
                  <a:solidFill>
                    <a:srgbClr val="0000FF"/>
                  </a:solidFill>
                  <a:latin typeface="華康粗黑體(P)" pitchFamily="34" charset="-120"/>
                  <a:ea typeface="華康粗黑體(P)" pitchFamily="34" charset="-120"/>
                </a:defRPr>
              </a:lvl2pPr>
              <a:lvl3pPr marL="1143000" indent="-228600" eaLnBrk="0" hangingPunct="0">
                <a:defRPr kumimoji="1" sz="3200" b="1">
                  <a:solidFill>
                    <a:srgbClr val="0000FF"/>
                  </a:solidFill>
                  <a:latin typeface="華康粗黑體(P)" pitchFamily="34" charset="-120"/>
                  <a:ea typeface="華康粗黑體(P)" pitchFamily="34" charset="-120"/>
                </a:defRPr>
              </a:lvl3pPr>
              <a:lvl4pPr marL="1600200" indent="-228600" eaLnBrk="0" hangingPunct="0">
                <a:defRPr kumimoji="1" sz="3200" b="1">
                  <a:solidFill>
                    <a:srgbClr val="0000FF"/>
                  </a:solidFill>
                  <a:latin typeface="華康粗黑體(P)" pitchFamily="34" charset="-120"/>
                  <a:ea typeface="華康粗黑體(P)" pitchFamily="34" charset="-120"/>
                </a:defRPr>
              </a:lvl4pPr>
              <a:lvl5pPr marL="2057400" indent="-228600" eaLnBrk="0" hangingPunct="0">
                <a:defRPr kumimoji="1" sz="3200" b="1">
                  <a:solidFill>
                    <a:srgbClr val="0000FF"/>
                  </a:solidFill>
                  <a:latin typeface="華康粗黑體(P)" pitchFamily="34" charset="-120"/>
                  <a:ea typeface="華康粗黑體(P)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0000FF"/>
                  </a:solidFill>
                  <a:latin typeface="華康粗黑體(P)" pitchFamily="34" charset="-120"/>
                  <a:ea typeface="華康粗黑體(P)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0000FF"/>
                  </a:solidFill>
                  <a:latin typeface="華康粗黑體(P)" pitchFamily="34" charset="-120"/>
                  <a:ea typeface="華康粗黑體(P)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0000FF"/>
                  </a:solidFill>
                  <a:latin typeface="華康粗黑體(P)" pitchFamily="34" charset="-120"/>
                  <a:ea typeface="華康粗黑體(P)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0000FF"/>
                  </a:solidFill>
                  <a:latin typeface="華康粗黑體(P)" pitchFamily="34" charset="-120"/>
                  <a:ea typeface="華康粗黑體(P)" pitchFamily="34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zh-TW" sz="1600" dirty="0">
                  <a:solidFill>
                    <a:srgbClr val="003300"/>
                  </a:solidFill>
                  <a:latin typeface="Calibri" charset="0"/>
                  <a:ea typeface="Calibri" charset="0"/>
                  <a:cs typeface="Calibri" charset="0"/>
                </a:rPr>
                <a:t>En </a:t>
              </a:r>
              <a:r>
                <a:rPr lang="es-ES" altLang="zh-TW" sz="1600" dirty="0" smtClean="0">
                  <a:solidFill>
                    <a:srgbClr val="003300"/>
                  </a:solidFill>
                  <a:latin typeface="Calibri" charset="0"/>
                  <a:ea typeface="Calibri" charset="0"/>
                  <a:cs typeface="Calibri" charset="0"/>
                </a:rPr>
                <a:t>1983</a:t>
              </a:r>
              <a:endParaRPr lang="zh-TW" altLang="en-US" sz="1600" dirty="0">
                <a:solidFill>
                  <a:srgbClr val="0033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5551123" y="1294764"/>
              <a:ext cx="18763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altLang="zh-TW" sz="1400" kern="0" dirty="0">
                  <a:solidFill>
                    <a:prstClr val="black"/>
                  </a:solidFill>
                  <a:ea typeface="Calibri" charset="0"/>
                  <a:cs typeface="Calibri" charset="0"/>
                </a:rPr>
                <a:t>Se abren </a:t>
              </a:r>
              <a:r>
                <a:rPr lang="es-ES" altLang="zh-TW" sz="1400" kern="0" dirty="0" smtClean="0">
                  <a:solidFill>
                    <a:prstClr val="black"/>
                  </a:solidFill>
                  <a:ea typeface="Calibri" charset="0"/>
                  <a:cs typeface="Calibri" charset="0"/>
                </a:rPr>
                <a:t>oficinas </a:t>
              </a:r>
              <a:r>
                <a:rPr lang="es-ES" altLang="zh-TW" sz="1400" kern="0" dirty="0">
                  <a:solidFill>
                    <a:prstClr val="black"/>
                  </a:solidFill>
                  <a:ea typeface="Calibri" charset="0"/>
                  <a:cs typeface="Calibri" charset="0"/>
                </a:rPr>
                <a:t>de </a:t>
              </a:r>
            </a:p>
            <a:p>
              <a:pPr algn="ctr">
                <a:defRPr/>
              </a:pPr>
              <a:r>
                <a:rPr lang="es-ES" altLang="zh-TW" sz="1400" kern="0" dirty="0" smtClean="0">
                  <a:solidFill>
                    <a:prstClr val="black"/>
                  </a:solidFill>
                  <a:ea typeface="Calibri" charset="0"/>
                  <a:cs typeface="Calibri" charset="0"/>
                </a:rPr>
                <a:t>Representación en los </a:t>
              </a:r>
              <a:r>
                <a:rPr lang="es-ES" altLang="zh-TW" sz="1400" kern="0" dirty="0">
                  <a:solidFill>
                    <a:prstClr val="black"/>
                  </a:solidFill>
                  <a:ea typeface="Calibri" charset="0"/>
                  <a:cs typeface="Calibri" charset="0"/>
                </a:rPr>
                <a:t>Estados </a:t>
              </a:r>
              <a:r>
                <a:rPr lang="es-ES" altLang="zh-TW" sz="1400" kern="0" dirty="0" smtClean="0">
                  <a:solidFill>
                    <a:prstClr val="black"/>
                  </a:solidFill>
                  <a:ea typeface="Calibri" charset="0"/>
                  <a:cs typeface="Calibri" charset="0"/>
                </a:rPr>
                <a:t>miembros</a:t>
              </a:r>
              <a:endPara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endParaRPr>
            </a:p>
          </p:txBody>
        </p:sp>
      </p:grpSp>
      <p:sp>
        <p:nvSpPr>
          <p:cNvPr id="59" name="Rectángulo 58"/>
          <p:cNvSpPr/>
          <p:nvPr/>
        </p:nvSpPr>
        <p:spPr>
          <a:xfrm>
            <a:off x="7707260" y="632167"/>
            <a:ext cx="20021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rPr>
              <a:t> Establece </a:t>
            </a:r>
            <a:r>
              <a:rPr lang="es-ES" altLang="zh-TW" sz="1400" kern="0">
                <a:solidFill>
                  <a:prstClr val="black"/>
                </a:solidFill>
                <a:ea typeface="Calibri" charset="0"/>
                <a:cs typeface="Calibri" charset="0"/>
              </a:rPr>
              <a:t>su </a:t>
            </a:r>
            <a:endParaRPr lang="es-ES" altLang="zh-TW" sz="1400" kern="0" smtClean="0">
              <a:solidFill>
                <a:prstClr val="black"/>
              </a:solidFill>
              <a:ea typeface="Calibri" charset="0"/>
              <a:cs typeface="Calibri" charset="0"/>
            </a:endParaRPr>
          </a:p>
          <a:p>
            <a:pPr algn="ctr">
              <a:defRPr/>
            </a:pPr>
            <a:r>
              <a:rPr lang="es-ES" altLang="zh-TW" sz="1400" kern="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Plan </a:t>
            </a:r>
            <a:r>
              <a: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rPr>
              <a:t>Estratégico </a:t>
            </a:r>
          </a:p>
          <a:p>
            <a:pPr algn="ctr">
              <a:defRPr/>
            </a:pPr>
            <a:r>
              <a:rPr lang="es-ES" altLang="zh-TW" sz="1400" kern="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2015-2025</a:t>
            </a:r>
            <a:endParaRPr lang="es-ES" altLang="zh-TW" sz="1400" kern="0" dirty="0">
              <a:solidFill>
                <a:prstClr val="black"/>
              </a:solidFill>
              <a:ea typeface="Calibri" charset="0"/>
              <a:cs typeface="Calibri" charset="0"/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86" y="886465"/>
            <a:ext cx="1552452" cy="2254452"/>
          </a:xfrm>
          <a:prstGeom prst="rect">
            <a:avLst/>
          </a:prstGeom>
        </p:spPr>
      </p:pic>
      <p:sp>
        <p:nvSpPr>
          <p:cNvPr id="54" name="Rectángulo 53"/>
          <p:cNvSpPr/>
          <p:nvPr/>
        </p:nvSpPr>
        <p:spPr>
          <a:xfrm>
            <a:off x="1528489" y="2764819"/>
            <a:ext cx="23413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rPr>
              <a:t>El OIRSA se crea </a:t>
            </a:r>
            <a:r>
              <a:rPr lang="es-ES" altLang="zh-TW" sz="1400" kern="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en </a:t>
            </a:r>
            <a:r>
              <a: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rPr>
              <a:t>la V Conferencia de </a:t>
            </a:r>
            <a:r>
              <a:rPr lang="es-ES" altLang="zh-TW" sz="1400" kern="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ministros </a:t>
            </a:r>
            <a:r>
              <a: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rPr>
              <a:t>de Agricultura </a:t>
            </a:r>
            <a:r>
              <a:rPr lang="es-ES" altLang="zh-TW" sz="1400" kern="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de </a:t>
            </a:r>
            <a:r>
              <a: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rPr>
              <a:t>Centroamérica y </a:t>
            </a:r>
            <a:r>
              <a:rPr lang="es-ES" altLang="zh-TW" sz="1400" kern="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México realizada en </a:t>
            </a:r>
            <a:r>
              <a:rPr lang="es-ES" altLang="zh-TW" sz="1400" kern="0" dirty="0">
                <a:solidFill>
                  <a:prstClr val="black"/>
                </a:solidFill>
                <a:ea typeface="Calibri" charset="0"/>
                <a:cs typeface="Calibri" charset="0"/>
              </a:rPr>
              <a:t>El Salvador</a:t>
            </a: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r="12601"/>
          <a:stretch/>
        </p:blipFill>
        <p:spPr>
          <a:xfrm>
            <a:off x="6004823" y="1637372"/>
            <a:ext cx="3076055" cy="2976435"/>
          </a:xfrm>
          <a:prstGeom prst="rect">
            <a:avLst/>
          </a:prstGeom>
        </p:spPr>
      </p:pic>
      <p:sp>
        <p:nvSpPr>
          <p:cNvPr id="43" name="Título 1"/>
          <p:cNvSpPr txBox="1">
            <a:spLocks/>
          </p:cNvSpPr>
          <p:nvPr/>
        </p:nvSpPr>
        <p:spPr>
          <a:xfrm>
            <a:off x="7933559" y="5314895"/>
            <a:ext cx="3899950" cy="993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16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¡M</a:t>
            </a:r>
            <a:r>
              <a:rPr lang="es-ES" sz="1600" b="1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ás</a:t>
            </a:r>
            <a:r>
              <a:rPr lang="es-ES" sz="16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de sesenta años salvaguardando el patrimonio agropecuario de la región!</a:t>
            </a:r>
            <a:endParaRPr lang="es-SV" sz="1600" dirty="0">
              <a:solidFill>
                <a:srgbClr val="0070C0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1"/>
          <p:cNvSpPr txBox="1">
            <a:spLocks/>
          </p:cNvSpPr>
          <p:nvPr/>
        </p:nvSpPr>
        <p:spPr>
          <a:xfrm>
            <a:off x="6022866" y="4248607"/>
            <a:ext cx="2544125" cy="19607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01189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69213"/>
              </p:ext>
            </p:extLst>
          </p:nvPr>
        </p:nvGraphicFramePr>
        <p:xfrm>
          <a:off x="200204" y="91871"/>
          <a:ext cx="11867300" cy="1986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4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4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4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347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20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20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20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20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20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6210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05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05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ANIMAL HEALTH</a:t>
                      </a:r>
                      <a:endParaRPr lang="es-PA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PLANT HEALTH</a:t>
                      </a:r>
                      <a:endParaRPr lang="es-PA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QUARANTINE SERVICES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FOOD SAFETY</a:t>
                      </a:r>
                      <a:endParaRPr lang="es-PA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8061"/>
              </p:ext>
            </p:extLst>
          </p:nvPr>
        </p:nvGraphicFramePr>
        <p:xfrm>
          <a:off x="180305" y="5200554"/>
          <a:ext cx="1186645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5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5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5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5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95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952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entury Gothic" panose="020B0502020202020204" pitchFamily="34" charset="0"/>
                        </a:rPr>
                        <a:t>TRANSVERSE AXLE</a:t>
                      </a:r>
                      <a:endParaRPr lang="es-ES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6210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endParaRPr lang="es-E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Integrated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Risk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Management</a:t>
                      </a:r>
                      <a:endParaRPr lang="es-ES_tradnl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s-ES_tradnl" sz="1400" b="1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charset="0"/>
                      </a:endParaRPr>
                    </a:p>
                    <a:p>
                      <a:pPr lvl="0" algn="ctr"/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Climate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 </a:t>
                      </a:r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change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 and </a:t>
                      </a:r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agricultural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 </a:t>
                      </a:r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health</a:t>
                      </a:r>
                      <a:endParaRPr lang="es-ES_tradnl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s-ES_tradnl" sz="1400" b="1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charset="0"/>
                      </a:endParaRPr>
                    </a:p>
                    <a:p>
                      <a:pPr lvl="0" algn="ctr"/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Harmonization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 of </a:t>
                      </a:r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regulations</a:t>
                      </a:r>
                      <a:endParaRPr lang="es-ES_tradnl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s-ES_tradnl" sz="1400" b="1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charset="0"/>
                      </a:endParaRPr>
                    </a:p>
                    <a:p>
                      <a:pPr lvl="0" algn="ctr"/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Agricultural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 </a:t>
                      </a:r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traceability</a:t>
                      </a:r>
                      <a:endParaRPr lang="es-ES_tradnl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s-ES_tradnl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Agricultural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health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laboratory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safety</a:t>
                      </a:r>
                      <a:endParaRPr lang="es-ES_tradnl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s-ES_tradnl" sz="1400" b="1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charset="0"/>
                      </a:endParaRPr>
                    </a:p>
                    <a:p>
                      <a:pPr lvl="0" algn="ctr"/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Linkages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 </a:t>
                      </a:r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with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 </a:t>
                      </a:r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the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 </a:t>
                      </a:r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agricultural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 </a:t>
                      </a:r>
                      <a:r>
                        <a:rPr lang="es-ES_tradnl" sz="14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productive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charset="0"/>
                        </a:rPr>
                        <a:t> sector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s-U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s-U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Relationship</a:t>
                      </a:r>
                      <a:r>
                        <a:rPr lang="es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U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</a:t>
                      </a:r>
                      <a:r>
                        <a:rPr lang="es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U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es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U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organizations</a:t>
                      </a:r>
                      <a:endParaRPr lang="es-ES_tradnl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C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1734"/>
              </p:ext>
            </p:extLst>
          </p:nvPr>
        </p:nvGraphicFramePr>
        <p:xfrm>
          <a:off x="188169" y="2106643"/>
          <a:ext cx="11866456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7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7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3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878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entury Gothic" panose="020B0502020202020204" pitchFamily="34" charset="0"/>
                        </a:rPr>
                        <a:t>REGIONAL PROGRAMS</a:t>
                      </a:r>
                      <a:endParaRPr lang="es-E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16210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Bovine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B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asic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grns</a:t>
                      </a:r>
                      <a:endParaRPr lang="es-E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International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Quarantine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Safety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products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of animal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origin</a:t>
                      </a:r>
                      <a:endParaRPr lang="es-E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Poultry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Horticulture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crops</a:t>
                      </a:r>
                      <a:endParaRPr lang="es-E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Treatment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Service</a:t>
                      </a:r>
                      <a:endParaRPr lang="es-E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Safety 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products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of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plant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origin</a:t>
                      </a:r>
                      <a:endParaRPr lang="es-E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Swine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Ornamental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crops</a:t>
                      </a:r>
                      <a:endParaRPr lang="es-E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Agricultural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Protection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Service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(SEPA)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Aquaculture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Fruit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crops</a:t>
                      </a:r>
                      <a:endParaRPr lang="es-E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Strenghtening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of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National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Apiary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Agroindustrial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crops</a:t>
                      </a:r>
                      <a:endParaRPr lang="es-E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Quarantine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Services</a:t>
                      </a:r>
                      <a:endParaRPr lang="es-E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Equine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Forest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species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Quarantine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Communication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Outreach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Program</a:t>
                      </a:r>
                      <a:endParaRPr lang="es-E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Minor species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Livestock alternative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0" y="480305"/>
            <a:ext cx="1427853" cy="124395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65" y="575585"/>
            <a:ext cx="1385579" cy="11508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85" y="603527"/>
            <a:ext cx="1341440" cy="116602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261" y="480305"/>
            <a:ext cx="1407059" cy="1273668"/>
          </a:xfrm>
          <a:prstGeom prst="rect">
            <a:avLst/>
          </a:prstGeom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049" y="3776567"/>
            <a:ext cx="1220468" cy="12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80305" y="52365"/>
            <a:ext cx="1187432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Technical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Areas</a:t>
            </a:r>
            <a:r>
              <a:rPr lang="es-E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: </a:t>
            </a:r>
            <a:r>
              <a:rPr lang="es-ES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Programs</a:t>
            </a:r>
            <a:r>
              <a:rPr lang="es-E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 and </a:t>
            </a:r>
            <a:r>
              <a:rPr lang="es-ES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transverse</a:t>
            </a:r>
            <a:r>
              <a:rPr lang="es-E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axles</a:t>
            </a:r>
            <a:endParaRPr lang="es-ES" sz="2400" b="1" dirty="0">
              <a:solidFill>
                <a:schemeClr val="bg1"/>
              </a:solidFill>
              <a:latin typeface="Century Gothic" panose="020B0502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395379" y="3066886"/>
            <a:ext cx="2330926" cy="12519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400" dirty="0">
              <a:solidFill>
                <a:srgbClr val="01189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969195" y="2536624"/>
            <a:ext cx="2544125" cy="1711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s-ES" sz="1400" dirty="0">
              <a:solidFill>
                <a:srgbClr val="011893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62109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2107" y="3822523"/>
            <a:ext cx="11311467" cy="5068454"/>
          </a:xfrm>
        </p:spPr>
        <p:txBody>
          <a:bodyPr>
            <a:normAutofit/>
          </a:bodyPr>
          <a:lstStyle/>
          <a:p>
            <a:pPr algn="l"/>
            <a:endParaRPr lang="es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US" dirty="0" smtClean="0"/>
          </a:p>
          <a:p>
            <a:pPr algn="l"/>
            <a:endParaRPr lang="es-US" dirty="0"/>
          </a:p>
          <a:p>
            <a:pPr algn="l"/>
            <a:endParaRPr lang="es-US" dirty="0" smtClean="0"/>
          </a:p>
          <a:p>
            <a:pPr algn="l"/>
            <a:endParaRPr lang="es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s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s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56578"/>
              </p:ext>
            </p:extLst>
          </p:nvPr>
        </p:nvGraphicFramePr>
        <p:xfrm>
          <a:off x="332107" y="994231"/>
          <a:ext cx="11555093" cy="551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5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ACHIEVEMENTS</a:t>
                      </a:r>
                      <a:endParaRPr lang="es-US" sz="28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HLB: 27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greenhouses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capacity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to produce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two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millions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healthy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plants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diagnostic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capacity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region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regional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harmonized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legislations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certificaction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healthy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plants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27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pilot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plots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technical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asistance</a:t>
                      </a:r>
                      <a:endParaRPr lang="es-US" sz="20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Fusarium TR4: </a:t>
                      </a:r>
                      <a:r>
                        <a:rPr kumimoji="0" lang="es-US" altLang="es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Regional</a:t>
                      </a:r>
                      <a:r>
                        <a:rPr kumimoji="0" lang="es-US" altLang="es-US" sz="2000" b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PRA, </a:t>
                      </a:r>
                      <a:r>
                        <a:rPr kumimoji="0" lang="es-US" altLang="es-US" sz="2000" b="1" u="none" strike="noStrike" cap="none" normalizeH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formation</a:t>
                      </a:r>
                      <a:r>
                        <a:rPr kumimoji="0" lang="es-US" altLang="es-US" sz="2000" b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kumimoji="0" lang="es-US" altLang="es-US" sz="2000" b="1" u="none" strike="noStrike" cap="none" normalizeH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latinamerican</a:t>
                      </a:r>
                      <a:r>
                        <a:rPr kumimoji="0" lang="es-US" altLang="es-US" sz="2000" b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comando to </a:t>
                      </a:r>
                      <a:r>
                        <a:rPr kumimoji="0" lang="es-US" altLang="es-US" sz="2000" b="1" u="none" strike="noStrike" cap="none" normalizeH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deal</a:t>
                      </a:r>
                      <a:r>
                        <a:rPr kumimoji="0" lang="es-US" altLang="es-US" sz="2000" b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s-US" altLang="es-US" sz="2000" b="1" u="none" strike="noStrike" cap="none" normalizeH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kumimoji="0" lang="es-US" altLang="es-US" sz="2000" b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posible TR4 </a:t>
                      </a:r>
                      <a:r>
                        <a:rPr kumimoji="0" lang="es-US" altLang="es-US" sz="2000" b="1" u="none" strike="noStrike" cap="none" normalizeH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outbreaks</a:t>
                      </a:r>
                      <a:r>
                        <a:rPr lang="es-US" alt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s-US" alt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specialized</a:t>
                      </a:r>
                      <a:r>
                        <a:rPr lang="es-US" alt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alt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simulations</a:t>
                      </a:r>
                      <a:r>
                        <a:rPr lang="es-US" alt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s-US" altLang="es-US" sz="2000" b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s-US" altLang="es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s-US" sz="20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Coffee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rust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Strenghtening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early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alert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system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rust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other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coffee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pests</a:t>
                      </a:r>
                      <a:endParaRPr lang="es-US" sz="20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Xylella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fastidiosa: 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Strenghtening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diagnostic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training in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certificacion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sites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places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flies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Support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Dominican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Republic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in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elimination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Ceratitis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capitata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outbreak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reestablishment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their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exportation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Formation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Regional Pest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Risk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Assessment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Unit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system</a:t>
                      </a:r>
                      <a:endParaRPr lang="es-US" sz="20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Phytosanitary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geoportal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pest</a:t>
                      </a:r>
                      <a:r>
                        <a:rPr lang="es-US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baseline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predictions </a:t>
                      </a:r>
                      <a:r>
                        <a:rPr lang="es-US" sz="2000" b="1" baseline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using</a:t>
                      </a:r>
                      <a:r>
                        <a:rPr lang="es-US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climatic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variables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OIRSA</a:t>
                      </a:r>
                      <a:r>
                        <a:rPr lang="es-US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baseline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gives</a:t>
                      </a:r>
                      <a:r>
                        <a:rPr lang="es-US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baseline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support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custom’s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negociation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baseline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facilitation</a:t>
                      </a:r>
                      <a:r>
                        <a:rPr lang="es-US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trade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 Central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America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starting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Guat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s-US" sz="20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Hd</a:t>
                      </a:r>
                      <a:r>
                        <a:rPr lang="es-US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0" y="79232"/>
            <a:ext cx="12192000" cy="575733"/>
          </a:xfrm>
          <a:noFill/>
        </p:spPr>
        <p:txBody>
          <a:bodyPr>
            <a:normAutofit/>
          </a:bodyPr>
          <a:lstStyle/>
          <a:p>
            <a:r>
              <a:rPr lang="es-US" sz="3200" b="1" dirty="0" smtClean="0">
                <a:solidFill>
                  <a:schemeClr val="bg1"/>
                </a:solidFill>
              </a:rPr>
              <a:t>TECHNICAL CAPACITIES AND ACHIEVEMENTS </a:t>
            </a:r>
            <a:endParaRPr lang="es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62109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2107" y="3822523"/>
            <a:ext cx="11311467" cy="5068454"/>
          </a:xfrm>
        </p:spPr>
        <p:txBody>
          <a:bodyPr>
            <a:normAutofit/>
          </a:bodyPr>
          <a:lstStyle/>
          <a:p>
            <a:pPr algn="l"/>
            <a:endParaRPr lang="es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US" dirty="0" smtClean="0"/>
          </a:p>
          <a:p>
            <a:pPr algn="l"/>
            <a:endParaRPr lang="es-US" dirty="0"/>
          </a:p>
          <a:p>
            <a:pPr algn="l"/>
            <a:endParaRPr lang="es-US" dirty="0" smtClean="0"/>
          </a:p>
          <a:p>
            <a:pPr algn="l"/>
            <a:endParaRPr lang="es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s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s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799278"/>
              </p:ext>
            </p:extLst>
          </p:nvPr>
        </p:nvGraphicFramePr>
        <p:xfrm>
          <a:off x="192706" y="1118912"/>
          <a:ext cx="11835685" cy="460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33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1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2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CAPACITIES </a:t>
                      </a:r>
                      <a:endParaRPr lang="es-ES" sz="28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2800" b="1" dirty="0" err="1" smtClean="0">
                          <a:latin typeface="Century Gothic" panose="020B0502020202020204" pitchFamily="34" charset="0"/>
                        </a:rPr>
                        <a:t>State</a:t>
                      </a:r>
                      <a:endParaRPr lang="es-US" sz="28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smtClean="0"/>
                        <a:t>Virtual </a:t>
                      </a:r>
                      <a:r>
                        <a:rPr lang="es-US" sz="2000" b="1" dirty="0" err="1" smtClean="0"/>
                        <a:t>platform</a:t>
                      </a:r>
                      <a:r>
                        <a:rPr lang="es-US" sz="2000" b="1" dirty="0" smtClean="0"/>
                        <a:t>: 16 virtual </a:t>
                      </a:r>
                      <a:r>
                        <a:rPr lang="es-US" sz="2000" b="1" dirty="0" err="1" smtClean="0"/>
                        <a:t>courses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especially</a:t>
                      </a:r>
                      <a:r>
                        <a:rPr lang="es-US" sz="2000" b="1" dirty="0" smtClean="0"/>
                        <a:t> Citrus HLB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In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process</a:t>
                      </a:r>
                      <a:endParaRPr lang="es-US" sz="15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smtClean="0"/>
                        <a:t>Diploma </a:t>
                      </a:r>
                      <a:r>
                        <a:rPr lang="es-US" sz="2000" b="1" dirty="0" err="1" smtClean="0"/>
                        <a:t>course</a:t>
                      </a:r>
                      <a:r>
                        <a:rPr lang="es-US" sz="2000" b="1" dirty="0" smtClean="0"/>
                        <a:t> of </a:t>
                      </a:r>
                      <a:r>
                        <a:rPr lang="es-US" sz="2000" b="1" dirty="0" err="1" smtClean="0"/>
                        <a:t>pine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bark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beetle</a:t>
                      </a:r>
                      <a:r>
                        <a:rPr lang="es-US" sz="2000" b="1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In </a:t>
                      </a:r>
                      <a:r>
                        <a:rPr lang="es-US" sz="1500" b="1" dirty="0" err="1" smtClean="0">
                          <a:latin typeface="Century Gothic" panose="020B0502020202020204" pitchFamily="34" charset="0"/>
                        </a:rPr>
                        <a:t>process</a:t>
                      </a:r>
                      <a:endParaRPr lang="es-US" sz="15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48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s-US" altLang="es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Carry</a:t>
                      </a:r>
                      <a:r>
                        <a:rPr kumimoji="0" lang="es-US" altLang="es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US" altLang="es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out</a:t>
                      </a:r>
                      <a:r>
                        <a:rPr kumimoji="0" lang="es-US" altLang="es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US" altLang="es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phytosanitary</a:t>
                      </a:r>
                      <a:r>
                        <a:rPr kumimoji="0" lang="es-US" altLang="es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US" altLang="es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simulations</a:t>
                      </a:r>
                      <a:r>
                        <a:rPr kumimoji="0" lang="es-US" altLang="es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US" sz="1500" b="1" dirty="0" err="1" smtClean="0"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 TR4 and </a:t>
                      </a:r>
                      <a:r>
                        <a:rPr lang="es-US" sz="1500" b="1" dirty="0" err="1" smtClean="0">
                          <a:latin typeface="Century Gothic" panose="020B0502020202020204" pitchFamily="34" charset="0"/>
                        </a:rPr>
                        <a:t>Fruit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flies</a:t>
                      </a:r>
                      <a:endParaRPr lang="es-US" sz="15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69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smtClean="0"/>
                        <a:t>Regional Reference </a:t>
                      </a:r>
                      <a:r>
                        <a:rPr lang="es-US" sz="2000" b="1" dirty="0" err="1" smtClean="0"/>
                        <a:t>Laboratory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for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diagnostic</a:t>
                      </a:r>
                      <a:r>
                        <a:rPr lang="es-US" sz="2000" b="1" dirty="0" smtClean="0"/>
                        <a:t> of </a:t>
                      </a:r>
                      <a:r>
                        <a:rPr lang="es-US" sz="2000" b="1" dirty="0" err="1" smtClean="0"/>
                        <a:t>seven</a:t>
                      </a:r>
                      <a:r>
                        <a:rPr lang="es-US" sz="2000" b="1" dirty="0" smtClean="0"/>
                        <a:t> citrus </a:t>
                      </a:r>
                      <a:r>
                        <a:rPr lang="es-US" sz="2000" b="1" dirty="0" err="1" smtClean="0"/>
                        <a:t>diseases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for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certification</a:t>
                      </a:r>
                      <a:endParaRPr lang="es-US" sz="20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US" sz="1500" b="1" dirty="0" err="1" smtClean="0">
                          <a:latin typeface="Century Gothic" panose="020B0502020202020204" pitchFamily="34" charset="0"/>
                        </a:rPr>
                        <a:t>Eg</a:t>
                      </a: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. Guatemala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HLB</a:t>
                      </a:r>
                      <a:endParaRPr lang="es-US" sz="15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48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s-US" altLang="es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r>
                        <a:rPr kumimoji="0" lang="es-US" altLang="es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and </a:t>
                      </a:r>
                      <a:r>
                        <a:rPr kumimoji="0" lang="es-US" altLang="es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updating</a:t>
                      </a:r>
                      <a:r>
                        <a:rPr kumimoji="0" lang="es-US" altLang="es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of </a:t>
                      </a:r>
                      <a:r>
                        <a:rPr kumimoji="0" lang="es-US" altLang="es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action</a:t>
                      </a:r>
                      <a:r>
                        <a:rPr kumimoji="0" lang="es-US" altLang="es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US" altLang="es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plans</a:t>
                      </a:r>
                      <a:r>
                        <a:rPr kumimoji="0" lang="es-US" altLang="es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and </a:t>
                      </a:r>
                      <a:r>
                        <a:rPr kumimoji="0" lang="es-US" altLang="es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contingency</a:t>
                      </a:r>
                      <a:r>
                        <a:rPr kumimoji="0" lang="es-US" altLang="es-US" sz="2000" b="1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US" altLang="es-US" sz="2000" b="1" u="none" strike="noStrike" cap="none" normalizeH="0" dirty="0" err="1" smtClean="0">
                          <a:ln>
                            <a:noFill/>
                          </a:ln>
                          <a:effectLst/>
                        </a:rPr>
                        <a:t>plans</a:t>
                      </a:r>
                      <a:endParaRPr lang="es-US" altLang="es-US" sz="20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(TR4,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fruit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flies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Coffee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Berry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Disease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Khapra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beetle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)</a:t>
                      </a:r>
                      <a:endParaRPr lang="es-US" sz="15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69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/>
                        <a:t>Give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support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for</a:t>
                      </a:r>
                      <a:r>
                        <a:rPr lang="es-US" sz="2000" b="1" baseline="0" dirty="0" smtClean="0"/>
                        <a:t> </a:t>
                      </a:r>
                      <a:r>
                        <a:rPr lang="es-US" sz="2000" b="1" baseline="0" dirty="0" err="1" smtClean="0"/>
                        <a:t>none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intrusive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inspection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tool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using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dogs</a:t>
                      </a:r>
                      <a:endParaRPr lang="es-US" sz="20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EG. </a:t>
                      </a:r>
                      <a:r>
                        <a:rPr lang="es-US" sz="1500" b="1" dirty="0" err="1" smtClean="0">
                          <a:latin typeface="Century Gothic" panose="020B0502020202020204" pitchFamily="34" charset="0"/>
                        </a:rPr>
                        <a:t>Guat</a:t>
                      </a: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Hd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Pn</a:t>
                      </a:r>
                      <a:endParaRPr lang="es-US" sz="15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69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/>
                        <a:t>Strenghtening</a:t>
                      </a:r>
                      <a:r>
                        <a:rPr lang="es-US" sz="2000" b="1" dirty="0" smtClean="0"/>
                        <a:t> of </a:t>
                      </a:r>
                      <a:r>
                        <a:rPr lang="es-US" sz="2000" b="1" dirty="0" err="1" smtClean="0"/>
                        <a:t>the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distance</a:t>
                      </a:r>
                      <a:r>
                        <a:rPr lang="es-US" sz="2000" b="1" dirty="0" smtClean="0"/>
                        <a:t> digital </a:t>
                      </a:r>
                      <a:r>
                        <a:rPr lang="es-US" sz="2000" b="1" dirty="0" err="1" smtClean="0"/>
                        <a:t>diagnostic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imaging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capacities</a:t>
                      </a:r>
                      <a:r>
                        <a:rPr lang="es-US" sz="2000" b="1" dirty="0" smtClean="0"/>
                        <a:t> in </a:t>
                      </a:r>
                      <a:r>
                        <a:rPr lang="es-US" sz="2000" b="1" dirty="0" err="1" smtClean="0"/>
                        <a:t>the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region</a:t>
                      </a:r>
                      <a:endParaRPr lang="es-US" sz="20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In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regional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ports</a:t>
                      </a:r>
                      <a:endParaRPr lang="es-US" sz="15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/>
                        <a:t>Implementation</a:t>
                      </a:r>
                      <a:r>
                        <a:rPr lang="es-US" sz="2000" b="1" dirty="0" smtClean="0"/>
                        <a:t> of </a:t>
                      </a:r>
                      <a:r>
                        <a:rPr lang="es-US" sz="2000" b="1" dirty="0" err="1" smtClean="0"/>
                        <a:t>the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early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alert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quarantine</a:t>
                      </a:r>
                      <a:r>
                        <a:rPr lang="es-US" sz="2000" b="1" dirty="0" smtClean="0"/>
                        <a:t> </a:t>
                      </a:r>
                      <a:r>
                        <a:rPr lang="es-US" sz="2000" b="1" dirty="0" err="1" smtClean="0"/>
                        <a:t>system</a:t>
                      </a:r>
                      <a:r>
                        <a:rPr lang="es-US" sz="2000" b="1" dirty="0" smtClean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US" sz="1500" b="1" dirty="0" err="1" smtClean="0">
                          <a:latin typeface="Century Gothic" panose="020B0502020202020204" pitchFamily="34" charset="0"/>
                        </a:rPr>
                        <a:t>Eg</a:t>
                      </a: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US" sz="1500" b="1" dirty="0" err="1" smtClean="0">
                          <a:latin typeface="Century Gothic" panose="020B0502020202020204" pitchFamily="34" charset="0"/>
                        </a:rPr>
                        <a:t>Reports</a:t>
                      </a: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1500" b="1" dirty="0" err="1" smtClean="0">
                          <a:latin typeface="Century Gothic" panose="020B0502020202020204" pitchFamily="34" charset="0"/>
                        </a:rPr>
                        <a:t>Kapra</a:t>
                      </a: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500" b="1" dirty="0" err="1" smtClean="0">
                          <a:latin typeface="Century Gothic" panose="020B0502020202020204" pitchFamily="34" charset="0"/>
                        </a:rPr>
                        <a:t>beetle</a:t>
                      </a:r>
                      <a:r>
                        <a:rPr lang="es-US" sz="1500" b="1" dirty="0" smtClean="0">
                          <a:latin typeface="Century Gothic" panose="020B0502020202020204" pitchFamily="34" charset="0"/>
                        </a:rPr>
                        <a:t> in</a:t>
                      </a:r>
                      <a:r>
                        <a:rPr lang="es-US" sz="1500" b="1" baseline="0" dirty="0" smtClean="0">
                          <a:latin typeface="Century Gothic" panose="020B0502020202020204" pitchFamily="34" charset="0"/>
                        </a:rPr>
                        <a:t> regional </a:t>
                      </a:r>
                      <a:r>
                        <a:rPr lang="es-US" sz="1500" b="1" baseline="0" dirty="0" err="1" smtClean="0">
                          <a:latin typeface="Century Gothic" panose="020B0502020202020204" pitchFamily="34" charset="0"/>
                        </a:rPr>
                        <a:t>ports</a:t>
                      </a:r>
                      <a:endParaRPr lang="es-US" sz="15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76"/>
          <a:stretch/>
        </p:blipFill>
        <p:spPr>
          <a:xfrm>
            <a:off x="29099" y="6082876"/>
            <a:ext cx="12162901" cy="775124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79232"/>
            <a:ext cx="12192000" cy="57573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sz="3200" b="1" smtClean="0">
                <a:solidFill>
                  <a:schemeClr val="bg1"/>
                </a:solidFill>
              </a:rPr>
              <a:t>TECHNICAL CAPACITIES AND ACHIEVEMENTS </a:t>
            </a:r>
            <a:endParaRPr lang="es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76"/>
          <a:stretch/>
        </p:blipFill>
        <p:spPr>
          <a:xfrm>
            <a:off x="0" y="6082876"/>
            <a:ext cx="12162901" cy="775124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406666"/>
              </p:ext>
            </p:extLst>
          </p:nvPr>
        </p:nvGraphicFramePr>
        <p:xfrm>
          <a:off x="150729" y="870796"/>
          <a:ext cx="11861442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1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Surveillance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route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early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HLB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detection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in El Salvador and Panamá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ES" sz="2000" b="1" dirty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Early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alert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system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rust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coffee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borer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, and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other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coffee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pests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ES" sz="2000" b="1" dirty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Monitoring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fruit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flies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example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Ceratitis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capitata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Anastrepha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spp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.,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Bactrocera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spp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.,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Ragoletis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spp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ES" sz="2000" b="1" dirty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Surveillance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of Fusarium TR4 in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commercial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areas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planted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Cavendish banana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ES" sz="2000" b="1" dirty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Surveillance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of Tuta absoluta in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countries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that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have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free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condition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this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pest</a:t>
                      </a:r>
                      <a:endParaRPr lang="es-US" sz="2000" b="1" dirty="0" smtClean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ES" sz="2000" b="1" dirty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Surveillance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detection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outbreaks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locust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Schistocerca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piceifrons</a:t>
                      </a:r>
                      <a:endParaRPr lang="es-US" sz="2000" b="1" dirty="0" smtClean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ES" sz="2000" b="1" dirty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In 2018,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it’s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projected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implemention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of a regional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surveillance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20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system</a:t>
                      </a:r>
                      <a:r>
                        <a:rPr lang="es-US" sz="20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65853" y="153406"/>
            <a:ext cx="11797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3200" b="1" dirty="0">
                <a:solidFill>
                  <a:schemeClr val="bg1"/>
                </a:solidFill>
              </a:rPr>
              <a:t>SURVEILLANCE PROJECTS AND ACTIVITIES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699977"/>
            <a:ext cx="10515600" cy="464608"/>
          </a:xfrm>
        </p:spPr>
        <p:txBody>
          <a:bodyPr>
            <a:noAutofit/>
          </a:bodyPr>
          <a:lstStyle/>
          <a:p>
            <a:pPr algn="ctr"/>
            <a:r>
              <a:rPr lang="es-US" sz="3200" b="1" dirty="0">
                <a:solidFill>
                  <a:schemeClr val="bg1"/>
                </a:solidFill>
              </a:rPr>
              <a:t>EMERGENT PESTS AND PHYTOSANITARY PROBLEMS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27629"/>
              </p:ext>
            </p:extLst>
          </p:nvPr>
        </p:nvGraphicFramePr>
        <p:xfrm>
          <a:off x="631064" y="1440884"/>
          <a:ext cx="11140225" cy="4709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9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9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0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5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800" b="1" dirty="0" smtClean="0">
                          <a:latin typeface="Century Gothic" panose="020B0502020202020204" pitchFamily="34" charset="0"/>
                        </a:rPr>
                        <a:t>EMERGING PESTS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800" b="1" dirty="0" smtClean="0">
                          <a:latin typeface="Century Gothic" panose="020B0502020202020204" pitchFamily="34" charset="0"/>
                        </a:rPr>
                        <a:t>EMERGENY DECLARATION IN 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400" b="1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s-US" sz="1400" b="1" dirty="0" err="1" smtClean="0"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US" sz="14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400" b="1" baseline="0" dirty="0" err="1" smtClean="0">
                          <a:latin typeface="Century Gothic" panose="020B0502020202020204" pitchFamily="34" charset="0"/>
                        </a:rPr>
                        <a:t>application</a:t>
                      </a:r>
                      <a:r>
                        <a:rPr lang="es-US" sz="1400" b="1" baseline="0" dirty="0" smtClean="0"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1400" b="1" baseline="0" dirty="0" err="1" smtClean="0">
                          <a:latin typeface="Century Gothic" panose="020B0502020202020204" pitchFamily="34" charset="0"/>
                        </a:rPr>
                        <a:t>funds</a:t>
                      </a:r>
                      <a:r>
                        <a:rPr lang="es-US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400" b="1" baseline="0" dirty="0" err="1" smtClean="0"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es-US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400" b="1" baseline="0" dirty="0" err="1" smtClean="0">
                          <a:latin typeface="Century Gothic" panose="020B0502020202020204" pitchFamily="34" charset="0"/>
                        </a:rPr>
                        <a:t>emergency</a:t>
                      </a:r>
                      <a:r>
                        <a:rPr lang="es-US" sz="1400" b="1" baseline="0" dirty="0" smtClean="0"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s-US" sz="1400" b="1" baseline="0" dirty="0" err="1" smtClean="0">
                          <a:latin typeface="Century Gothic" panose="020B0502020202020204" pitchFamily="34" charset="0"/>
                        </a:rPr>
                        <a:t>technical</a:t>
                      </a:r>
                      <a:r>
                        <a:rPr lang="es-US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400" b="1" baseline="0" dirty="0" err="1" smtClean="0">
                          <a:latin typeface="Century Gothic" panose="020B0502020202020204" pitchFamily="34" charset="0"/>
                        </a:rPr>
                        <a:t>assistance</a:t>
                      </a:r>
                      <a:r>
                        <a:rPr lang="es-US" sz="1400" b="1" baseline="0" dirty="0" smtClean="0">
                          <a:latin typeface="Century Gothic" panose="020B0502020202020204" pitchFamily="34" charset="0"/>
                        </a:rPr>
                        <a:t>)</a:t>
                      </a:r>
                      <a:endParaRPr lang="es-ES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800" b="1" dirty="0" smtClean="0">
                          <a:latin typeface="Century Gothic" panose="020B0502020202020204" pitchFamily="34" charset="0"/>
                        </a:rPr>
                        <a:t>MAJOR PESTS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endParaRPr lang="es-US" sz="16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coffee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rust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strain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: (Hemileia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vastatrix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Process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confirmation</a:t>
                      </a:r>
                      <a:r>
                        <a:rPr lang="es-US" sz="1600" b="1" baseline="0" dirty="0" smtClean="0">
                          <a:latin typeface="Century Gothic" panose="020B0502020202020204" pitchFamily="34" charset="0"/>
                        </a:rPr>
                        <a:t>)</a:t>
                      </a:r>
                      <a:endParaRPr lang="es-ES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Centralamerican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locust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: (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Schistocerca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piceifrons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), El Salvador and Nicaragua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endParaRPr lang="es-ES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v"/>
                      </a:pPr>
                      <a:endParaRPr lang="es-SV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El Niño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Year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Thrips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scales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whiteflies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powdery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mildew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virusis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endParaRPr lang="es-US" sz="16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Giant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snail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: (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Achatina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fulica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)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endParaRPr lang="es-ES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Sorghum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Yellow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Aphid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Melanaphis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US" sz="1600" b="1" dirty="0" err="1" smtClean="0">
                          <a:latin typeface="Century Gothic" panose="020B0502020202020204" pitchFamily="34" charset="0"/>
                        </a:rPr>
                        <a:t>sacchari</a:t>
                      </a: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) El Salvador and Honduras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v"/>
                      </a:pPr>
                      <a:endParaRPr lang="es-SV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La Niña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Year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Blight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bacteriosis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rusts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anthracnosis</a:t>
                      </a:r>
                      <a:r>
                        <a:rPr lang="es-SV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SV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sigatoka</a:t>
                      </a:r>
                      <a:endParaRPr lang="es-ES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s-US" sz="16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US" sz="1600" b="1" dirty="0" smtClean="0">
                          <a:latin typeface="Century Gothic" panose="020B0502020202020204" pitchFamily="34" charset="0"/>
                        </a:rPr>
                        <a:t>Citrus HLB in Panamá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76"/>
          <a:stretch/>
        </p:blipFill>
        <p:spPr>
          <a:xfrm>
            <a:off x="14549" y="6082876"/>
            <a:ext cx="12162901" cy="7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3802"/>
            <a:ext cx="10515600" cy="902523"/>
          </a:xfrm>
        </p:spPr>
        <p:txBody>
          <a:bodyPr>
            <a:noAutofit/>
          </a:bodyPr>
          <a:lstStyle/>
          <a:p>
            <a:pPr algn="ctr"/>
            <a:r>
              <a:rPr lang="es-SV" sz="3200" b="1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PROPOSAL FOR FURTHER COLLABORATION</a:t>
            </a:r>
            <a:br>
              <a:rPr lang="es-SV" sz="3200" b="1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</a:br>
            <a:endParaRPr lang="es-SV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0773"/>
              </p:ext>
            </p:extLst>
          </p:nvPr>
        </p:nvGraphicFramePr>
        <p:xfrm>
          <a:off x="486177" y="1051100"/>
          <a:ext cx="11399949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9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To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strengthen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the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coordination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with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other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RPPOs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and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international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organizations</a:t>
                      </a:r>
                      <a:endParaRPr lang="es-SV" sz="2400" b="1" dirty="0" smtClean="0">
                        <a:solidFill>
                          <a:srgbClr val="162109"/>
                        </a:solidFill>
                        <a:latin typeface="Century Gothic" panose="020B0502020202020204" pitchFamily="34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ES" sz="2400" b="1" dirty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To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participate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in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the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development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of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phytosanitary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topics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of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international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interest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such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as: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the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prevention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of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the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introduction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of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Foc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TR4 of banana and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plantain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and IPM of HLB in citrus,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among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others</a:t>
                      </a:r>
                      <a:endParaRPr lang="es-SV" sz="2400" b="1" dirty="0" smtClean="0">
                        <a:solidFill>
                          <a:srgbClr val="162109"/>
                        </a:solidFill>
                        <a:latin typeface="Century Gothic" panose="020B0502020202020204" pitchFamily="34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ES" sz="2400" b="1" dirty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To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support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the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harmonization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of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agricultural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regional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legislations</a:t>
                      </a:r>
                      <a:endParaRPr lang="es-SV" sz="2400" b="1" dirty="0" smtClean="0">
                        <a:solidFill>
                          <a:srgbClr val="162109"/>
                        </a:solidFill>
                        <a:latin typeface="Century Gothic" panose="020B0502020202020204" pitchFamily="34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ES" sz="2400" b="1" dirty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To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extend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trainings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on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different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phytosanitary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topics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: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Integrated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SV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pest</a:t>
                      </a:r>
                      <a:r>
                        <a:rPr lang="es-SV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Management of Citrus HLB.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ES" sz="2400" b="1" dirty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_tradnl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To</a:t>
                      </a:r>
                      <a:r>
                        <a:rPr lang="es-ES_tradnl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line up </a:t>
                      </a:r>
                      <a:r>
                        <a:rPr lang="es-ES_tradnl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with</a:t>
                      </a:r>
                      <a:r>
                        <a:rPr lang="es-ES_tradnl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ES_tradnl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the</a:t>
                      </a:r>
                      <a:r>
                        <a:rPr lang="es-ES_tradnl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ES_tradnl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topics</a:t>
                      </a:r>
                      <a:r>
                        <a:rPr lang="es-ES_tradnl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of </a:t>
                      </a:r>
                      <a:r>
                        <a:rPr lang="es-ES_tradnl" sz="2400" b="1" dirty="0" err="1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interest</a:t>
                      </a:r>
                      <a:r>
                        <a:rPr lang="es-ES_tradnl" sz="2400" b="1" dirty="0" smtClean="0">
                          <a:solidFill>
                            <a:srgbClr val="162109"/>
                          </a:solidFill>
                          <a:latin typeface="Century Gothic" panose="020B0502020202020204" pitchFamily="34" charset="0"/>
                          <a:ea typeface="Century Gothic" charset="0"/>
                          <a:cs typeface="Century Gothic" charset="0"/>
                        </a:rPr>
                        <a:t> of IPPC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ES" sz="2400" b="1" dirty="0">
                        <a:solidFill>
                          <a:srgbClr val="16210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46" y="683194"/>
            <a:ext cx="7372738" cy="403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334676" y="10774607"/>
            <a:ext cx="2999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3600" b="1" dirty="0">
                <a:solidFill>
                  <a:schemeClr val="bg1"/>
                </a:solidFill>
              </a:rPr>
              <a:t>THANKS VERY MUCH FOR YOUR ATTENTION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68300" y="4811105"/>
            <a:ext cx="11823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El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Salvador's less-travelled Mayan ruins to yourself on a trip around this beautiful and richly historical </a:t>
            </a:r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country and volcano  of Santa Ana</a:t>
            </a:r>
            <a:endParaRPr lang="es-ES" sz="1400" i="1" dirty="0">
              <a:solidFill>
                <a:schemeClr val="bg1"/>
              </a:solidFill>
            </a:endParaRPr>
          </a:p>
        </p:txBody>
      </p:sp>
      <p:sp>
        <p:nvSpPr>
          <p:cNvPr id="9" name="AutoShape 2" descr="Imagen relacionada"/>
          <p:cNvSpPr>
            <a:spLocks noChangeAspect="1" noChangeArrowheads="1"/>
          </p:cNvSpPr>
          <p:nvPr/>
        </p:nvSpPr>
        <p:spPr bwMode="auto">
          <a:xfrm>
            <a:off x="63500" y="5896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063"/>
            <a:ext cx="6136527" cy="40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503130" y="5981630"/>
            <a:ext cx="8593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US" sz="3600" b="1" i="1" dirty="0">
                <a:solidFill>
                  <a:schemeClr val="bg1"/>
                </a:solidFill>
              </a:rPr>
              <a:t>THANKS VERY MUCH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0968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781</Words>
  <Application>Microsoft Office PowerPoint</Application>
  <PresentationFormat>Panorámica</PresentationFormat>
  <Paragraphs>143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26" baseType="lpstr">
      <vt:lpstr>標楷體</vt:lpstr>
      <vt:lpstr>新細明體</vt:lpstr>
      <vt:lpstr>arial</vt:lpstr>
      <vt:lpstr>arial</vt:lpstr>
      <vt:lpstr>Calibri</vt:lpstr>
      <vt:lpstr>Calibri Light</vt:lpstr>
      <vt:lpstr>Century Gothic</vt:lpstr>
      <vt:lpstr>Taipei</vt:lpstr>
      <vt:lpstr>Times</vt:lpstr>
      <vt:lpstr>Times New Roman</vt:lpstr>
      <vt:lpstr>Verdana</vt:lpstr>
      <vt:lpstr>Wingdings</vt:lpstr>
      <vt:lpstr>Wingdings 3</vt:lpstr>
      <vt:lpstr>Tema de Office</vt:lpstr>
      <vt:lpstr>2_Tema de Office</vt:lpstr>
      <vt:lpstr>4_Tema de Office</vt:lpstr>
      <vt:lpstr>Office Theme</vt:lpstr>
      <vt:lpstr>29th Technical Consultation of RPPOs  Paris, France . </vt:lpstr>
      <vt:lpstr>Presentación de PowerPoint</vt:lpstr>
      <vt:lpstr>Presentación de PowerPoint</vt:lpstr>
      <vt:lpstr>TECHNICAL CAPACITIES AND ACHIEVEMENTS </vt:lpstr>
      <vt:lpstr>Presentación de PowerPoint</vt:lpstr>
      <vt:lpstr>Presentación de PowerPoint</vt:lpstr>
      <vt:lpstr>EMERGENT PESTS AND PHYTOSANITARY PROBLEMS</vt:lpstr>
      <vt:lpstr>PROPOSAL FOR FURTHER COLLABORATION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CAPACIDADES TECNICAS Y LOGROS</dc:title>
  <dc:creator>Vasquez,Adriano</dc:creator>
  <cp:lastModifiedBy>Urias Morales, Carlos Ramon</cp:lastModifiedBy>
  <cp:revision>135</cp:revision>
  <cp:lastPrinted>2017-10-27T22:04:07Z</cp:lastPrinted>
  <dcterms:created xsi:type="dcterms:W3CDTF">2017-10-23T18:04:25Z</dcterms:created>
  <dcterms:modified xsi:type="dcterms:W3CDTF">2017-10-31T09:09:36Z</dcterms:modified>
</cp:coreProperties>
</file>