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56" r:id="rId5"/>
    <p:sldId id="274" r:id="rId6"/>
    <p:sldId id="275" r:id="rId7"/>
    <p:sldId id="276" r:id="rId8"/>
    <p:sldId id="277" r:id="rId9"/>
    <p:sldId id="259" r:id="rId10"/>
    <p:sldId id="278" r:id="rId11"/>
    <p:sldId id="280" r:id="rId12"/>
    <p:sldId id="281" r:id="rId13"/>
    <p:sldId id="282" r:id="rId14"/>
    <p:sldId id="263" r:id="rId15"/>
    <p:sldId id="264" r:id="rId16"/>
    <p:sldId id="272" r:id="rId17"/>
    <p:sldId id="279" r:id="rId18"/>
    <p:sldId id="260" r:id="rId19"/>
    <p:sldId id="261" r:id="rId20"/>
    <p:sldId id="265" r:id="rId2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8" autoAdjust="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24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1DF48-E93A-4D7A-96A8-6BCB54225B99}" type="datetimeFigureOut">
              <a:rPr lang="en-AU" smtClean="0"/>
              <a:t>31/10/2017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A23AFE-4527-4872-B958-6ED4EE717ED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01547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23AFE-4527-4872-B958-6ED4EE717ED6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1251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8CBCA6-31B8-034E-A93E-3A8B623C1F69}" type="datetimeFigureOut">
              <a:rPr lang="fr-FR" smtClean="0"/>
              <a:t>31/10/2017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2FC1222-4E25-AC4F-8320-ABB2A834AE2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086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8CBCA6-31B8-034E-A93E-3A8B623C1F69}" type="datetimeFigureOut">
              <a:rPr lang="fr-FR" smtClean="0"/>
              <a:t>31/10/2017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2FC1222-4E25-AC4F-8320-ABB2A834AE2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6840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8CBCA6-31B8-034E-A93E-3A8B623C1F69}" type="datetimeFigureOut">
              <a:rPr lang="fr-FR" smtClean="0"/>
              <a:t>31/10/2017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2FC1222-4E25-AC4F-8320-ABB2A834AE2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1000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8CBCA6-31B8-034E-A93E-3A8B623C1F69}" type="datetimeFigureOut">
              <a:rPr lang="fr-FR" smtClean="0"/>
              <a:t>31/10/2017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2FC1222-4E25-AC4F-8320-ABB2A834AE2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9837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8CBCA6-31B8-034E-A93E-3A8B623C1F69}" type="datetimeFigureOut">
              <a:rPr lang="fr-FR" smtClean="0"/>
              <a:t>31/10/2017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2FC1222-4E25-AC4F-8320-ABB2A834AE2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5959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42539"/>
            <a:ext cx="8229600" cy="1143000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785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7858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4056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201786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70961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201786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70961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7473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3320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8CBCA6-31B8-034E-A93E-3A8B623C1F69}" type="datetimeFigureOut">
              <a:rPr lang="fr-FR" smtClean="0"/>
              <a:t>31/10/2017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2FC1222-4E25-AC4F-8320-ABB2A834AE2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4222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8CBCA6-31B8-034E-A93E-3A8B623C1F69}" type="datetimeFigureOut">
              <a:rPr lang="fr-FR" smtClean="0"/>
              <a:t>31/10/2017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2FC1222-4E25-AC4F-8320-ABB2A834AE2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0541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8CBCA6-31B8-034E-A93E-3A8B623C1F69}" type="datetimeFigureOut">
              <a:rPr lang="fr-FR" smtClean="0"/>
              <a:t>31/10/2017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2FC1222-4E25-AC4F-8320-ABB2A834AE2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8356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87622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220178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7969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cabiplantwise.files.wordpress.com/2012/03/coconut-rhinoceros-beetle1.jp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06824" y="3478063"/>
            <a:ext cx="7328647" cy="337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b="1" dirty="0" smtClean="0"/>
              <a:t>29th TC-RPPO</a:t>
            </a:r>
            <a:endParaRPr lang="fr-FR" sz="4400" b="1" dirty="0"/>
          </a:p>
          <a:p>
            <a:pPr algn="ctr">
              <a:lnSpc>
                <a:spcPct val="140000"/>
              </a:lnSpc>
            </a:pPr>
            <a:r>
              <a:rPr lang="fr-FR" sz="3200" b="1" dirty="0" smtClean="0"/>
              <a:t>EPPO HQ</a:t>
            </a:r>
          </a:p>
          <a:p>
            <a:pPr algn="ctr">
              <a:lnSpc>
                <a:spcPct val="140000"/>
              </a:lnSpc>
            </a:pPr>
            <a:r>
              <a:rPr lang="fr-FR" sz="2000" b="1" dirty="0"/>
              <a:t>21 Boulevard Richard Lenoir, 75011 Paris, France</a:t>
            </a:r>
            <a:endParaRPr lang="fr-FR" sz="2000" b="1" dirty="0" smtClean="0"/>
          </a:p>
          <a:p>
            <a:pPr algn="ctr">
              <a:lnSpc>
                <a:spcPct val="140000"/>
              </a:lnSpc>
            </a:pPr>
            <a:r>
              <a:rPr lang="fr-FR" sz="3200" b="1" dirty="0" smtClean="0"/>
              <a:t>30th </a:t>
            </a:r>
            <a:r>
              <a:rPr lang="fr-FR" sz="3200" b="1" dirty="0" err="1" smtClean="0"/>
              <a:t>October</a:t>
            </a:r>
            <a:r>
              <a:rPr lang="fr-FR" sz="3200" b="1" dirty="0" smtClean="0"/>
              <a:t> – 3rd </a:t>
            </a:r>
            <a:r>
              <a:rPr lang="fr-FR" sz="3200" b="1" dirty="0" err="1" smtClean="0"/>
              <a:t>November</a:t>
            </a:r>
            <a:r>
              <a:rPr lang="fr-FR" sz="3200" b="1" dirty="0" smtClean="0"/>
              <a:t> 2017</a:t>
            </a:r>
          </a:p>
          <a:p>
            <a:pPr algn="ctr">
              <a:lnSpc>
                <a:spcPct val="140000"/>
              </a:lnSpc>
            </a:pPr>
            <a:r>
              <a:rPr lang="fr-FR" sz="2400" b="1" dirty="0" smtClean="0"/>
              <a:t>Josua Wainiqolo</a:t>
            </a:r>
            <a:endParaRPr lang="fr-FR" sz="2400" b="1" dirty="0"/>
          </a:p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" name="Picture 3" descr="SPC-CPS-logo_26_stars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869" y="403500"/>
            <a:ext cx="2146217" cy="87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29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800" b="1" dirty="0" smtClean="0"/>
              <a:t>PLANT HEALTH SYSTEMS ANALYSIS COURSE (PHSA) 11-22 September 2017 – Raleigh – NC and Riverdale Park</a:t>
            </a:r>
            <a:endParaRPr lang="en-AU" sz="28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214" y="2201863"/>
            <a:ext cx="6781571" cy="4525962"/>
          </a:xfrm>
        </p:spPr>
      </p:pic>
    </p:spTree>
    <p:extLst>
      <p:ext uri="{BB962C8B-B14F-4D97-AF65-F5344CB8AC3E}">
        <p14:creationId xmlns:p14="http://schemas.microsoft.com/office/powerpoint/2010/main" val="2534188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Emerging Issues - PPPO</a:t>
            </a:r>
            <a:endParaRPr lang="en-AU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8437757"/>
              </p:ext>
            </p:extLst>
          </p:nvPr>
        </p:nvGraphicFramePr>
        <p:xfrm>
          <a:off x="1532965" y="2654711"/>
          <a:ext cx="6647474" cy="37864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921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5532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4197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</a:rPr>
                        <a:t>Emerging Pest and New Incursions as trade increases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20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000" dirty="0" smtClean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AU" sz="20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463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</a:rPr>
                        <a:t>Lack of Pest Surveillance / Lack of Practitioners at the border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20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000" b="1" dirty="0" smtClean="0">
                          <a:effectLst/>
                        </a:rPr>
                        <a:t>2</a:t>
                      </a:r>
                      <a:endParaRPr lang="en-A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203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000" dirty="0">
                          <a:effectLst/>
                        </a:rPr>
                        <a:t>Lack of Staff Capacity Development</a:t>
                      </a:r>
                      <a:endParaRPr lang="en-A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AU" sz="2000" b="1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AU" sz="2000" b="1" dirty="0" smtClean="0">
                          <a:effectLst/>
                        </a:rPr>
                        <a:t>3</a:t>
                      </a:r>
                      <a:endParaRPr lang="en-A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7887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Emerging Pests</a:t>
            </a:r>
            <a:endParaRPr lang="en-AU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Rhinoceros Beetle (</a:t>
            </a:r>
            <a:r>
              <a:rPr lang="en-US" dirty="0" err="1" smtClean="0"/>
              <a:t>Oryctes</a:t>
            </a:r>
            <a:r>
              <a:rPr lang="en-US" dirty="0" smtClean="0"/>
              <a:t> rhinoceros)-Guam biotype</a:t>
            </a:r>
          </a:p>
          <a:p>
            <a:endParaRPr lang="en-US" dirty="0"/>
          </a:p>
          <a:p>
            <a:endParaRPr lang="en-AU" dirty="0"/>
          </a:p>
        </p:txBody>
      </p:sp>
      <p:pic>
        <p:nvPicPr>
          <p:cNvPr id="4" name="Picture 3" descr="https://cabiplantwise.files.wordpress.com/2012/03/coconut-rhinoceros-beetle1.jpg?w=300&amp;h=189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3629891"/>
            <a:ext cx="2857500" cy="1565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7295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/>
              <a:t>Physical Damage by CRB</a:t>
            </a:r>
            <a:endParaRPr lang="en-AU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2513947"/>
            <a:ext cx="4074459" cy="3698594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2513947"/>
            <a:ext cx="4038600" cy="369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48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Other Emerging Pest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HLB</a:t>
            </a:r>
          </a:p>
          <a:p>
            <a:pPr marL="0" indent="0">
              <a:buNone/>
            </a:pPr>
            <a:endParaRPr lang="en-AU" dirty="0" smtClean="0"/>
          </a:p>
          <a:p>
            <a:r>
              <a:rPr lang="en-AU" dirty="0" smtClean="0"/>
              <a:t>Little Fire Ants (LFA)</a:t>
            </a:r>
          </a:p>
          <a:p>
            <a:pPr marL="0" indent="0">
              <a:buNone/>
            </a:pPr>
            <a:endParaRPr lang="en-AU" dirty="0" smtClean="0"/>
          </a:p>
          <a:p>
            <a:r>
              <a:rPr lang="en-AU" dirty="0" err="1" smtClean="0"/>
              <a:t>Fusarium</a:t>
            </a:r>
            <a:r>
              <a:rPr lang="en-AU" dirty="0" smtClean="0"/>
              <a:t> Wilt TR4 - Banana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36940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Surveillance projects and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PPPO – general surveillance from request of the NPPO</a:t>
            </a:r>
          </a:p>
          <a:p>
            <a:r>
              <a:rPr lang="en-AU" dirty="0"/>
              <a:t>Protein Bait Production- PPPO project</a:t>
            </a:r>
          </a:p>
          <a:p>
            <a:r>
              <a:rPr lang="en-AU" dirty="0" smtClean="0"/>
              <a:t>Collaborating </a:t>
            </a:r>
            <a:r>
              <a:rPr lang="en-AU" dirty="0"/>
              <a:t>with Research and the </a:t>
            </a:r>
            <a:r>
              <a:rPr lang="en-AU" dirty="0" smtClean="0"/>
              <a:t>local </a:t>
            </a:r>
            <a:r>
              <a:rPr lang="en-AU" smtClean="0"/>
              <a:t>brewery company</a:t>
            </a:r>
            <a:endParaRPr lang="en-AU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55788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Proposal for further collaboration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Sea Container Hygiene System (SCHS) – New Zealand taking the lead.</a:t>
            </a:r>
          </a:p>
          <a:p>
            <a:r>
              <a:rPr lang="en-US" dirty="0" smtClean="0"/>
              <a:t>Pest diagnostics – New Zealand MPI</a:t>
            </a:r>
          </a:p>
          <a:p>
            <a:r>
              <a:rPr lang="en-US" dirty="0" smtClean="0"/>
              <a:t>South </a:t>
            </a:r>
            <a:r>
              <a:rPr lang="en-US" dirty="0" err="1" smtClean="0"/>
              <a:t>South</a:t>
            </a:r>
            <a:r>
              <a:rPr lang="en-US" dirty="0" smtClean="0"/>
              <a:t> Project.</a:t>
            </a:r>
          </a:p>
          <a:p>
            <a:r>
              <a:rPr lang="en-US" dirty="0" err="1" smtClean="0"/>
              <a:t>Ephyto</a:t>
            </a:r>
            <a:r>
              <a:rPr lang="en-US" dirty="0" smtClean="0"/>
              <a:t> - APPPC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290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Thankyou</a:t>
            </a:r>
            <a:r>
              <a:rPr lang="en-US" dirty="0" smtClean="0"/>
              <a:t>.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18" y="2201863"/>
            <a:ext cx="7395882" cy="4525962"/>
          </a:xfrm>
        </p:spPr>
      </p:pic>
    </p:spTree>
    <p:extLst>
      <p:ext uri="{BB962C8B-B14F-4D97-AF65-F5344CB8AC3E}">
        <p14:creationId xmlns:p14="http://schemas.microsoft.com/office/powerpoint/2010/main" val="19800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1" dirty="0" smtClean="0"/>
              <a:t>Pacific Plant Protection Organisation (PPPO)</a:t>
            </a:r>
            <a:endParaRPr lang="en-AU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The PPPO was recognised as an RPPO in </a:t>
            </a:r>
            <a:r>
              <a:rPr lang="en-AU" dirty="0" smtClean="0"/>
              <a:t>1997.</a:t>
            </a:r>
          </a:p>
          <a:p>
            <a:r>
              <a:rPr lang="en-AU" dirty="0" smtClean="0"/>
              <a:t>Today </a:t>
            </a:r>
            <a:r>
              <a:rPr lang="en-AU" dirty="0"/>
              <a:t>it has </a:t>
            </a:r>
            <a:r>
              <a:rPr lang="en-AU" dirty="0" smtClean="0"/>
              <a:t>23 </a:t>
            </a:r>
            <a:r>
              <a:rPr lang="en-AU" dirty="0"/>
              <a:t>members Pacific Island Countries and Territories </a:t>
            </a:r>
            <a:r>
              <a:rPr lang="en-AU" dirty="0" smtClean="0"/>
              <a:t>plus its </a:t>
            </a:r>
            <a:r>
              <a:rPr lang="en-AU" dirty="0"/>
              <a:t>metropolitan members </a:t>
            </a:r>
            <a:r>
              <a:rPr lang="en-AU" dirty="0" smtClean="0"/>
              <a:t>countries: Australia</a:t>
            </a:r>
            <a:r>
              <a:rPr lang="en-AU" dirty="0"/>
              <a:t>, New Zealand and United States of </a:t>
            </a:r>
            <a:r>
              <a:rPr lang="en-AU" dirty="0" smtClean="0"/>
              <a:t>America.</a:t>
            </a:r>
          </a:p>
          <a:p>
            <a:r>
              <a:rPr lang="en-AU" dirty="0" smtClean="0"/>
              <a:t>  </a:t>
            </a:r>
            <a:r>
              <a:rPr lang="en-AU" dirty="0"/>
              <a:t>The Executive Secretariat of the PPPO seats with </a:t>
            </a:r>
            <a:r>
              <a:rPr lang="en-AU" dirty="0" smtClean="0"/>
              <a:t>the Pacific Community (SPC).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66135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1" dirty="0" smtClean="0"/>
              <a:t>Pacific Plant Protection Organisation (PPPO)</a:t>
            </a:r>
            <a:endParaRPr lang="en-AU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13 Pacific Island countries are contracting parties to the IPPC</a:t>
            </a:r>
          </a:p>
          <a:p>
            <a:r>
              <a:rPr lang="en-AU" dirty="0" smtClean="0"/>
              <a:t>Bureau Chair</a:t>
            </a:r>
          </a:p>
          <a:p>
            <a:r>
              <a:rPr lang="en-AU" dirty="0" smtClean="0"/>
              <a:t>Chair – IC (2 expert and 1 committee member)</a:t>
            </a:r>
          </a:p>
          <a:p>
            <a:r>
              <a:rPr lang="en-AU" dirty="0" smtClean="0"/>
              <a:t>Some PPPO members are also APPPC members 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529289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Regional Meetings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IPPC Regional meeting on draft ISPMs – 7</a:t>
            </a:r>
            <a:r>
              <a:rPr lang="en-AU" baseline="30000" dirty="0" smtClean="0"/>
              <a:t>th</a:t>
            </a:r>
            <a:r>
              <a:rPr lang="en-AU" dirty="0" smtClean="0"/>
              <a:t> to 9</a:t>
            </a:r>
            <a:r>
              <a:rPr lang="en-AU" baseline="30000" dirty="0" smtClean="0"/>
              <a:t>th</a:t>
            </a:r>
            <a:r>
              <a:rPr lang="en-AU" dirty="0" smtClean="0"/>
              <a:t> August 2017.  Held in </a:t>
            </a:r>
            <a:r>
              <a:rPr lang="en-AU" dirty="0" err="1" smtClean="0"/>
              <a:t>Nadi</a:t>
            </a:r>
            <a:r>
              <a:rPr lang="en-AU" dirty="0" smtClean="0"/>
              <a:t>, Fiji</a:t>
            </a:r>
          </a:p>
          <a:p>
            <a:r>
              <a:rPr lang="en-AU" dirty="0" smtClean="0"/>
              <a:t>IPPC Secretariat representatives </a:t>
            </a:r>
            <a:r>
              <a:rPr lang="en-AU" dirty="0"/>
              <a:t>: Rome (Dorota </a:t>
            </a:r>
            <a:r>
              <a:rPr lang="en-AU" dirty="0" smtClean="0"/>
              <a:t>Buzon) and </a:t>
            </a:r>
            <a:r>
              <a:rPr lang="en-AU" dirty="0"/>
              <a:t>Argentina (Ezequiel Ferro) </a:t>
            </a:r>
            <a:r>
              <a:rPr lang="en-AU" dirty="0" smtClean="0"/>
              <a:t>Total of 32 participants</a:t>
            </a:r>
          </a:p>
          <a:p>
            <a:r>
              <a:rPr lang="en-AU" dirty="0" smtClean="0"/>
              <a:t>Funders and stakeholders attended </a:t>
            </a:r>
          </a:p>
          <a:p>
            <a:endParaRPr lang="en-AU" dirty="0" smtClean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81818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Regional Meetings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NRO Training workshop – 10th to 11th August 2017</a:t>
            </a:r>
          </a:p>
          <a:p>
            <a:r>
              <a:rPr lang="en-AU" dirty="0" smtClean="0"/>
              <a:t>Total of 30 participants</a:t>
            </a:r>
          </a:p>
          <a:p>
            <a:r>
              <a:rPr lang="en-AU" dirty="0" smtClean="0"/>
              <a:t>Also represented were: FAO SAP (Dr Fakava); </a:t>
            </a:r>
            <a:r>
              <a:rPr lang="en-AU" dirty="0"/>
              <a:t>IPPC Secretariat (Paola Sentinelli and Dorota Buzon) and from APPC (Kyu-Ock </a:t>
            </a:r>
            <a:r>
              <a:rPr lang="en-AU" dirty="0" smtClean="0"/>
              <a:t>YIM)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25103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Technical and capacity development achievements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PPPO members able to use the Online comments system at the last regional IPPC workshop on ISPM</a:t>
            </a:r>
          </a:p>
          <a:p>
            <a:r>
              <a:rPr lang="en-US" dirty="0" smtClean="0"/>
              <a:t>NRO training – Members were able to update their details and also upload articles into </a:t>
            </a:r>
            <a:r>
              <a:rPr lang="en-US" smtClean="0"/>
              <a:t>their portal</a:t>
            </a:r>
            <a:endParaRPr lang="en-US" dirty="0" smtClean="0"/>
          </a:p>
          <a:p>
            <a:r>
              <a:rPr lang="en-US" dirty="0" smtClean="0"/>
              <a:t>Capacity building on Pest List Database of country administrators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063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1" dirty="0"/>
              <a:t>Technical and capacity development achievements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 smtClean="0"/>
              <a:t>Plant Health Systems Analysis Course (PHSA) on the 11 – 22 September 2017 (Raleigh – NC and Riverdale Park Washington DC)</a:t>
            </a:r>
          </a:p>
          <a:p>
            <a:endParaRPr lang="en-AU" dirty="0" smtClean="0"/>
          </a:p>
          <a:p>
            <a:r>
              <a:rPr lang="en-AU" dirty="0"/>
              <a:t>National workshop on facilitating </a:t>
            </a:r>
            <a:r>
              <a:rPr lang="en-AU" dirty="0" smtClean="0"/>
              <a:t>the </a:t>
            </a:r>
            <a:r>
              <a:rPr lang="en-AU" dirty="0"/>
              <a:t>movement of Fijian handcrafts </a:t>
            </a:r>
            <a:r>
              <a:rPr lang="en-AU" dirty="0" smtClean="0"/>
              <a:t>(Fiji 28-29 September 2017)</a:t>
            </a:r>
            <a:endParaRPr lang="en-AU" dirty="0"/>
          </a:p>
          <a:p>
            <a:endParaRPr lang="en-AU" dirty="0" smtClean="0"/>
          </a:p>
          <a:p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547583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Regional IPPC Technical Meeting 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5742" y="2172929"/>
            <a:ext cx="7492181" cy="455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87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Regional IPPC NRO Training</a:t>
            </a:r>
            <a:endParaRPr lang="en-A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2890" y="2324962"/>
            <a:ext cx="6990735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8663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EDC01F2B24754BBFB83003EAA78FD4" ma:contentTypeVersion="1" ma:contentTypeDescription="Create a new document." ma:contentTypeScope="" ma:versionID="e93e7bf8ac6e267eb8b867b511ef84d9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ddb0c952b897a810c8a4e377cff6bff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A0E00B51-AEB2-4530-9016-692732643C01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metadata/properties"/>
    <ds:schemaRef ds:uri="http://schemas.microsoft.com/sharepoint/v3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A129F68-F93E-4F89-B08D-CB1E4FA9DC3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4934BF9-A869-46EE-A4B9-15E6DCA9574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440</Words>
  <Application>Microsoft Office PowerPoint</Application>
  <PresentationFormat>On-screen Show (4:3)</PresentationFormat>
  <Paragraphs>66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Thème Office</vt:lpstr>
      <vt:lpstr>PowerPoint Presentation</vt:lpstr>
      <vt:lpstr>Pacific Plant Protection Organisation (PPPO)</vt:lpstr>
      <vt:lpstr>Pacific Plant Protection Organisation (PPPO)</vt:lpstr>
      <vt:lpstr>Regional Meetings</vt:lpstr>
      <vt:lpstr>Regional Meetings</vt:lpstr>
      <vt:lpstr>Technical and capacity development achievements</vt:lpstr>
      <vt:lpstr>Technical and capacity development achievements</vt:lpstr>
      <vt:lpstr>Regional IPPC Technical Meeting </vt:lpstr>
      <vt:lpstr>Regional IPPC NRO Training</vt:lpstr>
      <vt:lpstr>PLANT HEALTH SYSTEMS ANALYSIS COURSE (PHSA) 11-22 September 2017 – Raleigh – NC and Riverdale Park</vt:lpstr>
      <vt:lpstr>Emerging Issues - PPPO</vt:lpstr>
      <vt:lpstr>Emerging Pests</vt:lpstr>
      <vt:lpstr>Physical Damage by CRB</vt:lpstr>
      <vt:lpstr>Other Emerging Pest</vt:lpstr>
      <vt:lpstr>Surveillance projects and activities</vt:lpstr>
      <vt:lpstr>Proposal for further collaboration</vt:lpstr>
      <vt:lpstr>Thankyou.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SPC132105</dc:creator>
  <cp:lastModifiedBy>Brunel, Sarah (AGDI)</cp:lastModifiedBy>
  <cp:revision>91</cp:revision>
  <dcterms:created xsi:type="dcterms:W3CDTF">2015-09-02T21:58:17Z</dcterms:created>
  <dcterms:modified xsi:type="dcterms:W3CDTF">2017-10-31T08:59:17Z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0x01010052EDC01F2B24754BBFB83003EAA78FD4</vt:lpwstr>
  </property>
</Properties>
</file>