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2"/>
  </p:notesMasterIdLst>
  <p:handoutMasterIdLst>
    <p:handoutMasterId r:id="rId23"/>
  </p:handoutMasterIdLst>
  <p:sldIdLst>
    <p:sldId id="257" r:id="rId2"/>
    <p:sldId id="313" r:id="rId3"/>
    <p:sldId id="314" r:id="rId4"/>
    <p:sldId id="315" r:id="rId5"/>
    <p:sldId id="316" r:id="rId6"/>
    <p:sldId id="335" r:id="rId7"/>
    <p:sldId id="320" r:id="rId8"/>
    <p:sldId id="322" r:id="rId9"/>
    <p:sldId id="337" r:id="rId10"/>
    <p:sldId id="318" r:id="rId11"/>
    <p:sldId id="336" r:id="rId12"/>
    <p:sldId id="324" r:id="rId13"/>
    <p:sldId id="325" r:id="rId14"/>
    <p:sldId id="326" r:id="rId15"/>
    <p:sldId id="327" r:id="rId16"/>
    <p:sldId id="328" r:id="rId17"/>
    <p:sldId id="329" r:id="rId18"/>
    <p:sldId id="330" r:id="rId19"/>
    <p:sldId id="331" r:id="rId20"/>
    <p:sldId id="333" r:id="rId21"/>
  </p:sldIdLst>
  <p:sldSz cx="9144000" cy="5143500" type="screen16x9"/>
  <p:notesSz cx="6794500" cy="9906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aouser01" initials="F"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9"/>
    <p:restoredTop sz="92540" autoAdjust="0"/>
  </p:normalViewPr>
  <p:slideViewPr>
    <p:cSldViewPr snapToGrid="0" snapToObjects="1">
      <p:cViewPr varScale="1">
        <p:scale>
          <a:sx n="90" d="100"/>
          <a:sy n="90" d="100"/>
        </p:scale>
        <p:origin x="918" y="90"/>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27" d="100"/>
          <a:sy n="127" d="100"/>
        </p:scale>
        <p:origin x="30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8645" y="0"/>
            <a:ext cx="2944283" cy="497020"/>
          </a:xfrm>
          <a:prstGeom prst="rect">
            <a:avLst/>
          </a:prstGeom>
        </p:spPr>
        <p:txBody>
          <a:bodyPr vert="horz" lIns="91440" tIns="45720" rIns="91440" bIns="45720" rtlCol="0"/>
          <a:lstStyle>
            <a:lvl1pPr algn="r">
              <a:defRPr sz="1200"/>
            </a:lvl1pPr>
          </a:lstStyle>
          <a:p>
            <a:fld id="{FB789CD8-43C3-408D-9368-FDBE42C7EDFE}" type="datetimeFigureOut">
              <a:rPr lang="en-GB" smtClean="0"/>
              <a:t>09/01/2018</a:t>
            </a:fld>
            <a:endParaRPr lang="en-GB"/>
          </a:p>
        </p:txBody>
      </p:sp>
      <p:sp>
        <p:nvSpPr>
          <p:cNvPr id="4" name="Footer Placeholder 3"/>
          <p:cNvSpPr>
            <a:spLocks noGrp="1"/>
          </p:cNvSpPr>
          <p:nvPr>
            <p:ph type="ftr" sz="quarter" idx="2"/>
          </p:nvPr>
        </p:nvSpPr>
        <p:spPr>
          <a:xfrm>
            <a:off x="0" y="9408981"/>
            <a:ext cx="2944283" cy="497019"/>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8645" y="9408981"/>
            <a:ext cx="2944283" cy="497019"/>
          </a:xfrm>
          <a:prstGeom prst="rect">
            <a:avLst/>
          </a:prstGeom>
        </p:spPr>
        <p:txBody>
          <a:bodyPr vert="horz" lIns="91440" tIns="45720" rIns="91440" bIns="45720" rtlCol="0" anchor="b"/>
          <a:lstStyle>
            <a:lvl1pPr algn="r">
              <a:defRPr sz="1200"/>
            </a:lvl1pPr>
          </a:lstStyle>
          <a:p>
            <a:fld id="{F1413137-96A3-48AD-B4BE-ACD569C4C195}" type="slidenum">
              <a:rPr lang="en-GB" smtClean="0"/>
              <a:t>‹#›</a:t>
            </a:fld>
            <a:endParaRPr lang="en-GB"/>
          </a:p>
        </p:txBody>
      </p:sp>
    </p:spTree>
    <p:extLst>
      <p:ext uri="{BB962C8B-B14F-4D97-AF65-F5344CB8AC3E}">
        <p14:creationId xmlns:p14="http://schemas.microsoft.com/office/powerpoint/2010/main" val="9513931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8645" y="0"/>
            <a:ext cx="2944283" cy="497020"/>
          </a:xfrm>
          <a:prstGeom prst="rect">
            <a:avLst/>
          </a:prstGeom>
        </p:spPr>
        <p:txBody>
          <a:bodyPr vert="horz" lIns="91440" tIns="45720" rIns="91440" bIns="45720" rtlCol="0"/>
          <a:lstStyle>
            <a:lvl1pPr algn="r">
              <a:defRPr sz="1200"/>
            </a:lvl1pPr>
          </a:lstStyle>
          <a:p>
            <a:fld id="{88DF8E99-B454-B548-A324-6AB8EBF83957}" type="datetimeFigureOut">
              <a:rPr lang="en-US" smtClean="0"/>
              <a:pPr/>
              <a:t>1/9/2018</a:t>
            </a:fld>
            <a:endParaRPr lang="en-US"/>
          </a:p>
        </p:txBody>
      </p:sp>
      <p:sp>
        <p:nvSpPr>
          <p:cNvPr id="4" name="Slide Image Placeholder 3"/>
          <p:cNvSpPr>
            <a:spLocks noGrp="1" noRot="1" noChangeAspect="1"/>
          </p:cNvSpPr>
          <p:nvPr>
            <p:ph type="sldImg" idx="2"/>
          </p:nvPr>
        </p:nvSpPr>
        <p:spPr>
          <a:xfrm>
            <a:off x="4254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67262"/>
            <a:ext cx="5435600" cy="390048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08981"/>
            <a:ext cx="2944283"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8645" y="9408981"/>
            <a:ext cx="2944283" cy="497019"/>
          </a:xfrm>
          <a:prstGeom prst="rect">
            <a:avLst/>
          </a:prstGeom>
        </p:spPr>
        <p:txBody>
          <a:bodyPr vert="horz" lIns="91440" tIns="45720" rIns="91440" bIns="45720" rtlCol="0" anchor="b"/>
          <a:lstStyle>
            <a:lvl1pPr algn="r">
              <a:defRPr sz="1200"/>
            </a:lvl1pPr>
          </a:lstStyle>
          <a:p>
            <a:fld id="{C8F58E2D-82E9-4B40-B463-526FA93C539E}" type="slidenum">
              <a:rPr lang="en-US" smtClean="0"/>
              <a:pPr/>
              <a:t>‹#›</a:t>
            </a:fld>
            <a:endParaRPr lang="en-US"/>
          </a:p>
        </p:txBody>
      </p:sp>
    </p:spTree>
    <p:extLst>
      <p:ext uri="{BB962C8B-B14F-4D97-AF65-F5344CB8AC3E}">
        <p14:creationId xmlns:p14="http://schemas.microsoft.com/office/powerpoint/2010/main" val="1235686376"/>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F58E2D-82E9-4B40-B463-526FA93C539E}" type="slidenum">
              <a:rPr lang="en-US" smtClean="0"/>
              <a:pPr/>
              <a:t>1</a:t>
            </a:fld>
            <a:endParaRPr lang="en-US"/>
          </a:p>
        </p:txBody>
      </p:sp>
    </p:spTree>
    <p:extLst>
      <p:ext uri="{BB962C8B-B14F-4D97-AF65-F5344CB8AC3E}">
        <p14:creationId xmlns:p14="http://schemas.microsoft.com/office/powerpoint/2010/main" val="2014054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90A21-65DA-484C-A2D3-04E7F5E443AB}" type="slidenum">
              <a:rPr lang="en-US"/>
              <a:pPr/>
              <a:t>4</a:t>
            </a:fld>
            <a:endParaRPr lang="en-US"/>
          </a:p>
        </p:txBody>
      </p:sp>
      <p:sp>
        <p:nvSpPr>
          <p:cNvPr id="88066"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8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lIns="91431" tIns="45716" rIns="91431" bIns="45716"/>
          <a:lstStyle/>
          <a:p>
            <a:endParaRPr lang="en-US"/>
          </a:p>
        </p:txBody>
      </p:sp>
    </p:spTree>
    <p:extLst>
      <p:ext uri="{BB962C8B-B14F-4D97-AF65-F5344CB8AC3E}">
        <p14:creationId xmlns:p14="http://schemas.microsoft.com/office/powerpoint/2010/main" val="3941557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WTO commenced under the Marrakech Agreement - Replaced General Agreement on Tariffs and Trade (est 1948)</a:t>
            </a:r>
          </a:p>
          <a:p>
            <a:r>
              <a:rPr lang="en-US" altLang="en-US" smtClean="0">
                <a:ea typeface="ＭＳ Ｐゴシック" panose="020B0600070205080204" pitchFamily="34" charset="-128"/>
              </a:rPr>
              <a:t>WTO seeks to regulate and facilitate trade between countries. Common phrase “reduce barriers to trade”.</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SPS Agreement sets out basic rules for food safety and animal and plant health standards.</a:t>
            </a:r>
          </a:p>
          <a:p>
            <a:endParaRPr lang="en-US" altLang="en-US" smtClean="0">
              <a:ea typeface="ＭＳ Ｐゴシック" panose="020B0600070205080204" pitchFamily="34" charset="-128"/>
            </a:endParaRPr>
          </a:p>
          <a:p>
            <a:r>
              <a:rPr lang="en-US" altLang="en-US" sz="1800" smtClean="0">
                <a:ea typeface="ＭＳ Ｐゴシック" panose="020B0600070205080204" pitchFamily="34" charset="-128"/>
              </a:rPr>
              <a:t>TBT</a:t>
            </a:r>
            <a:r>
              <a:rPr lang="en-US" altLang="en-US" smtClean="0">
                <a:ea typeface="ＭＳ Ｐゴシック" panose="020B0600070205080204" pitchFamily="34" charset="-128"/>
              </a:rPr>
              <a:t> basically seeks to ensure that technical regulations, standards and testing are not used as barriers to trade. </a:t>
            </a:r>
            <a:r>
              <a:rPr lang="en-US" altLang="en-US" b="1" u="sng" smtClean="0">
                <a:ea typeface="ＭＳ Ｐゴシック" panose="020B0600070205080204" pitchFamily="34" charset="-128"/>
              </a:rPr>
              <a:t>Legitimacy</a:t>
            </a:r>
            <a:r>
              <a:rPr lang="en-US" altLang="en-US" smtClean="0">
                <a:ea typeface="ＭＳ Ｐゴシック" panose="020B0600070205080204" pitchFamily="34" charset="-128"/>
              </a:rPr>
              <a:t> of technical requirements is therefore a key issue.</a:t>
            </a: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86058D3-1A8B-42FA-9195-65977D8660FB}" type="slidenum">
              <a:rPr lang="en-US" altLang="en-US" sz="1200">
                <a:latin typeface="Calibri" panose="020F0502020204030204" pitchFamily="34" charset="0"/>
              </a:rPr>
              <a:pPr eaLnBrk="1" hangingPunct="1"/>
              <a:t>5</a:t>
            </a:fld>
            <a:endParaRPr lang="en-US" altLang="en-US" sz="1200">
              <a:latin typeface="Calibri" panose="020F0502020204030204" pitchFamily="34" charset="0"/>
            </a:endParaRPr>
          </a:p>
        </p:txBody>
      </p:sp>
    </p:spTree>
    <p:extLst>
      <p:ext uri="{BB962C8B-B14F-4D97-AF65-F5344CB8AC3E}">
        <p14:creationId xmlns:p14="http://schemas.microsoft.com/office/powerpoint/2010/main" val="205116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ea typeface="ＭＳ Ｐゴシック" panose="020B0600070205080204" pitchFamily="34" charset="-128"/>
              </a:rPr>
              <a:t>SPS: Applies to all measures implemented to protect the </a:t>
            </a:r>
            <a:r>
              <a:rPr lang="en-US" altLang="en-US" b="1" u="sng" smtClean="0">
                <a:ea typeface="ＭＳ Ｐゴシック" panose="020B0600070205080204" pitchFamily="34" charset="-128"/>
              </a:rPr>
              <a:t>lives and health of humans, animals and plants </a:t>
            </a:r>
            <a:r>
              <a:rPr lang="en-US" altLang="en-US" smtClean="0">
                <a:ea typeface="ＭＳ Ｐゴシック" panose="020B0600070205080204" pitchFamily="34" charset="-128"/>
              </a:rPr>
              <a:t>from risks in the exporting country.</a:t>
            </a:r>
          </a:p>
          <a:p>
            <a:r>
              <a:rPr lang="en-US" altLang="en-US" smtClean="0">
                <a:ea typeface="ＭＳ Ｐゴシック" panose="020B0600070205080204" pitchFamily="34" charset="-128"/>
              </a:rPr>
              <a:t>Countries </a:t>
            </a:r>
            <a:r>
              <a:rPr lang="en-US" altLang="en-US" b="1" u="sng" smtClean="0">
                <a:ea typeface="ＭＳ Ｐゴシック" panose="020B0600070205080204" pitchFamily="34" charset="-128"/>
              </a:rPr>
              <a:t>CAN</a:t>
            </a:r>
            <a:r>
              <a:rPr lang="en-US" altLang="en-US" b="1" smtClean="0">
                <a:ea typeface="ＭＳ Ｐゴシック" panose="020B0600070205080204" pitchFamily="34" charset="-128"/>
              </a:rPr>
              <a:t> </a:t>
            </a:r>
            <a:r>
              <a:rPr lang="en-US" altLang="en-US" smtClean="0">
                <a:ea typeface="ＭＳ Ｐゴシック" panose="020B0600070205080204" pitchFamily="34" charset="-128"/>
              </a:rPr>
              <a:t>implement measures to protect these things, but must be </a:t>
            </a:r>
            <a:r>
              <a:rPr lang="en-US" altLang="en-US" b="1" u="sng" smtClean="0">
                <a:ea typeface="ＭＳ Ｐゴシック" panose="020B0600070205080204" pitchFamily="34" charset="-128"/>
              </a:rPr>
              <a:t>based on science</a:t>
            </a:r>
            <a:r>
              <a:rPr lang="en-US" altLang="en-US" smtClean="0">
                <a:ea typeface="ＭＳ Ｐゴシック" panose="020B0600070205080204" pitchFamily="34" charset="-128"/>
              </a:rPr>
              <a:t>. Should not: 1) be more stringent than necessary, 2) should not discriminate between countries where identical or similar conditions prevail.</a:t>
            </a:r>
          </a:p>
          <a:p>
            <a:endParaRPr lang="en-US" altLang="en-US" smtClean="0">
              <a:ea typeface="ＭＳ Ｐゴシック" panose="020B0600070205080204" pitchFamily="34" charset="-128"/>
            </a:endParaRPr>
          </a:p>
          <a:p>
            <a:r>
              <a:rPr lang="en-US" altLang="en-US" smtClean="0">
                <a:ea typeface="ＭＳ Ｐゴシック" panose="020B0600070205080204" pitchFamily="34" charset="-128"/>
              </a:rPr>
              <a:t>TBT: While SPS applies to measures to protect </a:t>
            </a:r>
            <a:r>
              <a:rPr lang="en-US" altLang="en-US" u="sng" smtClean="0">
                <a:ea typeface="ＭＳ Ｐゴシック" panose="020B0600070205080204" pitchFamily="34" charset="-128"/>
              </a:rPr>
              <a:t>human, animal and plant health</a:t>
            </a:r>
            <a:r>
              <a:rPr lang="en-US" altLang="en-US" smtClean="0">
                <a:ea typeface="ＭＳ Ｐゴシック" panose="020B0600070205080204" pitchFamily="34" charset="-128"/>
              </a:rPr>
              <a:t>, TBT applies to </a:t>
            </a:r>
            <a:r>
              <a:rPr lang="en-US" altLang="en-US" u="sng" smtClean="0">
                <a:ea typeface="ＭＳ Ｐゴシック" panose="020B0600070205080204" pitchFamily="34" charset="-128"/>
              </a:rPr>
              <a:t>all other measures that do not apply to SPS. i.e. Technical requirements (labeling, production methods, packaging).</a:t>
            </a:r>
            <a:endParaRPr lang="en-US" altLang="en-US" smtClean="0">
              <a:ea typeface="ＭＳ Ｐゴシック" panose="020B0600070205080204" pitchFamily="34" charset="-128"/>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725E261-1072-4267-BC80-0A64276B5F4C}" type="slidenum">
              <a:rPr lang="en-US" altLang="en-US" sz="1200">
                <a:latin typeface="Calibri" panose="020F0502020204030204" pitchFamily="34" charset="0"/>
              </a:rPr>
              <a:pPr eaLnBrk="1" hangingPunct="1"/>
              <a:t>7</a:t>
            </a:fld>
            <a:endParaRPr lang="en-US" altLang="en-US" sz="1200">
              <a:latin typeface="Calibri" panose="020F0502020204030204" pitchFamily="34" charset="0"/>
            </a:endParaRPr>
          </a:p>
        </p:txBody>
      </p:sp>
    </p:spTree>
    <p:extLst>
      <p:ext uri="{BB962C8B-B14F-4D97-AF65-F5344CB8AC3E}">
        <p14:creationId xmlns:p14="http://schemas.microsoft.com/office/powerpoint/2010/main" val="1527697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Aft>
                <a:spcPts val="600"/>
              </a:spcAft>
            </a:pPr>
            <a:r>
              <a:rPr lang="en-US" altLang="en-US" sz="2300" smtClean="0">
                <a:latin typeface="Arial" panose="020B0604020202020204" pitchFamily="34" charset="0"/>
                <a:ea typeface="ＭＳ Ｐゴシック" panose="020B0600070205080204" pitchFamily="34" charset="-128"/>
              </a:rPr>
              <a:t>SPS Agreement regulates:</a:t>
            </a:r>
          </a:p>
          <a:p>
            <a:pPr marL="0" lvl="1">
              <a:spcAft>
                <a:spcPts val="600"/>
              </a:spcAft>
            </a:pPr>
            <a:r>
              <a:rPr lang="en-GB" altLang="en-US" sz="2000" smtClean="0">
                <a:latin typeface="Arial" panose="020B0604020202020204" pitchFamily="34" charset="0"/>
                <a:ea typeface="ＭＳ Ｐゴシック" panose="020B0600070205080204" pitchFamily="34" charset="-128"/>
              </a:rPr>
              <a:t>All measures to protect the </a:t>
            </a:r>
            <a:r>
              <a:rPr lang="en-GB" altLang="en-US" sz="2000" b="1" u="sng" smtClean="0">
                <a:latin typeface="Arial" panose="020B0604020202020204" pitchFamily="34" charset="0"/>
                <a:ea typeface="ＭＳ Ｐゴシック" panose="020B0600070205080204" pitchFamily="34" charset="-128"/>
              </a:rPr>
              <a:t>lives and health</a:t>
            </a:r>
            <a:r>
              <a:rPr lang="en-GB" altLang="en-US" sz="2000" b="1" smtClean="0">
                <a:latin typeface="Arial" panose="020B0604020202020204" pitchFamily="34" charset="0"/>
                <a:ea typeface="ＭＳ Ｐゴシック" panose="020B0600070205080204" pitchFamily="34" charset="-128"/>
              </a:rPr>
              <a:t> of humans, animals and plants </a:t>
            </a:r>
            <a:r>
              <a:rPr lang="en-GB" altLang="en-US" sz="2000" smtClean="0">
                <a:latin typeface="Arial" panose="020B0604020202020204" pitchFamily="34" charset="0"/>
                <a:ea typeface="ＭＳ Ｐゴシック" panose="020B0600070205080204" pitchFamily="34" charset="-128"/>
              </a:rPr>
              <a:t>from certain specific SPS risks in the exporting country</a:t>
            </a:r>
            <a:endParaRPr lang="en-US" altLang="en-US" smtClean="0">
              <a:ea typeface="ＭＳ Ｐゴシック" panose="020B0600070205080204" pitchFamily="34" charset="-128"/>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A590B8A-91DD-435C-97AF-E64431814BFA}" type="slidenum">
              <a:rPr lang="en-US" altLang="en-US" sz="1200">
                <a:latin typeface="Calibri" panose="020F0502020204030204" pitchFamily="34" charset="0"/>
              </a:rPr>
              <a:pPr eaLnBrk="1" hangingPunct="1"/>
              <a:t>10</a:t>
            </a:fld>
            <a:endParaRPr lang="en-US" altLang="en-US" sz="1200">
              <a:latin typeface="Calibri" panose="020F0502020204030204" pitchFamily="34" charset="0"/>
            </a:endParaRPr>
          </a:p>
        </p:txBody>
      </p:sp>
    </p:spTree>
    <p:extLst>
      <p:ext uri="{BB962C8B-B14F-4D97-AF65-F5344CB8AC3E}">
        <p14:creationId xmlns:p14="http://schemas.microsoft.com/office/powerpoint/2010/main" val="2316076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2772" y="906511"/>
            <a:ext cx="7167016" cy="1006113"/>
          </a:xfrm>
          <a:prstGeom prst="rect">
            <a:avLst/>
          </a:prstGeom>
        </p:spPr>
        <p:txBody>
          <a:bodyPr anchor="b"/>
          <a:lstStyle>
            <a:lvl1pPr algn="ctr">
              <a:defRPr sz="4500"/>
            </a:lvl1pPr>
          </a:lstStyle>
          <a:p>
            <a:r>
              <a:rPr lang="en-GB" smtClean="0"/>
              <a:t>Click to edit Master title style</a:t>
            </a:r>
            <a:endParaRPr lang="en-US" dirty="0"/>
          </a:p>
        </p:txBody>
      </p:sp>
      <p:sp>
        <p:nvSpPr>
          <p:cNvPr id="3" name="Subtitle 2"/>
          <p:cNvSpPr>
            <a:spLocks noGrp="1"/>
          </p:cNvSpPr>
          <p:nvPr>
            <p:ph type="subTitle" idx="1"/>
          </p:nvPr>
        </p:nvSpPr>
        <p:spPr>
          <a:xfrm>
            <a:off x="1292772" y="2180022"/>
            <a:ext cx="7167016" cy="1367224"/>
          </a:xfrm>
        </p:spPr>
        <p:txBody>
          <a:bodyPr>
            <a:normAutofit/>
          </a:bodyPr>
          <a:lstStyle>
            <a:lvl1pPr marL="0" indent="0" algn="ctr">
              <a:buNone/>
              <a:defRPr sz="2200" baseline="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cxnSp>
        <p:nvCxnSpPr>
          <p:cNvPr id="9" name="Straight Connector 8"/>
          <p:cNvCxnSpPr/>
          <p:nvPr userDrawn="1"/>
        </p:nvCxnSpPr>
        <p:spPr>
          <a:xfrm>
            <a:off x="1292772" y="1975064"/>
            <a:ext cx="716701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2666017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23074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04410" cy="4358879"/>
          </a:xfrm>
          <a:prstGeom prst="rect">
            <a:avLst/>
          </a:prstGeo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1302818" y="273844"/>
            <a:ext cx="5126557" cy="4358879"/>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47978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normAutofit/>
          </a:bodyPr>
          <a:lstStyle>
            <a:lvl1pPr>
              <a:defRPr sz="3200" baseline="0"/>
            </a:lvl1pPr>
          </a:lstStyle>
          <a:p>
            <a:r>
              <a:rPr lang="en-GB" dirty="0" smtClean="0"/>
              <a:t>Click to edit Master title style</a:t>
            </a:r>
            <a:endParaRPr lang="en-US" dirty="0"/>
          </a:p>
        </p:txBody>
      </p:sp>
      <p:sp>
        <p:nvSpPr>
          <p:cNvPr id="3" name="Content Placeholder 2"/>
          <p:cNvSpPr>
            <a:spLocks noGrp="1"/>
          </p:cNvSpPr>
          <p:nvPr>
            <p:ph idx="1"/>
          </p:nvPr>
        </p:nvSpPr>
        <p:spPr/>
        <p:txBody>
          <a:bodyPr/>
          <a:lstStyle>
            <a:lvl1pPr marL="273050" indent="-273050" defTabSz="901800">
              <a:spcAft>
                <a:spcPts val="600"/>
              </a:spcAft>
              <a:tabLst>
                <a:tab pos="719138" algn="l"/>
              </a:tabLst>
              <a:defRPr/>
            </a:lvl1pPr>
            <a:lvl2pPr marL="577850" indent="-234950">
              <a:spcAft>
                <a:spcPts val="600"/>
              </a:spcAft>
              <a:tabLst/>
              <a:defRPr/>
            </a:lvl2pPr>
            <a:lvl3pPr marL="892175" indent="-206375">
              <a:spcAft>
                <a:spcPts val="600"/>
              </a:spcAft>
              <a:tabLst/>
              <a:defRPr/>
            </a:lvl3pPr>
            <a:lvl4pPr marL="1244600" indent="-215900">
              <a:spcAft>
                <a:spcPts val="600"/>
              </a:spcAft>
              <a:tabLst/>
              <a:defRPr/>
            </a:lvl4pPr>
            <a:lvl5pPr marL="1558925" indent="-187325">
              <a:spcAft>
                <a:spcPts val="600"/>
              </a:spcAft>
              <a:tabLst/>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1125380081"/>
      </p:ext>
    </p:extLst>
  </p:cSld>
  <p:clrMapOvr>
    <a:masterClrMapping/>
  </p:clrMapOvr>
  <p:timing>
    <p:tnLst>
      <p:par>
        <p:cTn id="1" dur="indefinite" restart="never" nodeType="tmRoot"/>
      </p:par>
    </p:tnLst>
  </p:timing>
  <p:hf sldNum="0" hdr="0" ftr="0" dt="0"/>
  <p:extLst mod="1">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0" y="618760"/>
            <a:ext cx="7164388" cy="2139553"/>
          </a:xfrm>
          <a:prstGeom prst="rect">
            <a:avLst/>
          </a:prstGeom>
        </p:spPr>
        <p:txBody>
          <a:bodyPr anchor="b"/>
          <a:lstStyle>
            <a:lvl1pPr>
              <a:defRPr sz="4500"/>
            </a:lvl1pPr>
          </a:lstStyle>
          <a:p>
            <a:r>
              <a:rPr lang="en-GB" smtClean="0"/>
              <a:t>Click to edit Master title style</a:t>
            </a:r>
            <a:endParaRPr lang="en-US" dirty="0"/>
          </a:p>
        </p:txBody>
      </p:sp>
      <p:sp>
        <p:nvSpPr>
          <p:cNvPr id="3" name="Text Placeholder 2"/>
          <p:cNvSpPr>
            <a:spLocks noGrp="1"/>
          </p:cNvSpPr>
          <p:nvPr>
            <p:ph type="body" idx="1"/>
          </p:nvPr>
        </p:nvSpPr>
        <p:spPr>
          <a:xfrm>
            <a:off x="1295400" y="2778554"/>
            <a:ext cx="7164388"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smtClean="0"/>
              <a:t>Click to edit Master text styles</a:t>
            </a:r>
          </a:p>
        </p:txBody>
      </p:sp>
      <p:sp>
        <p:nvSpPr>
          <p:cNvPr id="6" name="Slide Number Placeholder 5"/>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74542238"/>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3" name="Content Placeholder 2"/>
          <p:cNvSpPr>
            <a:spLocks noGrp="1"/>
          </p:cNvSpPr>
          <p:nvPr>
            <p:ph sz="half" idx="1"/>
          </p:nvPr>
        </p:nvSpPr>
        <p:spPr>
          <a:xfrm>
            <a:off x="1295400" y="1369219"/>
            <a:ext cx="3518854"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4928554" y="1369219"/>
            <a:ext cx="3539590" cy="313804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44980328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3844"/>
            <a:ext cx="7164388" cy="994172"/>
          </a:xfrm>
          <a:prstGeom prst="rect">
            <a:avLst/>
          </a:prstGeom>
        </p:spPr>
        <p:txBody>
          <a:bodyPr/>
          <a:lstStyle/>
          <a:p>
            <a:r>
              <a:rPr lang="en-GB" smtClean="0"/>
              <a:t>Click to edit Master title style</a:t>
            </a:r>
            <a:endParaRPr lang="en-US" dirty="0"/>
          </a:p>
        </p:txBody>
      </p:sp>
      <p:sp>
        <p:nvSpPr>
          <p:cNvPr id="3" name="Text Placeholder 2"/>
          <p:cNvSpPr>
            <a:spLocks noGrp="1"/>
          </p:cNvSpPr>
          <p:nvPr>
            <p:ph type="body" idx="1"/>
          </p:nvPr>
        </p:nvSpPr>
        <p:spPr>
          <a:xfrm>
            <a:off x="1295400" y="1260872"/>
            <a:ext cx="351027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1295400" y="1878807"/>
            <a:ext cx="3510278"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5" name="Text Placeholder 4"/>
          <p:cNvSpPr>
            <a:spLocks noGrp="1"/>
          </p:cNvSpPr>
          <p:nvPr>
            <p:ph type="body" sz="quarter" idx="3"/>
          </p:nvPr>
        </p:nvSpPr>
        <p:spPr>
          <a:xfrm>
            <a:off x="4936647" y="1260872"/>
            <a:ext cx="3523142"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936647" y="1878807"/>
            <a:ext cx="3523142" cy="2652734"/>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9" name="Slide Number Placeholder 8"/>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49438574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98417" y="273844"/>
            <a:ext cx="7169727" cy="994172"/>
          </a:xfrm>
          <a:prstGeom prst="rect">
            <a:avLst/>
          </a:prstGeom>
        </p:spPr>
        <p:txBody>
          <a:bodyPr/>
          <a:lstStyle/>
          <a:p>
            <a:r>
              <a:rPr lang="en-GB" smtClean="0"/>
              <a:t>Click to edit Master title style</a:t>
            </a:r>
            <a:endParaRPr lang="en-US" dirty="0"/>
          </a:p>
        </p:txBody>
      </p:sp>
      <p:sp>
        <p:nvSpPr>
          <p:cNvPr id="5" name="Slide Number Placeholder 4"/>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199981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7030688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15392" cy="1200150"/>
          </a:xfrm>
          <a:prstGeom prst="rect">
            <a:avLst/>
          </a:prstGeom>
        </p:spPr>
        <p:txBody>
          <a:bodyPr anchor="b"/>
          <a:lstStyle>
            <a:lvl1pPr>
              <a:defRPr sz="2400"/>
            </a:lvl1pPr>
          </a:lstStyle>
          <a:p>
            <a:r>
              <a:rPr lang="en-GB" smtClean="0"/>
              <a:t>Click to edit Master title style</a:t>
            </a:r>
            <a:endParaRPr lang="en-US" dirty="0"/>
          </a:p>
        </p:txBody>
      </p:sp>
      <p:sp>
        <p:nvSpPr>
          <p:cNvPr id="3" name="Content Placeholder 2"/>
          <p:cNvSpPr>
            <a:spLocks noGrp="1"/>
          </p:cNvSpPr>
          <p:nvPr>
            <p:ph idx="1"/>
          </p:nvPr>
        </p:nvSpPr>
        <p:spPr>
          <a:xfrm>
            <a:off x="4219163" y="740569"/>
            <a:ext cx="4240625"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Text Placeholder 3"/>
          <p:cNvSpPr>
            <a:spLocks noGrp="1"/>
          </p:cNvSpPr>
          <p:nvPr>
            <p:ph type="body" sz="half" idx="2"/>
          </p:nvPr>
        </p:nvSpPr>
        <p:spPr>
          <a:xfrm>
            <a:off x="1295399" y="1543050"/>
            <a:ext cx="2615391"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815913050"/>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342900"/>
            <a:ext cx="2639667" cy="1200150"/>
          </a:xfrm>
          <a:prstGeom prst="rect">
            <a:avLst/>
          </a:prstGeom>
        </p:spPr>
        <p:txBody>
          <a:bodyPr anchor="b"/>
          <a:lstStyle>
            <a:lvl1pPr>
              <a:defRPr sz="2400"/>
            </a:lvl1pPr>
          </a:lstStyle>
          <a:p>
            <a:r>
              <a:rPr lang="en-GB" smtClean="0"/>
              <a:t>Click to edit Master title style</a:t>
            </a:r>
            <a:endParaRPr lang="en-US" dirty="0"/>
          </a:p>
        </p:txBody>
      </p:sp>
      <p:sp>
        <p:nvSpPr>
          <p:cNvPr id="3" name="Picture Placeholder 2"/>
          <p:cNvSpPr>
            <a:spLocks noGrp="1" noChangeAspect="1"/>
          </p:cNvSpPr>
          <p:nvPr>
            <p:ph type="pic" idx="1"/>
          </p:nvPr>
        </p:nvSpPr>
        <p:spPr>
          <a:xfrm>
            <a:off x="4243439" y="740569"/>
            <a:ext cx="4216349"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1295399" y="1543050"/>
            <a:ext cx="2639667"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smtClean="0"/>
              <a:t>Click to edit Master text styles</a:t>
            </a:r>
          </a:p>
        </p:txBody>
      </p:sp>
      <p:sp>
        <p:nvSpPr>
          <p:cNvPr id="7" name="Slide Number Placeholder 6"/>
          <p:cNvSpPr>
            <a:spLocks noGrp="1"/>
          </p:cNvSpPr>
          <p:nvPr>
            <p:ph type="sldNum" sz="quarter" idx="12"/>
          </p:nvPr>
        </p:nvSpPr>
        <p:spPr/>
        <p:txBody>
          <a:bodyPr/>
          <a:lstStyle/>
          <a:p>
            <a:fld id="{83B6047E-932E-D046-B526-ECC9278DC106}" type="slidenum">
              <a:rPr lang="en-US" smtClean="0"/>
              <a:pPr/>
              <a:t>‹#›</a:t>
            </a:fld>
            <a:endParaRPr lang="en-US"/>
          </a:p>
        </p:txBody>
      </p:sp>
    </p:spTree>
    <p:extLst>
      <p:ext uri="{BB962C8B-B14F-4D97-AF65-F5344CB8AC3E}">
        <p14:creationId xmlns:p14="http://schemas.microsoft.com/office/powerpoint/2010/main" val="1304018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1620" userDrawn="1">
          <p15:clr>
            <a:srgbClr val="FBAE40"/>
          </p15:clr>
        </p15:guide>
        <p15:guide id="2" pos="306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8416" y="1369219"/>
            <a:ext cx="7169729" cy="311847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Slide Number Placeholder 5"/>
          <p:cNvSpPr>
            <a:spLocks noGrp="1"/>
          </p:cNvSpPr>
          <p:nvPr>
            <p:ph type="sldNum" sz="quarter" idx="4"/>
          </p:nvPr>
        </p:nvSpPr>
        <p:spPr>
          <a:xfrm>
            <a:off x="8592765" y="4846709"/>
            <a:ext cx="434908" cy="205743"/>
          </a:xfrm>
          <a:prstGeom prst="rect">
            <a:avLst/>
          </a:prstGeom>
        </p:spPr>
        <p:txBody>
          <a:bodyPr vert="horz" lIns="91440" tIns="45720" rIns="91440" bIns="45720" rtlCol="0" anchor="ctr"/>
          <a:lstStyle>
            <a:lvl1pPr algn="r">
              <a:defRPr sz="900">
                <a:solidFill>
                  <a:schemeClr val="tx1">
                    <a:tint val="75000"/>
                  </a:schemeClr>
                </a:solidFill>
              </a:defRPr>
            </a:lvl1pPr>
          </a:lstStyle>
          <a:p>
            <a:fld id="{83B6047E-932E-D046-B526-ECC9278DC106}" type="slidenum">
              <a:rPr lang="en-US" smtClean="0"/>
              <a:pPr/>
              <a:t>‹#›</a:t>
            </a:fld>
            <a:endParaRPr lang="en-US" dirty="0"/>
          </a:p>
        </p:txBody>
      </p:sp>
      <p:pic>
        <p:nvPicPr>
          <p:cNvPr id="9" name="Picture 8"/>
          <p:cNvPicPr>
            <a:picLocks noChangeAspect="1"/>
          </p:cNvPicPr>
          <p:nvPr userDrawn="1"/>
        </p:nvPicPr>
        <p:blipFill>
          <a:blip r:embed="rId13"/>
          <a:stretch>
            <a:fillRect/>
          </a:stretch>
        </p:blipFill>
        <p:spPr>
          <a:xfrm>
            <a:off x="0" y="0"/>
            <a:ext cx="428625" cy="5143500"/>
          </a:xfrm>
          <a:prstGeom prst="rect">
            <a:avLst/>
          </a:prstGeom>
        </p:spPr>
      </p:pic>
      <p:sp>
        <p:nvSpPr>
          <p:cNvPr id="10" name="Rectangle 9"/>
          <p:cNvSpPr/>
          <p:nvPr userDrawn="1"/>
        </p:nvSpPr>
        <p:spPr>
          <a:xfrm>
            <a:off x="428625" y="0"/>
            <a:ext cx="19354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4"/>
          <a:stretch>
            <a:fillRect/>
          </a:stretch>
        </p:blipFill>
        <p:spPr>
          <a:xfrm>
            <a:off x="4367360" y="4602216"/>
            <a:ext cx="856040" cy="442779"/>
          </a:xfrm>
          <a:prstGeom prst="rect">
            <a:avLst/>
          </a:prstGeom>
        </p:spPr>
      </p:pic>
      <p:cxnSp>
        <p:nvCxnSpPr>
          <p:cNvPr id="14" name="Straight Connector 13"/>
          <p:cNvCxnSpPr/>
          <p:nvPr userDrawn="1"/>
        </p:nvCxnSpPr>
        <p:spPr>
          <a:xfrm flipH="1" flipV="1">
            <a:off x="1298416" y="4832851"/>
            <a:ext cx="2936360" cy="13858"/>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5369011" y="4832851"/>
            <a:ext cx="3099133" cy="0"/>
          </a:xfrm>
          <a:prstGeom prst="line">
            <a:avLst/>
          </a:prstGeom>
          <a:ln w="19050">
            <a:solidFill>
              <a:schemeClr val="accent2"/>
            </a:solidFill>
          </a:ln>
          <a:effectLst/>
        </p:spPr>
        <p:style>
          <a:lnRef idx="1">
            <a:schemeClr val="accent1"/>
          </a:lnRef>
          <a:fillRef idx="0">
            <a:schemeClr val="accent1"/>
          </a:fillRef>
          <a:effectRef idx="0">
            <a:schemeClr val="accent1"/>
          </a:effectRef>
          <a:fontRef idx="minor">
            <a:schemeClr val="tx1"/>
          </a:fontRef>
        </p:style>
      </p:cxnSp>
      <p:sp>
        <p:nvSpPr>
          <p:cNvPr id="22" name="Title Placeholder 21"/>
          <p:cNvSpPr>
            <a:spLocks noGrp="1"/>
          </p:cNvSpPr>
          <p:nvPr>
            <p:ph type="title"/>
          </p:nvPr>
        </p:nvSpPr>
        <p:spPr>
          <a:xfrm>
            <a:off x="1298416" y="274638"/>
            <a:ext cx="7169728" cy="993775"/>
          </a:xfrm>
          <a:prstGeom prst="rect">
            <a:avLst/>
          </a:prstGeom>
        </p:spPr>
        <p:txBody>
          <a:bodyPr vert="horz" lIns="91440" tIns="45720" rIns="91440" bIns="45720" rtlCol="0" anchor="ctr">
            <a:normAutofit/>
          </a:bodyPr>
          <a:lstStyle/>
          <a:p>
            <a:r>
              <a:rPr lang="en-GB" smtClean="0"/>
              <a:t>Click to edit Master title style</a:t>
            </a:r>
            <a:endParaRPr lang="en-US"/>
          </a:p>
        </p:txBody>
      </p:sp>
      <p:pic>
        <p:nvPicPr>
          <p:cNvPr id="13" name="Picture 1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7068065" y="4506622"/>
            <a:ext cx="1400078" cy="565382"/>
          </a:xfrm>
          <a:prstGeom prst="rect">
            <a:avLst/>
          </a:prstGeom>
        </p:spPr>
      </p:pic>
    </p:spTree>
    <p:extLst>
      <p:ext uri="{BB962C8B-B14F-4D97-AF65-F5344CB8AC3E}">
        <p14:creationId xmlns:p14="http://schemas.microsoft.com/office/powerpoint/2010/main" val="233585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charset="2"/>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Lalaina.Ravelomanantsoa@fao.org" TargetMode="External"/><Relationship Id="rId2" Type="http://schemas.openxmlformats.org/officeDocument/2006/relationships/hyperlink" Target="mailto:Carmen.Bullon@fao.org" TargetMode="External"/><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hyperlink" Target="http://derecho.laguia2000.com/wp-content/uploads/2008/07/common-law.jp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2772" y="2180022"/>
            <a:ext cx="7167016" cy="1188466"/>
          </a:xfrm>
        </p:spPr>
        <p:txBody>
          <a:bodyPr>
            <a:normAutofit/>
          </a:bodyPr>
          <a:lstStyle/>
          <a:p>
            <a:r>
              <a:rPr lang="en-US" sz="2800" dirty="0" smtClean="0"/>
              <a:t> </a:t>
            </a:r>
          </a:p>
          <a:p>
            <a:r>
              <a:rPr lang="en-US" sz="1800" b="1" dirty="0" smtClean="0"/>
              <a:t>The </a:t>
            </a:r>
            <a:r>
              <a:rPr lang="en-US" sz="1800" b="1" dirty="0"/>
              <a:t>IPPC </a:t>
            </a:r>
            <a:r>
              <a:rPr lang="en-US" sz="1800" b="1" dirty="0" smtClean="0"/>
              <a:t>Secretariat</a:t>
            </a:r>
          </a:p>
          <a:p>
            <a:r>
              <a:rPr lang="fr-FR" sz="1800" b="1" dirty="0" err="1" smtClean="0"/>
              <a:t>With</a:t>
            </a:r>
            <a:r>
              <a:rPr lang="fr-FR" sz="1800" b="1" dirty="0" smtClean="0"/>
              <a:t> the </a:t>
            </a:r>
            <a:r>
              <a:rPr lang="fr-FR" sz="1800" b="1" dirty="0" err="1" smtClean="0"/>
              <a:t>financial</a:t>
            </a:r>
            <a:r>
              <a:rPr lang="fr-FR" sz="1800" b="1" dirty="0" smtClean="0"/>
              <a:t> support of the STDF </a:t>
            </a:r>
            <a:r>
              <a:rPr lang="fr-FR" sz="1800" b="1" dirty="0" err="1" smtClean="0"/>
              <a:t>project</a:t>
            </a:r>
            <a:r>
              <a:rPr lang="fr-FR" sz="1800" b="1" dirty="0" smtClean="0"/>
              <a:t> 401</a:t>
            </a:r>
            <a:endParaRPr lang="en-US" sz="1800" b="1" dirty="0"/>
          </a:p>
          <a:p>
            <a:endParaRPr lang="en-US" sz="1800" dirty="0"/>
          </a:p>
        </p:txBody>
      </p:sp>
      <p:sp>
        <p:nvSpPr>
          <p:cNvPr id="4" name="Title 1"/>
          <p:cNvSpPr txBox="1">
            <a:spLocks/>
          </p:cNvSpPr>
          <p:nvPr/>
        </p:nvSpPr>
        <p:spPr>
          <a:xfrm>
            <a:off x="1553911" y="4040841"/>
            <a:ext cx="7169727" cy="411628"/>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b="0" kern="1200">
                <a:solidFill>
                  <a:schemeClr val="accent1"/>
                </a:solidFill>
                <a:latin typeface="+mj-lt"/>
                <a:ea typeface="+mj-ea"/>
                <a:cs typeface="+mj-cs"/>
              </a:defRPr>
            </a:lvl1pPr>
          </a:lstStyle>
          <a:p>
            <a:r>
              <a:rPr lang="en-US" sz="2000" b="1" dirty="0" smtClean="0"/>
              <a:t>Phytosanitary Capacity Evaluation (PCE) facilitators training</a:t>
            </a:r>
            <a:endParaRPr lang="en-US" sz="2000" b="1" dirty="0"/>
          </a:p>
        </p:txBody>
      </p:sp>
      <p:sp>
        <p:nvSpPr>
          <p:cNvPr id="5" name="Rectangle 2"/>
          <p:cNvSpPr txBox="1">
            <a:spLocks noChangeArrowheads="1"/>
          </p:cNvSpPr>
          <p:nvPr/>
        </p:nvSpPr>
        <p:spPr>
          <a:xfrm>
            <a:off x="1639965" y="305171"/>
            <a:ext cx="5940660" cy="1660494"/>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b="0" kern="1200">
                <a:solidFill>
                  <a:schemeClr val="accent1"/>
                </a:solidFill>
                <a:latin typeface="+mj-lt"/>
                <a:ea typeface="+mj-ea"/>
                <a:cs typeface="+mj-cs"/>
              </a:defRPr>
            </a:lvl1pPr>
          </a:lstStyle>
          <a:p>
            <a:pPr>
              <a:defRPr/>
            </a:pPr>
            <a:r>
              <a:rPr lang="en-US" b="1" dirty="0" smtClean="0"/>
              <a:t>International Legal  Framework</a:t>
            </a:r>
            <a:endParaRPr lang="en-GB" b="1" dirty="0">
              <a:solidFill>
                <a:schemeClr val="accent2"/>
              </a:solidFill>
            </a:endParaRPr>
          </a:p>
        </p:txBody>
      </p:sp>
    </p:spTree>
    <p:extLst>
      <p:ext uri="{BB962C8B-B14F-4D97-AF65-F5344CB8AC3E}">
        <p14:creationId xmlns:p14="http://schemas.microsoft.com/office/powerpoint/2010/main" val="488806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5 Marcador de número de diapositiva"/>
          <p:cNvSpPr txBox="1">
            <a:spLocks noGrp="1"/>
          </p:cNvSpPr>
          <p:nvPr/>
        </p:nvSpPr>
        <p:spPr bwMode="auto">
          <a:xfrm>
            <a:off x="5686425" y="4141590"/>
            <a:ext cx="1200150" cy="2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73B9AC02-8810-48AA-BCEA-1447B2EE5572}" type="slidenum">
              <a:rPr lang="en-US" altLang="en-US" sz="675">
                <a:solidFill>
                  <a:srgbClr val="898989"/>
                </a:solidFill>
                <a:latin typeface="Calibri" panose="020F0502020204030204" pitchFamily="34" charset="0"/>
              </a:rPr>
              <a:pPr algn="r" eaLnBrk="1" hangingPunct="1"/>
              <a:t>10</a:t>
            </a:fld>
            <a:endParaRPr lang="en-US" altLang="en-US" sz="675">
              <a:solidFill>
                <a:srgbClr val="898989"/>
              </a:solidFill>
              <a:latin typeface="Calibri" panose="020F0502020204030204" pitchFamily="34" charset="0"/>
            </a:endParaRPr>
          </a:p>
        </p:txBody>
      </p:sp>
      <p:sp>
        <p:nvSpPr>
          <p:cNvPr id="19460" name="Rectangle 3"/>
          <p:cNvSpPr>
            <a:spLocks noGrp="1" noChangeArrowheads="1"/>
          </p:cNvSpPr>
          <p:nvPr>
            <p:ph type="body" idx="4294967295"/>
          </p:nvPr>
        </p:nvSpPr>
        <p:spPr>
          <a:xfrm>
            <a:off x="840441" y="1397794"/>
            <a:ext cx="7839635" cy="1408468"/>
          </a:xfrm>
        </p:spPr>
        <p:txBody>
          <a:bodyPr>
            <a:noAutofit/>
          </a:bodyPr>
          <a:lstStyle/>
          <a:p>
            <a:pPr marL="0" indent="0" defTabSz="458986">
              <a:lnSpc>
                <a:spcPct val="80000"/>
              </a:lnSpc>
              <a:buNone/>
              <a:defRPr/>
            </a:pPr>
            <a:r>
              <a:rPr lang="en-US" sz="2000" b="1" i="1" dirty="0" smtClean="0">
                <a:latin typeface="Calibri" charset="0"/>
              </a:rPr>
              <a:t>Countries may choose </a:t>
            </a:r>
            <a:r>
              <a:rPr lang="en-US" sz="2000" b="1" i="1" dirty="0">
                <a:latin typeface="Calibri" charset="0"/>
              </a:rPr>
              <a:t>their preferred level of sanitary </a:t>
            </a:r>
            <a:r>
              <a:rPr lang="en-US" sz="2000" b="1" i="1" dirty="0" smtClean="0">
                <a:latin typeface="Calibri" charset="0"/>
              </a:rPr>
              <a:t>protection </a:t>
            </a:r>
            <a:r>
              <a:rPr lang="en-US" sz="2000" dirty="0" smtClean="0">
                <a:latin typeface="Calibri" charset="0"/>
              </a:rPr>
              <a:t>but this,</a:t>
            </a:r>
            <a:r>
              <a:rPr lang="en-US" sz="2000" b="1" dirty="0" smtClean="0">
                <a:latin typeface="Calibri" charset="0"/>
              </a:rPr>
              <a:t/>
            </a:r>
            <a:br>
              <a:rPr lang="en-US" sz="2000" b="1" dirty="0" smtClean="0">
                <a:latin typeface="Calibri" charset="0"/>
              </a:rPr>
            </a:br>
            <a:endParaRPr lang="en-US" sz="2000" dirty="0" smtClean="0">
              <a:latin typeface="Calibri" charset="0"/>
            </a:endParaRPr>
          </a:p>
          <a:p>
            <a:pPr marL="397372" lvl="1" indent="-172343" defTabSz="458986">
              <a:lnSpc>
                <a:spcPct val="80000"/>
              </a:lnSpc>
              <a:defRPr/>
            </a:pPr>
            <a:r>
              <a:rPr lang="en-US" sz="2000" dirty="0">
                <a:latin typeface="Calibri" charset="0"/>
              </a:rPr>
              <a:t>must be </a:t>
            </a:r>
            <a:r>
              <a:rPr lang="en-US" sz="2000" b="1" i="1" dirty="0">
                <a:latin typeface="Calibri" charset="0"/>
              </a:rPr>
              <a:t>based on scientific principles and sufficient scientific evidence</a:t>
            </a:r>
            <a:r>
              <a:rPr lang="en-US" sz="2000" b="1" dirty="0" smtClean="0">
                <a:latin typeface="Calibri" charset="0"/>
              </a:rPr>
              <a:t>,</a:t>
            </a:r>
            <a:r>
              <a:rPr lang="en-US" sz="2000" b="1" dirty="0">
                <a:latin typeface="Calibri" charset="0"/>
              </a:rPr>
              <a:t/>
            </a:r>
            <a:br>
              <a:rPr lang="en-US" sz="2000" b="1" dirty="0">
                <a:latin typeface="Calibri" charset="0"/>
              </a:rPr>
            </a:br>
            <a:endParaRPr lang="en-US" sz="2000" b="1" dirty="0">
              <a:latin typeface="Calibri" charset="0"/>
            </a:endParaRPr>
          </a:p>
          <a:p>
            <a:pPr marL="397372" lvl="1" indent="-172343" defTabSz="458986">
              <a:lnSpc>
                <a:spcPct val="80000"/>
              </a:lnSpc>
              <a:defRPr/>
            </a:pPr>
            <a:r>
              <a:rPr lang="en-US" sz="2000" b="1" i="1" dirty="0">
                <a:latin typeface="Calibri" charset="0"/>
              </a:rPr>
              <a:t>must not be more stringent than necessary </a:t>
            </a:r>
            <a:r>
              <a:rPr lang="en-US" sz="2000" dirty="0">
                <a:latin typeface="Calibri" charset="0"/>
              </a:rPr>
              <a:t>to achieve desired objective.</a:t>
            </a:r>
            <a:endParaRPr lang="en-GB" sz="2000" dirty="0">
              <a:latin typeface="Calibri" charset="0"/>
            </a:endParaRPr>
          </a:p>
        </p:txBody>
      </p:sp>
      <p:sp>
        <p:nvSpPr>
          <p:cNvPr id="5" name="Rectangle 2"/>
          <p:cNvSpPr txBox="1">
            <a:spLocks noChangeArrowheads="1"/>
          </p:cNvSpPr>
          <p:nvPr/>
        </p:nvSpPr>
        <p:spPr bwMode="auto">
          <a:xfrm>
            <a:off x="1324535" y="296167"/>
            <a:ext cx="5143500" cy="6846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a:lstStyle>
          <a:p>
            <a:pPr defTabSz="458986"/>
            <a:r>
              <a:rPr lang="en-US" altLang="en-US" b="1" dirty="0" smtClean="0">
                <a:latin typeface="Calibri" panose="020F0502020204030204" pitchFamily="34" charset="0"/>
                <a:ea typeface="ＭＳ Ｐゴシック" panose="020B0600070205080204" pitchFamily="34" charset="-128"/>
              </a:rPr>
              <a:t>SPS Agreement</a:t>
            </a:r>
            <a:endParaRPr lang="en-GB" altLang="en-US" b="1" dirty="0" smtClean="0">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78682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auto">
          <a:xfrm>
            <a:off x="1262063" y="1547813"/>
            <a:ext cx="1476375" cy="847725"/>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200">
              <a:solidFill>
                <a:srgbClr val="002060"/>
              </a:solidFill>
            </a:endParaRPr>
          </a:p>
        </p:txBody>
      </p:sp>
      <p:sp>
        <p:nvSpPr>
          <p:cNvPr id="11267" name="AutoShape 3"/>
          <p:cNvSpPr>
            <a:spLocks noChangeArrowheads="1"/>
          </p:cNvSpPr>
          <p:nvPr/>
        </p:nvSpPr>
        <p:spPr bwMode="auto">
          <a:xfrm>
            <a:off x="4805363" y="1547813"/>
            <a:ext cx="1476375" cy="847725"/>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200">
              <a:solidFill>
                <a:srgbClr val="002060"/>
              </a:solidFill>
            </a:endParaRPr>
          </a:p>
        </p:txBody>
      </p:sp>
      <p:sp>
        <p:nvSpPr>
          <p:cNvPr id="11268" name="Rectangle 4"/>
          <p:cNvSpPr>
            <a:spLocks noChangeArrowheads="1"/>
          </p:cNvSpPr>
          <p:nvPr/>
        </p:nvSpPr>
        <p:spPr bwMode="auto">
          <a:xfrm>
            <a:off x="1356122" y="1368029"/>
            <a:ext cx="1447800" cy="852157"/>
          </a:xfrm>
          <a:prstGeom prst="rect">
            <a:avLst/>
          </a:prstGeom>
          <a:noFill/>
          <a:ln w="12700">
            <a:noFill/>
            <a:miter lim="800000"/>
            <a:headEnd/>
            <a:tailEnd/>
          </a:ln>
        </p:spPr>
        <p:txBody>
          <a:bodyPr lIns="67866" tIns="33338" rIns="67866" bIns="33338">
            <a:spAutoFit/>
          </a:bodyPr>
          <a:lstStyle/>
          <a:p>
            <a:pPr defTabSz="571500" eaLnBrk="0" hangingPunct="0"/>
            <a:endParaRPr lang="en-GB" sz="1500">
              <a:solidFill>
                <a:schemeClr val="bg1"/>
              </a:solidFill>
              <a:latin typeface="Times New Roman" pitchFamily="18" charset="0"/>
            </a:endParaRPr>
          </a:p>
          <a:p>
            <a:pPr defTabSz="571500" eaLnBrk="0" hangingPunct="0"/>
            <a:r>
              <a:rPr lang="en-GB" sz="1800" b="1" i="1">
                <a:solidFill>
                  <a:schemeClr val="bg1"/>
                </a:solidFill>
                <a:latin typeface="Times New Roman" pitchFamily="18" charset="0"/>
              </a:rPr>
              <a:t>Human Health</a:t>
            </a:r>
          </a:p>
        </p:txBody>
      </p:sp>
      <p:sp>
        <p:nvSpPr>
          <p:cNvPr id="11269" name="AutoShape 5"/>
          <p:cNvSpPr>
            <a:spLocks noChangeArrowheads="1"/>
          </p:cNvSpPr>
          <p:nvPr/>
        </p:nvSpPr>
        <p:spPr bwMode="auto">
          <a:xfrm>
            <a:off x="6462713" y="1547813"/>
            <a:ext cx="1476375" cy="847725"/>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200">
              <a:solidFill>
                <a:schemeClr val="bg1"/>
              </a:solidFill>
            </a:endParaRPr>
          </a:p>
        </p:txBody>
      </p:sp>
      <p:sp>
        <p:nvSpPr>
          <p:cNvPr id="11270" name="Rectangle 6"/>
          <p:cNvSpPr>
            <a:spLocks noChangeArrowheads="1"/>
          </p:cNvSpPr>
          <p:nvPr/>
        </p:nvSpPr>
        <p:spPr bwMode="auto">
          <a:xfrm>
            <a:off x="4797029" y="1368028"/>
            <a:ext cx="1493044" cy="852157"/>
          </a:xfrm>
          <a:prstGeom prst="rect">
            <a:avLst/>
          </a:prstGeom>
          <a:noFill/>
          <a:ln w="12700">
            <a:noFill/>
            <a:miter lim="800000"/>
            <a:headEnd/>
            <a:tailEnd/>
          </a:ln>
        </p:spPr>
        <p:txBody>
          <a:bodyPr lIns="67866" tIns="33338" rIns="67866" bIns="33338">
            <a:spAutoFit/>
          </a:bodyPr>
          <a:lstStyle/>
          <a:p>
            <a:pPr defTabSz="571500" eaLnBrk="0" hangingPunct="0"/>
            <a:endParaRPr lang="en-GB" sz="1500">
              <a:solidFill>
                <a:schemeClr val="bg1"/>
              </a:solidFill>
              <a:latin typeface="Times New Roman" pitchFamily="18" charset="0"/>
            </a:endParaRPr>
          </a:p>
          <a:p>
            <a:pPr defTabSz="571500" eaLnBrk="0" hangingPunct="0"/>
            <a:r>
              <a:rPr lang="en-GB" sz="1800" b="1" i="1">
                <a:solidFill>
                  <a:schemeClr val="bg1"/>
                </a:solidFill>
                <a:latin typeface="Times New Roman" pitchFamily="18" charset="0"/>
              </a:rPr>
              <a:t>Plant</a:t>
            </a:r>
          </a:p>
          <a:p>
            <a:pPr defTabSz="571500" eaLnBrk="0" hangingPunct="0"/>
            <a:r>
              <a:rPr lang="en-GB" sz="1800" b="1" i="1">
                <a:solidFill>
                  <a:schemeClr val="bg1"/>
                </a:solidFill>
                <a:latin typeface="Times New Roman" pitchFamily="18" charset="0"/>
              </a:rPr>
              <a:t> Health</a:t>
            </a:r>
            <a:endParaRPr lang="en-GB" sz="1800" b="1">
              <a:solidFill>
                <a:schemeClr val="bg1"/>
              </a:solidFill>
              <a:latin typeface="Times New Roman" pitchFamily="18" charset="0"/>
            </a:endParaRPr>
          </a:p>
        </p:txBody>
      </p:sp>
      <p:sp>
        <p:nvSpPr>
          <p:cNvPr id="11271" name="Rectangle 7"/>
          <p:cNvSpPr>
            <a:spLocks noChangeArrowheads="1"/>
          </p:cNvSpPr>
          <p:nvPr/>
        </p:nvSpPr>
        <p:spPr bwMode="auto">
          <a:xfrm>
            <a:off x="6454379" y="1310878"/>
            <a:ext cx="1493044" cy="852157"/>
          </a:xfrm>
          <a:prstGeom prst="rect">
            <a:avLst/>
          </a:prstGeom>
          <a:noFill/>
          <a:ln w="12700">
            <a:noFill/>
            <a:miter lim="800000"/>
            <a:headEnd/>
            <a:tailEnd/>
          </a:ln>
        </p:spPr>
        <p:txBody>
          <a:bodyPr lIns="67866" tIns="33338" rIns="67866" bIns="33338">
            <a:spAutoFit/>
          </a:bodyPr>
          <a:lstStyle/>
          <a:p>
            <a:pPr defTabSz="571500" eaLnBrk="0" hangingPunct="0"/>
            <a:endParaRPr lang="en-GB" sz="1500" dirty="0">
              <a:solidFill>
                <a:srgbClr val="002060"/>
              </a:solidFill>
              <a:latin typeface="Times New Roman" pitchFamily="18" charset="0"/>
            </a:endParaRPr>
          </a:p>
          <a:p>
            <a:pPr defTabSz="571500" eaLnBrk="0" hangingPunct="0"/>
            <a:r>
              <a:rPr lang="en-GB" sz="1800" b="1" i="1" dirty="0">
                <a:solidFill>
                  <a:schemeClr val="bg1"/>
                </a:solidFill>
                <a:latin typeface="Times New Roman" pitchFamily="18" charset="0"/>
              </a:rPr>
              <a:t>a</a:t>
            </a:r>
          </a:p>
          <a:p>
            <a:pPr defTabSz="571500" eaLnBrk="0" hangingPunct="0"/>
            <a:r>
              <a:rPr lang="en-GB" sz="1800" b="1" i="1" dirty="0">
                <a:solidFill>
                  <a:schemeClr val="bg1"/>
                </a:solidFill>
                <a:latin typeface="Times New Roman" pitchFamily="18" charset="0"/>
              </a:rPr>
              <a:t>Country</a:t>
            </a:r>
            <a:endParaRPr lang="en-GB" sz="1800" b="1" dirty="0">
              <a:solidFill>
                <a:schemeClr val="bg1"/>
              </a:solidFill>
              <a:latin typeface="Times New Roman" pitchFamily="18" charset="0"/>
            </a:endParaRPr>
          </a:p>
        </p:txBody>
      </p:sp>
      <p:sp>
        <p:nvSpPr>
          <p:cNvPr id="11272" name="AutoShape 8"/>
          <p:cNvSpPr>
            <a:spLocks noChangeArrowheads="1"/>
          </p:cNvSpPr>
          <p:nvPr/>
        </p:nvSpPr>
        <p:spPr bwMode="auto">
          <a:xfrm>
            <a:off x="3033713" y="1547813"/>
            <a:ext cx="1476375" cy="847725"/>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200" dirty="0">
              <a:solidFill>
                <a:schemeClr val="bg1"/>
              </a:solidFill>
            </a:endParaRPr>
          </a:p>
        </p:txBody>
      </p:sp>
      <p:sp>
        <p:nvSpPr>
          <p:cNvPr id="11273" name="Rectangle 9"/>
          <p:cNvSpPr>
            <a:spLocks noChangeArrowheads="1"/>
          </p:cNvSpPr>
          <p:nvPr/>
        </p:nvSpPr>
        <p:spPr bwMode="auto">
          <a:xfrm>
            <a:off x="3127772" y="1368029"/>
            <a:ext cx="1219200" cy="852157"/>
          </a:xfrm>
          <a:prstGeom prst="rect">
            <a:avLst/>
          </a:prstGeom>
          <a:noFill/>
          <a:ln w="12700">
            <a:noFill/>
            <a:miter lim="800000"/>
            <a:headEnd/>
            <a:tailEnd/>
          </a:ln>
        </p:spPr>
        <p:txBody>
          <a:bodyPr lIns="67866" tIns="33338" rIns="67866" bIns="33338">
            <a:spAutoFit/>
          </a:bodyPr>
          <a:lstStyle/>
          <a:p>
            <a:pPr defTabSz="571500" eaLnBrk="0" hangingPunct="0"/>
            <a:endParaRPr lang="en-GB" sz="1500" dirty="0">
              <a:solidFill>
                <a:srgbClr val="002060"/>
              </a:solidFill>
              <a:latin typeface="Times New Roman" pitchFamily="18" charset="0"/>
            </a:endParaRPr>
          </a:p>
          <a:p>
            <a:pPr defTabSz="571500" eaLnBrk="0" hangingPunct="0"/>
            <a:r>
              <a:rPr lang="en-GB" sz="1800" b="1" i="1" dirty="0">
                <a:solidFill>
                  <a:schemeClr val="bg1"/>
                </a:solidFill>
                <a:latin typeface="Times New Roman" pitchFamily="18" charset="0"/>
              </a:rPr>
              <a:t>Animal Health</a:t>
            </a:r>
          </a:p>
        </p:txBody>
      </p:sp>
      <p:sp>
        <p:nvSpPr>
          <p:cNvPr id="54282" name="Rectangle 10"/>
          <p:cNvSpPr>
            <a:spLocks noChangeArrowheads="1"/>
          </p:cNvSpPr>
          <p:nvPr/>
        </p:nvSpPr>
        <p:spPr bwMode="auto">
          <a:xfrm>
            <a:off x="1939529" y="381982"/>
            <a:ext cx="6750844" cy="390493"/>
          </a:xfrm>
          <a:prstGeom prst="rect">
            <a:avLst/>
          </a:prstGeom>
          <a:noFill/>
          <a:ln w="12700">
            <a:noFill/>
            <a:miter lim="800000"/>
            <a:headEnd/>
            <a:tailEnd/>
          </a:ln>
          <a:effectLst/>
        </p:spPr>
        <p:txBody>
          <a:bodyPr lIns="67866" tIns="33338" rIns="67866" bIns="33338">
            <a:spAutoFit/>
          </a:bodyPr>
          <a:lstStyle/>
          <a:p>
            <a:pPr defTabSz="571500" eaLnBrk="0" hangingPunct="0">
              <a:defRPr/>
            </a:pPr>
            <a:r>
              <a:rPr lang="en-GB" sz="2100" b="1" dirty="0">
                <a:solidFill>
                  <a:srgbClr val="002060"/>
                </a:solidFill>
                <a:effectLst>
                  <a:outerShdw blurRad="38100" dist="38100" dir="2700000" algn="tl">
                    <a:srgbClr val="000000"/>
                  </a:outerShdw>
                </a:effectLst>
                <a:latin typeface="Times New Roman" pitchFamily="18" charset="0"/>
              </a:rPr>
              <a:t>SPS Measures are intended to protect</a:t>
            </a:r>
          </a:p>
        </p:txBody>
      </p:sp>
      <p:sp>
        <p:nvSpPr>
          <p:cNvPr id="11275" name="Line 11"/>
          <p:cNvSpPr>
            <a:spLocks noChangeShapeType="1"/>
          </p:cNvSpPr>
          <p:nvPr/>
        </p:nvSpPr>
        <p:spPr bwMode="auto">
          <a:xfrm flipH="1">
            <a:off x="2566988" y="976313"/>
            <a:ext cx="1666875" cy="447675"/>
          </a:xfrm>
          <a:prstGeom prst="line">
            <a:avLst/>
          </a:prstGeom>
          <a:noFill/>
          <a:ln w="12700">
            <a:solidFill>
              <a:schemeClr val="tx1"/>
            </a:solidFill>
            <a:round/>
            <a:headEnd/>
            <a:tailEnd type="triangle" w="med" len="med"/>
          </a:ln>
        </p:spPr>
        <p:txBody>
          <a:bodyPr wrap="none" anchor="ctr"/>
          <a:lstStyle/>
          <a:p>
            <a:endParaRPr lang="en-US" sz="1200"/>
          </a:p>
        </p:txBody>
      </p:sp>
      <p:sp>
        <p:nvSpPr>
          <p:cNvPr id="11276" name="Line 12"/>
          <p:cNvSpPr>
            <a:spLocks noChangeShapeType="1"/>
          </p:cNvSpPr>
          <p:nvPr/>
        </p:nvSpPr>
        <p:spPr bwMode="auto">
          <a:xfrm>
            <a:off x="3714750" y="2767853"/>
            <a:ext cx="0" cy="375397"/>
          </a:xfrm>
          <a:prstGeom prst="line">
            <a:avLst/>
          </a:prstGeom>
          <a:noFill/>
          <a:ln w="50800">
            <a:solidFill>
              <a:schemeClr val="hlink"/>
            </a:solidFill>
            <a:round/>
            <a:headEnd/>
            <a:tailEnd type="triangle" w="med" len="med"/>
          </a:ln>
        </p:spPr>
        <p:txBody>
          <a:bodyPr wrap="none" anchor="ctr"/>
          <a:lstStyle/>
          <a:p>
            <a:endParaRPr lang="en-US" sz="1200"/>
          </a:p>
        </p:txBody>
      </p:sp>
      <p:sp>
        <p:nvSpPr>
          <p:cNvPr id="11277" name="Line 13"/>
          <p:cNvSpPr>
            <a:spLocks noChangeShapeType="1"/>
          </p:cNvSpPr>
          <p:nvPr/>
        </p:nvSpPr>
        <p:spPr bwMode="auto">
          <a:xfrm>
            <a:off x="4967289" y="976313"/>
            <a:ext cx="1943100" cy="504825"/>
          </a:xfrm>
          <a:prstGeom prst="line">
            <a:avLst/>
          </a:prstGeom>
          <a:noFill/>
          <a:ln w="12700">
            <a:solidFill>
              <a:schemeClr val="tx1"/>
            </a:solidFill>
            <a:round/>
            <a:headEnd/>
            <a:tailEnd type="triangle" w="med" len="med"/>
          </a:ln>
        </p:spPr>
        <p:txBody>
          <a:bodyPr wrap="none" anchor="ctr"/>
          <a:lstStyle/>
          <a:p>
            <a:endParaRPr lang="en-US" sz="1200"/>
          </a:p>
        </p:txBody>
      </p:sp>
      <p:sp>
        <p:nvSpPr>
          <p:cNvPr id="11278" name="Line 14"/>
          <p:cNvSpPr>
            <a:spLocks noChangeShapeType="1"/>
          </p:cNvSpPr>
          <p:nvPr/>
        </p:nvSpPr>
        <p:spPr bwMode="auto">
          <a:xfrm>
            <a:off x="5607424" y="2796427"/>
            <a:ext cx="0" cy="367865"/>
          </a:xfrm>
          <a:prstGeom prst="line">
            <a:avLst/>
          </a:prstGeom>
          <a:noFill/>
          <a:ln w="50800">
            <a:solidFill>
              <a:schemeClr val="hlink"/>
            </a:solidFill>
            <a:round/>
            <a:headEnd/>
            <a:tailEnd type="triangle" w="med" len="med"/>
          </a:ln>
        </p:spPr>
        <p:txBody>
          <a:bodyPr wrap="none" anchor="ctr"/>
          <a:lstStyle/>
          <a:p>
            <a:endParaRPr lang="en-US" sz="1200"/>
          </a:p>
        </p:txBody>
      </p:sp>
      <p:sp>
        <p:nvSpPr>
          <p:cNvPr id="11279" name="Line 15"/>
          <p:cNvSpPr>
            <a:spLocks noChangeShapeType="1"/>
          </p:cNvSpPr>
          <p:nvPr/>
        </p:nvSpPr>
        <p:spPr bwMode="auto">
          <a:xfrm flipH="1">
            <a:off x="4224338" y="1090613"/>
            <a:ext cx="295275" cy="333375"/>
          </a:xfrm>
          <a:prstGeom prst="line">
            <a:avLst/>
          </a:prstGeom>
          <a:noFill/>
          <a:ln w="12700">
            <a:solidFill>
              <a:schemeClr val="tx1"/>
            </a:solidFill>
            <a:round/>
            <a:headEnd/>
            <a:tailEnd type="triangle" w="med" len="med"/>
          </a:ln>
        </p:spPr>
        <p:txBody>
          <a:bodyPr wrap="none" anchor="ctr"/>
          <a:lstStyle/>
          <a:p>
            <a:endParaRPr lang="en-US" sz="1200"/>
          </a:p>
        </p:txBody>
      </p:sp>
      <p:sp>
        <p:nvSpPr>
          <p:cNvPr id="11280" name="Line 16"/>
          <p:cNvSpPr>
            <a:spLocks noChangeShapeType="1"/>
          </p:cNvSpPr>
          <p:nvPr/>
        </p:nvSpPr>
        <p:spPr bwMode="auto">
          <a:xfrm>
            <a:off x="4748213" y="1090613"/>
            <a:ext cx="219075" cy="333375"/>
          </a:xfrm>
          <a:prstGeom prst="line">
            <a:avLst/>
          </a:prstGeom>
          <a:noFill/>
          <a:ln w="12700">
            <a:solidFill>
              <a:schemeClr val="tx1"/>
            </a:solidFill>
            <a:round/>
            <a:headEnd/>
            <a:tailEnd type="triangle" w="med" len="med"/>
          </a:ln>
        </p:spPr>
        <p:txBody>
          <a:bodyPr wrap="none" anchor="ctr"/>
          <a:lstStyle/>
          <a:p>
            <a:endParaRPr lang="en-US" sz="1200"/>
          </a:p>
        </p:txBody>
      </p:sp>
      <p:sp>
        <p:nvSpPr>
          <p:cNvPr id="54289" name="Rectangle 17"/>
          <p:cNvSpPr>
            <a:spLocks noChangeArrowheads="1"/>
          </p:cNvSpPr>
          <p:nvPr/>
        </p:nvSpPr>
        <p:spPr bwMode="auto">
          <a:xfrm>
            <a:off x="3210275" y="2425245"/>
            <a:ext cx="6807995" cy="390493"/>
          </a:xfrm>
          <a:prstGeom prst="rect">
            <a:avLst/>
          </a:prstGeom>
          <a:noFill/>
          <a:ln w="12700">
            <a:noFill/>
            <a:miter lim="800000"/>
            <a:headEnd/>
            <a:tailEnd/>
          </a:ln>
          <a:effectLst/>
        </p:spPr>
        <p:txBody>
          <a:bodyPr lIns="67866" tIns="33338" rIns="67866" bIns="33338">
            <a:spAutoFit/>
          </a:bodyPr>
          <a:lstStyle/>
          <a:p>
            <a:pPr defTabSz="571500" eaLnBrk="0" hangingPunct="0">
              <a:defRPr/>
            </a:pPr>
            <a:r>
              <a:rPr lang="en-GB" sz="2100" b="1" dirty="0">
                <a:solidFill>
                  <a:srgbClr val="002060"/>
                </a:solidFill>
                <a:effectLst>
                  <a:outerShdw blurRad="38100" dist="38100" dir="2700000" algn="tl">
                    <a:srgbClr val="000000"/>
                  </a:outerShdw>
                </a:effectLst>
                <a:latin typeface="Times New Roman" pitchFamily="18" charset="0"/>
              </a:rPr>
              <a:t>from risks arising  from</a:t>
            </a:r>
          </a:p>
        </p:txBody>
      </p:sp>
      <p:sp>
        <p:nvSpPr>
          <p:cNvPr id="11282" name="AutoShape 18"/>
          <p:cNvSpPr>
            <a:spLocks noChangeArrowheads="1"/>
          </p:cNvSpPr>
          <p:nvPr/>
        </p:nvSpPr>
        <p:spPr bwMode="auto">
          <a:xfrm>
            <a:off x="1201341" y="3086068"/>
            <a:ext cx="1476375" cy="1559932"/>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200">
              <a:solidFill>
                <a:schemeClr val="bg1"/>
              </a:solidFill>
            </a:endParaRPr>
          </a:p>
        </p:txBody>
      </p:sp>
      <p:sp>
        <p:nvSpPr>
          <p:cNvPr id="11283" name="Rectangle 19"/>
          <p:cNvSpPr>
            <a:spLocks noChangeArrowheads="1"/>
          </p:cNvSpPr>
          <p:nvPr/>
        </p:nvSpPr>
        <p:spPr bwMode="auto">
          <a:xfrm>
            <a:off x="1196467" y="3182689"/>
            <a:ext cx="1593056" cy="1452322"/>
          </a:xfrm>
          <a:prstGeom prst="rect">
            <a:avLst/>
          </a:prstGeom>
          <a:noFill/>
          <a:ln w="12700">
            <a:noFill/>
            <a:miter lim="800000"/>
            <a:headEnd/>
            <a:tailEnd/>
          </a:ln>
        </p:spPr>
        <p:txBody>
          <a:bodyPr lIns="67866" tIns="33338" rIns="67866" bIns="33338">
            <a:spAutoFit/>
          </a:bodyPr>
          <a:lstStyle/>
          <a:p>
            <a:pPr defTabSz="571500" eaLnBrk="0" hangingPunct="0"/>
            <a:r>
              <a:rPr lang="en-GB" sz="1500" b="1" dirty="0">
                <a:solidFill>
                  <a:schemeClr val="bg1"/>
                </a:solidFill>
                <a:latin typeface="Times New Roman" pitchFamily="18" charset="0"/>
              </a:rPr>
              <a:t>additives,</a:t>
            </a:r>
          </a:p>
          <a:p>
            <a:pPr defTabSz="571500" eaLnBrk="0" hangingPunct="0"/>
            <a:r>
              <a:rPr lang="en-GB" sz="1500" b="1" dirty="0">
                <a:solidFill>
                  <a:schemeClr val="bg1"/>
                </a:solidFill>
                <a:latin typeface="Times New Roman" pitchFamily="18" charset="0"/>
              </a:rPr>
              <a:t>contaminants,</a:t>
            </a:r>
          </a:p>
          <a:p>
            <a:pPr defTabSz="571500" eaLnBrk="0" hangingPunct="0"/>
            <a:r>
              <a:rPr lang="en-GB" sz="1500" b="1" dirty="0">
                <a:solidFill>
                  <a:schemeClr val="bg1"/>
                </a:solidFill>
                <a:latin typeface="Times New Roman" pitchFamily="18" charset="0"/>
              </a:rPr>
              <a:t>toxins/disease causing org., </a:t>
            </a:r>
          </a:p>
          <a:p>
            <a:pPr defTabSz="571500" eaLnBrk="0" hangingPunct="0"/>
            <a:r>
              <a:rPr lang="en-GB" sz="1500" b="1" dirty="0">
                <a:solidFill>
                  <a:schemeClr val="bg1"/>
                </a:solidFill>
                <a:latin typeface="Times New Roman" pitchFamily="18" charset="0"/>
              </a:rPr>
              <a:t>plant/animal </a:t>
            </a:r>
            <a:r>
              <a:rPr lang="lt-LT" sz="1500" b="1" dirty="0">
                <a:solidFill>
                  <a:schemeClr val="bg1"/>
                </a:solidFill>
                <a:latin typeface="Times New Roman" pitchFamily="18" charset="0"/>
              </a:rPr>
              <a:t>carried </a:t>
            </a:r>
            <a:r>
              <a:rPr lang="en-GB" sz="1500" b="1" dirty="0">
                <a:solidFill>
                  <a:schemeClr val="bg1"/>
                </a:solidFill>
                <a:latin typeface="Times New Roman" pitchFamily="18" charset="0"/>
              </a:rPr>
              <a:t>diseases</a:t>
            </a:r>
          </a:p>
        </p:txBody>
      </p:sp>
      <p:sp>
        <p:nvSpPr>
          <p:cNvPr id="11284" name="AutoShape 20"/>
          <p:cNvSpPr>
            <a:spLocks noChangeArrowheads="1"/>
          </p:cNvSpPr>
          <p:nvPr/>
        </p:nvSpPr>
        <p:spPr bwMode="auto">
          <a:xfrm>
            <a:off x="2968229" y="3132833"/>
            <a:ext cx="1476375" cy="1513167"/>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200">
              <a:solidFill>
                <a:schemeClr val="bg1"/>
              </a:solidFill>
            </a:endParaRPr>
          </a:p>
        </p:txBody>
      </p:sp>
      <p:sp>
        <p:nvSpPr>
          <p:cNvPr id="11285" name="Rectangle 21"/>
          <p:cNvSpPr>
            <a:spLocks noChangeArrowheads="1"/>
          </p:cNvSpPr>
          <p:nvPr/>
        </p:nvSpPr>
        <p:spPr bwMode="auto">
          <a:xfrm>
            <a:off x="3017044" y="3218026"/>
            <a:ext cx="1493044" cy="1221489"/>
          </a:xfrm>
          <a:prstGeom prst="rect">
            <a:avLst/>
          </a:prstGeom>
          <a:noFill/>
          <a:ln w="12700">
            <a:noFill/>
            <a:miter lim="800000"/>
            <a:headEnd/>
            <a:tailEnd/>
          </a:ln>
        </p:spPr>
        <p:txBody>
          <a:bodyPr lIns="67866" tIns="33338" rIns="67866" bIns="33338">
            <a:spAutoFit/>
          </a:bodyPr>
          <a:lstStyle/>
          <a:p>
            <a:pPr defTabSz="571500" eaLnBrk="0" hangingPunct="0"/>
            <a:r>
              <a:rPr lang="en-GB" sz="1500" b="1" dirty="0">
                <a:solidFill>
                  <a:schemeClr val="bg1"/>
                </a:solidFill>
                <a:latin typeface="Times New Roman" pitchFamily="18" charset="0"/>
              </a:rPr>
              <a:t>additives,</a:t>
            </a:r>
          </a:p>
          <a:p>
            <a:pPr defTabSz="571500" eaLnBrk="0" hangingPunct="0"/>
            <a:r>
              <a:rPr lang="en-GB" sz="1500" b="1" dirty="0">
                <a:solidFill>
                  <a:schemeClr val="bg1"/>
                </a:solidFill>
                <a:latin typeface="Times New Roman" pitchFamily="18" charset="0"/>
              </a:rPr>
              <a:t>toxins, pests,</a:t>
            </a:r>
          </a:p>
          <a:p>
            <a:pPr defTabSz="571500" eaLnBrk="0" hangingPunct="0"/>
            <a:r>
              <a:rPr lang="en-GB" sz="1500" b="1" dirty="0">
                <a:solidFill>
                  <a:schemeClr val="bg1"/>
                </a:solidFill>
                <a:latin typeface="Times New Roman" pitchFamily="18" charset="0"/>
              </a:rPr>
              <a:t>diseases,</a:t>
            </a:r>
          </a:p>
          <a:p>
            <a:pPr defTabSz="571500" eaLnBrk="0" hangingPunct="0"/>
            <a:r>
              <a:rPr lang="en-GB" sz="1500" b="1" dirty="0">
                <a:solidFill>
                  <a:schemeClr val="bg1"/>
                </a:solidFill>
                <a:latin typeface="Times New Roman" pitchFamily="18" charset="0"/>
              </a:rPr>
              <a:t>diseases</a:t>
            </a:r>
          </a:p>
          <a:p>
            <a:pPr defTabSz="571500" eaLnBrk="0" hangingPunct="0"/>
            <a:r>
              <a:rPr lang="en-GB" sz="1500" b="1" dirty="0">
                <a:solidFill>
                  <a:schemeClr val="bg1"/>
                </a:solidFill>
                <a:latin typeface="Times New Roman" pitchFamily="18" charset="0"/>
              </a:rPr>
              <a:t>causing org.</a:t>
            </a:r>
            <a:r>
              <a:rPr lang="en-GB" sz="1500" b="1" i="1" dirty="0">
                <a:solidFill>
                  <a:schemeClr val="bg1"/>
                </a:solidFill>
                <a:latin typeface="Times New Roman" pitchFamily="18" charset="0"/>
              </a:rPr>
              <a:t> </a:t>
            </a:r>
            <a:endParaRPr lang="en-GB" sz="1500" i="1" dirty="0">
              <a:solidFill>
                <a:schemeClr val="bg1"/>
              </a:solidFill>
              <a:latin typeface="Times New Roman" pitchFamily="18" charset="0"/>
            </a:endParaRPr>
          </a:p>
        </p:txBody>
      </p:sp>
      <p:sp>
        <p:nvSpPr>
          <p:cNvPr id="11286" name="AutoShape 22"/>
          <p:cNvSpPr>
            <a:spLocks noChangeArrowheads="1"/>
          </p:cNvSpPr>
          <p:nvPr/>
        </p:nvSpPr>
        <p:spPr bwMode="auto">
          <a:xfrm>
            <a:off x="4797029" y="3182690"/>
            <a:ext cx="1476375" cy="1463310"/>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200">
              <a:solidFill>
                <a:schemeClr val="bg1"/>
              </a:solidFill>
            </a:endParaRPr>
          </a:p>
        </p:txBody>
      </p:sp>
      <p:sp>
        <p:nvSpPr>
          <p:cNvPr id="11287" name="Rectangle 23"/>
          <p:cNvSpPr>
            <a:spLocks noChangeArrowheads="1"/>
          </p:cNvSpPr>
          <p:nvPr/>
        </p:nvSpPr>
        <p:spPr bwMode="auto">
          <a:xfrm>
            <a:off x="4797029" y="3218026"/>
            <a:ext cx="1493044" cy="990657"/>
          </a:xfrm>
          <a:prstGeom prst="rect">
            <a:avLst/>
          </a:prstGeom>
          <a:noFill/>
          <a:ln w="12700">
            <a:noFill/>
            <a:miter lim="800000"/>
            <a:headEnd/>
            <a:tailEnd/>
          </a:ln>
        </p:spPr>
        <p:txBody>
          <a:bodyPr lIns="67866" tIns="33338" rIns="67866" bIns="33338">
            <a:spAutoFit/>
          </a:bodyPr>
          <a:lstStyle/>
          <a:p>
            <a:pPr defTabSz="571500" eaLnBrk="0" hangingPunct="0"/>
            <a:r>
              <a:rPr lang="en-GB" sz="1500" b="1" dirty="0">
                <a:solidFill>
                  <a:schemeClr val="bg1"/>
                </a:solidFill>
                <a:latin typeface="Times New Roman" pitchFamily="18" charset="0"/>
              </a:rPr>
              <a:t>pests,</a:t>
            </a:r>
          </a:p>
          <a:p>
            <a:pPr defTabSz="571500" eaLnBrk="0" hangingPunct="0"/>
            <a:r>
              <a:rPr lang="en-GB" sz="1500" b="1" dirty="0">
                <a:solidFill>
                  <a:schemeClr val="bg1"/>
                </a:solidFill>
                <a:latin typeface="Times New Roman" pitchFamily="18" charset="0"/>
              </a:rPr>
              <a:t>diseases, diseases</a:t>
            </a:r>
          </a:p>
          <a:p>
            <a:pPr defTabSz="571500" eaLnBrk="0" hangingPunct="0"/>
            <a:r>
              <a:rPr lang="en-GB" sz="1500" b="1" dirty="0">
                <a:solidFill>
                  <a:schemeClr val="bg1"/>
                </a:solidFill>
                <a:latin typeface="Times New Roman" pitchFamily="18" charset="0"/>
              </a:rPr>
              <a:t>causing org</a:t>
            </a:r>
            <a:r>
              <a:rPr lang="en-GB" sz="1500" b="1" dirty="0">
                <a:solidFill>
                  <a:srgbClr val="002060"/>
                </a:solidFill>
                <a:latin typeface="Times New Roman" pitchFamily="18" charset="0"/>
              </a:rPr>
              <a:t>.</a:t>
            </a:r>
            <a:endParaRPr lang="en-GB" sz="1500" b="1" i="1" dirty="0">
              <a:solidFill>
                <a:srgbClr val="002060"/>
              </a:solidFill>
              <a:latin typeface="Times New Roman" pitchFamily="18" charset="0"/>
            </a:endParaRPr>
          </a:p>
        </p:txBody>
      </p:sp>
      <p:sp>
        <p:nvSpPr>
          <p:cNvPr id="11288" name="AutoShape 24"/>
          <p:cNvSpPr>
            <a:spLocks noChangeArrowheads="1"/>
          </p:cNvSpPr>
          <p:nvPr/>
        </p:nvSpPr>
        <p:spPr bwMode="auto">
          <a:xfrm>
            <a:off x="6385322" y="3182689"/>
            <a:ext cx="1476375" cy="1463311"/>
          </a:xfrm>
          <a:prstGeom prst="roundRect">
            <a:avLst>
              <a:gd name="adj" fmla="val 12495"/>
            </a:avLst>
          </a:prstGeom>
          <a:solidFill>
            <a:schemeClr val="accent1"/>
          </a:solidFill>
          <a:ln w="12700">
            <a:solidFill>
              <a:schemeClr val="tx1"/>
            </a:solidFill>
            <a:round/>
            <a:headEnd/>
            <a:tailEnd/>
          </a:ln>
        </p:spPr>
        <p:txBody>
          <a:bodyPr wrap="none" anchor="ctr"/>
          <a:lstStyle/>
          <a:p>
            <a:endParaRPr lang="es-ES" sz="1200">
              <a:solidFill>
                <a:srgbClr val="002060"/>
              </a:solidFill>
            </a:endParaRPr>
          </a:p>
        </p:txBody>
      </p:sp>
      <p:sp>
        <p:nvSpPr>
          <p:cNvPr id="11289" name="Rectangle 25"/>
          <p:cNvSpPr>
            <a:spLocks noChangeArrowheads="1"/>
          </p:cNvSpPr>
          <p:nvPr/>
        </p:nvSpPr>
        <p:spPr bwMode="auto">
          <a:xfrm>
            <a:off x="6400204" y="3193677"/>
            <a:ext cx="1446609" cy="1452322"/>
          </a:xfrm>
          <a:prstGeom prst="rect">
            <a:avLst/>
          </a:prstGeom>
          <a:noFill/>
          <a:ln w="12700">
            <a:noFill/>
            <a:miter lim="800000"/>
            <a:headEnd/>
            <a:tailEnd/>
          </a:ln>
        </p:spPr>
        <p:txBody>
          <a:bodyPr lIns="67866" tIns="33338" rIns="67866" bIns="33338">
            <a:spAutoFit/>
          </a:bodyPr>
          <a:lstStyle/>
          <a:p>
            <a:pPr defTabSz="571500" eaLnBrk="0" hangingPunct="0"/>
            <a:r>
              <a:rPr lang="en-GB" sz="1500" b="1" dirty="0">
                <a:solidFill>
                  <a:schemeClr val="bg1"/>
                </a:solidFill>
                <a:latin typeface="Times New Roman" pitchFamily="18" charset="0"/>
              </a:rPr>
              <a:t>damages</a:t>
            </a:r>
          </a:p>
          <a:p>
            <a:pPr defTabSz="571500" eaLnBrk="0" hangingPunct="0"/>
            <a:r>
              <a:rPr lang="en-GB" sz="1500" b="1" dirty="0">
                <a:solidFill>
                  <a:schemeClr val="bg1"/>
                </a:solidFill>
                <a:latin typeface="Times New Roman" pitchFamily="18" charset="0"/>
              </a:rPr>
              <a:t>caused by the entry,</a:t>
            </a:r>
          </a:p>
          <a:p>
            <a:pPr defTabSz="571500" eaLnBrk="0" hangingPunct="0"/>
            <a:r>
              <a:rPr lang="en-GB" sz="1500" b="1" dirty="0">
                <a:solidFill>
                  <a:schemeClr val="bg1"/>
                </a:solidFill>
                <a:latin typeface="Times New Roman" pitchFamily="18" charset="0"/>
              </a:rPr>
              <a:t>establishment</a:t>
            </a:r>
          </a:p>
          <a:p>
            <a:pPr defTabSz="571500" eaLnBrk="0" hangingPunct="0"/>
            <a:r>
              <a:rPr lang="en-GB" sz="1500" b="1" dirty="0">
                <a:solidFill>
                  <a:schemeClr val="bg1"/>
                </a:solidFill>
                <a:latin typeface="Times New Roman" pitchFamily="18" charset="0"/>
              </a:rPr>
              <a:t>or spread of</a:t>
            </a:r>
          </a:p>
          <a:p>
            <a:pPr defTabSz="571500" eaLnBrk="0" hangingPunct="0"/>
            <a:r>
              <a:rPr lang="en-GB" sz="1500" b="1" dirty="0">
                <a:solidFill>
                  <a:schemeClr val="bg1"/>
                </a:solidFill>
                <a:latin typeface="Times New Roman" pitchFamily="18" charset="0"/>
              </a:rPr>
              <a:t> pests</a:t>
            </a:r>
          </a:p>
        </p:txBody>
      </p:sp>
      <p:sp>
        <p:nvSpPr>
          <p:cNvPr id="11290" name="Line 26"/>
          <p:cNvSpPr>
            <a:spLocks noChangeShapeType="1"/>
          </p:cNvSpPr>
          <p:nvPr/>
        </p:nvSpPr>
        <p:spPr bwMode="auto">
          <a:xfrm>
            <a:off x="1979712" y="2409732"/>
            <a:ext cx="0" cy="676368"/>
          </a:xfrm>
          <a:prstGeom prst="line">
            <a:avLst/>
          </a:prstGeom>
          <a:noFill/>
          <a:ln w="50800">
            <a:solidFill>
              <a:schemeClr val="hlink"/>
            </a:solidFill>
            <a:round/>
            <a:headEnd/>
            <a:tailEnd type="triangle" w="med" len="med"/>
          </a:ln>
        </p:spPr>
        <p:txBody>
          <a:bodyPr wrap="none" anchor="ctr"/>
          <a:lstStyle/>
          <a:p>
            <a:endParaRPr lang="en-US" sz="1200"/>
          </a:p>
        </p:txBody>
      </p:sp>
      <p:sp>
        <p:nvSpPr>
          <p:cNvPr id="11291" name="Line 27"/>
          <p:cNvSpPr>
            <a:spLocks noChangeShapeType="1"/>
          </p:cNvSpPr>
          <p:nvPr/>
        </p:nvSpPr>
        <p:spPr bwMode="auto">
          <a:xfrm>
            <a:off x="7164288" y="2409733"/>
            <a:ext cx="2994" cy="783944"/>
          </a:xfrm>
          <a:prstGeom prst="line">
            <a:avLst/>
          </a:prstGeom>
          <a:noFill/>
          <a:ln w="50800">
            <a:solidFill>
              <a:schemeClr val="hlink"/>
            </a:solidFill>
            <a:round/>
            <a:headEnd/>
            <a:tailEnd type="triangle" w="med" len="med"/>
          </a:ln>
        </p:spPr>
        <p:txBody>
          <a:bodyPr wrap="none" anchor="ctr"/>
          <a:lstStyle/>
          <a:p>
            <a:endParaRPr lang="en-US" sz="1200"/>
          </a:p>
        </p:txBody>
      </p:sp>
    </p:spTree>
    <p:extLst>
      <p:ext uri="{BB962C8B-B14F-4D97-AF65-F5344CB8AC3E}">
        <p14:creationId xmlns:p14="http://schemas.microsoft.com/office/powerpoint/2010/main" val="315578345"/>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81635" y="249492"/>
            <a:ext cx="6172200" cy="857250"/>
          </a:xfrm>
        </p:spPr>
        <p:txBody>
          <a:bodyPr>
            <a:normAutofit/>
          </a:bodyPr>
          <a:lstStyle/>
          <a:p>
            <a:pPr eaLnBrk="1" hangingPunct="1">
              <a:defRPr/>
            </a:pPr>
            <a:r>
              <a:rPr lang="en-US" sz="3000" b="1" dirty="0"/>
              <a:t>Key Provisions in the SPS Agreement</a:t>
            </a:r>
            <a:endParaRPr lang="en-GB" sz="3000" b="1" dirty="0"/>
          </a:p>
        </p:txBody>
      </p:sp>
      <p:sp>
        <p:nvSpPr>
          <p:cNvPr id="3" name="Content Placeholder 2"/>
          <p:cNvSpPr>
            <a:spLocks noGrp="1"/>
          </p:cNvSpPr>
          <p:nvPr>
            <p:ph idx="1"/>
          </p:nvPr>
        </p:nvSpPr>
        <p:spPr>
          <a:xfrm>
            <a:off x="1082487" y="1620662"/>
            <a:ext cx="7476565" cy="2261225"/>
          </a:xfrm>
        </p:spPr>
        <p:txBody>
          <a:bodyPr>
            <a:normAutofit/>
          </a:bodyPr>
          <a:lstStyle/>
          <a:p>
            <a:r>
              <a:rPr lang="en-US" sz="2000" dirty="0">
                <a:solidFill>
                  <a:srgbClr val="0070C0"/>
                </a:solidFill>
              </a:rPr>
              <a:t>1. Purpose: </a:t>
            </a:r>
            <a:endParaRPr lang="en-US" sz="2000" dirty="0" smtClean="0">
              <a:solidFill>
                <a:srgbClr val="0070C0"/>
              </a:solidFill>
            </a:endParaRPr>
          </a:p>
          <a:p>
            <a:pPr marL="0" indent="0">
              <a:buNone/>
            </a:pPr>
            <a:endParaRPr lang="en-US" sz="2000" dirty="0">
              <a:solidFill>
                <a:srgbClr val="0070C0"/>
              </a:solidFill>
            </a:endParaRPr>
          </a:p>
          <a:p>
            <a:pPr marL="0" indent="0" algn="just">
              <a:buNone/>
            </a:pPr>
            <a:r>
              <a:rPr lang="en-US" sz="2000" dirty="0" smtClean="0"/>
              <a:t> </a:t>
            </a:r>
            <a:r>
              <a:rPr lang="en-GB" sz="2000" i="1" dirty="0"/>
              <a:t>Maintain the sovereign right of any government to provide the level of health protection it deems appropriate, but that these rights are not misused for protectionist purposes and do not result in unnecessary barriers to international </a:t>
            </a:r>
            <a:r>
              <a:rPr lang="en-GB" sz="2000" i="1" dirty="0" smtClean="0"/>
              <a:t>trade.</a:t>
            </a:r>
            <a:endParaRPr lang="en-GB" sz="2000" i="1" dirty="0"/>
          </a:p>
        </p:txBody>
      </p:sp>
    </p:spTree>
    <p:extLst>
      <p:ext uri="{BB962C8B-B14F-4D97-AF65-F5344CB8AC3E}">
        <p14:creationId xmlns:p14="http://schemas.microsoft.com/office/powerpoint/2010/main" val="2684083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0406" y="1275607"/>
            <a:ext cx="7227794" cy="3118475"/>
          </a:xfrm>
        </p:spPr>
        <p:txBody>
          <a:bodyPr/>
          <a:lstStyle/>
          <a:p>
            <a:r>
              <a:rPr lang="en-US" dirty="0">
                <a:solidFill>
                  <a:srgbClr val="0070C0"/>
                </a:solidFill>
              </a:rPr>
              <a:t>2. Technical Justification</a:t>
            </a:r>
          </a:p>
          <a:p>
            <a:pPr marL="0" indent="0">
              <a:buNone/>
            </a:pPr>
            <a:endParaRPr lang="en-US" dirty="0">
              <a:solidFill>
                <a:srgbClr val="0070C0"/>
              </a:solidFill>
            </a:endParaRPr>
          </a:p>
          <a:p>
            <a:pPr algn="just"/>
            <a:r>
              <a:rPr lang="en-GB" sz="1800" i="1" dirty="0" smtClean="0"/>
              <a:t>Phytosanitary </a:t>
            </a:r>
            <a:r>
              <a:rPr lang="en-GB" sz="1800" i="1" dirty="0"/>
              <a:t>measures </a:t>
            </a:r>
            <a:r>
              <a:rPr lang="en-GB" sz="1800" b="1" i="1" dirty="0"/>
              <a:t>must be </a:t>
            </a:r>
            <a:r>
              <a:rPr lang="en-GB" sz="1800" i="1" dirty="0"/>
              <a:t>applied for no other purpose than that of ensuring plant </a:t>
            </a:r>
            <a:r>
              <a:rPr lang="en-GB" sz="1800" i="1" dirty="0" smtClean="0"/>
              <a:t>health.</a:t>
            </a:r>
            <a:endParaRPr lang="en-GB" sz="1800" i="1" dirty="0"/>
          </a:p>
          <a:p>
            <a:pPr algn="just"/>
            <a:r>
              <a:rPr lang="en-US" sz="1800" i="1" dirty="0"/>
              <a:t>Members </a:t>
            </a:r>
            <a:r>
              <a:rPr lang="en-US" sz="1800" b="1" i="1" dirty="0"/>
              <a:t>shall ensure </a:t>
            </a:r>
            <a:r>
              <a:rPr lang="en-US" sz="1800" i="1" dirty="0"/>
              <a:t>that any sanitary or phytosanitary measure is applied only to the extent necessary to protect human, animal or plant life or health, is based on scientific principle  and is not maintained without sufficient scientific evidence</a:t>
            </a:r>
          </a:p>
        </p:txBody>
      </p:sp>
      <p:sp>
        <p:nvSpPr>
          <p:cNvPr id="5" name="Rectangle 2"/>
          <p:cNvSpPr txBox="1">
            <a:spLocks noChangeArrowheads="1"/>
          </p:cNvSpPr>
          <p:nvPr/>
        </p:nvSpPr>
        <p:spPr>
          <a:xfrm>
            <a:off x="1055594" y="249492"/>
            <a:ext cx="6172200" cy="857250"/>
          </a:xfrm>
          <a:prstGeom prst="rect">
            <a:avLst/>
          </a:prstGeom>
        </p:spPr>
        <p:txBody>
          <a:bodyPr vert="horz" lIns="68580" tIns="34290" rIns="68580" bIns="34290" rtlCol="0" anchor="ctr">
            <a:normAutofit/>
          </a:bodyPr>
          <a:lstStyle>
            <a:lvl1pPr algn="l" defTabSz="685800" rtl="0" eaLnBrk="1" latinLnBrk="0" hangingPunct="1">
              <a:lnSpc>
                <a:spcPct val="90000"/>
              </a:lnSpc>
              <a:spcBef>
                <a:spcPct val="0"/>
              </a:spcBef>
              <a:buNone/>
              <a:defRPr sz="3200" b="0" kern="1200" baseline="0">
                <a:solidFill>
                  <a:schemeClr val="accent1"/>
                </a:solidFill>
                <a:latin typeface="+mj-lt"/>
                <a:ea typeface="+mj-ea"/>
                <a:cs typeface="+mj-cs"/>
              </a:defRPr>
            </a:lvl1pPr>
          </a:lstStyle>
          <a:p>
            <a:pPr>
              <a:defRPr/>
            </a:pPr>
            <a:r>
              <a:rPr lang="en-US" sz="3000" b="1" dirty="0"/>
              <a:t>Key Provisions in the SPS Agreement</a:t>
            </a:r>
            <a:endParaRPr lang="en-GB" sz="3000" b="1" dirty="0"/>
          </a:p>
        </p:txBody>
      </p:sp>
    </p:spTree>
    <p:extLst>
      <p:ext uri="{BB962C8B-B14F-4D97-AF65-F5344CB8AC3E}">
        <p14:creationId xmlns:p14="http://schemas.microsoft.com/office/powerpoint/2010/main" val="173160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68189" y="240782"/>
            <a:ext cx="6172200" cy="857250"/>
          </a:xfrm>
        </p:spPr>
        <p:txBody>
          <a:bodyPr>
            <a:normAutofit/>
          </a:bodyPr>
          <a:lstStyle/>
          <a:p>
            <a:pPr eaLnBrk="1" hangingPunct="1">
              <a:defRPr/>
            </a:pPr>
            <a:r>
              <a:rPr lang="en-US" sz="3000" b="1" dirty="0"/>
              <a:t>Key Provisions in the SPS Agreement</a:t>
            </a:r>
            <a:endParaRPr lang="en-GB" sz="3000" b="1" dirty="0"/>
          </a:p>
        </p:txBody>
      </p:sp>
      <p:sp>
        <p:nvSpPr>
          <p:cNvPr id="3" name="Content Placeholder 2"/>
          <p:cNvSpPr>
            <a:spLocks noGrp="1"/>
          </p:cNvSpPr>
          <p:nvPr>
            <p:ph idx="1"/>
          </p:nvPr>
        </p:nvSpPr>
        <p:spPr>
          <a:xfrm>
            <a:off x="1075765" y="1171990"/>
            <a:ext cx="7287895" cy="3118475"/>
          </a:xfrm>
        </p:spPr>
        <p:txBody>
          <a:bodyPr>
            <a:normAutofit fontScale="92500" lnSpcReduction="20000"/>
          </a:bodyPr>
          <a:lstStyle/>
          <a:p>
            <a:r>
              <a:rPr lang="en-US" dirty="0">
                <a:solidFill>
                  <a:srgbClr val="0070C0"/>
                </a:solidFill>
              </a:rPr>
              <a:t>3. </a:t>
            </a:r>
            <a:r>
              <a:rPr lang="en-US" dirty="0" smtClean="0">
                <a:solidFill>
                  <a:srgbClr val="0070C0"/>
                </a:solidFill>
              </a:rPr>
              <a:t>Harmonization</a:t>
            </a:r>
          </a:p>
          <a:p>
            <a:pPr marL="0" indent="0">
              <a:buNone/>
            </a:pPr>
            <a:endParaRPr lang="en-US" dirty="0">
              <a:solidFill>
                <a:srgbClr val="0070C0"/>
              </a:solidFill>
            </a:endParaRPr>
          </a:p>
          <a:p>
            <a:pPr algn="just"/>
            <a:r>
              <a:rPr lang="en-US" sz="1800" i="1" dirty="0"/>
              <a:t>To harmonize sanitary and phytosanitary measures on as wide a basis as possible, Members </a:t>
            </a:r>
            <a:r>
              <a:rPr lang="en-US" sz="1800" b="1" i="1" dirty="0"/>
              <a:t>shall base </a:t>
            </a:r>
            <a:r>
              <a:rPr lang="en-US" sz="1800" i="1" dirty="0"/>
              <a:t>their sanitary or phytosanitary measures on international standards, guidelines or recommendations, where they </a:t>
            </a:r>
            <a:r>
              <a:rPr lang="en-US" sz="1800" i="1" dirty="0" smtClean="0"/>
              <a:t>exist</a:t>
            </a:r>
          </a:p>
          <a:p>
            <a:pPr algn="just"/>
            <a:r>
              <a:rPr lang="en-GB" sz="1800" i="1" dirty="0" smtClean="0"/>
              <a:t>Governments may choose not to use the international standards, but they may be asked to provide scientific justification, demonstrating that the relevant international standard would not result in the level of health protection the country considered appropriate.</a:t>
            </a:r>
          </a:p>
          <a:p>
            <a:pPr algn="just"/>
            <a:r>
              <a:rPr lang="en-US" sz="1800" i="1" dirty="0"/>
              <a:t> Sanitary or phytosanitary measures </a:t>
            </a:r>
            <a:r>
              <a:rPr lang="en-US" sz="1800" b="1" i="1" dirty="0"/>
              <a:t>which conform </a:t>
            </a:r>
            <a:r>
              <a:rPr lang="en-US" sz="1800" i="1" dirty="0"/>
              <a:t>to international standards, guidelines or recommendations shall be deemed to be necessary to protect human, animal or plant life or health, and presumed to be consistent</a:t>
            </a:r>
          </a:p>
        </p:txBody>
      </p:sp>
    </p:spTree>
    <p:extLst>
      <p:ext uri="{BB962C8B-B14F-4D97-AF65-F5344CB8AC3E}">
        <p14:creationId xmlns:p14="http://schemas.microsoft.com/office/powerpoint/2010/main" val="2788576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sz="half" idx="1"/>
            <p:extLst>
              <p:ext uri="{D42A27DB-BD31-4B8C-83A1-F6EECF244321}">
                <p14:modId xmlns:p14="http://schemas.microsoft.com/office/powerpoint/2010/main" val="1176432669"/>
              </p:ext>
            </p:extLst>
          </p:nvPr>
        </p:nvGraphicFramePr>
        <p:xfrm>
          <a:off x="1975247" y="430306"/>
          <a:ext cx="5138738" cy="4104785"/>
        </p:xfrm>
        <a:graphic>
          <a:graphicData uri="http://schemas.openxmlformats.org/presentationml/2006/ole">
            <mc:AlternateContent xmlns:mc="http://schemas.openxmlformats.org/markup-compatibility/2006">
              <mc:Choice xmlns:v="urn:schemas-microsoft-com:vml" Requires="v">
                <p:oleObj spid="_x0000_s1041" name="Slide" r:id="rId3" imgW="4571831" imgH="3428876" progId="PowerPoint.Slide.8">
                  <p:embed/>
                </p:oleObj>
              </mc:Choice>
              <mc:Fallback>
                <p:oleObj name="Slide" r:id="rId3" imgW="4571831" imgH="3428876"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5247" y="430306"/>
                        <a:ext cx="5138738" cy="4104785"/>
                      </a:xfrm>
                      <a:prstGeom prst="rect">
                        <a:avLst/>
                      </a:prstGeom>
                      <a:noFill/>
                      <a:extLst/>
                    </p:spPr>
                  </p:pic>
                </p:oleObj>
              </mc:Fallback>
            </mc:AlternateContent>
          </a:graphicData>
        </a:graphic>
      </p:graphicFrame>
      <p:sp>
        <p:nvSpPr>
          <p:cNvPr id="1028" name="Rectangle 3"/>
          <p:cNvSpPr>
            <a:spLocks noChangeArrowheads="1"/>
          </p:cNvSpPr>
          <p:nvPr/>
        </p:nvSpPr>
        <p:spPr bwMode="auto">
          <a:xfrm>
            <a:off x="4502944" y="-127182"/>
            <a:ext cx="184731" cy="254365"/>
          </a:xfrm>
          <a:prstGeom prst="rect">
            <a:avLst/>
          </a:prstGeom>
          <a:noFill/>
          <a:ln w="9525">
            <a:noFill/>
            <a:miter lim="800000"/>
            <a:headEnd/>
            <a:tailEnd/>
          </a:ln>
        </p:spPr>
        <p:txBody>
          <a:bodyPr wrap="none" anchor="ctr">
            <a:spAutoFit/>
          </a:bodyPr>
          <a:lstStyle/>
          <a:p>
            <a:endParaRPr lang="es-ES" sz="1053">
              <a:solidFill>
                <a:srgbClr val="002060"/>
              </a:solidFill>
            </a:endParaRPr>
          </a:p>
        </p:txBody>
      </p:sp>
    </p:spTree>
    <p:extLst>
      <p:ext uri="{BB962C8B-B14F-4D97-AF65-F5344CB8AC3E}">
        <p14:creationId xmlns:p14="http://schemas.microsoft.com/office/powerpoint/2010/main" val="135705610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68189" y="166818"/>
            <a:ext cx="6172200" cy="857250"/>
          </a:xfrm>
        </p:spPr>
        <p:txBody>
          <a:bodyPr>
            <a:normAutofit/>
          </a:bodyPr>
          <a:lstStyle/>
          <a:p>
            <a:pPr eaLnBrk="1" hangingPunct="1">
              <a:defRPr/>
            </a:pPr>
            <a:r>
              <a:rPr lang="en-US" sz="3000" b="1" dirty="0"/>
              <a:t>Key Provisions in the SPS Agreement</a:t>
            </a:r>
            <a:endParaRPr lang="en-GB" sz="3000" b="1" dirty="0"/>
          </a:p>
        </p:txBody>
      </p:sp>
      <p:sp>
        <p:nvSpPr>
          <p:cNvPr id="3" name="Content Placeholder 2"/>
          <p:cNvSpPr>
            <a:spLocks noGrp="1"/>
          </p:cNvSpPr>
          <p:nvPr>
            <p:ph idx="1"/>
          </p:nvPr>
        </p:nvSpPr>
        <p:spPr>
          <a:xfrm>
            <a:off x="968190" y="1044239"/>
            <a:ext cx="7611034" cy="3741971"/>
          </a:xfrm>
        </p:spPr>
        <p:txBody>
          <a:bodyPr>
            <a:normAutofit/>
          </a:bodyPr>
          <a:lstStyle/>
          <a:p>
            <a:r>
              <a:rPr lang="en-US" dirty="0">
                <a:solidFill>
                  <a:srgbClr val="0070C0"/>
                </a:solidFill>
              </a:rPr>
              <a:t>4. Types of measures</a:t>
            </a:r>
          </a:p>
          <a:p>
            <a:pPr algn="just"/>
            <a:r>
              <a:rPr lang="en-US" sz="1800" i="1" dirty="0" smtClean="0"/>
              <a:t>Adapted </a:t>
            </a:r>
            <a:r>
              <a:rPr lang="en-US" sz="1800" i="1" dirty="0"/>
              <a:t>to conditions: </a:t>
            </a:r>
            <a:r>
              <a:rPr lang="en-GB" sz="1800" i="1" dirty="0"/>
              <a:t>phytosanitary measures may vary, depending on the country of origin of the food, animal or plant product concerned, but this should not </a:t>
            </a:r>
            <a:r>
              <a:rPr lang="en-GB" sz="1800" i="1" dirty="0" smtClean="0"/>
              <a:t>be </a:t>
            </a:r>
            <a:r>
              <a:rPr lang="en-GB" sz="1800" i="1" dirty="0"/>
              <a:t>used as unjustified </a:t>
            </a:r>
            <a:r>
              <a:rPr lang="en-GB" sz="1800" i="1" dirty="0" smtClean="0"/>
              <a:t>discrimination.</a:t>
            </a:r>
            <a:endParaRPr lang="en-GB" sz="1800" i="1" dirty="0"/>
          </a:p>
          <a:p>
            <a:pPr algn="just"/>
            <a:r>
              <a:rPr lang="en-US" sz="1800" i="1" dirty="0"/>
              <a:t>Alternative measures: in case of different measures </a:t>
            </a:r>
            <a:r>
              <a:rPr lang="en-GB" sz="1800" i="1" dirty="0"/>
              <a:t>technically and economically feasible and that provide the same level of protection, governments should select those which are not more trade restrictive than required to meet their health objective. </a:t>
            </a:r>
          </a:p>
          <a:p>
            <a:pPr algn="just"/>
            <a:r>
              <a:rPr lang="en-GB" sz="1800" i="1" dirty="0"/>
              <a:t>if another country can show that the measures it applies provide the same level of health protection, these should be accepted as </a:t>
            </a:r>
            <a:r>
              <a:rPr lang="en-GB" sz="1800" i="1" dirty="0" smtClean="0"/>
              <a:t>equivalent.</a:t>
            </a:r>
            <a:endParaRPr lang="en-US" sz="1800" i="1" dirty="0"/>
          </a:p>
        </p:txBody>
      </p:sp>
    </p:spTree>
    <p:extLst>
      <p:ext uri="{BB962C8B-B14F-4D97-AF65-F5344CB8AC3E}">
        <p14:creationId xmlns:p14="http://schemas.microsoft.com/office/powerpoint/2010/main" val="1676668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48024" y="139274"/>
            <a:ext cx="6172200" cy="857250"/>
          </a:xfrm>
        </p:spPr>
        <p:txBody>
          <a:bodyPr>
            <a:normAutofit/>
          </a:bodyPr>
          <a:lstStyle/>
          <a:p>
            <a:pPr eaLnBrk="1" hangingPunct="1">
              <a:defRPr/>
            </a:pPr>
            <a:r>
              <a:rPr lang="en-US" sz="3000" b="1" dirty="0"/>
              <a:t>Key Provisions in the SPS Agreement</a:t>
            </a:r>
            <a:endParaRPr lang="en-GB" sz="3000" b="1" dirty="0"/>
          </a:p>
        </p:txBody>
      </p:sp>
      <p:sp>
        <p:nvSpPr>
          <p:cNvPr id="3" name="Content Placeholder 2"/>
          <p:cNvSpPr>
            <a:spLocks noGrp="1"/>
          </p:cNvSpPr>
          <p:nvPr>
            <p:ph idx="1"/>
          </p:nvPr>
        </p:nvSpPr>
        <p:spPr>
          <a:xfrm>
            <a:off x="1149724" y="1098032"/>
            <a:ext cx="7362263" cy="3118475"/>
          </a:xfrm>
        </p:spPr>
        <p:txBody>
          <a:bodyPr>
            <a:normAutofit lnSpcReduction="10000"/>
          </a:bodyPr>
          <a:lstStyle/>
          <a:p>
            <a:pPr marL="0" indent="0">
              <a:buNone/>
            </a:pPr>
            <a:r>
              <a:rPr lang="en-US" dirty="0">
                <a:solidFill>
                  <a:srgbClr val="0070C0"/>
                </a:solidFill>
              </a:rPr>
              <a:t>5. Risk Assessment</a:t>
            </a:r>
          </a:p>
          <a:p>
            <a:pPr marL="0" indent="0">
              <a:buNone/>
            </a:pPr>
            <a:endParaRPr lang="en-US" dirty="0">
              <a:solidFill>
                <a:srgbClr val="0070C0"/>
              </a:solidFill>
            </a:endParaRPr>
          </a:p>
          <a:p>
            <a:pPr algn="just"/>
            <a:r>
              <a:rPr lang="en-GB" sz="1800" i="1" dirty="0"/>
              <a:t>Countries must establish SPS measures on the basis of an appropriate assessment of the actual risks involved, and, if requested, make known what factors they took into consideration, the assessment procedures they used and the level of risk they determined to be </a:t>
            </a:r>
            <a:r>
              <a:rPr lang="en-GB" sz="1800" i="1" dirty="0" smtClean="0"/>
              <a:t>acceptable.</a:t>
            </a:r>
            <a:endParaRPr lang="en-US" sz="1800" i="1" dirty="0"/>
          </a:p>
          <a:p>
            <a:pPr algn="just"/>
            <a:r>
              <a:rPr lang="en-US" sz="1800" i="1" dirty="0"/>
              <a:t>In cases where relevant scientific evidence is insufficient, a Member may provisionally adopt sanitary or phytosanitary measures on the basis of available pertinent information, including that from the relevant international organizations as well as from sanitary or phytosanitary measures applied by other Members.</a:t>
            </a:r>
          </a:p>
        </p:txBody>
      </p:sp>
    </p:spTree>
    <p:extLst>
      <p:ext uri="{BB962C8B-B14F-4D97-AF65-F5344CB8AC3E}">
        <p14:creationId xmlns:p14="http://schemas.microsoft.com/office/powerpoint/2010/main" val="2759983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974915" y="135192"/>
            <a:ext cx="6172200" cy="857250"/>
          </a:xfrm>
        </p:spPr>
        <p:txBody>
          <a:bodyPr>
            <a:normAutofit/>
          </a:bodyPr>
          <a:lstStyle/>
          <a:p>
            <a:pPr eaLnBrk="1" hangingPunct="1">
              <a:defRPr/>
            </a:pPr>
            <a:r>
              <a:rPr lang="en-US" sz="3000" b="1" dirty="0"/>
              <a:t>Key Provisions in the SPS Agreement</a:t>
            </a:r>
            <a:endParaRPr lang="en-GB" sz="3000" b="1" dirty="0"/>
          </a:p>
        </p:txBody>
      </p:sp>
      <p:sp>
        <p:nvSpPr>
          <p:cNvPr id="3" name="Content Placeholder 2"/>
          <p:cNvSpPr>
            <a:spLocks noGrp="1"/>
          </p:cNvSpPr>
          <p:nvPr>
            <p:ph idx="1"/>
          </p:nvPr>
        </p:nvSpPr>
        <p:spPr>
          <a:xfrm>
            <a:off x="1156446" y="1098032"/>
            <a:ext cx="7523629" cy="3453797"/>
          </a:xfrm>
        </p:spPr>
        <p:txBody>
          <a:bodyPr>
            <a:normAutofit/>
          </a:bodyPr>
          <a:lstStyle/>
          <a:p>
            <a:pPr marL="0" indent="0">
              <a:buNone/>
            </a:pPr>
            <a:r>
              <a:rPr lang="en-US" dirty="0">
                <a:solidFill>
                  <a:srgbClr val="0070C0"/>
                </a:solidFill>
              </a:rPr>
              <a:t>6. </a:t>
            </a:r>
            <a:r>
              <a:rPr lang="en-US" dirty="0" smtClean="0">
                <a:solidFill>
                  <a:srgbClr val="0070C0"/>
                </a:solidFill>
              </a:rPr>
              <a:t>Transparency</a:t>
            </a:r>
          </a:p>
          <a:p>
            <a:pPr marL="0" indent="0">
              <a:buNone/>
            </a:pPr>
            <a:endParaRPr lang="en-US" dirty="0">
              <a:solidFill>
                <a:srgbClr val="0070C0"/>
              </a:solidFill>
            </a:endParaRPr>
          </a:p>
          <a:p>
            <a:pPr algn="just"/>
            <a:r>
              <a:rPr lang="en-GB" i="1" dirty="0"/>
              <a:t>Governments are required to notify other countries of any new or changed sanitary and phytosanitary requirements which affect trade</a:t>
            </a:r>
          </a:p>
          <a:p>
            <a:pPr algn="just"/>
            <a:r>
              <a:rPr lang="en-US" i="1" dirty="0"/>
              <a:t>Governments assume an obligation of </a:t>
            </a:r>
            <a:r>
              <a:rPr lang="en-US" b="1" i="1" dirty="0"/>
              <a:t>notification:</a:t>
            </a:r>
          </a:p>
          <a:p>
            <a:pPr lvl="1" algn="just"/>
            <a:r>
              <a:rPr lang="en-US" sz="1875" i="1" dirty="0"/>
              <a:t>To the WTO;</a:t>
            </a:r>
          </a:p>
          <a:p>
            <a:pPr lvl="1" algn="just"/>
            <a:r>
              <a:rPr lang="en-US" sz="1875" i="1" dirty="0"/>
              <a:t>To other member countries</a:t>
            </a:r>
          </a:p>
          <a:p>
            <a:pPr marL="257175" lvl="1" indent="0" algn="just">
              <a:buNone/>
            </a:pPr>
            <a:endParaRPr lang="en-US" sz="1875" i="1" dirty="0"/>
          </a:p>
        </p:txBody>
      </p:sp>
    </p:spTree>
    <p:extLst>
      <p:ext uri="{BB962C8B-B14F-4D97-AF65-F5344CB8AC3E}">
        <p14:creationId xmlns:p14="http://schemas.microsoft.com/office/powerpoint/2010/main" val="2202995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92549" y="248281"/>
            <a:ext cx="6783411" cy="942975"/>
          </a:xfrm>
        </p:spPr>
        <p:txBody>
          <a:bodyPr>
            <a:normAutofit/>
          </a:bodyPr>
          <a:lstStyle/>
          <a:p>
            <a:pPr eaLnBrk="1" hangingPunct="1">
              <a:defRPr/>
            </a:pPr>
            <a:r>
              <a:rPr lang="en-US" sz="2500" b="1" dirty="0"/>
              <a:t>Government Responsibility in the Implementation of the SPS Agreement</a:t>
            </a:r>
            <a:endParaRPr lang="en-GB" sz="2500" b="1" dirty="0"/>
          </a:p>
        </p:txBody>
      </p:sp>
      <p:sp>
        <p:nvSpPr>
          <p:cNvPr id="40963" name="Rectangle 3"/>
          <p:cNvSpPr>
            <a:spLocks noGrp="1" noChangeArrowheads="1"/>
          </p:cNvSpPr>
          <p:nvPr>
            <p:ph idx="1"/>
          </p:nvPr>
        </p:nvSpPr>
        <p:spPr>
          <a:xfrm>
            <a:off x="1100347" y="1113589"/>
            <a:ext cx="7640241" cy="3668315"/>
          </a:xfrm>
        </p:spPr>
        <p:txBody>
          <a:bodyPr>
            <a:normAutofit lnSpcReduction="10000"/>
          </a:bodyPr>
          <a:lstStyle/>
          <a:p>
            <a:pPr marL="288131" indent="-288131" defTabSz="767954">
              <a:buNone/>
              <a:tabLst>
                <a:tab pos="6117431" algn="l"/>
              </a:tabLst>
              <a:defRPr/>
            </a:pPr>
            <a:endParaRPr lang="en-US" sz="1575" b="1" dirty="0"/>
          </a:p>
          <a:p>
            <a:pPr marL="288131" indent="-288131" algn="just" defTabSz="767954">
              <a:tabLst>
                <a:tab pos="6117431" algn="l"/>
              </a:tabLst>
              <a:defRPr/>
            </a:pPr>
            <a:r>
              <a:rPr lang="en-US" sz="2200" dirty="0"/>
              <a:t>Draft and implement </a:t>
            </a:r>
            <a:r>
              <a:rPr lang="en-US" sz="2200" b="1" u="sng" dirty="0"/>
              <a:t>effective legislation</a:t>
            </a:r>
            <a:r>
              <a:rPr lang="en-US" sz="2200" dirty="0"/>
              <a:t> and other safeguards to preserve and protect the sanitary and phytosanitary </a:t>
            </a:r>
            <a:r>
              <a:rPr lang="en-US" sz="2200" dirty="0" smtClean="0"/>
              <a:t>status.</a:t>
            </a:r>
            <a:endParaRPr lang="en-US" sz="2200" dirty="0"/>
          </a:p>
          <a:p>
            <a:pPr marL="288131" indent="-288131" algn="just" defTabSz="767954">
              <a:tabLst>
                <a:tab pos="6117431" algn="l"/>
              </a:tabLst>
              <a:defRPr/>
            </a:pPr>
            <a:r>
              <a:rPr lang="en-US" sz="2200" dirty="0"/>
              <a:t>Regulate and control </a:t>
            </a:r>
            <a:r>
              <a:rPr lang="en-US" sz="2200" b="1" u="sng" dirty="0"/>
              <a:t>domestic and foreign trade</a:t>
            </a:r>
            <a:r>
              <a:rPr lang="en-US" sz="2200" dirty="0"/>
              <a:t>, and provide necessary support to entrepreneurs especially small scale </a:t>
            </a:r>
            <a:r>
              <a:rPr lang="en-US" sz="2200" dirty="0" smtClean="0"/>
              <a:t>operators.</a:t>
            </a:r>
            <a:endParaRPr lang="en-US" sz="2200" dirty="0"/>
          </a:p>
          <a:p>
            <a:pPr marL="288131" indent="-288131" algn="just" defTabSz="767954">
              <a:tabLst>
                <a:tab pos="6117431" algn="l"/>
              </a:tabLst>
              <a:defRPr/>
            </a:pPr>
            <a:r>
              <a:rPr lang="en-US" sz="2200" dirty="0"/>
              <a:t>Ensure </a:t>
            </a:r>
            <a:r>
              <a:rPr lang="en-US" sz="2200" b="1" u="sng" dirty="0"/>
              <a:t>safety of imported products</a:t>
            </a:r>
            <a:r>
              <a:rPr lang="en-US" sz="2200" b="1" dirty="0"/>
              <a:t> </a:t>
            </a:r>
            <a:r>
              <a:rPr lang="en-US" sz="2200" dirty="0"/>
              <a:t>(plants, animals, their products, food, feed) and to take necessary regulatory and risk-avoidance measures to ensure safety standards are </a:t>
            </a:r>
            <a:r>
              <a:rPr lang="en-US" sz="2200" dirty="0" smtClean="0"/>
              <a:t>met.</a:t>
            </a:r>
            <a:endParaRPr lang="en-US" sz="2200" dirty="0"/>
          </a:p>
          <a:p>
            <a:pPr marL="288131" indent="-288131" algn="just" defTabSz="767954">
              <a:tabLst>
                <a:tab pos="6117431" algn="l"/>
              </a:tabLst>
              <a:defRPr/>
            </a:pPr>
            <a:r>
              <a:rPr lang="en-US" sz="2200" dirty="0" smtClean="0"/>
              <a:t>Comply with the obligations of  </a:t>
            </a:r>
            <a:r>
              <a:rPr lang="en-US" sz="2200" b="1" u="sng" dirty="0" smtClean="0"/>
              <a:t>notification.</a:t>
            </a:r>
            <a:endParaRPr lang="en-US" sz="2200" b="1" u="sng" dirty="0"/>
          </a:p>
          <a:p>
            <a:pPr marL="288131" indent="-288131" algn="just" defTabSz="767954">
              <a:buNone/>
              <a:tabLst>
                <a:tab pos="6117431" algn="l"/>
              </a:tabLst>
              <a:defRPr/>
            </a:pPr>
            <a:endParaRPr lang="en-US" sz="2200" dirty="0"/>
          </a:p>
        </p:txBody>
      </p:sp>
    </p:spTree>
    <p:extLst>
      <p:ext uri="{BB962C8B-B14F-4D97-AF65-F5344CB8AC3E}">
        <p14:creationId xmlns:p14="http://schemas.microsoft.com/office/powerpoint/2010/main" val="3403875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1507" y="427409"/>
            <a:ext cx="3211659" cy="857250"/>
          </a:xfrm>
        </p:spPr>
        <p:txBody>
          <a:bodyPr/>
          <a:lstStyle/>
          <a:p>
            <a:pPr algn="ctr"/>
            <a:r>
              <a:rPr lang="en-US" b="1" dirty="0" smtClean="0"/>
              <a:t>Outline</a:t>
            </a:r>
            <a:endParaRPr lang="en-GB" b="1" dirty="0"/>
          </a:p>
        </p:txBody>
      </p:sp>
      <p:sp>
        <p:nvSpPr>
          <p:cNvPr id="7" name="Content Placeholder 6"/>
          <p:cNvSpPr>
            <a:spLocks noGrp="1"/>
          </p:cNvSpPr>
          <p:nvPr>
            <p:ph idx="1"/>
          </p:nvPr>
        </p:nvSpPr>
        <p:spPr>
          <a:xfrm>
            <a:off x="1404539" y="1685234"/>
            <a:ext cx="6172200" cy="3292078"/>
          </a:xfrm>
        </p:spPr>
        <p:txBody>
          <a:bodyPr/>
          <a:lstStyle/>
          <a:p>
            <a:pPr marL="385763" indent="-385763">
              <a:buFont typeface="+mj-lt"/>
              <a:buAutoNum type="arabicPeriod"/>
            </a:pPr>
            <a:r>
              <a:rPr lang="en-US" sz="2400" dirty="0"/>
              <a:t>International Regulatory Framework</a:t>
            </a:r>
          </a:p>
          <a:p>
            <a:pPr marL="385763" indent="-385763">
              <a:buFont typeface="+mj-lt"/>
              <a:buAutoNum type="arabicPeriod"/>
            </a:pPr>
            <a:r>
              <a:rPr lang="en-US" sz="2400" dirty="0"/>
              <a:t>The SPS Agreement</a:t>
            </a:r>
          </a:p>
        </p:txBody>
      </p:sp>
      <p:sp>
        <p:nvSpPr>
          <p:cNvPr id="5" name="Footer Placeholder 4"/>
          <p:cNvSpPr>
            <a:spLocks noGrp="1"/>
          </p:cNvSpPr>
          <p:nvPr>
            <p:ph type="ftr" sz="quarter" idx="4294967295"/>
          </p:nvPr>
        </p:nvSpPr>
        <p:spPr>
          <a:xfrm>
            <a:off x="1143000" y="4767263"/>
            <a:ext cx="2514600" cy="273844"/>
          </a:xfrm>
          <a:prstGeom prst="rect">
            <a:avLst/>
          </a:prstGeom>
        </p:spPr>
        <p:txBody>
          <a:bodyPr/>
          <a:lstStyle/>
          <a:p>
            <a:pPr>
              <a:defRPr/>
            </a:pPr>
            <a:r>
              <a:rPr lang="en-GB" smtClean="0"/>
              <a:t>FAO</a:t>
            </a:r>
            <a:r>
              <a:rPr lang="en-GB" smtClean="0">
                <a:solidFill>
                  <a:srgbClr val="B0D3EE"/>
                </a:solidFill>
              </a:rPr>
              <a:t> </a:t>
            </a:r>
            <a:r>
              <a:rPr lang="en-GB" smtClean="0"/>
              <a:t>Legal Office</a:t>
            </a:r>
            <a:endParaRPr lang="en-GB"/>
          </a:p>
        </p:txBody>
      </p:sp>
    </p:spTree>
    <p:extLst>
      <p:ext uri="{BB962C8B-B14F-4D97-AF65-F5344CB8AC3E}">
        <p14:creationId xmlns:p14="http://schemas.microsoft.com/office/powerpoint/2010/main" val="32549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655676" y="735547"/>
            <a:ext cx="5829300" cy="1125140"/>
          </a:xfrm>
        </p:spPr>
        <p:txBody>
          <a:bodyPr/>
          <a:lstStyle/>
          <a:p>
            <a:r>
              <a:rPr lang="en-US" sz="3300" b="1" dirty="0">
                <a:solidFill>
                  <a:schemeClr val="tx2"/>
                </a:solidFill>
              </a:rPr>
              <a:t>Thank you very much</a:t>
            </a:r>
          </a:p>
        </p:txBody>
      </p:sp>
      <p:sp>
        <p:nvSpPr>
          <p:cNvPr id="5" name="Footer Placeholder 4"/>
          <p:cNvSpPr>
            <a:spLocks noGrp="1"/>
          </p:cNvSpPr>
          <p:nvPr>
            <p:ph type="ftr" sz="quarter" idx="4294967295"/>
          </p:nvPr>
        </p:nvSpPr>
        <p:spPr>
          <a:xfrm>
            <a:off x="3486150" y="4767263"/>
            <a:ext cx="2171700" cy="273844"/>
          </a:xfrm>
          <a:prstGeom prst="rect">
            <a:avLst/>
          </a:prstGeom>
        </p:spPr>
        <p:txBody>
          <a:bodyPr/>
          <a:lstStyle/>
          <a:p>
            <a:pPr>
              <a:defRPr/>
            </a:pPr>
            <a:r>
              <a:rPr lang="en-GB" smtClean="0"/>
              <a:t>FAO</a:t>
            </a:r>
            <a:r>
              <a:rPr lang="en-GB" smtClean="0">
                <a:solidFill>
                  <a:srgbClr val="B0D3EE"/>
                </a:solidFill>
              </a:rPr>
              <a:t> </a:t>
            </a:r>
            <a:r>
              <a:rPr lang="en-GB" smtClean="0"/>
              <a:t>Legal Office</a:t>
            </a:r>
            <a:endParaRPr lang="en-GB"/>
          </a:p>
        </p:txBody>
      </p:sp>
      <p:sp>
        <p:nvSpPr>
          <p:cNvPr id="9" name="Text Placeholder 6"/>
          <p:cNvSpPr txBox="1">
            <a:spLocks/>
          </p:cNvSpPr>
          <p:nvPr/>
        </p:nvSpPr>
        <p:spPr bwMode="auto">
          <a:xfrm>
            <a:off x="1642004" y="2197504"/>
            <a:ext cx="6156684" cy="1836204"/>
          </a:xfrm>
          <a:prstGeom prst="rect">
            <a:avLst/>
          </a:prstGeom>
          <a:noFill/>
          <a:ln w="9525">
            <a:noFill/>
            <a:miter lim="800000"/>
            <a:headEnd/>
            <a:tailEnd/>
          </a:ln>
        </p:spPr>
        <p:txBody>
          <a:bodyPr vert="horz" wrap="square" lIns="68580" tIns="34290" rIns="68580" bIns="34290" numCol="1" anchor="b" anchorCtr="0" compatLnSpc="1">
            <a:prstTxWarp prst="textNoShape">
              <a:avLst/>
            </a:prstTxWarp>
          </a:bodyPr>
          <a:lstStyle/>
          <a:p>
            <a:pPr defTabSz="685800" eaLnBrk="0" hangingPunct="0">
              <a:spcBef>
                <a:spcPct val="20000"/>
              </a:spcBef>
              <a:defRPr/>
            </a:pPr>
            <a:r>
              <a:rPr lang="en-US" sz="1500" b="1" dirty="0">
                <a:solidFill>
                  <a:schemeClr val="tx2"/>
                </a:solidFill>
              </a:rPr>
              <a:t>Carmen Bullon  - </a:t>
            </a:r>
            <a:r>
              <a:rPr lang="en-US" sz="1500" b="1" dirty="0" err="1">
                <a:solidFill>
                  <a:schemeClr val="tx2"/>
                </a:solidFill>
                <a:hlinkClick r:id="rId2"/>
              </a:rPr>
              <a:t>Carmen.Bullon@fao</a:t>
            </a:r>
            <a:r>
              <a:rPr lang="en-US" sz="1500" b="1" dirty="0">
                <a:solidFill>
                  <a:schemeClr val="tx2"/>
                </a:solidFill>
                <a:hlinkClick r:id="rId2"/>
              </a:rPr>
              <a:t>.org</a:t>
            </a:r>
            <a:endParaRPr lang="en-US" sz="1500" b="1" dirty="0">
              <a:solidFill>
                <a:schemeClr val="tx2"/>
              </a:solidFill>
            </a:endParaRPr>
          </a:p>
          <a:p>
            <a:pPr lvl="0" algn="l" eaLnBrk="0" hangingPunct="0">
              <a:spcBef>
                <a:spcPct val="20000"/>
              </a:spcBef>
              <a:defRPr/>
            </a:pPr>
            <a:r>
              <a:rPr lang="en-US" sz="1500" b="1" dirty="0">
                <a:solidFill>
                  <a:schemeClr val="tx2"/>
                </a:solidFill>
              </a:rPr>
              <a:t>Lalaina Ravelomanantsoa – </a:t>
            </a:r>
            <a:r>
              <a:rPr lang="en-US" sz="1500" b="1" dirty="0">
                <a:solidFill>
                  <a:schemeClr val="tx2"/>
                </a:solidFill>
                <a:hlinkClick r:id="rId3"/>
              </a:rPr>
              <a:t>Lalaina.Ravelomanantsoa@fao.org</a:t>
            </a:r>
            <a:endParaRPr lang="en-US" sz="1500" b="1" dirty="0">
              <a:solidFill>
                <a:schemeClr val="tx2"/>
              </a:solidFill>
            </a:endParaRPr>
          </a:p>
          <a:p>
            <a:pPr algn="l" eaLnBrk="0" hangingPunct="0">
              <a:spcBef>
                <a:spcPct val="20000"/>
              </a:spcBef>
            </a:pPr>
            <a:r>
              <a:rPr lang="en-US" sz="2100" b="1" dirty="0">
                <a:solidFill>
                  <a:schemeClr val="tx2"/>
                </a:solidFill>
              </a:rPr>
              <a:t>Legal Officers -FAO Development Law Service</a:t>
            </a:r>
          </a:p>
        </p:txBody>
      </p:sp>
      <p:pic>
        <p:nvPicPr>
          <p:cNvPr id="10" name="Picture 6" descr="See full size image">
            <a:hlinkClick r:id="rId4"/>
          </p:cNvPr>
          <p:cNvPicPr>
            <a:picLocks noChangeAspect="1" noChangeArrowheads="1"/>
          </p:cNvPicPr>
          <p:nvPr/>
        </p:nvPicPr>
        <p:blipFill>
          <a:blip r:embed="rId5" cstate="print"/>
          <a:srcRect/>
          <a:stretch>
            <a:fillRect/>
          </a:stretch>
        </p:blipFill>
        <p:spPr>
          <a:xfrm>
            <a:off x="5579269" y="0"/>
            <a:ext cx="2421731" cy="2380060"/>
          </a:xfrm>
          <a:prstGeom prst="rect">
            <a:avLst/>
          </a:prstGeom>
        </p:spPr>
      </p:pic>
    </p:spTree>
    <p:extLst>
      <p:ext uri="{BB962C8B-B14F-4D97-AF65-F5344CB8AC3E}">
        <p14:creationId xmlns:p14="http://schemas.microsoft.com/office/powerpoint/2010/main" val="259561737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xfrm>
            <a:off x="883342" y="337551"/>
            <a:ext cx="5143500" cy="642938"/>
          </a:xfrm>
        </p:spPr>
        <p:txBody>
          <a:bodyPr vert="horz" lIns="68580" tIns="34290" rIns="68580" bIns="34290" rtlCol="0" anchor="ctr">
            <a:noAutofit/>
          </a:bodyPr>
          <a:lstStyle/>
          <a:p>
            <a:r>
              <a:rPr lang="en-US" altLang="en-US" sz="2700" b="1" dirty="0"/>
              <a:t>International legal instruments</a:t>
            </a:r>
          </a:p>
        </p:txBody>
      </p:sp>
      <p:sp>
        <p:nvSpPr>
          <p:cNvPr id="73731" name="Content Placeholder 2"/>
          <p:cNvSpPr>
            <a:spLocks noGrp="1"/>
          </p:cNvSpPr>
          <p:nvPr>
            <p:ph idx="1"/>
          </p:nvPr>
        </p:nvSpPr>
        <p:spPr>
          <a:xfrm>
            <a:off x="883341" y="1362888"/>
            <a:ext cx="7729500" cy="2919999"/>
          </a:xfrm>
        </p:spPr>
        <p:txBody>
          <a:bodyPr>
            <a:normAutofit lnSpcReduction="10000"/>
          </a:bodyPr>
          <a:lstStyle/>
          <a:p>
            <a:pPr marL="550962">
              <a:tabLst>
                <a:tab pos="507206" algn="l"/>
              </a:tabLst>
            </a:pPr>
            <a:r>
              <a:rPr lang="en-US" altLang="en-US" dirty="0" smtClean="0">
                <a:ea typeface="ＭＳ Ｐゴシック" panose="020B0600070205080204" pitchFamily="34" charset="-128"/>
              </a:rPr>
              <a:t>International treaties</a:t>
            </a:r>
          </a:p>
          <a:p>
            <a:pPr marL="851892" lvl="1" indent="-192881">
              <a:tabLst>
                <a:tab pos="507206" algn="l"/>
              </a:tabLst>
            </a:pPr>
            <a:r>
              <a:rPr lang="en-US" altLang="en-US" dirty="0">
                <a:ea typeface="ＭＳ Ｐゴシック" panose="020B0600070205080204" pitchFamily="34" charset="-128"/>
              </a:rPr>
              <a:t>Legally binding</a:t>
            </a:r>
          </a:p>
          <a:p>
            <a:pPr marL="851892" lvl="1" indent="-192881">
              <a:tabLst>
                <a:tab pos="507206" algn="l"/>
              </a:tabLst>
            </a:pPr>
            <a:r>
              <a:rPr lang="en-US" altLang="en-US" dirty="0">
                <a:ea typeface="ＭＳ Ｐゴシック" panose="020B0600070205080204" pitchFamily="34" charset="-128"/>
              </a:rPr>
              <a:t>A source of </a:t>
            </a:r>
            <a:r>
              <a:rPr lang="en-US" altLang="en-US" b="1" u="sng" dirty="0">
                <a:ea typeface="ＭＳ Ｐゴシック" panose="020B0600070205080204" pitchFamily="34" charset="-128"/>
              </a:rPr>
              <a:t>obligations</a:t>
            </a:r>
            <a:r>
              <a:rPr lang="en-US" altLang="en-US" dirty="0">
                <a:ea typeface="ＭＳ Ｐゴシック" panose="020B0600070205080204" pitchFamily="34" charset="-128"/>
              </a:rPr>
              <a:t> that countries must give effect to at national level.</a:t>
            </a:r>
          </a:p>
          <a:p>
            <a:pPr marL="851892" lvl="1" indent="-192881">
              <a:buNone/>
              <a:tabLst>
                <a:tab pos="507206" algn="l"/>
              </a:tabLst>
            </a:pPr>
            <a:endParaRPr lang="en-US" altLang="en-US" sz="450" u="sng" dirty="0">
              <a:ea typeface="ＭＳ Ｐゴシック" panose="020B0600070205080204" pitchFamily="34" charset="-128"/>
            </a:endParaRPr>
          </a:p>
          <a:p>
            <a:pPr marL="550962">
              <a:tabLst>
                <a:tab pos="507206" algn="l"/>
              </a:tabLst>
            </a:pPr>
            <a:r>
              <a:rPr lang="en-US" altLang="en-US" dirty="0" smtClean="0">
                <a:ea typeface="ＭＳ Ｐゴシック" panose="020B0600070205080204" pitchFamily="34" charset="-128"/>
              </a:rPr>
              <a:t>‘Soft law’ instruments</a:t>
            </a:r>
          </a:p>
          <a:p>
            <a:pPr marL="851892" lvl="1" indent="-192881">
              <a:tabLst>
                <a:tab pos="507206" algn="l"/>
              </a:tabLst>
            </a:pPr>
            <a:r>
              <a:rPr lang="en-US" altLang="en-US" b="1" u="sng" dirty="0">
                <a:ea typeface="ＭＳ Ｐゴシック" panose="020B0600070205080204" pitchFamily="34" charset="-128"/>
              </a:rPr>
              <a:t>Not legally binding</a:t>
            </a:r>
          </a:p>
          <a:p>
            <a:pPr marL="851892" lvl="1" indent="-192881">
              <a:tabLst>
                <a:tab pos="507206" algn="l"/>
              </a:tabLst>
            </a:pPr>
            <a:r>
              <a:rPr lang="en-US" altLang="en-US" dirty="0">
                <a:ea typeface="ＭＳ Ｐゴシック" panose="020B0600070205080204" pitchFamily="34" charset="-128"/>
              </a:rPr>
              <a:t>May nonetheless have widespread acceptance and adherence</a:t>
            </a:r>
          </a:p>
          <a:p>
            <a:pPr marL="851892" lvl="1" indent="-192881">
              <a:tabLst>
                <a:tab pos="507206" algn="l"/>
              </a:tabLst>
            </a:pPr>
            <a:r>
              <a:rPr lang="en-US" altLang="en-US" dirty="0">
                <a:ea typeface="ＭＳ Ｐゴシック" panose="020B0600070205080204" pitchFamily="34" charset="-128"/>
              </a:rPr>
              <a:t>Serve as valuable guidelines</a:t>
            </a:r>
          </a:p>
        </p:txBody>
      </p:sp>
    </p:spTree>
    <p:extLst>
      <p:ext uri="{BB962C8B-B14F-4D97-AF65-F5344CB8AC3E}">
        <p14:creationId xmlns:p14="http://schemas.microsoft.com/office/powerpoint/2010/main" val="1173081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AutoShape 3"/>
          <p:cNvSpPr>
            <a:spLocks noChangeArrowheads="1"/>
          </p:cNvSpPr>
          <p:nvPr/>
        </p:nvSpPr>
        <p:spPr bwMode="auto">
          <a:xfrm flipV="1">
            <a:off x="1943100" y="1485900"/>
            <a:ext cx="5257800" cy="1143000"/>
          </a:xfrm>
          <a:prstGeom prst="roundRect">
            <a:avLst>
              <a:gd name="adj" fmla="val 18852"/>
            </a:avLst>
          </a:prstGeom>
          <a:solidFill>
            <a:schemeClr val="accent1"/>
          </a:solidFill>
          <a:ln w="38100" cmpd="dbl">
            <a:solidFill>
              <a:schemeClr val="tx1"/>
            </a:solidFill>
            <a:miter lim="800000"/>
            <a:headEnd/>
            <a:tailEnd/>
          </a:ln>
          <a:effectLst>
            <a:outerShdw dist="125724" dir="2700000" algn="ctr" rotWithShape="0">
              <a:schemeClr val="tx1"/>
            </a:outerShdw>
          </a:effectLst>
        </p:spPr>
        <p:txBody>
          <a:bodyPr wrap="none" anchor="ctr"/>
          <a:lstStyle/>
          <a:p>
            <a:endParaRPr lang="en-US" sz="1053"/>
          </a:p>
        </p:txBody>
      </p:sp>
      <p:sp>
        <p:nvSpPr>
          <p:cNvPr id="87044" name="Text Box 4"/>
          <p:cNvSpPr txBox="1">
            <a:spLocks noChangeArrowheads="1"/>
          </p:cNvSpPr>
          <p:nvPr/>
        </p:nvSpPr>
        <p:spPr bwMode="auto">
          <a:xfrm>
            <a:off x="2114550" y="1200150"/>
            <a:ext cx="4857750" cy="254365"/>
          </a:xfrm>
          <a:prstGeom prst="rect">
            <a:avLst/>
          </a:prstGeom>
          <a:solidFill>
            <a:srgbClr val="990000"/>
          </a:solidFill>
          <a:ln w="9525">
            <a:noFill/>
            <a:miter lim="800000"/>
            <a:headEnd/>
            <a:tailEnd/>
          </a:ln>
          <a:effectLst/>
        </p:spPr>
        <p:txBody>
          <a:bodyPr>
            <a:spAutoFit/>
          </a:bodyPr>
          <a:lstStyle/>
          <a:p>
            <a:pPr algn="ctr">
              <a:spcBef>
                <a:spcPct val="50000"/>
              </a:spcBef>
            </a:pPr>
            <a:r>
              <a:rPr lang="es-ES_tradnl" sz="1053" b="1">
                <a:solidFill>
                  <a:srgbClr val="FFFF00"/>
                </a:solidFill>
                <a:latin typeface="Tahoma" pitchFamily="34" charset="0"/>
              </a:rPr>
              <a:t>WORLD TRADE ORGANIZATION</a:t>
            </a:r>
          </a:p>
        </p:txBody>
      </p:sp>
      <p:sp>
        <p:nvSpPr>
          <p:cNvPr id="87045" name="AutoShape 5"/>
          <p:cNvSpPr>
            <a:spLocks noChangeArrowheads="1"/>
          </p:cNvSpPr>
          <p:nvPr/>
        </p:nvSpPr>
        <p:spPr bwMode="auto">
          <a:xfrm>
            <a:off x="4057650" y="1543050"/>
            <a:ext cx="1085850" cy="457200"/>
          </a:xfrm>
          <a:prstGeom prst="roundRect">
            <a:avLst>
              <a:gd name="adj" fmla="val 16667"/>
            </a:avLst>
          </a:prstGeom>
          <a:solidFill>
            <a:srgbClr val="FFFF66"/>
          </a:solidFill>
          <a:ln w="15875">
            <a:solidFill>
              <a:schemeClr val="tx1"/>
            </a:solidFill>
            <a:miter lim="800000"/>
            <a:headEnd/>
            <a:tailEnd/>
          </a:ln>
          <a:effectLst>
            <a:outerShdw dist="107763" dir="2700000" algn="ctr" rotWithShape="0">
              <a:srgbClr val="808080"/>
            </a:outerShdw>
          </a:effectLst>
        </p:spPr>
        <p:txBody>
          <a:bodyPr wrap="none" anchor="ctr"/>
          <a:lstStyle/>
          <a:p>
            <a:pPr algn="ctr">
              <a:spcBef>
                <a:spcPct val="20000"/>
              </a:spcBef>
            </a:pPr>
            <a:r>
              <a:rPr lang="es-ES_tradnl" sz="1500" b="1">
                <a:solidFill>
                  <a:srgbClr val="660033"/>
                </a:solidFill>
                <a:effectLst>
                  <a:outerShdw blurRad="38100" dist="38100" dir="2700000" algn="tl">
                    <a:srgbClr val="000000"/>
                  </a:outerShdw>
                </a:effectLst>
                <a:latin typeface="Tahoma" pitchFamily="34" charset="0"/>
              </a:rPr>
              <a:t>SPS</a:t>
            </a:r>
            <a:endParaRPr lang="es-ES_tradnl" sz="1500" b="1">
              <a:latin typeface="Tahoma" pitchFamily="34" charset="0"/>
            </a:endParaRPr>
          </a:p>
        </p:txBody>
      </p:sp>
      <p:sp>
        <p:nvSpPr>
          <p:cNvPr id="87046" name="AutoShape 6"/>
          <p:cNvSpPr>
            <a:spLocks noChangeArrowheads="1"/>
          </p:cNvSpPr>
          <p:nvPr/>
        </p:nvSpPr>
        <p:spPr bwMode="auto">
          <a:xfrm>
            <a:off x="5715000" y="1543050"/>
            <a:ext cx="1085850" cy="457200"/>
          </a:xfrm>
          <a:prstGeom prst="roundRect">
            <a:avLst>
              <a:gd name="adj" fmla="val 16667"/>
            </a:avLst>
          </a:prstGeom>
          <a:solidFill>
            <a:srgbClr val="FFFF66"/>
          </a:solidFill>
          <a:ln w="15875">
            <a:solidFill>
              <a:schemeClr val="tx1"/>
            </a:solidFill>
            <a:miter lim="800000"/>
            <a:headEnd/>
            <a:tailEnd/>
          </a:ln>
          <a:effectLst>
            <a:outerShdw dist="107763" dir="2700000" algn="ctr" rotWithShape="0">
              <a:srgbClr val="808080"/>
            </a:outerShdw>
          </a:effectLst>
        </p:spPr>
        <p:txBody>
          <a:bodyPr wrap="none" anchor="ctr"/>
          <a:lstStyle/>
          <a:p>
            <a:pPr algn="ctr">
              <a:spcBef>
                <a:spcPct val="20000"/>
              </a:spcBef>
            </a:pPr>
            <a:r>
              <a:rPr lang="es-ES_tradnl" sz="1500" b="1">
                <a:solidFill>
                  <a:srgbClr val="660033"/>
                </a:solidFill>
                <a:effectLst>
                  <a:outerShdw blurRad="38100" dist="38100" dir="2700000" algn="tl">
                    <a:srgbClr val="000000"/>
                  </a:outerShdw>
                </a:effectLst>
                <a:latin typeface="Tahoma" pitchFamily="34" charset="0"/>
              </a:rPr>
              <a:t>TBT</a:t>
            </a:r>
            <a:endParaRPr lang="es-ES_tradnl" sz="1500" b="1">
              <a:solidFill>
                <a:srgbClr val="660033"/>
              </a:solidFill>
              <a:latin typeface="Tahoma" pitchFamily="34" charset="0"/>
            </a:endParaRPr>
          </a:p>
        </p:txBody>
      </p:sp>
      <p:sp>
        <p:nvSpPr>
          <p:cNvPr id="87047" name="AutoShape 7"/>
          <p:cNvSpPr>
            <a:spLocks noChangeArrowheads="1"/>
          </p:cNvSpPr>
          <p:nvPr/>
        </p:nvSpPr>
        <p:spPr bwMode="auto">
          <a:xfrm>
            <a:off x="2743200" y="2800350"/>
            <a:ext cx="857250" cy="685800"/>
          </a:xfrm>
          <a:prstGeom prst="octagon">
            <a:avLst>
              <a:gd name="adj" fmla="val 29287"/>
            </a:avLst>
          </a:prstGeom>
          <a:solidFill>
            <a:srgbClr val="FF0000"/>
          </a:solidFill>
          <a:ln w="9525">
            <a:solidFill>
              <a:schemeClr val="tx1"/>
            </a:solidFill>
            <a:miter lim="800000"/>
            <a:headEnd/>
            <a:tailEnd/>
          </a:ln>
          <a:effectLst>
            <a:outerShdw dist="135003" dir="2928844" algn="ctr" rotWithShape="0">
              <a:schemeClr val="tx1"/>
            </a:outerShdw>
          </a:effectLst>
        </p:spPr>
        <p:txBody>
          <a:bodyPr wrap="none" anchor="ctr"/>
          <a:lstStyle/>
          <a:p>
            <a:pPr algn="ctr">
              <a:spcBef>
                <a:spcPct val="20000"/>
              </a:spcBef>
            </a:pPr>
            <a:r>
              <a:rPr lang="es-ES_tradnl" sz="1500" b="1">
                <a:solidFill>
                  <a:srgbClr val="800000"/>
                </a:solidFill>
                <a:effectLst>
                  <a:outerShdw blurRad="38100" dist="38100" dir="2700000" algn="tl">
                    <a:srgbClr val="000000"/>
                  </a:outerShdw>
                </a:effectLst>
                <a:latin typeface="Tahoma" pitchFamily="34" charset="0"/>
              </a:rPr>
              <a:t>OIE</a:t>
            </a:r>
          </a:p>
        </p:txBody>
      </p:sp>
      <p:sp>
        <p:nvSpPr>
          <p:cNvPr id="87048" name="AutoShape 8"/>
          <p:cNvSpPr>
            <a:spLocks noChangeArrowheads="1"/>
          </p:cNvSpPr>
          <p:nvPr/>
        </p:nvSpPr>
        <p:spPr bwMode="auto">
          <a:xfrm>
            <a:off x="5772150" y="2800350"/>
            <a:ext cx="857250" cy="685800"/>
          </a:xfrm>
          <a:prstGeom prst="octagon">
            <a:avLst>
              <a:gd name="adj" fmla="val 29287"/>
            </a:avLst>
          </a:prstGeom>
          <a:solidFill>
            <a:schemeClr val="accent1"/>
          </a:solidFill>
          <a:ln w="9525">
            <a:solidFill>
              <a:schemeClr val="tx1"/>
            </a:solidFill>
            <a:miter lim="800000"/>
            <a:headEnd/>
            <a:tailEnd/>
          </a:ln>
          <a:effectLst>
            <a:outerShdw dist="143684" dir="2700000" algn="ctr" rotWithShape="0">
              <a:schemeClr val="tx1"/>
            </a:outerShdw>
          </a:effectLst>
        </p:spPr>
        <p:txBody>
          <a:bodyPr wrap="none" anchor="ctr"/>
          <a:lstStyle/>
          <a:p>
            <a:pPr algn="ctr">
              <a:spcBef>
                <a:spcPct val="20000"/>
              </a:spcBef>
            </a:pPr>
            <a:r>
              <a:rPr lang="es-ES_tradnl" sz="1500" b="1">
                <a:solidFill>
                  <a:schemeClr val="accent2"/>
                </a:solidFill>
                <a:effectLst>
                  <a:outerShdw blurRad="38100" dist="38100" dir="2700000" algn="tl">
                    <a:srgbClr val="000000"/>
                  </a:outerShdw>
                </a:effectLst>
                <a:latin typeface="Tahoma" pitchFamily="34" charset="0"/>
              </a:rPr>
              <a:t>CODEX</a:t>
            </a:r>
            <a:endParaRPr lang="es-ES_tradnl" sz="1500" b="1">
              <a:solidFill>
                <a:schemeClr val="tx2"/>
              </a:solidFill>
              <a:latin typeface="Tahoma" pitchFamily="34" charset="0"/>
            </a:endParaRPr>
          </a:p>
        </p:txBody>
      </p:sp>
      <p:sp>
        <p:nvSpPr>
          <p:cNvPr id="87049" name="AutoShape 9"/>
          <p:cNvSpPr>
            <a:spLocks noChangeArrowheads="1"/>
          </p:cNvSpPr>
          <p:nvPr/>
        </p:nvSpPr>
        <p:spPr bwMode="auto">
          <a:xfrm>
            <a:off x="4229100" y="2800350"/>
            <a:ext cx="857250" cy="685800"/>
          </a:xfrm>
          <a:prstGeom prst="octagon">
            <a:avLst>
              <a:gd name="adj" fmla="val 29287"/>
            </a:avLst>
          </a:prstGeom>
          <a:solidFill>
            <a:srgbClr val="00FF00"/>
          </a:solidFill>
          <a:ln w="9525">
            <a:solidFill>
              <a:schemeClr val="tx1"/>
            </a:solidFill>
            <a:miter lim="800000"/>
            <a:headEnd/>
            <a:tailEnd/>
          </a:ln>
          <a:effectLst>
            <a:outerShdw dist="152928" dir="2901988" algn="ctr" rotWithShape="0">
              <a:schemeClr val="tx1"/>
            </a:outerShdw>
          </a:effectLst>
        </p:spPr>
        <p:txBody>
          <a:bodyPr wrap="none" anchor="ctr"/>
          <a:lstStyle/>
          <a:p>
            <a:pPr algn="ctr">
              <a:spcBef>
                <a:spcPct val="20000"/>
              </a:spcBef>
            </a:pPr>
            <a:r>
              <a:rPr lang="es-ES_tradnl" sz="1500" b="1">
                <a:solidFill>
                  <a:srgbClr val="333300"/>
                </a:solidFill>
                <a:effectLst>
                  <a:outerShdw blurRad="38100" dist="38100" dir="2700000" algn="tl">
                    <a:srgbClr val="000000"/>
                  </a:outerShdw>
                </a:effectLst>
                <a:latin typeface="Tahoma" pitchFamily="34" charset="0"/>
              </a:rPr>
              <a:t>IPPC</a:t>
            </a:r>
            <a:endParaRPr lang="es-ES_tradnl" sz="1500" b="1">
              <a:solidFill>
                <a:srgbClr val="333300"/>
              </a:solidFill>
              <a:latin typeface="Tahoma" pitchFamily="34" charset="0"/>
            </a:endParaRPr>
          </a:p>
        </p:txBody>
      </p:sp>
      <p:sp>
        <p:nvSpPr>
          <p:cNvPr id="87050" name="Line 10"/>
          <p:cNvSpPr>
            <a:spLocks noChangeShapeType="1"/>
          </p:cNvSpPr>
          <p:nvPr/>
        </p:nvSpPr>
        <p:spPr bwMode="auto">
          <a:xfrm flipH="1">
            <a:off x="3657600" y="2114550"/>
            <a:ext cx="914400" cy="685800"/>
          </a:xfrm>
          <a:prstGeom prst="line">
            <a:avLst/>
          </a:prstGeom>
          <a:noFill/>
          <a:ln w="31750">
            <a:solidFill>
              <a:srgbClr val="FF0000"/>
            </a:solidFill>
            <a:round/>
            <a:headEnd type="triangle" w="med" len="med"/>
            <a:tailEnd type="stealth" w="med" len="lg"/>
          </a:ln>
          <a:effectLst/>
        </p:spPr>
        <p:txBody>
          <a:bodyPr wrap="none" anchor="ctr"/>
          <a:lstStyle/>
          <a:p>
            <a:endParaRPr lang="en-US" sz="1053"/>
          </a:p>
        </p:txBody>
      </p:sp>
      <p:sp>
        <p:nvSpPr>
          <p:cNvPr id="87051" name="Line 11"/>
          <p:cNvSpPr>
            <a:spLocks noChangeShapeType="1"/>
          </p:cNvSpPr>
          <p:nvPr/>
        </p:nvSpPr>
        <p:spPr bwMode="auto">
          <a:xfrm>
            <a:off x="4572000" y="2228850"/>
            <a:ext cx="0" cy="571500"/>
          </a:xfrm>
          <a:prstGeom prst="line">
            <a:avLst/>
          </a:prstGeom>
          <a:noFill/>
          <a:ln w="31750">
            <a:solidFill>
              <a:srgbClr val="FF0000"/>
            </a:solidFill>
            <a:round/>
            <a:headEnd type="triangle" w="med" len="med"/>
            <a:tailEnd type="triangle" w="med" len="med"/>
          </a:ln>
          <a:effectLst/>
        </p:spPr>
        <p:txBody>
          <a:bodyPr wrap="none" anchor="ctr"/>
          <a:lstStyle/>
          <a:p>
            <a:endParaRPr lang="en-US" sz="1053"/>
          </a:p>
        </p:txBody>
      </p:sp>
      <p:sp>
        <p:nvSpPr>
          <p:cNvPr id="87052" name="Line 12"/>
          <p:cNvSpPr>
            <a:spLocks noChangeShapeType="1"/>
          </p:cNvSpPr>
          <p:nvPr/>
        </p:nvSpPr>
        <p:spPr bwMode="auto">
          <a:xfrm>
            <a:off x="4572000" y="2114550"/>
            <a:ext cx="1200150" cy="685800"/>
          </a:xfrm>
          <a:prstGeom prst="line">
            <a:avLst/>
          </a:prstGeom>
          <a:noFill/>
          <a:ln w="31750">
            <a:solidFill>
              <a:srgbClr val="FF0000"/>
            </a:solidFill>
            <a:round/>
            <a:headEnd type="stealth" w="med" len="med"/>
            <a:tailEnd type="stealth" w="med" len="med"/>
          </a:ln>
          <a:effectLst/>
        </p:spPr>
        <p:txBody>
          <a:bodyPr wrap="none" anchor="ctr"/>
          <a:lstStyle/>
          <a:p>
            <a:endParaRPr lang="en-US" sz="1053"/>
          </a:p>
        </p:txBody>
      </p:sp>
      <p:sp>
        <p:nvSpPr>
          <p:cNvPr id="87053" name="Line 13"/>
          <p:cNvSpPr>
            <a:spLocks noChangeShapeType="1"/>
          </p:cNvSpPr>
          <p:nvPr/>
        </p:nvSpPr>
        <p:spPr bwMode="auto">
          <a:xfrm>
            <a:off x="6192180" y="2085696"/>
            <a:ext cx="54006" cy="685800"/>
          </a:xfrm>
          <a:prstGeom prst="line">
            <a:avLst/>
          </a:prstGeom>
          <a:noFill/>
          <a:ln w="31750">
            <a:solidFill>
              <a:srgbClr val="FF0000"/>
            </a:solidFill>
            <a:round/>
            <a:headEnd type="stealth" w="med" len="med"/>
            <a:tailEnd type="stealth" w="med" len="med"/>
          </a:ln>
          <a:effectLst/>
        </p:spPr>
        <p:txBody>
          <a:bodyPr wrap="none" anchor="ctr"/>
          <a:lstStyle/>
          <a:p>
            <a:endParaRPr lang="en-US" sz="1053"/>
          </a:p>
        </p:txBody>
      </p:sp>
      <p:sp>
        <p:nvSpPr>
          <p:cNvPr id="87056" name="AutoShape 16"/>
          <p:cNvSpPr>
            <a:spLocks noChangeArrowheads="1"/>
          </p:cNvSpPr>
          <p:nvPr/>
        </p:nvSpPr>
        <p:spPr bwMode="auto">
          <a:xfrm>
            <a:off x="2171700" y="1543050"/>
            <a:ext cx="1371600" cy="457200"/>
          </a:xfrm>
          <a:prstGeom prst="roundRect">
            <a:avLst>
              <a:gd name="adj" fmla="val 16667"/>
            </a:avLst>
          </a:prstGeom>
          <a:solidFill>
            <a:srgbClr val="FFFF66"/>
          </a:solidFill>
          <a:ln w="15875">
            <a:solidFill>
              <a:schemeClr val="tx1"/>
            </a:solidFill>
            <a:miter lim="800000"/>
            <a:headEnd/>
            <a:tailEnd/>
          </a:ln>
          <a:effectLst>
            <a:outerShdw dist="107763" dir="2700000" algn="ctr" rotWithShape="0">
              <a:srgbClr val="808080"/>
            </a:outerShdw>
          </a:effectLst>
        </p:spPr>
        <p:txBody>
          <a:bodyPr wrap="none" anchor="ctr"/>
          <a:lstStyle/>
          <a:p>
            <a:pPr algn="ctr">
              <a:spcBef>
                <a:spcPct val="20000"/>
              </a:spcBef>
            </a:pPr>
            <a:r>
              <a:rPr lang="es-ES_tradnl" sz="1350" b="1">
                <a:solidFill>
                  <a:srgbClr val="660033"/>
                </a:solidFill>
                <a:effectLst>
                  <a:outerShdw blurRad="38100" dist="38100" dir="2700000" algn="tl">
                    <a:srgbClr val="000000"/>
                  </a:outerShdw>
                </a:effectLst>
                <a:latin typeface="Tahoma" pitchFamily="34" charset="0"/>
              </a:rPr>
              <a:t>AGRICULTURE</a:t>
            </a:r>
            <a:endParaRPr lang="es-ES_tradnl" sz="1500" b="1">
              <a:latin typeface="Tahoma" pitchFamily="34" charset="0"/>
            </a:endParaRPr>
          </a:p>
        </p:txBody>
      </p:sp>
      <p:sp>
        <p:nvSpPr>
          <p:cNvPr id="21" name="Title 1"/>
          <p:cNvSpPr>
            <a:spLocks noGrp="1"/>
          </p:cNvSpPr>
          <p:nvPr>
            <p:ph type="title"/>
          </p:nvPr>
        </p:nvSpPr>
        <p:spPr>
          <a:xfrm>
            <a:off x="699247" y="257279"/>
            <a:ext cx="8202706" cy="558924"/>
          </a:xfrm>
        </p:spPr>
        <p:txBody>
          <a:bodyPr>
            <a:noAutofit/>
          </a:bodyPr>
          <a:lstStyle/>
          <a:p>
            <a:r>
              <a:rPr lang="en-US" sz="2700" b="1" dirty="0"/>
              <a:t>International framework: the WTO – SPS AGREEMENT</a:t>
            </a:r>
          </a:p>
        </p:txBody>
      </p:sp>
      <p:pic>
        <p:nvPicPr>
          <p:cNvPr id="22" name="Picture 21" descr="issues_il_image"/>
          <p:cNvPicPr>
            <a:picLocks noChangeAspect="1" noChangeArrowheads="1"/>
          </p:cNvPicPr>
          <p:nvPr/>
        </p:nvPicPr>
        <p:blipFill>
          <a:blip r:embed="rId4" cstate="print"/>
          <a:srcRect/>
          <a:stretch>
            <a:fillRect/>
          </a:stretch>
        </p:blipFill>
        <p:spPr bwMode="auto">
          <a:xfrm>
            <a:off x="1372386" y="3327835"/>
            <a:ext cx="1322766" cy="1707077"/>
          </a:xfrm>
          <a:prstGeom prst="rect">
            <a:avLst/>
          </a:prstGeom>
          <a:noFill/>
        </p:spPr>
      </p:pic>
    </p:spTree>
    <p:custDataLst>
      <p:tags r:id="rId1"/>
    </p:custDataLst>
    <p:extLst>
      <p:ext uri="{BB962C8B-B14F-4D97-AF65-F5344CB8AC3E}">
        <p14:creationId xmlns:p14="http://schemas.microsoft.com/office/powerpoint/2010/main" val="23751450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7043"/>
                                        </p:tgtEl>
                                        <p:attrNameLst>
                                          <p:attrName>style.visibility</p:attrName>
                                        </p:attrNameLst>
                                      </p:cBhvr>
                                      <p:to>
                                        <p:strVal val="visible"/>
                                      </p:to>
                                    </p:set>
                                    <p:anim calcmode="lin" valueType="num">
                                      <p:cBhvr>
                                        <p:cTn id="7" dur="500" fill="hold"/>
                                        <p:tgtEl>
                                          <p:spTgt spid="87043"/>
                                        </p:tgtEl>
                                        <p:attrNameLst>
                                          <p:attrName>ppt_w</p:attrName>
                                        </p:attrNameLst>
                                      </p:cBhvr>
                                      <p:tavLst>
                                        <p:tav tm="0">
                                          <p:val>
                                            <p:fltVal val="0"/>
                                          </p:val>
                                        </p:tav>
                                        <p:tav tm="100000">
                                          <p:val>
                                            <p:strVal val="#ppt_w"/>
                                          </p:val>
                                        </p:tav>
                                      </p:tavLst>
                                    </p:anim>
                                    <p:anim calcmode="lin" valueType="num">
                                      <p:cBhvr>
                                        <p:cTn id="8" dur="500" fill="hold"/>
                                        <p:tgtEl>
                                          <p:spTgt spid="8704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87044"/>
                                        </p:tgtEl>
                                        <p:attrNameLst>
                                          <p:attrName>style.visibility</p:attrName>
                                        </p:attrNameLst>
                                      </p:cBhvr>
                                      <p:to>
                                        <p:strVal val="visible"/>
                                      </p:to>
                                    </p:set>
                                    <p:anim calcmode="lin" valueType="num">
                                      <p:cBhvr>
                                        <p:cTn id="12" dur="500" fill="hold"/>
                                        <p:tgtEl>
                                          <p:spTgt spid="87044"/>
                                        </p:tgtEl>
                                        <p:attrNameLst>
                                          <p:attrName>ppt_w</p:attrName>
                                        </p:attrNameLst>
                                      </p:cBhvr>
                                      <p:tavLst>
                                        <p:tav tm="0">
                                          <p:val>
                                            <p:fltVal val="0"/>
                                          </p:val>
                                        </p:tav>
                                        <p:tav tm="100000">
                                          <p:val>
                                            <p:strVal val="#ppt_w"/>
                                          </p:val>
                                        </p:tav>
                                      </p:tavLst>
                                    </p:anim>
                                    <p:anim calcmode="lin" valueType="num">
                                      <p:cBhvr>
                                        <p:cTn id="13" dur="500" fill="hold"/>
                                        <p:tgtEl>
                                          <p:spTgt spid="8704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87056">
                                            <p:bg/>
                                          </p:spTgt>
                                        </p:tgtEl>
                                        <p:attrNameLst>
                                          <p:attrName>style.visibility</p:attrName>
                                        </p:attrNameLst>
                                      </p:cBhvr>
                                      <p:to>
                                        <p:strVal val="visible"/>
                                      </p:to>
                                    </p:set>
                                    <p:anim calcmode="lin" valueType="num">
                                      <p:cBhvr>
                                        <p:cTn id="17" dur="500" fill="hold"/>
                                        <p:tgtEl>
                                          <p:spTgt spid="87056">
                                            <p:bg/>
                                          </p:spTgt>
                                        </p:tgtEl>
                                        <p:attrNameLst>
                                          <p:attrName>ppt_w</p:attrName>
                                        </p:attrNameLst>
                                      </p:cBhvr>
                                      <p:tavLst>
                                        <p:tav tm="0">
                                          <p:val>
                                            <p:fltVal val="0"/>
                                          </p:val>
                                        </p:tav>
                                        <p:tav tm="100000">
                                          <p:val>
                                            <p:strVal val="#ppt_w"/>
                                          </p:val>
                                        </p:tav>
                                      </p:tavLst>
                                    </p:anim>
                                    <p:anim calcmode="lin" valueType="num">
                                      <p:cBhvr>
                                        <p:cTn id="18" dur="500" fill="hold"/>
                                        <p:tgtEl>
                                          <p:spTgt spid="87056">
                                            <p:bg/>
                                          </p:spTgt>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87056">
                                            <p:txEl>
                                              <p:pRg st="0" end="0"/>
                                            </p:txEl>
                                          </p:spTgt>
                                        </p:tgtEl>
                                        <p:attrNameLst>
                                          <p:attrName>style.visibility</p:attrName>
                                        </p:attrNameLst>
                                      </p:cBhvr>
                                      <p:to>
                                        <p:strVal val="visible"/>
                                      </p:to>
                                    </p:set>
                                    <p:anim calcmode="lin" valueType="num">
                                      <p:cBhvr>
                                        <p:cTn id="22" dur="500" fill="hold"/>
                                        <p:tgtEl>
                                          <p:spTgt spid="87056">
                                            <p:txEl>
                                              <p:pRg st="0" end="0"/>
                                            </p:txEl>
                                          </p:spTgt>
                                        </p:tgtEl>
                                        <p:attrNameLst>
                                          <p:attrName>ppt_w</p:attrName>
                                        </p:attrNameLst>
                                      </p:cBhvr>
                                      <p:tavLst>
                                        <p:tav tm="0">
                                          <p:val>
                                            <p:fltVal val="0"/>
                                          </p:val>
                                        </p:tav>
                                        <p:tav tm="100000">
                                          <p:val>
                                            <p:strVal val="#ppt_w"/>
                                          </p:val>
                                        </p:tav>
                                      </p:tavLst>
                                    </p:anim>
                                    <p:anim calcmode="lin" valueType="num">
                                      <p:cBhvr>
                                        <p:cTn id="23" dur="500" fill="hold"/>
                                        <p:tgtEl>
                                          <p:spTgt spid="87056">
                                            <p:txEl>
                                              <p:pRg st="0" end="0"/>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87045">
                                            <p:bg/>
                                          </p:spTgt>
                                        </p:tgtEl>
                                        <p:attrNameLst>
                                          <p:attrName>style.visibility</p:attrName>
                                        </p:attrNameLst>
                                      </p:cBhvr>
                                      <p:to>
                                        <p:strVal val="visible"/>
                                      </p:to>
                                    </p:set>
                                    <p:anim calcmode="lin" valueType="num">
                                      <p:cBhvr>
                                        <p:cTn id="27" dur="500" fill="hold"/>
                                        <p:tgtEl>
                                          <p:spTgt spid="87045">
                                            <p:bg/>
                                          </p:spTgt>
                                        </p:tgtEl>
                                        <p:attrNameLst>
                                          <p:attrName>ppt_w</p:attrName>
                                        </p:attrNameLst>
                                      </p:cBhvr>
                                      <p:tavLst>
                                        <p:tav tm="0">
                                          <p:val>
                                            <p:fltVal val="0"/>
                                          </p:val>
                                        </p:tav>
                                        <p:tav tm="100000">
                                          <p:val>
                                            <p:strVal val="#ppt_w"/>
                                          </p:val>
                                        </p:tav>
                                      </p:tavLst>
                                    </p:anim>
                                    <p:anim calcmode="lin" valueType="num">
                                      <p:cBhvr>
                                        <p:cTn id="28" dur="500" fill="hold"/>
                                        <p:tgtEl>
                                          <p:spTgt spid="87045">
                                            <p:bg/>
                                          </p:spTgt>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87045">
                                            <p:txEl>
                                              <p:pRg st="0" end="0"/>
                                            </p:txEl>
                                          </p:spTgt>
                                        </p:tgtEl>
                                        <p:attrNameLst>
                                          <p:attrName>style.visibility</p:attrName>
                                        </p:attrNameLst>
                                      </p:cBhvr>
                                      <p:to>
                                        <p:strVal val="visible"/>
                                      </p:to>
                                    </p:set>
                                    <p:anim calcmode="lin" valueType="num">
                                      <p:cBhvr>
                                        <p:cTn id="32" dur="500" fill="hold"/>
                                        <p:tgtEl>
                                          <p:spTgt spid="87045">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87045">
                                            <p:txEl>
                                              <p:pRg st="0" end="0"/>
                                            </p:txEl>
                                          </p:spTgt>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87046">
                                            <p:bg/>
                                          </p:spTgt>
                                        </p:tgtEl>
                                        <p:attrNameLst>
                                          <p:attrName>style.visibility</p:attrName>
                                        </p:attrNameLst>
                                      </p:cBhvr>
                                      <p:to>
                                        <p:strVal val="visible"/>
                                      </p:to>
                                    </p:set>
                                    <p:anim calcmode="lin" valueType="num">
                                      <p:cBhvr>
                                        <p:cTn id="37" dur="500" fill="hold"/>
                                        <p:tgtEl>
                                          <p:spTgt spid="87046">
                                            <p:bg/>
                                          </p:spTgt>
                                        </p:tgtEl>
                                        <p:attrNameLst>
                                          <p:attrName>ppt_w</p:attrName>
                                        </p:attrNameLst>
                                      </p:cBhvr>
                                      <p:tavLst>
                                        <p:tav tm="0">
                                          <p:val>
                                            <p:fltVal val="0"/>
                                          </p:val>
                                        </p:tav>
                                        <p:tav tm="100000">
                                          <p:val>
                                            <p:strVal val="#ppt_w"/>
                                          </p:val>
                                        </p:tav>
                                      </p:tavLst>
                                    </p:anim>
                                    <p:anim calcmode="lin" valueType="num">
                                      <p:cBhvr>
                                        <p:cTn id="38" dur="500" fill="hold"/>
                                        <p:tgtEl>
                                          <p:spTgt spid="87046">
                                            <p:bg/>
                                          </p:spTgt>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87046">
                                            <p:txEl>
                                              <p:pRg st="0" end="0"/>
                                            </p:txEl>
                                          </p:spTgt>
                                        </p:tgtEl>
                                        <p:attrNameLst>
                                          <p:attrName>style.visibility</p:attrName>
                                        </p:attrNameLst>
                                      </p:cBhvr>
                                      <p:to>
                                        <p:strVal val="visible"/>
                                      </p:to>
                                    </p:set>
                                    <p:anim calcmode="lin" valueType="num">
                                      <p:cBhvr>
                                        <p:cTn id="42" dur="500" fill="hold"/>
                                        <p:tgtEl>
                                          <p:spTgt spid="87046">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87046">
                                            <p:txEl>
                                              <p:pRg st="0" end="0"/>
                                            </p:txEl>
                                          </p:spTgt>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15" presetClass="entr" presetSubtype="0" fill="hold" grpId="0" nodeType="afterEffect">
                                  <p:stCondLst>
                                    <p:cond delay="0"/>
                                  </p:stCondLst>
                                  <p:childTnLst>
                                    <p:set>
                                      <p:cBhvr>
                                        <p:cTn id="46" dur="1" fill="hold">
                                          <p:stCondLst>
                                            <p:cond delay="0"/>
                                          </p:stCondLst>
                                        </p:cTn>
                                        <p:tgtEl>
                                          <p:spTgt spid="87047">
                                            <p:bg/>
                                          </p:spTgt>
                                        </p:tgtEl>
                                        <p:attrNameLst>
                                          <p:attrName>style.visibility</p:attrName>
                                        </p:attrNameLst>
                                      </p:cBhvr>
                                      <p:to>
                                        <p:strVal val="visible"/>
                                      </p:to>
                                    </p:set>
                                    <p:anim calcmode="lin" valueType="num">
                                      <p:cBhvr>
                                        <p:cTn id="47" dur="1000" fill="hold"/>
                                        <p:tgtEl>
                                          <p:spTgt spid="87047">
                                            <p:bg/>
                                          </p:spTgt>
                                        </p:tgtEl>
                                        <p:attrNameLst>
                                          <p:attrName>ppt_w</p:attrName>
                                        </p:attrNameLst>
                                      </p:cBhvr>
                                      <p:tavLst>
                                        <p:tav tm="0">
                                          <p:val>
                                            <p:fltVal val="0"/>
                                          </p:val>
                                        </p:tav>
                                        <p:tav tm="100000">
                                          <p:val>
                                            <p:strVal val="#ppt_w"/>
                                          </p:val>
                                        </p:tav>
                                      </p:tavLst>
                                    </p:anim>
                                    <p:anim calcmode="lin" valueType="num">
                                      <p:cBhvr>
                                        <p:cTn id="48" dur="1000" fill="hold"/>
                                        <p:tgtEl>
                                          <p:spTgt spid="87047">
                                            <p:bg/>
                                          </p:spTgt>
                                        </p:tgtEl>
                                        <p:attrNameLst>
                                          <p:attrName>ppt_h</p:attrName>
                                        </p:attrNameLst>
                                      </p:cBhvr>
                                      <p:tavLst>
                                        <p:tav tm="0">
                                          <p:val>
                                            <p:fltVal val="0"/>
                                          </p:val>
                                        </p:tav>
                                        <p:tav tm="100000">
                                          <p:val>
                                            <p:strVal val="#ppt_h"/>
                                          </p:val>
                                        </p:tav>
                                      </p:tavLst>
                                    </p:anim>
                                    <p:anim calcmode="lin" valueType="num">
                                      <p:cBhvr>
                                        <p:cTn id="49" dur="1000" fill="hold"/>
                                        <p:tgtEl>
                                          <p:spTgt spid="87047">
                                            <p:bg/>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87047">
                                            <p:bg/>
                                          </p:spTgt>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5000"/>
                            </p:stCondLst>
                            <p:childTnLst>
                              <p:par>
                                <p:cTn id="52" presetID="15" presetClass="entr" presetSubtype="0" fill="hold" grpId="0" nodeType="afterEffect">
                                  <p:stCondLst>
                                    <p:cond delay="0"/>
                                  </p:stCondLst>
                                  <p:childTnLst>
                                    <p:set>
                                      <p:cBhvr>
                                        <p:cTn id="53" dur="1" fill="hold">
                                          <p:stCondLst>
                                            <p:cond delay="0"/>
                                          </p:stCondLst>
                                        </p:cTn>
                                        <p:tgtEl>
                                          <p:spTgt spid="87047">
                                            <p:txEl>
                                              <p:pRg st="0" end="0"/>
                                            </p:txEl>
                                          </p:spTgt>
                                        </p:tgtEl>
                                        <p:attrNameLst>
                                          <p:attrName>style.visibility</p:attrName>
                                        </p:attrNameLst>
                                      </p:cBhvr>
                                      <p:to>
                                        <p:strVal val="visible"/>
                                      </p:to>
                                    </p:set>
                                    <p:anim calcmode="lin" valueType="num">
                                      <p:cBhvr>
                                        <p:cTn id="54" dur="1000" fill="hold"/>
                                        <p:tgtEl>
                                          <p:spTgt spid="87047">
                                            <p:txEl>
                                              <p:pRg st="0" end="0"/>
                                            </p:txEl>
                                          </p:spTgt>
                                        </p:tgtEl>
                                        <p:attrNameLst>
                                          <p:attrName>ppt_w</p:attrName>
                                        </p:attrNameLst>
                                      </p:cBhvr>
                                      <p:tavLst>
                                        <p:tav tm="0">
                                          <p:val>
                                            <p:fltVal val="0"/>
                                          </p:val>
                                        </p:tav>
                                        <p:tav tm="100000">
                                          <p:val>
                                            <p:strVal val="#ppt_w"/>
                                          </p:val>
                                        </p:tav>
                                      </p:tavLst>
                                    </p:anim>
                                    <p:anim calcmode="lin" valueType="num">
                                      <p:cBhvr>
                                        <p:cTn id="55" dur="1000" fill="hold"/>
                                        <p:tgtEl>
                                          <p:spTgt spid="87047">
                                            <p:txEl>
                                              <p:pRg st="0" end="0"/>
                                            </p:txEl>
                                          </p:spTgt>
                                        </p:tgtEl>
                                        <p:attrNameLst>
                                          <p:attrName>ppt_h</p:attrName>
                                        </p:attrNameLst>
                                      </p:cBhvr>
                                      <p:tavLst>
                                        <p:tav tm="0">
                                          <p:val>
                                            <p:fltVal val="0"/>
                                          </p:val>
                                        </p:tav>
                                        <p:tav tm="100000">
                                          <p:val>
                                            <p:strVal val="#ppt_h"/>
                                          </p:val>
                                        </p:tav>
                                      </p:tavLst>
                                    </p:anim>
                                    <p:anim calcmode="lin" valueType="num">
                                      <p:cBhvr>
                                        <p:cTn id="56" dur="1000" fill="hold"/>
                                        <p:tgtEl>
                                          <p:spTgt spid="870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8704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58" fill="hold">
                            <p:stCondLst>
                              <p:cond delay="6000"/>
                            </p:stCondLst>
                            <p:childTnLst>
                              <p:par>
                                <p:cTn id="59" presetID="1" presetClass="entr" presetSubtype="0" fill="hold" grpId="0" nodeType="afterEffect">
                                  <p:stCondLst>
                                    <p:cond delay="0"/>
                                  </p:stCondLst>
                                  <p:childTnLst>
                                    <p:set>
                                      <p:cBhvr>
                                        <p:cTn id="60" dur="1" fill="hold">
                                          <p:stCondLst>
                                            <p:cond delay="499"/>
                                          </p:stCondLst>
                                        </p:cTn>
                                        <p:tgtEl>
                                          <p:spTgt spid="87050"/>
                                        </p:tgtEl>
                                        <p:attrNameLst>
                                          <p:attrName>style.visibility</p:attrName>
                                        </p:attrNameLst>
                                      </p:cBhvr>
                                      <p:to>
                                        <p:strVal val="visible"/>
                                      </p:to>
                                    </p:set>
                                  </p:childTnLst>
                                </p:cTn>
                              </p:par>
                            </p:childTnLst>
                          </p:cTn>
                        </p:par>
                        <p:par>
                          <p:cTn id="61" fill="hold">
                            <p:stCondLst>
                              <p:cond delay="6500"/>
                            </p:stCondLst>
                            <p:childTnLst>
                              <p:par>
                                <p:cTn id="62" presetID="15" presetClass="entr" presetSubtype="0" fill="hold" grpId="0" nodeType="afterEffect">
                                  <p:stCondLst>
                                    <p:cond delay="0"/>
                                  </p:stCondLst>
                                  <p:childTnLst>
                                    <p:set>
                                      <p:cBhvr>
                                        <p:cTn id="63" dur="1" fill="hold">
                                          <p:stCondLst>
                                            <p:cond delay="0"/>
                                          </p:stCondLst>
                                        </p:cTn>
                                        <p:tgtEl>
                                          <p:spTgt spid="87049">
                                            <p:bg/>
                                          </p:spTgt>
                                        </p:tgtEl>
                                        <p:attrNameLst>
                                          <p:attrName>style.visibility</p:attrName>
                                        </p:attrNameLst>
                                      </p:cBhvr>
                                      <p:to>
                                        <p:strVal val="visible"/>
                                      </p:to>
                                    </p:set>
                                    <p:anim calcmode="lin" valueType="num">
                                      <p:cBhvr>
                                        <p:cTn id="64" dur="1000" fill="hold"/>
                                        <p:tgtEl>
                                          <p:spTgt spid="87049">
                                            <p:bg/>
                                          </p:spTgt>
                                        </p:tgtEl>
                                        <p:attrNameLst>
                                          <p:attrName>ppt_w</p:attrName>
                                        </p:attrNameLst>
                                      </p:cBhvr>
                                      <p:tavLst>
                                        <p:tav tm="0">
                                          <p:val>
                                            <p:fltVal val="0"/>
                                          </p:val>
                                        </p:tav>
                                        <p:tav tm="100000">
                                          <p:val>
                                            <p:strVal val="#ppt_w"/>
                                          </p:val>
                                        </p:tav>
                                      </p:tavLst>
                                    </p:anim>
                                    <p:anim calcmode="lin" valueType="num">
                                      <p:cBhvr>
                                        <p:cTn id="65" dur="1000" fill="hold"/>
                                        <p:tgtEl>
                                          <p:spTgt spid="87049">
                                            <p:bg/>
                                          </p:spTgt>
                                        </p:tgtEl>
                                        <p:attrNameLst>
                                          <p:attrName>ppt_h</p:attrName>
                                        </p:attrNameLst>
                                      </p:cBhvr>
                                      <p:tavLst>
                                        <p:tav tm="0">
                                          <p:val>
                                            <p:fltVal val="0"/>
                                          </p:val>
                                        </p:tav>
                                        <p:tav tm="100000">
                                          <p:val>
                                            <p:strVal val="#ppt_h"/>
                                          </p:val>
                                        </p:tav>
                                      </p:tavLst>
                                    </p:anim>
                                    <p:anim calcmode="lin" valueType="num">
                                      <p:cBhvr>
                                        <p:cTn id="66" dur="1000" fill="hold"/>
                                        <p:tgtEl>
                                          <p:spTgt spid="87049">
                                            <p:bg/>
                                          </p:spTgt>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87049">
                                            <p:bg/>
                                          </p:spTgt>
                                        </p:tgtEl>
                                        <p:attrNameLst>
                                          <p:attrName>ppt_y</p:attrName>
                                        </p:attrNameLst>
                                      </p:cBhvr>
                                      <p:tavLst>
                                        <p:tav tm="0" fmla="#ppt_y+(sin(-2*pi*(1-$))*-#ppt_x+cos(-2*pi*(1-$))*(1-#ppt_y))*(1-$)">
                                          <p:val>
                                            <p:fltVal val="0"/>
                                          </p:val>
                                        </p:tav>
                                        <p:tav tm="100000">
                                          <p:val>
                                            <p:fltVal val="1"/>
                                          </p:val>
                                        </p:tav>
                                      </p:tavLst>
                                    </p:anim>
                                  </p:childTnLst>
                                </p:cTn>
                              </p:par>
                            </p:childTnLst>
                          </p:cTn>
                        </p:par>
                        <p:par>
                          <p:cTn id="68" fill="hold">
                            <p:stCondLst>
                              <p:cond delay="7500"/>
                            </p:stCondLst>
                            <p:childTnLst>
                              <p:par>
                                <p:cTn id="69" presetID="15" presetClass="entr" presetSubtype="0" fill="hold" grpId="0" nodeType="afterEffect">
                                  <p:stCondLst>
                                    <p:cond delay="0"/>
                                  </p:stCondLst>
                                  <p:childTnLst>
                                    <p:set>
                                      <p:cBhvr>
                                        <p:cTn id="70" dur="1" fill="hold">
                                          <p:stCondLst>
                                            <p:cond delay="0"/>
                                          </p:stCondLst>
                                        </p:cTn>
                                        <p:tgtEl>
                                          <p:spTgt spid="87049">
                                            <p:txEl>
                                              <p:pRg st="0" end="0"/>
                                            </p:txEl>
                                          </p:spTgt>
                                        </p:tgtEl>
                                        <p:attrNameLst>
                                          <p:attrName>style.visibility</p:attrName>
                                        </p:attrNameLst>
                                      </p:cBhvr>
                                      <p:to>
                                        <p:strVal val="visible"/>
                                      </p:to>
                                    </p:set>
                                    <p:anim calcmode="lin" valueType="num">
                                      <p:cBhvr>
                                        <p:cTn id="71" dur="1000" fill="hold"/>
                                        <p:tgtEl>
                                          <p:spTgt spid="87049">
                                            <p:txEl>
                                              <p:pRg st="0" end="0"/>
                                            </p:txEl>
                                          </p:spTgt>
                                        </p:tgtEl>
                                        <p:attrNameLst>
                                          <p:attrName>ppt_w</p:attrName>
                                        </p:attrNameLst>
                                      </p:cBhvr>
                                      <p:tavLst>
                                        <p:tav tm="0">
                                          <p:val>
                                            <p:fltVal val="0"/>
                                          </p:val>
                                        </p:tav>
                                        <p:tav tm="100000">
                                          <p:val>
                                            <p:strVal val="#ppt_w"/>
                                          </p:val>
                                        </p:tav>
                                      </p:tavLst>
                                    </p:anim>
                                    <p:anim calcmode="lin" valueType="num">
                                      <p:cBhvr>
                                        <p:cTn id="72" dur="1000" fill="hold"/>
                                        <p:tgtEl>
                                          <p:spTgt spid="87049">
                                            <p:txEl>
                                              <p:pRg st="0" end="0"/>
                                            </p:txEl>
                                          </p:spTgt>
                                        </p:tgtEl>
                                        <p:attrNameLst>
                                          <p:attrName>ppt_h</p:attrName>
                                        </p:attrNameLst>
                                      </p:cBhvr>
                                      <p:tavLst>
                                        <p:tav tm="0">
                                          <p:val>
                                            <p:fltVal val="0"/>
                                          </p:val>
                                        </p:tav>
                                        <p:tav tm="100000">
                                          <p:val>
                                            <p:strVal val="#ppt_h"/>
                                          </p:val>
                                        </p:tav>
                                      </p:tavLst>
                                    </p:anim>
                                    <p:anim calcmode="lin" valueType="num">
                                      <p:cBhvr>
                                        <p:cTn id="73" dur="1000" fill="hold"/>
                                        <p:tgtEl>
                                          <p:spTgt spid="8704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8704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75" fill="hold">
                            <p:stCondLst>
                              <p:cond delay="8500"/>
                            </p:stCondLst>
                            <p:childTnLst>
                              <p:par>
                                <p:cTn id="76" presetID="1" presetClass="entr" presetSubtype="0" fill="hold" grpId="0" nodeType="afterEffect">
                                  <p:stCondLst>
                                    <p:cond delay="0"/>
                                  </p:stCondLst>
                                  <p:childTnLst>
                                    <p:set>
                                      <p:cBhvr>
                                        <p:cTn id="77" dur="1" fill="hold">
                                          <p:stCondLst>
                                            <p:cond delay="499"/>
                                          </p:stCondLst>
                                        </p:cTn>
                                        <p:tgtEl>
                                          <p:spTgt spid="87051"/>
                                        </p:tgtEl>
                                        <p:attrNameLst>
                                          <p:attrName>style.visibility</p:attrName>
                                        </p:attrNameLst>
                                      </p:cBhvr>
                                      <p:to>
                                        <p:strVal val="visible"/>
                                      </p:to>
                                    </p:set>
                                  </p:childTnLst>
                                </p:cTn>
                              </p:par>
                            </p:childTnLst>
                          </p:cTn>
                        </p:par>
                        <p:par>
                          <p:cTn id="78" fill="hold">
                            <p:stCondLst>
                              <p:cond delay="9000"/>
                            </p:stCondLst>
                            <p:childTnLst>
                              <p:par>
                                <p:cTn id="79" presetID="15" presetClass="entr" presetSubtype="0" fill="hold" grpId="0" nodeType="afterEffect">
                                  <p:stCondLst>
                                    <p:cond delay="0"/>
                                  </p:stCondLst>
                                  <p:childTnLst>
                                    <p:set>
                                      <p:cBhvr>
                                        <p:cTn id="80" dur="1" fill="hold">
                                          <p:stCondLst>
                                            <p:cond delay="0"/>
                                          </p:stCondLst>
                                        </p:cTn>
                                        <p:tgtEl>
                                          <p:spTgt spid="87048">
                                            <p:bg/>
                                          </p:spTgt>
                                        </p:tgtEl>
                                        <p:attrNameLst>
                                          <p:attrName>style.visibility</p:attrName>
                                        </p:attrNameLst>
                                      </p:cBhvr>
                                      <p:to>
                                        <p:strVal val="visible"/>
                                      </p:to>
                                    </p:set>
                                    <p:anim calcmode="lin" valueType="num">
                                      <p:cBhvr>
                                        <p:cTn id="81" dur="1000" fill="hold"/>
                                        <p:tgtEl>
                                          <p:spTgt spid="87048">
                                            <p:bg/>
                                          </p:spTgt>
                                        </p:tgtEl>
                                        <p:attrNameLst>
                                          <p:attrName>ppt_w</p:attrName>
                                        </p:attrNameLst>
                                      </p:cBhvr>
                                      <p:tavLst>
                                        <p:tav tm="0">
                                          <p:val>
                                            <p:fltVal val="0"/>
                                          </p:val>
                                        </p:tav>
                                        <p:tav tm="100000">
                                          <p:val>
                                            <p:strVal val="#ppt_w"/>
                                          </p:val>
                                        </p:tav>
                                      </p:tavLst>
                                    </p:anim>
                                    <p:anim calcmode="lin" valueType="num">
                                      <p:cBhvr>
                                        <p:cTn id="82" dur="1000" fill="hold"/>
                                        <p:tgtEl>
                                          <p:spTgt spid="87048">
                                            <p:bg/>
                                          </p:spTgt>
                                        </p:tgtEl>
                                        <p:attrNameLst>
                                          <p:attrName>ppt_h</p:attrName>
                                        </p:attrNameLst>
                                      </p:cBhvr>
                                      <p:tavLst>
                                        <p:tav tm="0">
                                          <p:val>
                                            <p:fltVal val="0"/>
                                          </p:val>
                                        </p:tav>
                                        <p:tav tm="100000">
                                          <p:val>
                                            <p:strVal val="#ppt_h"/>
                                          </p:val>
                                        </p:tav>
                                      </p:tavLst>
                                    </p:anim>
                                    <p:anim calcmode="lin" valueType="num">
                                      <p:cBhvr>
                                        <p:cTn id="83" dur="1000" fill="hold"/>
                                        <p:tgtEl>
                                          <p:spTgt spid="87048">
                                            <p:bg/>
                                          </p:spTgt>
                                        </p:tgtEl>
                                        <p:attrNameLst>
                                          <p:attrName>ppt_x</p:attrName>
                                        </p:attrNameLst>
                                      </p:cBhvr>
                                      <p:tavLst>
                                        <p:tav tm="0" fmla="#ppt_x+(cos(-2*pi*(1-$))*-#ppt_x-sin(-2*pi*(1-$))*(1-#ppt_y))*(1-$)">
                                          <p:val>
                                            <p:fltVal val="0"/>
                                          </p:val>
                                        </p:tav>
                                        <p:tav tm="100000">
                                          <p:val>
                                            <p:fltVal val="1"/>
                                          </p:val>
                                        </p:tav>
                                      </p:tavLst>
                                    </p:anim>
                                    <p:anim calcmode="lin" valueType="num">
                                      <p:cBhvr>
                                        <p:cTn id="84" dur="1000" fill="hold"/>
                                        <p:tgtEl>
                                          <p:spTgt spid="87048">
                                            <p:bg/>
                                          </p:spTgt>
                                        </p:tgtEl>
                                        <p:attrNameLst>
                                          <p:attrName>ppt_y</p:attrName>
                                        </p:attrNameLst>
                                      </p:cBhvr>
                                      <p:tavLst>
                                        <p:tav tm="0" fmla="#ppt_y+(sin(-2*pi*(1-$))*-#ppt_x+cos(-2*pi*(1-$))*(1-#ppt_y))*(1-$)">
                                          <p:val>
                                            <p:fltVal val="0"/>
                                          </p:val>
                                        </p:tav>
                                        <p:tav tm="100000">
                                          <p:val>
                                            <p:fltVal val="1"/>
                                          </p:val>
                                        </p:tav>
                                      </p:tavLst>
                                    </p:anim>
                                  </p:childTnLst>
                                </p:cTn>
                              </p:par>
                            </p:childTnLst>
                          </p:cTn>
                        </p:par>
                        <p:par>
                          <p:cTn id="85" fill="hold">
                            <p:stCondLst>
                              <p:cond delay="10000"/>
                            </p:stCondLst>
                            <p:childTnLst>
                              <p:par>
                                <p:cTn id="86" presetID="15" presetClass="entr" presetSubtype="0" fill="hold" grpId="0" nodeType="afterEffect">
                                  <p:stCondLst>
                                    <p:cond delay="0"/>
                                  </p:stCondLst>
                                  <p:childTnLst>
                                    <p:set>
                                      <p:cBhvr>
                                        <p:cTn id="87" dur="1" fill="hold">
                                          <p:stCondLst>
                                            <p:cond delay="0"/>
                                          </p:stCondLst>
                                        </p:cTn>
                                        <p:tgtEl>
                                          <p:spTgt spid="87048">
                                            <p:txEl>
                                              <p:pRg st="0" end="0"/>
                                            </p:txEl>
                                          </p:spTgt>
                                        </p:tgtEl>
                                        <p:attrNameLst>
                                          <p:attrName>style.visibility</p:attrName>
                                        </p:attrNameLst>
                                      </p:cBhvr>
                                      <p:to>
                                        <p:strVal val="visible"/>
                                      </p:to>
                                    </p:set>
                                    <p:anim calcmode="lin" valueType="num">
                                      <p:cBhvr>
                                        <p:cTn id="88" dur="1000" fill="hold"/>
                                        <p:tgtEl>
                                          <p:spTgt spid="87048">
                                            <p:txEl>
                                              <p:pRg st="0" end="0"/>
                                            </p:txEl>
                                          </p:spTgt>
                                        </p:tgtEl>
                                        <p:attrNameLst>
                                          <p:attrName>ppt_w</p:attrName>
                                        </p:attrNameLst>
                                      </p:cBhvr>
                                      <p:tavLst>
                                        <p:tav tm="0">
                                          <p:val>
                                            <p:fltVal val="0"/>
                                          </p:val>
                                        </p:tav>
                                        <p:tav tm="100000">
                                          <p:val>
                                            <p:strVal val="#ppt_w"/>
                                          </p:val>
                                        </p:tav>
                                      </p:tavLst>
                                    </p:anim>
                                    <p:anim calcmode="lin" valueType="num">
                                      <p:cBhvr>
                                        <p:cTn id="89" dur="1000" fill="hold"/>
                                        <p:tgtEl>
                                          <p:spTgt spid="87048">
                                            <p:txEl>
                                              <p:pRg st="0" end="0"/>
                                            </p:txEl>
                                          </p:spTgt>
                                        </p:tgtEl>
                                        <p:attrNameLst>
                                          <p:attrName>ppt_h</p:attrName>
                                        </p:attrNameLst>
                                      </p:cBhvr>
                                      <p:tavLst>
                                        <p:tav tm="0">
                                          <p:val>
                                            <p:fltVal val="0"/>
                                          </p:val>
                                        </p:tav>
                                        <p:tav tm="100000">
                                          <p:val>
                                            <p:strVal val="#ppt_h"/>
                                          </p:val>
                                        </p:tav>
                                      </p:tavLst>
                                    </p:anim>
                                    <p:anim calcmode="lin" valueType="num">
                                      <p:cBhvr>
                                        <p:cTn id="90" dur="1000" fill="hold"/>
                                        <p:tgtEl>
                                          <p:spTgt spid="8704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91" dur="1000" fill="hold"/>
                                        <p:tgtEl>
                                          <p:spTgt spid="8704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92" fill="hold">
                            <p:stCondLst>
                              <p:cond delay="11000"/>
                            </p:stCondLst>
                            <p:childTnLst>
                              <p:par>
                                <p:cTn id="93" presetID="1" presetClass="entr" presetSubtype="0" fill="hold" grpId="0" nodeType="afterEffect">
                                  <p:stCondLst>
                                    <p:cond delay="0"/>
                                  </p:stCondLst>
                                  <p:childTnLst>
                                    <p:set>
                                      <p:cBhvr>
                                        <p:cTn id="94" dur="1" fill="hold">
                                          <p:stCondLst>
                                            <p:cond delay="499"/>
                                          </p:stCondLst>
                                        </p:cTn>
                                        <p:tgtEl>
                                          <p:spTgt spid="87053"/>
                                        </p:tgtEl>
                                        <p:attrNameLst>
                                          <p:attrName>style.visibility</p:attrName>
                                        </p:attrNameLst>
                                      </p:cBhvr>
                                      <p:to>
                                        <p:strVal val="visible"/>
                                      </p:to>
                                    </p:set>
                                  </p:childTnLst>
                                </p:cTn>
                              </p:par>
                            </p:childTnLst>
                          </p:cTn>
                        </p:par>
                        <p:par>
                          <p:cTn id="95" fill="hold">
                            <p:stCondLst>
                              <p:cond delay="11500"/>
                            </p:stCondLst>
                            <p:childTnLst>
                              <p:par>
                                <p:cTn id="96" presetID="1" presetClass="entr" presetSubtype="0" fill="hold" grpId="0" nodeType="afterEffect">
                                  <p:stCondLst>
                                    <p:cond delay="0"/>
                                  </p:stCondLst>
                                  <p:childTnLst>
                                    <p:set>
                                      <p:cBhvr>
                                        <p:cTn id="97" dur="1" fill="hold">
                                          <p:stCondLst>
                                            <p:cond delay="499"/>
                                          </p:stCondLst>
                                        </p:cTn>
                                        <p:tgtEl>
                                          <p:spTgt spid="87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p:bldP spid="87044" grpId="0" animBg="1" autoUpdateAnimBg="0"/>
      <p:bldP spid="87045" grpId="0" build="p" animBg="1" autoUpdateAnimBg="0" advAuto="0"/>
      <p:bldP spid="87046" grpId="0" build="p" animBg="1" autoUpdateAnimBg="0" advAuto="0"/>
      <p:bldP spid="87047" grpId="0" build="p" animBg="1" autoUpdateAnimBg="0" advAuto="0"/>
      <p:bldP spid="87048" grpId="0" build="p" animBg="1" autoUpdateAnimBg="0" advAuto="0"/>
      <p:bldP spid="87049" grpId="0" build="p" animBg="1" autoUpdateAnimBg="0" advAuto="0"/>
      <p:bldP spid="87050" grpId="0" animBg="1"/>
      <p:bldP spid="87051" grpId="0" animBg="1"/>
      <p:bldP spid="87052" grpId="0" animBg="1"/>
      <p:bldP spid="87053" grpId="0" animBg="1"/>
      <p:bldP spid="87056" grpId="0" build="p" animBg="1"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2459185" y="253980"/>
            <a:ext cx="4515743" cy="445592"/>
          </a:xfrm>
          <a:solidFill>
            <a:schemeClr val="bg1">
              <a:alpha val="59999"/>
            </a:scheme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p>
            <a:r>
              <a:rPr lang="en-GB" altLang="en-US" b="1" dirty="0">
                <a:ea typeface="ＭＳ Ｐゴシック" panose="020B0600070205080204" pitchFamily="34" charset="-128"/>
              </a:rPr>
              <a:t>World Trade Organization</a:t>
            </a:r>
            <a:endParaRPr lang="en-US" altLang="en-US" b="1" dirty="0">
              <a:ea typeface="ＭＳ Ｐゴシック" panose="020B0600070205080204" pitchFamily="34" charset="-128"/>
            </a:endParaRPr>
          </a:p>
        </p:txBody>
      </p:sp>
      <p:sp>
        <p:nvSpPr>
          <p:cNvPr id="116738" name="TextBox 1"/>
          <p:cNvSpPr txBox="1">
            <a:spLocks noChangeArrowheads="1"/>
          </p:cNvSpPr>
          <p:nvPr/>
        </p:nvSpPr>
        <p:spPr bwMode="auto">
          <a:xfrm>
            <a:off x="1008529" y="732189"/>
            <a:ext cx="7906871" cy="2993127"/>
          </a:xfrm>
          <a:prstGeom prst="rect">
            <a:avLst/>
          </a:prstGeom>
          <a:noFill/>
          <a:ln>
            <a:noFill/>
          </a:ln>
          <a:extLst>
            <a:ext uri="{909E8E84-426E-40dd-AFC4-6F175D3DCCD1}"/>
            <a:ext uri="{91240B29-F687-4f45-9708-019B960494DF}"/>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buFont typeface="Wingdings" panose="05000000000000000000" pitchFamily="2" charset="2"/>
              <a:buChar char="§"/>
              <a:defRPr/>
            </a:pPr>
            <a:r>
              <a:rPr lang="en-US" sz="2500" dirty="0">
                <a:latin typeface="+mj-lt"/>
              </a:rPr>
              <a:t>Established: 1</a:t>
            </a:r>
            <a:r>
              <a:rPr lang="en-US" sz="2500" baseline="30000" dirty="0">
                <a:latin typeface="+mj-lt"/>
              </a:rPr>
              <a:t>st</a:t>
            </a:r>
            <a:r>
              <a:rPr lang="en-US" sz="2500" dirty="0">
                <a:latin typeface="+mj-lt"/>
              </a:rPr>
              <a:t> January 1995 (replacing GATT)</a:t>
            </a:r>
          </a:p>
          <a:p>
            <a:pPr marL="342900" indent="-342900" eaLnBrk="1" hangingPunct="1">
              <a:buFont typeface="Wingdings" panose="05000000000000000000" pitchFamily="2" charset="2"/>
              <a:buChar char="§"/>
              <a:defRPr/>
            </a:pPr>
            <a:r>
              <a:rPr lang="en-US" sz="2500" dirty="0" smtClean="0">
                <a:latin typeface="+mj-lt"/>
              </a:rPr>
              <a:t>Means to achieve objectives</a:t>
            </a:r>
            <a:r>
              <a:rPr lang="en-US" sz="2500" dirty="0">
                <a:latin typeface="+mj-lt"/>
              </a:rPr>
              <a:t>: 	</a:t>
            </a:r>
            <a:endParaRPr lang="en-US" sz="2500" dirty="0" smtClean="0">
              <a:latin typeface="+mj-lt"/>
            </a:endParaRPr>
          </a:p>
          <a:p>
            <a:pPr marL="1200150" lvl="1" indent="-457200" eaLnBrk="1" hangingPunct="1">
              <a:buFont typeface="+mj-lt"/>
              <a:buAutoNum type="arabicParenR"/>
              <a:defRPr/>
            </a:pPr>
            <a:r>
              <a:rPr lang="en-US" sz="2500" dirty="0" smtClean="0">
                <a:latin typeface="+mj-lt"/>
              </a:rPr>
              <a:t>Trade liberalization;</a:t>
            </a:r>
          </a:p>
          <a:p>
            <a:pPr marL="1200150" lvl="1" indent="-457200" eaLnBrk="1" hangingPunct="1">
              <a:buFont typeface="+mj-lt"/>
              <a:buAutoNum type="arabicParenR"/>
              <a:defRPr/>
            </a:pPr>
            <a:r>
              <a:rPr lang="en-US" sz="2500" dirty="0" smtClean="0">
                <a:latin typeface="+mj-lt"/>
              </a:rPr>
              <a:t>Reduction </a:t>
            </a:r>
            <a:r>
              <a:rPr lang="en-US" sz="2500" dirty="0">
                <a:latin typeface="+mj-lt"/>
              </a:rPr>
              <a:t>of tariffs and other barriers to trade and </a:t>
            </a:r>
            <a:r>
              <a:rPr lang="en-US" sz="2500" dirty="0" smtClean="0">
                <a:latin typeface="+mj-lt"/>
              </a:rPr>
              <a:t>elimination </a:t>
            </a:r>
            <a:r>
              <a:rPr lang="en-US" sz="2500" dirty="0">
                <a:latin typeface="+mj-lt"/>
              </a:rPr>
              <a:t>of discriminatory treatment in international trade </a:t>
            </a:r>
            <a:r>
              <a:rPr lang="en-US" sz="2500" dirty="0" smtClean="0">
                <a:latin typeface="+mj-lt"/>
              </a:rPr>
              <a:t>relations.</a:t>
            </a:r>
          </a:p>
          <a:p>
            <a:pPr marL="1200150" lvl="1" indent="-457200" eaLnBrk="1" hangingPunct="1">
              <a:buFont typeface="+mj-lt"/>
              <a:buAutoNum type="arabicParenR"/>
              <a:defRPr/>
            </a:pPr>
            <a:endParaRPr lang="en-US" sz="2500" dirty="0">
              <a:latin typeface="+mj-lt"/>
            </a:endParaRPr>
          </a:p>
          <a:p>
            <a:pPr eaLnBrk="1" hangingPunct="1">
              <a:defRPr/>
            </a:pPr>
            <a:endParaRPr lang="en-US" sz="1350" dirty="0"/>
          </a:p>
        </p:txBody>
      </p:sp>
      <p:pic>
        <p:nvPicPr>
          <p:cNvPr id="76804" name="Picture 2" descr="WTO.jpg"/>
          <p:cNvPicPr>
            <a:picLocks noChangeAspect="1"/>
          </p:cNvPicPr>
          <p:nvPr/>
        </p:nvPicPr>
        <p:blipFill>
          <a:blip r:embed="rId3" cstate="print">
            <a:extLst>
              <a:ext uri="{28A0092B-C50C-407E-A947-70E740481C1C}">
                <a14:useLocalDpi xmlns:a14="http://schemas.microsoft.com/office/drawing/2010/main" val="0"/>
              </a:ext>
            </a:extLst>
          </a:blip>
          <a:srcRect l="-552" t="-1901" r="66273"/>
          <a:stretch>
            <a:fillRect/>
          </a:stretch>
        </p:blipFill>
        <p:spPr bwMode="auto">
          <a:xfrm>
            <a:off x="1697523" y="176762"/>
            <a:ext cx="627758" cy="55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70837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8417" y="549892"/>
            <a:ext cx="7169727" cy="994172"/>
          </a:xfrm>
        </p:spPr>
        <p:txBody>
          <a:bodyPr/>
          <a:lstStyle/>
          <a:p>
            <a:r>
              <a:rPr lang="en-US" dirty="0"/>
              <a:t>Principle of non-discrimination:</a:t>
            </a:r>
            <a:br>
              <a:rPr lang="en-US" dirty="0"/>
            </a:br>
            <a:endParaRPr lang="en-US" dirty="0"/>
          </a:p>
        </p:txBody>
      </p:sp>
      <p:sp>
        <p:nvSpPr>
          <p:cNvPr id="3" name="Content Placeholder 2"/>
          <p:cNvSpPr>
            <a:spLocks noGrp="1"/>
          </p:cNvSpPr>
          <p:nvPr>
            <p:ph idx="1"/>
          </p:nvPr>
        </p:nvSpPr>
        <p:spPr>
          <a:xfrm>
            <a:off x="1298415" y="1679770"/>
            <a:ext cx="7169729" cy="3118475"/>
          </a:xfrm>
        </p:spPr>
        <p:txBody>
          <a:bodyPr>
            <a:normAutofit/>
          </a:bodyPr>
          <a:lstStyle/>
          <a:p>
            <a:pPr marL="1200150" lvl="1" indent="-457200">
              <a:buFont typeface="+mj-lt"/>
              <a:buAutoNum type="arabicParenR"/>
              <a:defRPr/>
            </a:pPr>
            <a:r>
              <a:rPr lang="en-US" sz="3200" dirty="0" smtClean="0"/>
              <a:t>MFN </a:t>
            </a:r>
            <a:r>
              <a:rPr lang="en-US" sz="3200" dirty="0"/>
              <a:t>Principle</a:t>
            </a:r>
          </a:p>
          <a:p>
            <a:pPr marL="1200150" lvl="1" indent="-457200">
              <a:buFont typeface="+mj-lt"/>
              <a:buAutoNum type="arabicParenR"/>
              <a:defRPr/>
            </a:pPr>
            <a:r>
              <a:rPr lang="en-US" sz="3200" dirty="0"/>
              <a:t>NT Principe</a:t>
            </a:r>
          </a:p>
          <a:p>
            <a:endParaRPr lang="en-US" sz="2800" dirty="0"/>
          </a:p>
        </p:txBody>
      </p:sp>
      <p:sp>
        <p:nvSpPr>
          <p:cNvPr id="4" name="Title 1"/>
          <p:cNvSpPr txBox="1">
            <a:spLocks/>
          </p:cNvSpPr>
          <p:nvPr/>
        </p:nvSpPr>
        <p:spPr>
          <a:xfrm>
            <a:off x="1157516" y="3393732"/>
            <a:ext cx="7169727" cy="9941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0" kern="1200" baseline="0">
                <a:solidFill>
                  <a:schemeClr val="accent1"/>
                </a:solidFill>
                <a:latin typeface="+mj-lt"/>
                <a:ea typeface="+mj-ea"/>
                <a:cs typeface="+mj-cs"/>
              </a:defRPr>
            </a:lvl1pPr>
          </a:lstStyle>
          <a:p>
            <a:r>
              <a:rPr lang="en-US" i="1" dirty="0" smtClean="0">
                <a:solidFill>
                  <a:srgbClr val="FF0000"/>
                </a:solidFill>
              </a:rPr>
              <a:t>Discussion: are there exceptions to the principle of non-discrimination?</a:t>
            </a:r>
            <a:endParaRPr lang="en-US" i="1" dirty="0">
              <a:solidFill>
                <a:srgbClr val="FF0000"/>
              </a:solidFill>
            </a:endParaRPr>
          </a:p>
        </p:txBody>
      </p:sp>
    </p:spTree>
    <p:extLst>
      <p:ext uri="{BB962C8B-B14F-4D97-AF65-F5344CB8AC3E}">
        <p14:creationId xmlns:p14="http://schemas.microsoft.com/office/powerpoint/2010/main" val="1601208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Content Placeholder 2"/>
          <p:cNvSpPr>
            <a:spLocks noGrp="1"/>
          </p:cNvSpPr>
          <p:nvPr>
            <p:ph sz="half" idx="4294967295"/>
          </p:nvPr>
        </p:nvSpPr>
        <p:spPr>
          <a:xfrm>
            <a:off x="1143001" y="1344710"/>
            <a:ext cx="2958352" cy="3172316"/>
          </a:xfrm>
        </p:spPr>
        <p:txBody>
          <a:bodyPr>
            <a:normAutofit fontScale="92500" lnSpcReduction="20000"/>
          </a:bodyPr>
          <a:lstStyle/>
          <a:p>
            <a:pPr marL="0" indent="0" algn="just">
              <a:spcBef>
                <a:spcPts val="0"/>
              </a:spcBef>
              <a:buNone/>
              <a:defRPr/>
            </a:pPr>
            <a:r>
              <a:rPr lang="en-GB" sz="1600" b="1" dirty="0" smtClean="0"/>
              <a:t>Sanitary and Phytosanitary Agreement (SPS Agreement)</a:t>
            </a:r>
            <a:endParaRPr lang="en-GB" sz="1600" b="1" dirty="0"/>
          </a:p>
          <a:p>
            <a:pPr marL="0" indent="0" algn="just">
              <a:spcBef>
                <a:spcPts val="0"/>
              </a:spcBef>
              <a:buNone/>
              <a:defRPr/>
            </a:pPr>
            <a:endParaRPr lang="en-GB" sz="1600" dirty="0"/>
          </a:p>
          <a:p>
            <a:pPr algn="just">
              <a:spcAft>
                <a:spcPts val="338"/>
              </a:spcAft>
              <a:buNone/>
              <a:defRPr/>
            </a:pPr>
            <a:r>
              <a:rPr lang="en-US" sz="1600" dirty="0"/>
              <a:t>SPS Agreement regulates:</a:t>
            </a:r>
          </a:p>
          <a:p>
            <a:pPr marL="0" lvl="1" indent="0" algn="just">
              <a:spcAft>
                <a:spcPts val="338"/>
              </a:spcAft>
              <a:buNone/>
              <a:defRPr/>
            </a:pPr>
            <a:r>
              <a:rPr lang="en-GB" sz="1600" dirty="0"/>
              <a:t>All measures to protect the </a:t>
            </a:r>
            <a:r>
              <a:rPr lang="en-GB" sz="1600" b="1" u="sng" dirty="0"/>
              <a:t>lives and health</a:t>
            </a:r>
            <a:r>
              <a:rPr lang="en-GB" sz="1600" b="1" dirty="0"/>
              <a:t> of humans, animals and plants </a:t>
            </a:r>
            <a:r>
              <a:rPr lang="en-GB" sz="1600" dirty="0"/>
              <a:t>from certain specific SPS risks in the exporting country.</a:t>
            </a:r>
          </a:p>
          <a:p>
            <a:pPr marL="0" lvl="1" indent="0" algn="just">
              <a:spcBef>
                <a:spcPts val="0"/>
              </a:spcBef>
              <a:buNone/>
              <a:defRPr/>
            </a:pPr>
            <a:r>
              <a:rPr lang="en-GB" sz="1600" dirty="0"/>
              <a:t> </a:t>
            </a:r>
          </a:p>
          <a:p>
            <a:pPr marL="0" lvl="1" indent="0" algn="just">
              <a:spcBef>
                <a:spcPts val="218"/>
              </a:spcBef>
              <a:spcAft>
                <a:spcPts val="338"/>
              </a:spcAft>
              <a:buNone/>
              <a:defRPr/>
            </a:pPr>
            <a:r>
              <a:rPr lang="en-GB" sz="1600" dirty="0"/>
              <a:t>For example:</a:t>
            </a:r>
          </a:p>
          <a:p>
            <a:pPr marL="192881" lvl="1" indent="-192881" algn="just">
              <a:spcBef>
                <a:spcPts val="218"/>
              </a:spcBef>
              <a:spcAft>
                <a:spcPts val="338"/>
              </a:spcAft>
              <a:defRPr/>
            </a:pPr>
            <a:r>
              <a:rPr lang="en-GB" sz="1600" dirty="0"/>
              <a:t>Requiring products to come from disease free-areas (FMD in South America, BSE in Canada)</a:t>
            </a:r>
          </a:p>
          <a:p>
            <a:pPr marL="192881" lvl="1" indent="-192881" algn="just">
              <a:spcBef>
                <a:spcPts val="218"/>
              </a:spcBef>
              <a:spcAft>
                <a:spcPts val="338"/>
              </a:spcAft>
              <a:defRPr/>
            </a:pPr>
            <a:r>
              <a:rPr lang="en-US" sz="1600" dirty="0"/>
              <a:t>Demanding certification or inspection procedures/standards of the Veterinary Services</a:t>
            </a:r>
          </a:p>
          <a:p>
            <a:pPr marL="0" indent="0">
              <a:buNone/>
              <a:defRPr/>
            </a:pPr>
            <a:endParaRPr lang="en-US" sz="900" dirty="0"/>
          </a:p>
        </p:txBody>
      </p:sp>
      <p:sp>
        <p:nvSpPr>
          <p:cNvPr id="77828" name="Rectangle 3"/>
          <p:cNvSpPr>
            <a:spLocks noChangeArrowheads="1"/>
          </p:cNvSpPr>
          <p:nvPr/>
        </p:nvSpPr>
        <p:spPr bwMode="auto">
          <a:xfrm>
            <a:off x="4936332" y="2085976"/>
            <a:ext cx="1316236" cy="15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394">
              <a:latin typeface="Verdana" panose="020B0604030504040204" pitchFamily="34" charset="0"/>
            </a:endParaRPr>
          </a:p>
        </p:txBody>
      </p:sp>
      <p:sp>
        <p:nvSpPr>
          <p:cNvPr id="77829" name="Text Box 4"/>
          <p:cNvSpPr txBox="1">
            <a:spLocks noChangeArrowheads="1"/>
          </p:cNvSpPr>
          <p:nvPr/>
        </p:nvSpPr>
        <p:spPr bwMode="auto">
          <a:xfrm>
            <a:off x="4889842" y="1298584"/>
            <a:ext cx="3185113" cy="302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just"/>
            <a:r>
              <a:rPr lang="en-GB" altLang="en-US" sz="1500" b="1" dirty="0" smtClean="0">
                <a:latin typeface="+mn-lt"/>
                <a:cs typeface="Arial" panose="020B0604020202020204" pitchFamily="34" charset="0"/>
              </a:rPr>
              <a:t>Agreement on Technical Barriers to Trade (TBT Agreement)</a:t>
            </a:r>
            <a:endParaRPr lang="en-GB" altLang="en-US" sz="1500" b="1" dirty="0">
              <a:latin typeface="+mn-lt"/>
              <a:cs typeface="Arial" panose="020B0604020202020204" pitchFamily="34" charset="0"/>
            </a:endParaRPr>
          </a:p>
          <a:p>
            <a:pPr algn="just"/>
            <a:endParaRPr lang="en-US" altLang="en-US" sz="1500" dirty="0">
              <a:latin typeface="+mn-lt"/>
              <a:cs typeface="Arial" panose="020B0604020202020204" pitchFamily="34" charset="0"/>
            </a:endParaRPr>
          </a:p>
          <a:p>
            <a:pPr algn="just"/>
            <a:r>
              <a:rPr lang="en-US" altLang="en-US" sz="1500" dirty="0">
                <a:latin typeface="+mn-lt"/>
                <a:cs typeface="Arial" panose="020B0604020202020204" pitchFamily="34" charset="0"/>
              </a:rPr>
              <a:t>TBT Agreement regulates:</a:t>
            </a:r>
          </a:p>
          <a:p>
            <a:pPr algn="just"/>
            <a:r>
              <a:rPr lang="en-US" altLang="en-US" sz="1500" i="1" dirty="0">
                <a:latin typeface="+mn-lt"/>
                <a:cs typeface="Arial" panose="020B0604020202020204" pitchFamily="34" charset="0"/>
              </a:rPr>
              <a:t>“1.3  All products, including industrial and agricultural products, shall be subject to the provisions of this Agreement.”</a:t>
            </a:r>
          </a:p>
          <a:p>
            <a:pPr algn="just"/>
            <a:r>
              <a:rPr lang="en-US" altLang="en-US" sz="1500" dirty="0">
                <a:latin typeface="+mn-lt"/>
                <a:cs typeface="Arial" panose="020B0604020202020204" pitchFamily="34" charset="0"/>
              </a:rPr>
              <a:t>For example:</a:t>
            </a:r>
          </a:p>
          <a:p>
            <a:pPr algn="just"/>
            <a:r>
              <a:rPr lang="en-US" altLang="en-US" sz="1500" dirty="0">
                <a:latin typeface="+mn-lt"/>
                <a:cs typeface="Arial" panose="020B0604020202020204" pitchFamily="34" charset="0"/>
              </a:rPr>
              <a:t>Technical regulations concerning size, shape, design, labeling, or packaging of a product.</a:t>
            </a:r>
          </a:p>
          <a:p>
            <a:pPr>
              <a:spcBef>
                <a:spcPct val="20000"/>
              </a:spcBef>
              <a:buClr>
                <a:srgbClr val="A50021"/>
              </a:buClr>
            </a:pPr>
            <a:endParaRPr lang="en-US" altLang="en-US" sz="900" dirty="0">
              <a:cs typeface="Arial" panose="020B0604020202020204" pitchFamily="34" charset="0"/>
            </a:endParaRPr>
          </a:p>
        </p:txBody>
      </p:sp>
      <p:pic>
        <p:nvPicPr>
          <p:cNvPr id="77831" name="Picture 2" descr="WTO.jpg"/>
          <p:cNvPicPr>
            <a:picLocks noChangeAspect="1"/>
          </p:cNvPicPr>
          <p:nvPr/>
        </p:nvPicPr>
        <p:blipFill>
          <a:blip r:embed="rId3" cstate="print">
            <a:extLst>
              <a:ext uri="{28A0092B-C50C-407E-A947-70E740481C1C}">
                <a14:useLocalDpi xmlns:a14="http://schemas.microsoft.com/office/drawing/2010/main" val="0"/>
              </a:ext>
            </a:extLst>
          </a:blip>
          <a:srcRect l="-552" t="-1901" r="66273"/>
          <a:stretch>
            <a:fillRect/>
          </a:stretch>
        </p:blipFill>
        <p:spPr bwMode="auto">
          <a:xfrm>
            <a:off x="1960960" y="446038"/>
            <a:ext cx="627758" cy="555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2701232" y="500955"/>
            <a:ext cx="5501474" cy="445592"/>
          </a:xfrm>
          <a:prstGeom prst="rect">
            <a:avLst/>
          </a:prstGeom>
          <a:solidFill>
            <a:schemeClr val="bg1">
              <a:alpha val="59999"/>
            </a:schemeClr>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51435" tIns="25718" rIns="51435" bIns="25718" numCol="1" rtlCol="0" anchor="t" anchorCtr="0" compatLnSpc="1">
            <a:prstTxWarp prst="textNoShape">
              <a:avLst/>
            </a:prstTxWarp>
            <a:noAutofit/>
          </a:bodyPr>
          <a:lstStyle>
            <a:lvl1pPr algn="l" defTabSz="685800" rtl="0" eaLnBrk="1" latinLnBrk="0" hangingPunct="1">
              <a:lnSpc>
                <a:spcPct val="90000"/>
              </a:lnSpc>
              <a:spcBef>
                <a:spcPct val="0"/>
              </a:spcBef>
              <a:buNone/>
              <a:defRPr sz="3300" b="0" kern="1200">
                <a:solidFill>
                  <a:schemeClr val="accent1"/>
                </a:solidFill>
                <a:latin typeface="+mj-lt"/>
                <a:ea typeface="+mj-ea"/>
                <a:cs typeface="+mj-cs"/>
              </a:defRPr>
            </a:lvl1pPr>
          </a:lstStyle>
          <a:p>
            <a:r>
              <a:rPr lang="en-GB" altLang="en-US" b="1" smtClean="0">
                <a:ea typeface="ＭＳ Ｐゴシック" panose="020B0600070205080204" pitchFamily="34" charset="-128"/>
              </a:rPr>
              <a:t>World Trade Organization</a:t>
            </a:r>
            <a:endParaRPr lang="en-US" altLang="en-US" b="1" dirty="0">
              <a:ea typeface="ＭＳ Ｐゴシック" panose="020B0600070205080204" pitchFamily="34" charset="-128"/>
            </a:endParaRPr>
          </a:p>
        </p:txBody>
      </p:sp>
    </p:spTree>
    <p:extLst>
      <p:ext uri="{BB962C8B-B14F-4D97-AF65-F5344CB8AC3E}">
        <p14:creationId xmlns:p14="http://schemas.microsoft.com/office/powerpoint/2010/main" val="3163698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4229" y="273844"/>
            <a:ext cx="7933765" cy="701068"/>
          </a:xfrm>
        </p:spPr>
        <p:txBody>
          <a:bodyPr/>
          <a:lstStyle/>
          <a:p>
            <a:r>
              <a:rPr lang="en-GB" b="1" dirty="0"/>
              <a:t>How do you know if a measure is SPS or TBT? </a:t>
            </a:r>
            <a:endParaRPr lang="en-GB" dirty="0"/>
          </a:p>
        </p:txBody>
      </p:sp>
      <p:sp>
        <p:nvSpPr>
          <p:cNvPr id="3" name="Content Placeholder 2"/>
          <p:cNvSpPr>
            <a:spLocks noGrp="1"/>
          </p:cNvSpPr>
          <p:nvPr>
            <p:ph idx="1"/>
          </p:nvPr>
        </p:nvSpPr>
        <p:spPr>
          <a:xfrm>
            <a:off x="880781" y="1133896"/>
            <a:ext cx="7960659" cy="3391039"/>
          </a:xfrm>
        </p:spPr>
        <p:txBody>
          <a:bodyPr>
            <a:normAutofit fontScale="77500" lnSpcReduction="20000"/>
          </a:bodyPr>
          <a:lstStyle/>
          <a:p>
            <a:pPr marL="0" indent="0">
              <a:buNone/>
            </a:pPr>
            <a:r>
              <a:rPr lang="en-GB" dirty="0" smtClean="0"/>
              <a:t>Different scope: </a:t>
            </a:r>
          </a:p>
          <a:p>
            <a:r>
              <a:rPr lang="en-GB" dirty="0" smtClean="0"/>
              <a:t>The </a:t>
            </a:r>
            <a:r>
              <a:rPr lang="en-GB" dirty="0"/>
              <a:t>SPS Agreement covers all measures whose purpose is to protect:  </a:t>
            </a:r>
          </a:p>
          <a:p>
            <a:pPr lvl="2"/>
            <a:r>
              <a:rPr lang="en-GB" dirty="0"/>
              <a:t>human or animal health from food-borne risks;</a:t>
            </a:r>
          </a:p>
          <a:p>
            <a:pPr lvl="2"/>
            <a:r>
              <a:rPr lang="en-GB" dirty="0"/>
              <a:t>human health from </a:t>
            </a:r>
            <a:r>
              <a:rPr lang="en-GB" dirty="0" smtClean="0"/>
              <a:t>animal- </a:t>
            </a:r>
            <a:r>
              <a:rPr lang="en-GB" dirty="0"/>
              <a:t>or plant-carried diseases;</a:t>
            </a:r>
          </a:p>
          <a:p>
            <a:pPr lvl="2"/>
            <a:r>
              <a:rPr lang="en-GB" dirty="0"/>
              <a:t>animals and plants from pests or diseases;</a:t>
            </a:r>
          </a:p>
          <a:p>
            <a:r>
              <a:rPr lang="en-GB" dirty="0"/>
              <a:t>whether or not these are technical requirements.  </a:t>
            </a:r>
          </a:p>
          <a:p>
            <a:r>
              <a:rPr lang="en-GB" dirty="0" smtClean="0"/>
              <a:t>It is the </a:t>
            </a:r>
            <a:r>
              <a:rPr lang="en-GB" b="1" u="sng" dirty="0"/>
              <a:t>purpose </a:t>
            </a:r>
            <a:r>
              <a:rPr lang="en-GB" dirty="0"/>
              <a:t>of the measure </a:t>
            </a:r>
            <a:r>
              <a:rPr lang="en-GB" dirty="0" smtClean="0"/>
              <a:t>that determines </a:t>
            </a:r>
            <a:r>
              <a:rPr lang="en-GB" dirty="0"/>
              <a:t>whether a measure is subject to the SPS Agreement. </a:t>
            </a:r>
          </a:p>
          <a:p>
            <a:r>
              <a:rPr lang="en-GB" dirty="0" smtClean="0"/>
              <a:t>The </a:t>
            </a:r>
            <a:r>
              <a:rPr lang="en-GB" b="1" dirty="0"/>
              <a:t>TBT</a:t>
            </a:r>
            <a:r>
              <a:rPr lang="en-GB" dirty="0"/>
              <a:t> (Technical Barriers to Trade) Agreement covers </a:t>
            </a:r>
            <a:endParaRPr lang="en-GB" dirty="0" smtClean="0"/>
          </a:p>
          <a:p>
            <a:pPr lvl="1"/>
            <a:r>
              <a:rPr lang="en-GB" dirty="0" smtClean="0"/>
              <a:t>all </a:t>
            </a:r>
            <a:r>
              <a:rPr lang="en-GB" dirty="0"/>
              <a:t>technical regulations, voluntary standards and the procedures to ensure that these are met, except when these are sanitary or phytosanitary measures as defined by the SPS Agreement. </a:t>
            </a:r>
            <a:endParaRPr lang="en-GB" dirty="0" smtClean="0"/>
          </a:p>
          <a:p>
            <a:r>
              <a:rPr lang="en-GB" dirty="0" smtClean="0"/>
              <a:t>The </a:t>
            </a:r>
            <a:r>
              <a:rPr lang="en-GB" b="1" dirty="0"/>
              <a:t>type of measure </a:t>
            </a:r>
            <a:r>
              <a:rPr lang="en-GB" dirty="0" smtClean="0"/>
              <a:t>determines </a:t>
            </a:r>
            <a:r>
              <a:rPr lang="en-GB" dirty="0"/>
              <a:t>whether it is covered by the TBT </a:t>
            </a:r>
            <a:r>
              <a:rPr lang="en-GB" dirty="0" smtClean="0"/>
              <a:t>Agreement.</a:t>
            </a:r>
          </a:p>
        </p:txBody>
      </p:sp>
    </p:spTree>
    <p:extLst>
      <p:ext uri="{BB962C8B-B14F-4D97-AF65-F5344CB8AC3E}">
        <p14:creationId xmlns:p14="http://schemas.microsoft.com/office/powerpoint/2010/main" val="1483326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63" y="186438"/>
            <a:ext cx="7169727" cy="994172"/>
          </a:xfrm>
        </p:spPr>
        <p:txBody>
          <a:bodyPr/>
          <a:lstStyle/>
          <a:p>
            <a:r>
              <a:rPr lang="en-US" b="1" dirty="0" smtClean="0">
                <a:solidFill>
                  <a:srgbClr val="FF0000"/>
                </a:solidFill>
              </a:rPr>
              <a:t>Exercise 1 </a:t>
            </a:r>
            <a:r>
              <a:rPr lang="en-US" b="1" dirty="0" smtClean="0"/>
              <a:t/>
            </a:r>
            <a:br>
              <a:rPr lang="en-US" b="1" dirty="0" smtClean="0"/>
            </a:br>
            <a:r>
              <a:rPr lang="en-US" sz="2500" b="1" dirty="0" smtClean="0"/>
              <a:t>In groups of two/three</a:t>
            </a:r>
            <a:endParaRPr lang="en-GB" sz="2500" b="1" dirty="0"/>
          </a:p>
        </p:txBody>
      </p:sp>
      <p:sp>
        <p:nvSpPr>
          <p:cNvPr id="3" name="Content Placeholder 2"/>
          <p:cNvSpPr>
            <a:spLocks noGrp="1"/>
          </p:cNvSpPr>
          <p:nvPr>
            <p:ph idx="1"/>
          </p:nvPr>
        </p:nvSpPr>
        <p:spPr>
          <a:xfrm>
            <a:off x="968963" y="1180611"/>
            <a:ext cx="7805243" cy="3674924"/>
          </a:xfrm>
        </p:spPr>
        <p:txBody>
          <a:bodyPr>
            <a:normAutofit fontScale="85000" lnSpcReduction="20000"/>
          </a:bodyPr>
          <a:lstStyle/>
          <a:p>
            <a:pPr marL="342900" indent="-342900">
              <a:buFont typeface="+mj-lt"/>
              <a:buAutoNum type="arabicPeriod"/>
            </a:pPr>
            <a:r>
              <a:rPr lang="en-US" sz="2400" dirty="0" smtClean="0"/>
              <a:t>Discuss if the following measures are SPS or TBT</a:t>
            </a:r>
          </a:p>
          <a:p>
            <a:pPr marL="514350" lvl="1" indent="-257175">
              <a:buFont typeface="+mj-lt"/>
              <a:buAutoNum type="alphaLcParenR"/>
            </a:pPr>
            <a:r>
              <a:rPr lang="en-US" sz="2400" dirty="0" smtClean="0"/>
              <a:t>A detailed standard on the color and shape of food packages</a:t>
            </a:r>
          </a:p>
          <a:p>
            <a:pPr marL="514350" lvl="1" indent="-257175">
              <a:buFont typeface="+mj-lt"/>
              <a:buAutoNum type="alphaLcParenR"/>
            </a:pPr>
            <a:r>
              <a:rPr lang="en-US" sz="2400" dirty="0" smtClean="0"/>
              <a:t>A detailed standard on nutritional information in labelling</a:t>
            </a:r>
          </a:p>
          <a:p>
            <a:pPr marL="514350" lvl="1" indent="-257175">
              <a:buFont typeface="+mj-lt"/>
              <a:buAutoNum type="alphaLcParenR"/>
            </a:pPr>
            <a:r>
              <a:rPr lang="en-US" sz="2400" dirty="0" smtClean="0"/>
              <a:t>A regulation on wood boxes in international trade</a:t>
            </a:r>
          </a:p>
          <a:p>
            <a:pPr marL="514350" lvl="1" indent="-257175">
              <a:buFont typeface="+mj-lt"/>
              <a:buAutoNum type="alphaLcParenR"/>
            </a:pPr>
            <a:r>
              <a:rPr lang="en-US" sz="2400" dirty="0" smtClean="0"/>
              <a:t>Import requirements for live animals</a:t>
            </a:r>
          </a:p>
          <a:p>
            <a:pPr marL="514350" lvl="1" indent="-257175">
              <a:buFont typeface="+mj-lt"/>
              <a:buAutoNum type="alphaLcParenR"/>
            </a:pPr>
            <a:r>
              <a:rPr lang="en-US" sz="2400" dirty="0" smtClean="0"/>
              <a:t>A regulation on organic agriculture</a:t>
            </a:r>
          </a:p>
          <a:p>
            <a:pPr marL="514350" lvl="1" indent="-257175">
              <a:buFont typeface="+mj-lt"/>
              <a:buAutoNum type="alphaLcParenR"/>
            </a:pPr>
            <a:r>
              <a:rPr lang="en-US" sz="2400" dirty="0" smtClean="0"/>
              <a:t>A regulation on the import of straw handicraft </a:t>
            </a:r>
          </a:p>
          <a:p>
            <a:pPr marL="514350" lvl="1" indent="-257175">
              <a:buFont typeface="+mj-lt"/>
              <a:buAutoNum type="alphaLcParenR"/>
            </a:pPr>
            <a:r>
              <a:rPr lang="en-US" sz="2400" dirty="0" smtClean="0"/>
              <a:t>A regulation for the importation of processed cotton and fibers</a:t>
            </a:r>
          </a:p>
          <a:p>
            <a:pPr marL="257175" lvl="1" indent="0">
              <a:buNone/>
            </a:pPr>
            <a:endParaRPr lang="en-US" sz="2400" dirty="0" smtClean="0"/>
          </a:p>
          <a:p>
            <a:pPr marL="342900" indent="-342900">
              <a:buFont typeface="+mj-lt"/>
              <a:buAutoNum type="arabicPeriod" startAt="2"/>
            </a:pPr>
            <a:r>
              <a:rPr lang="en-US" sz="2400" dirty="0"/>
              <a:t>Identify three SPS measures and three TBT </a:t>
            </a:r>
            <a:r>
              <a:rPr lang="en-US" sz="2400" dirty="0" smtClean="0"/>
              <a:t>measures</a:t>
            </a:r>
            <a:endParaRPr lang="en-US" sz="2400" dirty="0" smtClean="0"/>
          </a:p>
        </p:txBody>
      </p:sp>
    </p:spTree>
    <p:extLst>
      <p:ext uri="{BB962C8B-B14F-4D97-AF65-F5344CB8AC3E}">
        <p14:creationId xmlns:p14="http://schemas.microsoft.com/office/powerpoint/2010/main" val="4119224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3D SOUND" val="Swing"/>
  <p:tag name="POWER3D IMAGE0" val="PWRTRANS.TGA"/>
  <p:tag name="POWER3D OPTIONS" val="Medium "/>
  <p:tag name="POWER3D TRANSITION" val="DemoSwing.p3d 6"/>
</p:tagLst>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6C217F"/>
      </a:accent1>
      <a:accent2>
        <a:srgbClr val="CFC2D9"/>
      </a:accent2>
      <a:accent3>
        <a:srgbClr val="006E31"/>
      </a:accent3>
      <a:accent4>
        <a:srgbClr val="FF6600"/>
      </a:accent4>
      <a:accent5>
        <a:srgbClr val="4472C4"/>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1443</TotalTime>
  <Words>1249</Words>
  <Application>Microsoft Office PowerPoint</Application>
  <PresentationFormat>On-screen Show (16:9)</PresentationFormat>
  <Paragraphs>166</Paragraphs>
  <Slides>20</Slides>
  <Notes>5</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9" baseType="lpstr">
      <vt:lpstr>ＭＳ Ｐゴシック</vt:lpstr>
      <vt:lpstr>Arial</vt:lpstr>
      <vt:lpstr>Calibri</vt:lpstr>
      <vt:lpstr>Tahoma</vt:lpstr>
      <vt:lpstr>Times New Roman</vt:lpstr>
      <vt:lpstr>Verdana</vt:lpstr>
      <vt:lpstr>Wingdings</vt:lpstr>
      <vt:lpstr>Office Theme</vt:lpstr>
      <vt:lpstr>Slide</vt:lpstr>
      <vt:lpstr>PowerPoint Presentation</vt:lpstr>
      <vt:lpstr>Outline</vt:lpstr>
      <vt:lpstr>International legal instruments</vt:lpstr>
      <vt:lpstr>International framework: the WTO – SPS AGREEMENT</vt:lpstr>
      <vt:lpstr>World Trade Organization</vt:lpstr>
      <vt:lpstr>Principle of non-discrimination: </vt:lpstr>
      <vt:lpstr>PowerPoint Presentation</vt:lpstr>
      <vt:lpstr>How do you know if a measure is SPS or TBT? </vt:lpstr>
      <vt:lpstr>Exercise 1  In groups of two/three</vt:lpstr>
      <vt:lpstr>PowerPoint Presentation</vt:lpstr>
      <vt:lpstr>PowerPoint Presentation</vt:lpstr>
      <vt:lpstr>Key Provisions in the SPS Agreement</vt:lpstr>
      <vt:lpstr>PowerPoint Presentation</vt:lpstr>
      <vt:lpstr>Key Provisions in the SPS Agreement</vt:lpstr>
      <vt:lpstr>PowerPoint Presentation</vt:lpstr>
      <vt:lpstr>Key Provisions in the SPS Agreement</vt:lpstr>
      <vt:lpstr>Key Provisions in the SPS Agreement</vt:lpstr>
      <vt:lpstr>Key Provisions in the SPS Agreement</vt:lpstr>
      <vt:lpstr>Government Responsibility in the Implementation of the SPS Agreement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Philpot</dc:creator>
  <cp:lastModifiedBy>Brunel, Sarah (AGDI)</cp:lastModifiedBy>
  <cp:revision>119</cp:revision>
  <cp:lastPrinted>2016-01-16T17:31:26Z</cp:lastPrinted>
  <dcterms:created xsi:type="dcterms:W3CDTF">2015-12-01T15:06:03Z</dcterms:created>
  <dcterms:modified xsi:type="dcterms:W3CDTF">2018-01-09T15:04:38Z</dcterms:modified>
</cp:coreProperties>
</file>