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3" r:id="rId3"/>
    <p:sldId id="314" r:id="rId4"/>
    <p:sldId id="328" r:id="rId5"/>
    <p:sldId id="315" r:id="rId6"/>
    <p:sldId id="317" r:id="rId7"/>
    <p:sldId id="318" r:id="rId8"/>
    <p:sldId id="32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</p:sldIdLst>
  <p:sldSz cx="9144000" cy="5143500" type="screen16x9"/>
  <p:notesSz cx="6794500" cy="9906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ouser01" initials="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/>
    <p:restoredTop sz="92540" autoAdjust="0"/>
  </p:normalViewPr>
  <p:slideViewPr>
    <p:cSldViewPr snapToGrid="0" snapToObjects="1">
      <p:cViewPr varScale="1">
        <p:scale>
          <a:sx n="137" d="100"/>
          <a:sy n="137" d="100"/>
        </p:scale>
        <p:origin x="78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30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89CD8-43C3-408D-9368-FDBE42C7EDFE}" type="datetimeFigureOut">
              <a:rPr lang="en-GB" smtClean="0"/>
              <a:t>09/01/2018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13137-96A3-48AD-B4BE-ACD569C4C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9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F8E99-B454-B548-A324-6AB8EBF83957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58E2D-82E9-4B40-B463-526FA93C5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8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772" y="906511"/>
            <a:ext cx="7167016" cy="100611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772" y="2180022"/>
            <a:ext cx="7167016" cy="1367224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92772" y="1975064"/>
            <a:ext cx="716701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65" y="4506622"/>
            <a:ext cx="1400078" cy="5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04410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2818" y="273844"/>
            <a:ext cx="5126557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FAO</a:t>
            </a:r>
            <a:r>
              <a:rPr lang="en-GB">
                <a:solidFill>
                  <a:srgbClr val="B0D3EE"/>
                </a:solidFill>
              </a:rPr>
              <a:t> </a:t>
            </a:r>
            <a:r>
              <a:rPr lang="en-GB"/>
              <a:t>Legal Office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1D39-B6C7-4C94-9CBB-2968F9A49E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551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FAO</a:t>
            </a:r>
            <a:r>
              <a:rPr lang="en-GB">
                <a:solidFill>
                  <a:srgbClr val="B0D3EE"/>
                </a:solidFill>
              </a:rPr>
              <a:t> </a:t>
            </a:r>
            <a:r>
              <a:rPr lang="en-GB"/>
              <a:t>Legal Office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2D81-78CC-4FB6-8026-69F32059B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178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3050" indent="-273050" defTabSz="901800">
              <a:spcAft>
                <a:spcPts val="600"/>
              </a:spcAft>
              <a:tabLst>
                <a:tab pos="719138" algn="l"/>
              </a:tabLst>
              <a:defRPr/>
            </a:lvl1pPr>
            <a:lvl2pPr marL="577850" indent="-234950">
              <a:spcAft>
                <a:spcPts val="600"/>
              </a:spcAft>
              <a:tabLst/>
              <a:defRPr/>
            </a:lvl2pPr>
            <a:lvl3pPr marL="892175" indent="-206375">
              <a:spcAft>
                <a:spcPts val="600"/>
              </a:spcAft>
              <a:tabLst/>
              <a:defRPr/>
            </a:lvl3pPr>
            <a:lvl4pPr marL="1244600" indent="-215900">
              <a:spcAft>
                <a:spcPts val="600"/>
              </a:spcAft>
              <a:tabLst/>
              <a:defRPr/>
            </a:lvl4pPr>
            <a:lvl5pPr marL="1558925" indent="-187325">
              <a:spcAft>
                <a:spcPts val="600"/>
              </a:spcAft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65" y="4506622"/>
            <a:ext cx="1400078" cy="5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0081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18760"/>
            <a:ext cx="7164388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778554"/>
            <a:ext cx="716438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42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69219"/>
            <a:ext cx="3518854" cy="31380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8554" y="1369219"/>
            <a:ext cx="3539590" cy="31380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844"/>
            <a:ext cx="7164388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260872"/>
            <a:ext cx="351027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878807"/>
            <a:ext cx="3510278" cy="26527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6647" y="1260872"/>
            <a:ext cx="352314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6647" y="1878807"/>
            <a:ext cx="3523142" cy="26527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85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261539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163" y="740569"/>
            <a:ext cx="4240625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543050"/>
            <a:ext cx="261539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1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2639667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43439" y="740569"/>
            <a:ext cx="4216349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543050"/>
            <a:ext cx="263966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16" y="1369219"/>
            <a:ext cx="7169729" cy="311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765" y="4846709"/>
            <a:ext cx="434908" cy="205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047E-932E-D046-B526-ECC9278DC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428625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28625" y="0"/>
            <a:ext cx="1935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67360" y="4602216"/>
            <a:ext cx="856040" cy="44277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 flipV="1">
            <a:off x="1298416" y="4832851"/>
            <a:ext cx="2936360" cy="13858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369011" y="4832851"/>
            <a:ext cx="3099133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98416" y="274638"/>
            <a:ext cx="71697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65" y="4506622"/>
            <a:ext cx="1400078" cy="5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alaina.Ravelomanantsoa@fao.org" TargetMode="External"/><Relationship Id="rId2" Type="http://schemas.openxmlformats.org/officeDocument/2006/relationships/hyperlink" Target="mailto:Carmen.Bullon@fao.or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://derecho.laguia2000.com/wp-content/uploads/2008/07/common-law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Elements </a:t>
            </a:r>
            <a:r>
              <a:rPr lang="en-US" b="1" dirty="0"/>
              <a:t>of plant protection legislation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772" y="2180022"/>
            <a:ext cx="7167016" cy="1188466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</a:p>
          <a:p>
            <a:r>
              <a:rPr lang="en-US" sz="1800" b="1" dirty="0"/>
              <a:t>The IPPC Secretariat</a:t>
            </a:r>
          </a:p>
          <a:p>
            <a:r>
              <a:rPr lang="fr-FR" sz="1800" b="1" dirty="0" err="1"/>
              <a:t>With</a:t>
            </a:r>
            <a:r>
              <a:rPr lang="fr-FR" sz="1800" b="1" dirty="0"/>
              <a:t> the </a:t>
            </a:r>
            <a:r>
              <a:rPr lang="fr-FR" sz="1800" b="1" dirty="0" err="1"/>
              <a:t>financial</a:t>
            </a:r>
            <a:r>
              <a:rPr lang="fr-FR" sz="1800" b="1" dirty="0"/>
              <a:t> support of the STDF </a:t>
            </a:r>
            <a:r>
              <a:rPr lang="fr-FR" sz="1800" b="1" dirty="0" err="1"/>
              <a:t>project</a:t>
            </a:r>
            <a:r>
              <a:rPr lang="fr-FR" sz="1800" b="1" dirty="0"/>
              <a:t> 401</a:t>
            </a:r>
            <a:endParaRPr lang="en-US" sz="1800" b="1" dirty="0"/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3911" y="4040841"/>
            <a:ext cx="7169727" cy="411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Phytosanitary Capacity Evaluation (PCE) facilitators training</a:t>
            </a:r>
          </a:p>
        </p:txBody>
      </p:sp>
    </p:spTree>
    <p:extLst>
      <p:ext uri="{BB962C8B-B14F-4D97-AF65-F5344CB8AC3E}">
        <p14:creationId xmlns:p14="http://schemas.microsoft.com/office/powerpoint/2010/main" val="48880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2900" y="121745"/>
            <a:ext cx="6172200" cy="8572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b="1" dirty="0"/>
              <a:t>Imports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62900" y="1318232"/>
            <a:ext cx="7374276" cy="3482579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000" dirty="0"/>
              <a:t>The country has sovereign authority to regulate the entry of plants and plant products (import requirements)</a:t>
            </a:r>
          </a:p>
          <a:p>
            <a:pPr algn="just" eaLnBrk="1" hangingPunct="1"/>
            <a:r>
              <a:rPr lang="en-US" sz="2000" dirty="0"/>
              <a:t>Right to prescribe and enforce phytosanitary measures on the basis of :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pest risk analysis.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inspections or phytosanitary actions to be carried out as promptly as possible.</a:t>
            </a:r>
          </a:p>
        </p:txBody>
      </p:sp>
    </p:spTree>
    <p:extLst>
      <p:ext uri="{BB962C8B-B14F-4D97-AF65-F5344CB8AC3E}">
        <p14:creationId xmlns:p14="http://schemas.microsoft.com/office/powerpoint/2010/main" val="1104133314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07" y="133302"/>
            <a:ext cx="6172200" cy="8572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b="1" dirty="0"/>
              <a:t>Phytosanitary certification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1058807" y="1467972"/>
            <a:ext cx="7466628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200" dirty="0"/>
              <a:t>In conformity with the IPPC model (Schedule)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200" dirty="0"/>
              <a:t>Taking into account international standards (ISPM 12)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200" dirty="0"/>
              <a:t>On the basis of inspection under the authority of the NPPO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To spell out phytosanitary certification for export and re-export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To regulate consignments </a:t>
            </a:r>
            <a:r>
              <a:rPr lang="en-US" sz="2200" b="1" dirty="0"/>
              <a:t>in transit </a:t>
            </a:r>
          </a:p>
          <a:p>
            <a:pPr algn="just" eaLnBrk="1" hangingPunct="1">
              <a:lnSpc>
                <a:spcPct val="80000"/>
              </a:lnSpc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798868"/>
              </p:ext>
            </p:extLst>
          </p:nvPr>
        </p:nvGraphicFramePr>
        <p:xfrm>
          <a:off x="7436224" y="313275"/>
          <a:ext cx="1314450" cy="90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3" imgW="3387240" imgH="2323440" progId="">
                  <p:embed/>
                </p:oleObj>
              </mc:Choice>
              <mc:Fallback>
                <p:oleObj name="Clip" r:id="rId3" imgW="3387240" imgH="2323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224" y="313275"/>
                        <a:ext cx="1314450" cy="901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81507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1026400" y="145467"/>
            <a:ext cx="6172200" cy="8572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b="1" dirty="0"/>
              <a:t>Enforcement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719417" y="1223963"/>
            <a:ext cx="3869371" cy="329207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Calibri" pitchFamily="34" charset="0"/>
              </a:rPr>
              <a:t>Infringements and sanctions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Specific infringements &amp; sanctions for inspectors/civil servants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Remedies/appeals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Derogations</a:t>
            </a:r>
          </a:p>
          <a:p>
            <a:pPr eaLnBrk="1" hangingPunct="1"/>
            <a:endParaRPr lang="en-US" sz="15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40414" y="1291198"/>
            <a:ext cx="4246385" cy="35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73050" indent="-273050" algn="just" defTabSz="901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charset="2"/>
              <a:buChar char="§"/>
              <a:tabLst>
                <a:tab pos="719138" algn="l"/>
              </a:tabLst>
              <a:defRPr/>
            </a:pPr>
            <a:r>
              <a:rPr lang="en-US" sz="2000" dirty="0">
                <a:latin typeface="Calibri" pitchFamily="34" charset="0"/>
              </a:rPr>
              <a:t>Provisions to enhance coordination</a:t>
            </a:r>
          </a:p>
          <a:p>
            <a:pPr marL="273050" indent="-273050" algn="just" defTabSz="901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charset="2"/>
              <a:buChar char="§"/>
              <a:tabLst>
                <a:tab pos="719138" algn="l"/>
              </a:tabLst>
              <a:defRPr/>
            </a:pPr>
            <a:r>
              <a:rPr lang="en-US" sz="2000" dirty="0">
                <a:latin typeface="Calibri" pitchFamily="34" charset="0"/>
              </a:rPr>
              <a:t>Duties of collaboration of other institutions (information, data)</a:t>
            </a:r>
          </a:p>
          <a:p>
            <a:pPr marL="273050" indent="-273050" algn="just" defTabSz="901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charset="2"/>
              <a:buChar char="§"/>
              <a:tabLst>
                <a:tab pos="719138" algn="l"/>
              </a:tabLst>
              <a:defRPr/>
            </a:pPr>
            <a:r>
              <a:rPr lang="en-US" sz="2000" dirty="0">
                <a:latin typeface="Calibri" pitchFamily="34" charset="0"/>
              </a:rPr>
              <a:t>Provisions for participation of the private sector</a:t>
            </a:r>
          </a:p>
          <a:p>
            <a:pPr marL="273050" indent="-273050" algn="just" defTabSz="901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charset="2"/>
              <a:buChar char="§"/>
              <a:tabLst>
                <a:tab pos="719138" algn="l"/>
              </a:tabLst>
              <a:defRPr/>
            </a:pPr>
            <a:r>
              <a:rPr lang="en-US" sz="2000" dirty="0">
                <a:latin typeface="Calibri" pitchFamily="34" charset="0"/>
              </a:rPr>
              <a:t>Schedules (model certificates – such as  phytosanitary certificate and re-export certificate)</a:t>
            </a:r>
          </a:p>
          <a:p>
            <a:pPr marL="273050" indent="-273050" algn="just" defTabSz="901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charset="2"/>
              <a:buChar char="§"/>
              <a:tabLst>
                <a:tab pos="719138" algn="l"/>
              </a:tabLst>
              <a:defRPr/>
            </a:pPr>
            <a:r>
              <a:rPr lang="en-US" sz="2000" dirty="0">
                <a:latin typeface="Calibri" pitchFamily="34" charset="0"/>
              </a:rPr>
              <a:t>Regulations</a:t>
            </a:r>
          </a:p>
          <a:p>
            <a:pPr marL="204788" indent="-204788" defTabSz="6858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sz="15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77242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110" y="53579"/>
            <a:ext cx="4390094" cy="43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718" y="4165377"/>
            <a:ext cx="4374486" cy="9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389089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734" y="0"/>
            <a:ext cx="507206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283259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108080"/>
            <a:ext cx="3253133" cy="441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515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655676" y="735547"/>
            <a:ext cx="5829300" cy="1125140"/>
          </a:xfrm>
        </p:spPr>
        <p:txBody>
          <a:bodyPr/>
          <a:lstStyle/>
          <a:p>
            <a:r>
              <a:rPr lang="en-US" sz="3300" b="1" dirty="0">
                <a:solidFill>
                  <a:schemeClr val="tx2"/>
                </a:solidFill>
              </a:rPr>
              <a:t>Thank you very much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/>
              <a:t>FAO</a:t>
            </a:r>
            <a:r>
              <a:rPr lang="en-GB">
                <a:solidFill>
                  <a:srgbClr val="B0D3EE"/>
                </a:solidFill>
              </a:rPr>
              <a:t> </a:t>
            </a:r>
            <a:r>
              <a:rPr lang="en-GB"/>
              <a:t>Legal Office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 bwMode="auto">
          <a:xfrm>
            <a:off x="1493658" y="2193709"/>
            <a:ext cx="615668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chemeClr val="tx2"/>
                </a:solidFill>
              </a:rPr>
              <a:t>Carmen Bullon  - </a:t>
            </a:r>
            <a:r>
              <a:rPr lang="en-US" sz="1500" b="1" dirty="0" err="1">
                <a:solidFill>
                  <a:schemeClr val="tx2"/>
                </a:solidFill>
                <a:hlinkClick r:id="rId2"/>
              </a:rPr>
              <a:t>Carmen.Bullon@fao</a:t>
            </a:r>
            <a:r>
              <a:rPr lang="en-US" sz="1500" b="1" dirty="0">
                <a:solidFill>
                  <a:schemeClr val="tx2"/>
                </a:solidFill>
                <a:hlinkClick r:id="rId2"/>
              </a:rPr>
              <a:t>.org</a:t>
            </a:r>
            <a:endParaRPr lang="en-US" sz="1500" b="1" dirty="0">
              <a:solidFill>
                <a:schemeClr val="tx2"/>
              </a:solidFill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sz="1500" b="1" dirty="0">
                <a:solidFill>
                  <a:schemeClr val="tx2"/>
                </a:solidFill>
              </a:rPr>
              <a:t>Lalaina Ravelomanantsoa- </a:t>
            </a:r>
            <a:r>
              <a:rPr lang="en-US" sz="1500" b="1" dirty="0">
                <a:solidFill>
                  <a:schemeClr val="tx2"/>
                </a:solidFill>
                <a:hlinkClick r:id="rId3"/>
              </a:rPr>
              <a:t>Lalaina.Ravelomanantsoa@fao.org</a:t>
            </a:r>
            <a:endParaRPr lang="en-US" sz="1500" b="1" dirty="0">
              <a:solidFill>
                <a:schemeClr val="tx2"/>
              </a:solidFill>
            </a:endParaRPr>
          </a:p>
          <a:p>
            <a:pPr algn="l" eaLnBrk="0" hangingPunct="0">
              <a:spcBef>
                <a:spcPct val="20000"/>
              </a:spcBef>
            </a:pPr>
            <a:endParaRPr lang="en-US" sz="1500" b="1" dirty="0">
              <a:solidFill>
                <a:schemeClr val="tx2"/>
              </a:solidFill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sz="2100" b="1" dirty="0">
                <a:solidFill>
                  <a:schemeClr val="tx2"/>
                </a:solidFill>
              </a:rPr>
              <a:t>Legal Officers -FAO Development Law Service</a:t>
            </a:r>
          </a:p>
        </p:txBody>
      </p:sp>
      <p:pic>
        <p:nvPicPr>
          <p:cNvPr id="10" name="Picture 6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79269" y="0"/>
            <a:ext cx="2421731" cy="23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648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809382" y="301288"/>
            <a:ext cx="6858000" cy="6534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000" b="1" dirty="0">
                <a:latin typeface="+mn-lt"/>
                <a:ea typeface="+mn-ea"/>
                <a:cs typeface="+mn-cs"/>
              </a:rPr>
              <a:t>Plant Protection Act - Basic elements</a:t>
            </a:r>
            <a:br>
              <a:rPr lang="en-US" sz="3000" b="1" dirty="0">
                <a:latin typeface="+mn-lt"/>
                <a:ea typeface="+mn-ea"/>
                <a:cs typeface="+mn-cs"/>
              </a:rPr>
            </a:br>
            <a:endParaRPr lang="en-GB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86971" y="1167514"/>
            <a:ext cx="3518854" cy="313804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s-ES" sz="2000" dirty="0">
                <a:latin typeface="Calibri" pitchFamily="34" charset="0"/>
              </a:rPr>
              <a:t>PRELIMINARY</a:t>
            </a:r>
          </a:p>
          <a:p>
            <a:pPr eaLnBrk="1" hangingPunct="1"/>
            <a:r>
              <a:rPr lang="es-ES" sz="2000" dirty="0" err="1">
                <a:latin typeface="Calibri" pitchFamily="34" charset="0"/>
              </a:rPr>
              <a:t>Preamble</a:t>
            </a:r>
            <a:endParaRPr lang="es-ES" sz="2000" dirty="0">
              <a:latin typeface="Calibri" pitchFamily="34" charset="0"/>
            </a:endParaRPr>
          </a:p>
          <a:p>
            <a:pPr eaLnBrk="1" hangingPunct="1"/>
            <a:r>
              <a:rPr lang="es-ES" sz="2000" dirty="0" err="1">
                <a:latin typeface="Calibri" pitchFamily="34" charset="0"/>
              </a:rPr>
              <a:t>Scope</a:t>
            </a:r>
            <a:endParaRPr lang="es-ES" sz="2000" dirty="0">
              <a:latin typeface="Calibri" pitchFamily="34" charset="0"/>
            </a:endParaRPr>
          </a:p>
          <a:p>
            <a:pPr eaLnBrk="1" hangingPunct="1"/>
            <a:r>
              <a:rPr lang="es-ES" sz="2000" dirty="0" err="1">
                <a:latin typeface="Calibri" pitchFamily="34" charset="0"/>
              </a:rPr>
              <a:t>Definitions</a:t>
            </a:r>
            <a:endParaRPr lang="es-ES" sz="2000" dirty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s-ES" sz="2000" dirty="0">
                <a:latin typeface="Calibri" pitchFamily="34" charset="0"/>
              </a:rPr>
              <a:t>PART I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>Administration (NPPO,  Inspections, Labs, Coordination)</a:t>
            </a:r>
          </a:p>
          <a:p>
            <a:pPr eaLnBrk="1" hangingPunct="1"/>
            <a:r>
              <a:rPr lang="es-ES" sz="2000" dirty="0" err="1">
                <a:latin typeface="Calibri" pitchFamily="34" charset="0"/>
              </a:rPr>
              <a:t>Duties</a:t>
            </a:r>
            <a:r>
              <a:rPr lang="es-ES" sz="2000" dirty="0">
                <a:latin typeface="Calibri" pitchFamily="34" charset="0"/>
              </a:rPr>
              <a:t> of </a:t>
            </a:r>
            <a:r>
              <a:rPr lang="es-ES" sz="2000" dirty="0" err="1">
                <a:latin typeface="Calibri" pitchFamily="34" charset="0"/>
              </a:rPr>
              <a:t>Inspectors</a:t>
            </a:r>
            <a:endParaRPr lang="es-ES" sz="2000" dirty="0">
              <a:latin typeface="Calibri" pitchFamily="34" charset="0"/>
            </a:endParaRPr>
          </a:p>
          <a:p>
            <a:pPr eaLnBrk="1" hangingPunct="1"/>
            <a:r>
              <a:rPr lang="es-ES" sz="2000" dirty="0" err="1">
                <a:latin typeface="Calibri" pitchFamily="34" charset="0"/>
              </a:rPr>
              <a:t>Powers</a:t>
            </a:r>
            <a:r>
              <a:rPr lang="es-ES" sz="2000" dirty="0">
                <a:latin typeface="Calibri" pitchFamily="34" charset="0"/>
              </a:rPr>
              <a:t> of </a:t>
            </a:r>
            <a:r>
              <a:rPr lang="es-ES" sz="2000" dirty="0" err="1">
                <a:latin typeface="Calibri" pitchFamily="34" charset="0"/>
              </a:rPr>
              <a:t>Inspectors</a:t>
            </a:r>
            <a:endParaRPr lang="es-ES" sz="2000" dirty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s-ES" sz="2000" dirty="0">
                <a:latin typeface="Calibri" pitchFamily="34" charset="0"/>
              </a:rPr>
              <a:t>PART II</a:t>
            </a:r>
          </a:p>
          <a:p>
            <a:pPr eaLnBrk="1" hangingPunct="1"/>
            <a:r>
              <a:rPr lang="es-ES" sz="2000" dirty="0" err="1">
                <a:latin typeface="Calibri" pitchFamily="34" charset="0"/>
              </a:rPr>
              <a:t>Import</a:t>
            </a:r>
            <a:endParaRPr lang="es-ES" sz="2000" dirty="0">
              <a:latin typeface="Calibri" pitchFamily="34" charset="0"/>
            </a:endParaRPr>
          </a:p>
          <a:p>
            <a:pPr eaLnBrk="1" hangingPunct="1"/>
            <a:endParaRPr lang="en-US" sz="15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n-US" sz="15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endParaRPr lang="en-GB" sz="15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412" name="4 Marcador de contenido"/>
          <p:cNvSpPr>
            <a:spLocks noGrp="1"/>
          </p:cNvSpPr>
          <p:nvPr>
            <p:ph sz="half" idx="2"/>
          </p:nvPr>
        </p:nvSpPr>
        <p:spPr>
          <a:xfrm>
            <a:off x="5022684" y="1158409"/>
            <a:ext cx="3771692" cy="3138045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s-ES" sz="1700" dirty="0">
                <a:latin typeface="Calibri" pitchFamily="34" charset="0"/>
              </a:rPr>
              <a:t>PART III</a:t>
            </a:r>
          </a:p>
          <a:p>
            <a:pPr eaLnBrk="1" hangingPunct="1"/>
            <a:r>
              <a:rPr lang="es-ES" sz="1700" dirty="0" err="1">
                <a:latin typeface="Calibri" pitchFamily="34" charset="0"/>
              </a:rPr>
              <a:t>Export</a:t>
            </a:r>
            <a:endParaRPr lang="es-ES" sz="1700" dirty="0">
              <a:latin typeface="Calibri" pitchFamily="34" charset="0"/>
            </a:endParaRPr>
          </a:p>
          <a:p>
            <a:pPr eaLnBrk="1" hangingPunct="1"/>
            <a:r>
              <a:rPr lang="en-US" sz="1700" dirty="0">
                <a:latin typeface="Calibri" pitchFamily="34" charset="0"/>
              </a:rPr>
              <a:t>Phytosanitary certification for export</a:t>
            </a:r>
          </a:p>
          <a:p>
            <a:pPr eaLnBrk="1" hangingPunct="1">
              <a:buFontTx/>
              <a:buNone/>
            </a:pPr>
            <a:r>
              <a:rPr lang="es-ES" sz="1700" dirty="0">
                <a:latin typeface="Calibri" pitchFamily="34" charset="0"/>
              </a:rPr>
              <a:t>PART IV</a:t>
            </a:r>
          </a:p>
          <a:p>
            <a:pPr eaLnBrk="1" hangingPunct="1"/>
            <a:r>
              <a:rPr lang="en-US" sz="1700" dirty="0">
                <a:latin typeface="Calibri" pitchFamily="34" charset="0"/>
              </a:rPr>
              <a:t>Surveillance and Control of Pests</a:t>
            </a:r>
          </a:p>
          <a:p>
            <a:pPr eaLnBrk="1" hangingPunct="1">
              <a:buFontTx/>
              <a:buNone/>
            </a:pPr>
            <a:r>
              <a:rPr lang="es-ES" sz="1700" dirty="0">
                <a:latin typeface="Calibri" pitchFamily="34" charset="0"/>
              </a:rPr>
              <a:t>PART V</a:t>
            </a:r>
          </a:p>
          <a:p>
            <a:pPr eaLnBrk="1" hangingPunct="1"/>
            <a:r>
              <a:rPr lang="es-ES" sz="1700" dirty="0" err="1">
                <a:latin typeface="Calibri" pitchFamily="34" charset="0"/>
              </a:rPr>
              <a:t>Offences</a:t>
            </a:r>
            <a:r>
              <a:rPr lang="es-ES" sz="1700" dirty="0">
                <a:latin typeface="Calibri" pitchFamily="34" charset="0"/>
              </a:rPr>
              <a:t> and </a:t>
            </a:r>
            <a:r>
              <a:rPr lang="es-ES" sz="1700" dirty="0" err="1">
                <a:latin typeface="Calibri" pitchFamily="34" charset="0"/>
              </a:rPr>
              <a:t>Penalties</a:t>
            </a:r>
            <a:endParaRPr lang="es-ES" sz="1700" dirty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s-ES" sz="1700" dirty="0">
                <a:latin typeface="Calibri" pitchFamily="34" charset="0"/>
              </a:rPr>
              <a:t>PART VI</a:t>
            </a:r>
          </a:p>
          <a:p>
            <a:pPr eaLnBrk="1" hangingPunct="1"/>
            <a:r>
              <a:rPr lang="en-US" sz="1700" dirty="0">
                <a:latin typeface="Calibri" pitchFamily="34" charset="0"/>
              </a:rPr>
              <a:t>Miscellaneous (Liability, Appeals, Repeal and Savings, Power to Make Regulations)</a:t>
            </a:r>
            <a:endParaRPr lang="es-ES" sz="1700" dirty="0">
              <a:latin typeface="Calibri" pitchFamily="34" charset="0"/>
            </a:endParaRPr>
          </a:p>
        </p:txBody>
      </p:sp>
      <p:sp>
        <p:nvSpPr>
          <p:cNvPr id="17413" name="4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1143000" y="4767263"/>
            <a:ext cx="25146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rgbClr val="002060"/>
                </a:solidFill>
                <a:cs typeface="Arial" pitchFamily="34" charset="0"/>
              </a:rPr>
              <a:t>FAO Legal Office</a:t>
            </a:r>
          </a:p>
        </p:txBody>
      </p:sp>
    </p:spTree>
    <p:extLst>
      <p:ext uri="{BB962C8B-B14F-4D97-AF65-F5344CB8AC3E}">
        <p14:creationId xmlns:p14="http://schemas.microsoft.com/office/powerpoint/2010/main" val="135410635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0174" y="213191"/>
            <a:ext cx="6172200" cy="857250"/>
          </a:xfrm>
          <a:noFill/>
        </p:spPr>
        <p:txBody>
          <a:bodyPr/>
          <a:lstStyle/>
          <a:p>
            <a:pPr eaLnBrk="1" hangingPunct="1"/>
            <a:r>
              <a:rPr lang="en-US" sz="3000" b="1" dirty="0"/>
              <a:t>SCOPE (IPPC)</a:t>
            </a:r>
            <a:endParaRPr lang="en-GB" sz="3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747" y="750094"/>
            <a:ext cx="7212457" cy="3394472"/>
          </a:xfrm>
        </p:spPr>
        <p:txBody>
          <a:bodyPr/>
          <a:lstStyle/>
          <a:p>
            <a:pPr eaLnBrk="1" hangingPunct="1"/>
            <a:endParaRPr lang="en-US" sz="1800" dirty="0">
              <a:solidFill>
                <a:srgbClr val="002060"/>
              </a:solidFill>
            </a:endParaRP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  <a:p>
            <a:pPr eaLnBrk="1" hangingPunct="1"/>
            <a:r>
              <a:rPr lang="en-US" dirty="0"/>
              <a:t>Cultivated plants</a:t>
            </a:r>
          </a:p>
          <a:p>
            <a:pPr eaLnBrk="1" hangingPunct="1"/>
            <a:r>
              <a:rPr lang="en-US" dirty="0"/>
              <a:t>Natural flora</a:t>
            </a:r>
          </a:p>
          <a:p>
            <a:pPr eaLnBrk="1" hangingPunct="1"/>
            <a:r>
              <a:rPr lang="en-US" dirty="0"/>
              <a:t>Plant products</a:t>
            </a:r>
          </a:p>
          <a:p>
            <a:pPr eaLnBrk="1" hangingPunct="1"/>
            <a:r>
              <a:rPr lang="en-US" dirty="0"/>
              <a:t>Materials capable</a:t>
            </a:r>
          </a:p>
          <a:p>
            <a:pPr eaLnBrk="1" hangingPunct="1">
              <a:buFontTx/>
              <a:buNone/>
            </a:pPr>
            <a:r>
              <a:rPr lang="en-US" dirty="0"/>
              <a:t>	of harboring pests</a:t>
            </a:r>
          </a:p>
          <a:p>
            <a:pPr eaLnBrk="1" hangingPunct="1">
              <a:buFontTx/>
              <a:buNone/>
            </a:pPr>
            <a:r>
              <a:rPr lang="en-US" dirty="0"/>
              <a:t>	(</a:t>
            </a:r>
            <a:r>
              <a:rPr lang="en-US" i="1" dirty="0"/>
              <a:t>optional</a:t>
            </a:r>
            <a:r>
              <a:rPr lang="en-US" dirty="0"/>
              <a:t>)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/>
            <a:endParaRPr lang="en-US" sz="1800" dirty="0"/>
          </a:p>
          <a:p>
            <a:pPr eaLnBrk="1" hangingPunct="1">
              <a:buFontTx/>
              <a:buNone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6150" name="plant"/>
          <p:cNvSpPr>
            <a:spLocks noEditPoints="1" noChangeArrowheads="1"/>
          </p:cNvSpPr>
          <p:nvPr/>
        </p:nvSpPr>
        <p:spPr bwMode="auto">
          <a:xfrm>
            <a:off x="5706666" y="2031206"/>
            <a:ext cx="1357313" cy="135731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s-ES" sz="1053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00400" y="2343150"/>
            <a:ext cx="2743200" cy="3084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68621905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0174" y="213191"/>
            <a:ext cx="6172200" cy="857250"/>
          </a:xfrm>
          <a:noFill/>
        </p:spPr>
        <p:txBody>
          <a:bodyPr/>
          <a:lstStyle/>
          <a:p>
            <a:pPr eaLnBrk="1" hangingPunct="1"/>
            <a:r>
              <a:rPr lang="en-US" sz="3000" b="1" dirty="0"/>
              <a:t>DEFINITIONS </a:t>
            </a:r>
            <a:r>
              <a:rPr lang="en-US" sz="3000" b="1" dirty="0" smtClean="0"/>
              <a:t>(INTERPRETATION)</a:t>
            </a:r>
            <a:endParaRPr lang="es-ES" sz="3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747" y="750094"/>
            <a:ext cx="7212457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endParaRPr lang="es-ES" sz="1800" dirty="0">
              <a:solidFill>
                <a:srgbClr val="002060"/>
              </a:solidFill>
            </a:endParaRP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  <a:p>
            <a:r>
              <a:rPr lang="en-US" sz="2400" dirty="0"/>
              <a:t>Based on the IPPC, ISPM 5, SPS, other international agreements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Serve to interpret the text of the law</a:t>
            </a:r>
          </a:p>
          <a:p>
            <a:r>
              <a:rPr lang="en-US" sz="2400" dirty="0">
                <a:solidFill>
                  <a:srgbClr val="000000"/>
                </a:solidFill>
              </a:rPr>
              <a:t>Only those terms that are in the text and are open for interpretation</a:t>
            </a:r>
            <a:endParaRPr lang="es-E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ES" sz="1800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00400" y="2343150"/>
            <a:ext cx="2743200" cy="3084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s-ES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336535265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7 Título"/>
          <p:cNvSpPr>
            <a:spLocks noGrp="1"/>
          </p:cNvSpPr>
          <p:nvPr>
            <p:ph type="title"/>
          </p:nvPr>
        </p:nvSpPr>
        <p:spPr>
          <a:xfrm>
            <a:off x="1089212" y="161776"/>
            <a:ext cx="6172200" cy="857250"/>
          </a:xfrm>
        </p:spPr>
        <p:txBody>
          <a:bodyPr/>
          <a:lstStyle/>
          <a:p>
            <a:pPr eaLnBrk="1" hangingPunct="1"/>
            <a:r>
              <a:rPr lang="en-US" sz="3600" b="1" dirty="0"/>
              <a:t>Administration</a:t>
            </a:r>
          </a:p>
        </p:txBody>
      </p:sp>
      <p:sp>
        <p:nvSpPr>
          <p:cNvPr id="21507" name="8 Marcador de texto"/>
          <p:cNvSpPr>
            <a:spLocks noGrp="1"/>
          </p:cNvSpPr>
          <p:nvPr>
            <p:ph type="body" sz="half" idx="1"/>
          </p:nvPr>
        </p:nvSpPr>
        <p:spPr>
          <a:xfrm>
            <a:off x="995082" y="1155671"/>
            <a:ext cx="7698442" cy="35016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The basic Law defines mandates, roles and basic rules: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the body or bodies responsible for administering the phytosanitary system;  </a:t>
            </a:r>
            <a:r>
              <a:rPr lang="en-US" sz="2000" b="1" dirty="0"/>
              <a:t>NPPO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The inspection corps and the powers and responsibilities of phytosanitary inspectors;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The national laboratory system and reference laboratories.</a:t>
            </a:r>
          </a:p>
          <a:p>
            <a:pPr marL="342900" indent="-342900">
              <a:buNone/>
            </a:pPr>
            <a:endParaRPr lang="en-US" sz="2000" i="1" dirty="0"/>
          </a:p>
          <a:p>
            <a:pPr marL="342900" indent="-342900">
              <a:buNone/>
            </a:pPr>
            <a:r>
              <a:rPr lang="en-US" sz="2000" i="1" dirty="0"/>
              <a:t>Decentralization?? (national system)</a:t>
            </a:r>
          </a:p>
          <a:p>
            <a:pPr marL="342900" indent="-342900">
              <a:buNone/>
            </a:pPr>
            <a:r>
              <a:rPr lang="en-US" sz="2000" i="1" dirty="0"/>
              <a:t>Coordination/implementation</a:t>
            </a:r>
          </a:p>
          <a:p>
            <a:pPr lvl="1" eaLnBrk="1" hangingPunct="1"/>
            <a:r>
              <a:rPr lang="en-US" sz="2000" dirty="0"/>
              <a:t>Plant Boards (PP)</a:t>
            </a:r>
          </a:p>
          <a:p>
            <a:pPr lvl="1" eaLnBrk="1" hangingPunct="1"/>
            <a:r>
              <a:rPr lang="en-US" sz="2000" dirty="0"/>
              <a:t>Decentralization</a:t>
            </a:r>
          </a:p>
          <a:p>
            <a:pPr lvl="1" eaLnBrk="1" hangingPunct="1"/>
            <a:r>
              <a:rPr lang="en-US" sz="2000" dirty="0"/>
              <a:t>Manuals of Inspection</a:t>
            </a:r>
          </a:p>
          <a:p>
            <a:pPr marL="342900" indent="-342900">
              <a:buNone/>
            </a:pPr>
            <a:endParaRPr lang="en-US" sz="150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7949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1065679" y="195486"/>
            <a:ext cx="61722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Inspection service</a:t>
            </a:r>
          </a:p>
        </p:txBody>
      </p:sp>
      <p:sp>
        <p:nvSpPr>
          <p:cNvPr id="27651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21358" y="1365571"/>
            <a:ext cx="7370460" cy="3394472"/>
          </a:xfrm>
        </p:spPr>
        <p:txBody>
          <a:bodyPr/>
          <a:lstStyle/>
          <a:p>
            <a:pPr eaLnBrk="1" hangingPunct="1"/>
            <a:r>
              <a:rPr lang="en-US" sz="2200" dirty="0"/>
              <a:t>Appointment of inspectors. Mandate. Qualifications (official/authorized-appointed inspectors)</a:t>
            </a:r>
          </a:p>
          <a:p>
            <a:pPr eaLnBrk="1" hangingPunct="1"/>
            <a:r>
              <a:rPr lang="en-US" sz="2200" dirty="0"/>
              <a:t>Delegation/Coordination</a:t>
            </a:r>
          </a:p>
          <a:p>
            <a:pPr eaLnBrk="1" hangingPunct="1"/>
            <a:r>
              <a:rPr lang="en-US" sz="2200" dirty="0"/>
              <a:t>Powers and duties of inspectors</a:t>
            </a:r>
          </a:p>
          <a:p>
            <a:pPr eaLnBrk="1" hangingPunct="1"/>
            <a:r>
              <a:rPr lang="en-US" sz="2200" dirty="0"/>
              <a:t>Inspectors must identify themselves</a:t>
            </a:r>
          </a:p>
          <a:p>
            <a:pPr eaLnBrk="1" hangingPunct="1"/>
            <a:r>
              <a:rPr lang="en-US" sz="2200" dirty="0"/>
              <a:t>Operators have a duty to assist the inspectors</a:t>
            </a:r>
          </a:p>
          <a:p>
            <a:pPr eaLnBrk="1" hangingPunct="1"/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 lvl="1" eaLnBrk="1" hangingPunct="1"/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lvl="1" eaLnBrk="1" hangingPunct="1"/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lvl="1" eaLnBrk="1" hangingPunct="1"/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6829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1132285" y="207757"/>
            <a:ext cx="61722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dirty="0"/>
              <a:t>Duties of Inspectors</a:t>
            </a:r>
          </a:p>
        </p:txBody>
      </p:sp>
      <p:sp>
        <p:nvSpPr>
          <p:cNvPr id="28675" name="2 Marcador de texto"/>
          <p:cNvSpPr>
            <a:spLocks noGrp="1"/>
          </p:cNvSpPr>
          <p:nvPr>
            <p:ph type="body" sz="half" idx="1"/>
          </p:nvPr>
        </p:nvSpPr>
        <p:spPr>
          <a:xfrm>
            <a:off x="966298" y="1011051"/>
            <a:ext cx="7095214" cy="353615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2700" dirty="0">
              <a:solidFill>
                <a:srgbClr val="002060"/>
              </a:solidFill>
              <a:latin typeface="Calibri" pitchFamily="34" charset="0"/>
            </a:endParaRPr>
          </a:p>
          <a:p>
            <a:pPr lvl="1" algn="just" eaLnBrk="1" hangingPunct="1"/>
            <a:r>
              <a:rPr lang="en-US" sz="2000" dirty="0"/>
              <a:t>Inspection of consignments, plants, plant products under cultivation, in the wild, in storage or in transit, to report the existence, outbreak and spread of pests;</a:t>
            </a:r>
          </a:p>
          <a:p>
            <a:pPr lvl="1" algn="just" eaLnBrk="1" hangingPunct="1"/>
            <a:r>
              <a:rPr lang="en-US" sz="2000" dirty="0"/>
              <a:t>Inspection of consignments for export and import;</a:t>
            </a:r>
          </a:p>
          <a:p>
            <a:pPr lvl="1" algn="just" eaLnBrk="1" hangingPunct="1"/>
            <a:r>
              <a:rPr lang="en-US" sz="2000" dirty="0"/>
              <a:t>Inspection of storage and transport facilities;</a:t>
            </a:r>
          </a:p>
          <a:p>
            <a:pPr lvl="1" algn="just" eaLnBrk="1" hangingPunct="1"/>
            <a:r>
              <a:rPr lang="en-US" sz="2000" dirty="0"/>
              <a:t>Disinfection of consignments;</a:t>
            </a:r>
          </a:p>
          <a:p>
            <a:pPr lvl="1" algn="just" eaLnBrk="1" hangingPunct="1"/>
            <a:r>
              <a:rPr lang="en-US" sz="2000" dirty="0"/>
              <a:t>Control of waste disposed from aircrafts, ships or premises; </a:t>
            </a:r>
          </a:p>
          <a:p>
            <a:pPr lvl="1" algn="just" eaLnBrk="1" hangingPunct="1"/>
            <a:r>
              <a:rPr lang="en-US" sz="2000" dirty="0"/>
              <a:t>Issuance of phytosanitary certificates (public </a:t>
            </a:r>
            <a:r>
              <a:rPr lang="en-US" sz="2000" dirty="0" smtClean="0"/>
              <a:t>officers authorized by the NPPO).</a:t>
            </a:r>
            <a:endParaRPr lang="en-US" sz="2000" dirty="0"/>
          </a:p>
          <a:p>
            <a:pPr algn="just" eaLnBrk="1" hangingPunct="1">
              <a:buFontTx/>
              <a:buNone/>
            </a:pPr>
            <a:endParaRPr lang="en-US" sz="27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8676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FAO Legal Office</a:t>
            </a:r>
          </a:p>
        </p:txBody>
      </p:sp>
    </p:spTree>
    <p:extLst>
      <p:ext uri="{BB962C8B-B14F-4D97-AF65-F5344CB8AC3E}">
        <p14:creationId xmlns:p14="http://schemas.microsoft.com/office/powerpoint/2010/main" val="527258910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1082488" y="1221600"/>
            <a:ext cx="7516906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n-US" sz="2600" i="1" kern="0" dirty="0">
                <a:solidFill>
                  <a:srgbClr val="FF0000"/>
                </a:solidFill>
              </a:rPr>
              <a:t>In groups of 4/5 (including a lawyer) identify the </a:t>
            </a:r>
            <a:r>
              <a:rPr lang="en-US" sz="2600" i="1" kern="0" dirty="0" smtClean="0">
                <a:solidFill>
                  <a:srgbClr val="FF0000"/>
                </a:solidFill>
              </a:rPr>
              <a:t>key powers </a:t>
            </a:r>
            <a:r>
              <a:rPr lang="en-US" sz="2600" i="1" kern="0" dirty="0">
                <a:solidFill>
                  <a:srgbClr val="FF0000"/>
                </a:solidFill>
              </a:rPr>
              <a:t>of inspectors that should be </a:t>
            </a:r>
            <a:r>
              <a:rPr lang="en-US" sz="2600" i="1" kern="0" dirty="0" smtClean="0">
                <a:solidFill>
                  <a:srgbClr val="FF0000"/>
                </a:solidFill>
              </a:rPr>
              <a:t>included in </a:t>
            </a:r>
            <a:r>
              <a:rPr lang="en-US" sz="2600" i="1" kern="0" dirty="0">
                <a:solidFill>
                  <a:srgbClr val="FF0000"/>
                </a:solidFill>
              </a:rPr>
              <a:t>national legislation </a:t>
            </a:r>
            <a:r>
              <a:rPr lang="en-US" sz="2600" i="1" kern="0" dirty="0" smtClean="0">
                <a:solidFill>
                  <a:srgbClr val="FF0000"/>
                </a:solidFill>
              </a:rPr>
              <a:t>(10 </a:t>
            </a:r>
            <a:r>
              <a:rPr lang="en-US" sz="2600" i="1" kern="0" dirty="0">
                <a:solidFill>
                  <a:srgbClr val="FF0000"/>
                </a:solidFill>
              </a:rPr>
              <a:t>minutes)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n-US" sz="2600" i="1" kern="0" dirty="0">
                <a:solidFill>
                  <a:srgbClr val="FF0000"/>
                </a:solidFill>
              </a:rPr>
              <a:t>(change your group!)</a:t>
            </a:r>
          </a:p>
          <a:p>
            <a:pPr marL="428625" indent="-428625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2600" i="1" kern="0" dirty="0">
                <a:solidFill>
                  <a:srgbClr val="FF0000"/>
                </a:solidFill>
              </a:rPr>
              <a:t>Group 1: at the border (road)</a:t>
            </a:r>
          </a:p>
          <a:p>
            <a:pPr marL="428625" indent="-428625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2600" i="1" kern="0" dirty="0">
                <a:solidFill>
                  <a:srgbClr val="FF0000"/>
                </a:solidFill>
              </a:rPr>
              <a:t>Group 2: internal quarantine</a:t>
            </a:r>
          </a:p>
          <a:p>
            <a:pPr marL="428625" indent="-428625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2600" i="1" kern="0" dirty="0">
                <a:solidFill>
                  <a:srgbClr val="FF0000"/>
                </a:solidFill>
              </a:rPr>
              <a:t>Group 3: </a:t>
            </a:r>
            <a:r>
              <a:rPr lang="en-US" sz="2600" i="1" kern="0" dirty="0" smtClean="0">
                <a:solidFill>
                  <a:srgbClr val="FF0000"/>
                </a:solidFill>
              </a:rPr>
              <a:t>at the </a:t>
            </a:r>
            <a:r>
              <a:rPr lang="en-US" sz="2600" i="1" kern="0" dirty="0">
                <a:solidFill>
                  <a:srgbClr val="FF0000"/>
                </a:solidFill>
              </a:rPr>
              <a:t>airport </a:t>
            </a:r>
          </a:p>
          <a:p>
            <a:pPr algn="r" eaLnBrk="0" hangingPunct="0">
              <a:defRPr/>
            </a:pPr>
            <a:r>
              <a:rPr lang="en-US" sz="3300" i="1" kern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699" name="1 Título"/>
          <p:cNvSpPr>
            <a:spLocks noGrp="1"/>
          </p:cNvSpPr>
          <p:nvPr>
            <p:ph type="title"/>
          </p:nvPr>
        </p:nvSpPr>
        <p:spPr>
          <a:xfrm>
            <a:off x="1021266" y="222162"/>
            <a:ext cx="6172200" cy="8572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Exercise</a:t>
            </a:r>
            <a:r>
              <a:rPr lang="en-US" sz="3000" b="1" dirty="0" smtClean="0"/>
              <a:t>: Powers </a:t>
            </a:r>
            <a:r>
              <a:rPr lang="en-US" sz="3000" b="1" dirty="0"/>
              <a:t>of Inspectors</a:t>
            </a:r>
          </a:p>
        </p:txBody>
      </p:sp>
    </p:spTree>
    <p:extLst>
      <p:ext uri="{BB962C8B-B14F-4D97-AF65-F5344CB8AC3E}">
        <p14:creationId xmlns:p14="http://schemas.microsoft.com/office/powerpoint/2010/main" val="579562436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578223" y="851098"/>
            <a:ext cx="7570694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7213" lvl="1" indent="-214313" algn="just" eaLnBrk="0" hangingPunct="0">
              <a:spcBef>
                <a:spcPct val="20000"/>
              </a:spcBef>
              <a:defRPr/>
            </a:pPr>
            <a:r>
              <a:rPr lang="en-US" sz="1700" kern="0" dirty="0"/>
              <a:t>Inspector must be vested with powers as a public authority, to:</a:t>
            </a:r>
          </a:p>
          <a:p>
            <a:pPr marL="557213" lvl="1" indent="-214313" algn="just" eaLnBrk="0" hangingPunct="0">
              <a:spcBef>
                <a:spcPct val="20000"/>
              </a:spcBef>
              <a:defRPr/>
            </a:pPr>
            <a:endParaRPr lang="en-US" sz="1700" kern="0" dirty="0"/>
          </a:p>
          <a:p>
            <a:pPr marL="628650" lvl="1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kern="0" dirty="0"/>
              <a:t>Enter and search in areas or premises and require any documentation required under the Law;</a:t>
            </a:r>
          </a:p>
          <a:p>
            <a:pPr marL="628650" lvl="1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kern="0" dirty="0"/>
              <a:t>Inspect, examine and make copies of such documentation, take extracts of registers or records and seize them;</a:t>
            </a:r>
          </a:p>
          <a:p>
            <a:pPr marL="628650" lvl="1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kern="0" dirty="0"/>
              <a:t>Stop and search any person, baggage, packaging conveyance or other regulated article for the implementation of the Law;</a:t>
            </a:r>
          </a:p>
          <a:p>
            <a:pPr marL="628650" lvl="1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kern="0" dirty="0"/>
              <a:t>Stop the distribution, sale or use of any plant, plant product or other regulated article which the inspector has reason to believe is harboring a regulated pest, for a specific time period;</a:t>
            </a:r>
          </a:p>
          <a:p>
            <a:pPr marL="628650" lvl="1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kern="0" dirty="0"/>
              <a:t>To seize, destroy, detain, treat or otherwise dispose of any plants, plant products or other regulated articles or order that any such action is taken.</a:t>
            </a:r>
          </a:p>
          <a:p>
            <a:pPr marL="257175" indent="-257175" algn="just" eaLnBrk="0" hangingPunct="0">
              <a:spcBef>
                <a:spcPct val="20000"/>
              </a:spcBef>
              <a:defRPr/>
            </a:pPr>
            <a:endParaRPr lang="en-US" sz="2700" kern="0" dirty="0"/>
          </a:p>
        </p:txBody>
      </p:sp>
      <p:sp>
        <p:nvSpPr>
          <p:cNvPr id="29699" name="1 Título"/>
          <p:cNvSpPr>
            <a:spLocks noGrp="1"/>
          </p:cNvSpPr>
          <p:nvPr>
            <p:ph type="title"/>
          </p:nvPr>
        </p:nvSpPr>
        <p:spPr>
          <a:xfrm>
            <a:off x="887506" y="-6152"/>
            <a:ext cx="6172200" cy="8572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b="1" dirty="0"/>
              <a:t>Powers of Inspectors</a:t>
            </a:r>
          </a:p>
        </p:txBody>
      </p:sp>
    </p:spTree>
    <p:extLst>
      <p:ext uri="{BB962C8B-B14F-4D97-AF65-F5344CB8AC3E}">
        <p14:creationId xmlns:p14="http://schemas.microsoft.com/office/powerpoint/2010/main" val="2784449064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217F"/>
      </a:accent1>
      <a:accent2>
        <a:srgbClr val="CFC2D9"/>
      </a:accent2>
      <a:accent3>
        <a:srgbClr val="006E31"/>
      </a:accent3>
      <a:accent4>
        <a:srgbClr val="FF6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1385</TotalTime>
  <Words>680</Words>
  <Application>Microsoft Office PowerPoint</Application>
  <PresentationFormat>On-screen Show (16:9)</PresentationFormat>
  <Paragraphs>120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Office Theme</vt:lpstr>
      <vt:lpstr>Clip</vt:lpstr>
      <vt:lpstr>Elements of plant protection legislation</vt:lpstr>
      <vt:lpstr>Plant Protection Act - Basic elements </vt:lpstr>
      <vt:lpstr>SCOPE (IPPC)</vt:lpstr>
      <vt:lpstr>DEFINITIONS (INTERPRETATION)</vt:lpstr>
      <vt:lpstr>Administration</vt:lpstr>
      <vt:lpstr>Inspection service</vt:lpstr>
      <vt:lpstr>Duties of Inspectors</vt:lpstr>
      <vt:lpstr>Exercise: Powers of Inspectors</vt:lpstr>
      <vt:lpstr>Powers of Inspectors</vt:lpstr>
      <vt:lpstr>Imports</vt:lpstr>
      <vt:lpstr>Phytosanitary certification</vt:lpstr>
      <vt:lpstr>Enforcement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Philpot</dc:creator>
  <cp:lastModifiedBy>Brunel, Sarah (AGDI)</cp:lastModifiedBy>
  <cp:revision>122</cp:revision>
  <cp:lastPrinted>2016-01-16T17:31:26Z</cp:lastPrinted>
  <dcterms:created xsi:type="dcterms:W3CDTF">2015-12-01T15:06:03Z</dcterms:created>
  <dcterms:modified xsi:type="dcterms:W3CDTF">2018-01-09T14:53:10Z</dcterms:modified>
</cp:coreProperties>
</file>