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5679" r:id="rId2"/>
  </p:sldMasterIdLst>
  <p:notesMasterIdLst>
    <p:notesMasterId r:id="rId9"/>
  </p:notesMasterIdLst>
  <p:handoutMasterIdLst>
    <p:handoutMasterId r:id="rId10"/>
  </p:handoutMasterIdLst>
  <p:sldIdLst>
    <p:sldId id="501" r:id="rId3"/>
    <p:sldId id="495" r:id="rId4"/>
    <p:sldId id="500" r:id="rId5"/>
    <p:sldId id="497" r:id="rId6"/>
    <p:sldId id="499" r:id="rId7"/>
    <p:sldId id="502" r:id="rId8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D6115"/>
    <a:srgbClr val="34884E"/>
    <a:srgbClr val="224B21"/>
    <a:srgbClr val="3C863A"/>
    <a:srgbClr val="2A5D29"/>
    <a:srgbClr val="004D86"/>
    <a:srgbClr val="149420"/>
    <a:srgbClr val="E937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6557" autoAdjust="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82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246AA19-441E-4103-B0BB-AC4661F016D5}" type="datetimeFigureOut">
              <a:rPr lang="en-US" altLang="en-US"/>
              <a:pPr>
                <a:defRPr/>
              </a:pPr>
              <a:t>7/20/2018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FEC7A72-E590-4323-ACD4-8F29DE9093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6869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BD7BF09-3C6D-40F5-AE1C-29740B5DD1C0}" type="datetimeFigureOut">
              <a:rPr lang="en-US" altLang="en-US"/>
              <a:pPr>
                <a:defRPr/>
              </a:pPr>
              <a:t>7/20/2018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9CDA385-2771-4030-986C-ED2D0C66EA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90373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DA385-2771-4030-986C-ED2D0C66EA9D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3707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DA385-2771-4030-986C-ED2D0C66EA9D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91372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/>
              <a:t>eplanation</a:t>
            </a: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66CFD1D-DFF7-43FD-A288-C2CBFF43EC1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553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/>
              <a:t>eplanation</a:t>
            </a: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66CFD1D-DFF7-43FD-A288-C2CBFF43EC1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599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25000" r="13126" b="69531"/>
          <a:stretch>
            <a:fillRect/>
          </a:stretch>
        </p:blipFill>
        <p:spPr bwMode="auto">
          <a:xfrm>
            <a:off x="0" y="0"/>
            <a:ext cx="91440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1143000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None/>
              <a:defRPr sz="28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222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27FF-FAB0-40D1-80D1-96A0DB7ECFA2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562708" y="2140695"/>
            <a:ext cx="8026400" cy="3588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NRO Workshop</a:t>
            </a:r>
          </a:p>
          <a:p>
            <a:pPr algn="ctr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32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Objectives</a:t>
            </a:r>
            <a:endParaRPr lang="en-GB" sz="3200" b="1" dirty="0" smtClean="0">
              <a:solidFill>
                <a:schemeClr val="tx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altLang="en-US" sz="32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20000"/>
              </a:lnSpc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altLang="en-US" sz="3200" b="1" dirty="0" smtClean="0">
              <a:solidFill>
                <a:schemeClr val="tx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altLang="en-US" sz="3200" b="1" dirty="0" smtClean="0">
              <a:solidFill>
                <a:schemeClr val="tx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/>
            <a:r>
              <a:rPr lang="en-US" altLang="fr-FR" sz="2400" b="1" baseline="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IPPC Secretariat</a:t>
            </a:r>
          </a:p>
          <a:p>
            <a:pPr algn="ctr"/>
            <a:r>
              <a:rPr lang="en-US" altLang="fr-FR" sz="24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10-11 August </a:t>
            </a:r>
            <a:r>
              <a:rPr lang="en-GB" altLang="fr-FR" sz="24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2017,</a:t>
            </a:r>
            <a:r>
              <a:rPr lang="en-GB" altLang="fr-FR" sz="2400" b="1" baseline="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en-GB" altLang="fr-FR" sz="2400" b="1" baseline="0" dirty="0" err="1" smtClean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Nadi</a:t>
            </a:r>
            <a:r>
              <a:rPr lang="en-GB" altLang="fr-FR" sz="2400" b="1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, Fiji</a:t>
            </a:r>
            <a:endParaRPr lang="en-US" altLang="fr-FR" sz="2400" b="1" dirty="0">
              <a:solidFill>
                <a:schemeClr val="tx1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100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27FF-FAB0-40D1-80D1-96A0DB7ECFA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375138" y="599835"/>
            <a:ext cx="844061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en-US" sz="3400" b="1" dirty="0">
              <a:solidFill>
                <a:srgbClr val="165A3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541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25000" r="13126" b="69531"/>
          <a:stretch>
            <a:fillRect/>
          </a:stretch>
        </p:blipFill>
        <p:spPr bwMode="auto">
          <a:xfrm>
            <a:off x="0" y="0"/>
            <a:ext cx="91440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>
            <a:normAutofit/>
          </a:bodyPr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>
            <a:lvl1pPr>
              <a:buNone/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9" descr="C:\Users\montuori\Desktop\IPPC New Logos\IPPC_logo_Green_2lines_en.jpg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5" t="15134" r="6745" b="16124"/>
          <a:stretch/>
        </p:blipFill>
        <p:spPr bwMode="auto">
          <a:xfrm>
            <a:off x="6362700" y="6196692"/>
            <a:ext cx="2781300" cy="6613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4" t="15422" b="17443"/>
          <a:stretch/>
        </p:blipFill>
        <p:spPr>
          <a:xfrm>
            <a:off x="7289" y="6201508"/>
            <a:ext cx="3142801" cy="64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32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00401"/>
            <a:ext cx="7772400" cy="16002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95400"/>
            <a:ext cx="7772400" cy="1500187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978E984-AAA4-481B-B1C5-E05733638D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156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678363"/>
          </a:xfrm>
        </p:spPr>
        <p:txBody>
          <a:bodyPr/>
          <a:lstStyle>
            <a:lvl1pPr>
              <a:buNone/>
              <a:defRPr sz="2800" b="1"/>
            </a:lvl1pPr>
            <a:lvl2pPr>
              <a:defRPr sz="2400" b="1"/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678363"/>
          </a:xfrm>
        </p:spPr>
        <p:txBody>
          <a:bodyPr/>
          <a:lstStyle>
            <a:lvl1pPr>
              <a:buNone/>
              <a:defRPr sz="2800" b="1"/>
            </a:lvl1pPr>
            <a:lvl2pPr>
              <a:defRPr sz="2400" b="1"/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7A884AD-C00D-4D2E-918D-50F0619E29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8271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4040188" cy="4525963"/>
          </a:xfrm>
        </p:spPr>
        <p:txBody>
          <a:bodyPr/>
          <a:lstStyle>
            <a:lvl1pPr>
              <a:buNone/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00200"/>
            <a:ext cx="4041775" cy="4525963"/>
          </a:xfrm>
        </p:spPr>
        <p:txBody>
          <a:bodyPr/>
          <a:lstStyle>
            <a:lvl1pPr>
              <a:buNone/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5CD5A9C4-E8E6-44E1-AC4A-3C160D3618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5929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A858A84-7A86-4EF0-918B-98F705264F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9893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83B4D1B-4633-48AD-AB4D-2695EACB6B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4596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3008313" cy="901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33400"/>
            <a:ext cx="5111750" cy="5592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7267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A747667D-2DD7-4ED5-8786-58D4404A9E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6631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4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25000" r="13126" b="69531"/>
          <a:stretch>
            <a:fillRect/>
          </a:stretch>
        </p:blipFill>
        <p:spPr bwMode="auto">
          <a:xfrm>
            <a:off x="0" y="0"/>
            <a:ext cx="914400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C:\Users\montuori\Desktop\IPPC New Logos\IPPC_logo_Green_2lines_en.jpg"/>
          <p:cNvPicPr/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5" t="15134" r="6745" b="16124"/>
          <a:stretch/>
        </p:blipFill>
        <p:spPr bwMode="auto">
          <a:xfrm>
            <a:off x="6362700" y="6196692"/>
            <a:ext cx="2781300" cy="6613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4" t="15422" b="17443"/>
          <a:stretch/>
        </p:blipFill>
        <p:spPr>
          <a:xfrm>
            <a:off x="7289" y="6201508"/>
            <a:ext cx="3142801" cy="64867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670" r:id="rId1"/>
    <p:sldLayoutId id="2147485671" r:id="rId2"/>
    <p:sldLayoutId id="2147485672" r:id="rId3"/>
    <p:sldLayoutId id="2147485673" r:id="rId4"/>
    <p:sldLayoutId id="2147485674" r:id="rId5"/>
    <p:sldLayoutId id="2147485675" r:id="rId6"/>
    <p:sldLayoutId id="2147485676" r:id="rId7"/>
    <p:sldLayoutId id="2147485677" r:id="rId8"/>
    <p:sldLayoutId id="2147485678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0278" y="513670"/>
            <a:ext cx="383722" cy="333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B27FF-FAB0-40D1-80D1-96A0DB7ECFA2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51"/>
            <a:ext cx="9144000" cy="542925"/>
          </a:xfrm>
          <a:prstGeom prst="rect">
            <a:avLst/>
          </a:prstGeom>
        </p:spPr>
      </p:pic>
      <p:pic>
        <p:nvPicPr>
          <p:cNvPr id="11" name="Picture 10" descr="C:\Users\montuori\Desktop\IPPC New Logos\IPPC_logo_Green_2lines_en.jpg"/>
          <p:cNvPicPr/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5" t="15134" r="6745" b="16124"/>
          <a:stretch/>
        </p:blipFill>
        <p:spPr bwMode="auto">
          <a:xfrm>
            <a:off x="6362700" y="6196692"/>
            <a:ext cx="2781300" cy="6613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 userDrawn="1"/>
        </p:nvSpPr>
        <p:spPr>
          <a:xfrm>
            <a:off x="0" y="0"/>
            <a:ext cx="9144000" cy="68579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165A30"/>
                </a:solidFill>
              </a:ln>
              <a:noFill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4" t="15422" b="17443"/>
          <a:stretch/>
        </p:blipFill>
        <p:spPr>
          <a:xfrm>
            <a:off x="7289" y="6201508"/>
            <a:ext cx="3142801" cy="64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185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680" r:id="rId1"/>
    <p:sldLayoutId id="2147485681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Calibri (body)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dorota.buzon@fao.org" TargetMode="External"/><Relationship Id="rId7" Type="http://schemas.openxmlformats.org/officeDocument/2006/relationships/hyperlink" Target="http://www.ippc.int/" TargetMode="External"/><Relationship Id="rId2" Type="http://schemas.openxmlformats.org/officeDocument/2006/relationships/hyperlink" Target="mailto:IPPC@fao.org" TargetMode="Externa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://www.ippc.org/" TargetMode="External"/><Relationship Id="rId5" Type="http://schemas.openxmlformats.org/officeDocument/2006/relationships/hyperlink" Target="http://www.fao.org/home/en/" TargetMode="External"/><Relationship Id="rId4" Type="http://schemas.openxmlformats.org/officeDocument/2006/relationships/hyperlink" Target="mailto:paola.sentinelli@fao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228600" y="599834"/>
            <a:ext cx="9296400" cy="31563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5A30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NRO Workshop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5A30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NRO Programme Overview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165A30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140695"/>
            <a:ext cx="9296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n-GB" altLang="fr-FR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 eaLnBrk="1" fontAlgn="auto" hangingPunct="1">
              <a:spcBef>
                <a:spcPts val="600"/>
              </a:spcBef>
              <a:spcAft>
                <a:spcPts val="6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b="1" i="1" dirty="0"/>
              <a:t>with a Special Support by the FAO-China South-South Cooperation Programme</a:t>
            </a:r>
            <a:endParaRPr lang="en-US" i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n-GB" altLang="fr-FR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n-GB" altLang="fr-FR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n-GB" altLang="fr-FR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n-GB" altLang="fr-FR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GB" alt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IPPC Secretariat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GB" alt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7-8 September 2018, Moscow, Russia</a:t>
            </a:r>
            <a:endParaRPr kumimoji="0" lang="en-US" altLang="fr-FR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98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685800" y="533400"/>
            <a:ext cx="8305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eaLnBrk="1" hangingPunct="1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2000" b="1" dirty="0" smtClean="0">
              <a:solidFill>
                <a:srgbClr val="00206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2000" b="1" dirty="0" smtClean="0">
              <a:solidFill>
                <a:srgbClr val="00206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2000" b="1" dirty="0">
              <a:solidFill>
                <a:srgbClr val="00206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 eaLnBrk="1" hangingPunct="1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4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National </a:t>
            </a:r>
            <a:r>
              <a:rPr lang="en-GB" sz="2400" b="1" dirty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Reporting Obligations </a:t>
            </a:r>
            <a:r>
              <a:rPr lang="en-GB" sz="24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Programme</a:t>
            </a:r>
            <a:endParaRPr lang="en-GB" sz="2000" b="1" dirty="0">
              <a:solidFill>
                <a:srgbClr val="00206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NRO </a:t>
            </a:r>
            <a:r>
              <a:rPr lang="en-GB" sz="2000" b="1" dirty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Support staff joined the </a:t>
            </a: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Secretariat: </a:t>
            </a:r>
            <a:r>
              <a:rPr lang="en-GB" sz="2000" b="1" dirty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June </a:t>
            </a: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2014</a:t>
            </a:r>
          </a:p>
          <a:p>
            <a:pPr marL="342900" indent="-342900" eaLnBrk="1" hangingPunct="1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1st meeting of National </a:t>
            </a:r>
            <a:r>
              <a:rPr lang="en-GB" sz="2000" b="1" dirty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Reporting Obligations Advisory Group (NROAG</a:t>
            </a: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): </a:t>
            </a:r>
            <a:r>
              <a:rPr lang="en-GB" sz="2000" b="1" dirty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July </a:t>
            </a: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2014</a:t>
            </a:r>
          </a:p>
          <a:p>
            <a:pPr marL="342900" indent="-342900" eaLnBrk="1" hangingPunct="1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The </a:t>
            </a:r>
            <a:r>
              <a:rPr lang="en-GB" sz="2000" b="1" dirty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monthly </a:t>
            </a: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“</a:t>
            </a:r>
            <a:r>
              <a:rPr lang="en-GB" sz="2000" b="1" dirty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NROs Update</a:t>
            </a: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”: since October </a:t>
            </a:r>
            <a:r>
              <a:rPr lang="en-GB" sz="2000" b="1" dirty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2014 </a:t>
            </a:r>
            <a:endParaRPr lang="en-GB" sz="2000" b="1" dirty="0" smtClean="0">
              <a:solidFill>
                <a:srgbClr val="00206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NRO thematic </a:t>
            </a: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years</a:t>
            </a:r>
          </a:p>
          <a:p>
            <a:pPr marL="342900" indent="-342900" eaLnBrk="1" hangingPunct="1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new </a:t>
            </a:r>
            <a:r>
              <a:rPr lang="en-GB" sz="2000" b="1" dirty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section </a:t>
            </a: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on </a:t>
            </a:r>
            <a:r>
              <a:rPr lang="en-GB" sz="2000" b="1" dirty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the IPP </a:t>
            </a: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with materials in languages</a:t>
            </a:r>
          </a:p>
          <a:p>
            <a:pPr marL="342900" indent="-342900" eaLnBrk="1" hangingPunct="1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Technologically </a:t>
            </a:r>
            <a:r>
              <a:rPr lang="en-GB" sz="2000" b="1" dirty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revised IPP </a:t>
            </a: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website (new manual): February 2015</a:t>
            </a:r>
          </a:p>
          <a:p>
            <a:pPr marL="342900" indent="-342900" eaLnBrk="1" hangingPunct="1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New </a:t>
            </a:r>
            <a:r>
              <a:rPr lang="en-GB" sz="2000" b="1" dirty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and improved layout of </a:t>
            </a: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countries NRO information</a:t>
            </a:r>
          </a:p>
          <a:p>
            <a:pPr marL="342900" indent="-342900" eaLnBrk="1" hangingPunct="1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Registration </a:t>
            </a:r>
            <a:r>
              <a:rPr lang="en-GB" sz="2000" b="1" dirty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and archiving </a:t>
            </a: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of </a:t>
            </a:r>
            <a:r>
              <a:rPr lang="en-GB" sz="2000" b="1" dirty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new Contact </a:t>
            </a: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Points; nomination forms updated</a:t>
            </a:r>
          </a:p>
          <a:p>
            <a:pPr marL="342900" indent="-342900" eaLnBrk="1" hangingPunct="1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Pre-CPM-10 </a:t>
            </a:r>
            <a:r>
              <a:rPr lang="en-GB" sz="2000" b="1" dirty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training </a:t>
            </a: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session: March 2015</a:t>
            </a:r>
          </a:p>
          <a:p>
            <a:pPr marL="342900" indent="-342900" eaLnBrk="1" hangingPunct="1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Verification of </a:t>
            </a:r>
            <a:r>
              <a:rPr lang="en-GB" sz="2000" b="1" dirty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IPP </a:t>
            </a: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editors: August 2015</a:t>
            </a:r>
          </a:p>
          <a:p>
            <a:pPr marL="342900" indent="-342900" eaLnBrk="1" hangingPunct="1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2015, 2017, 2018 IPPC </a:t>
            </a:r>
            <a:r>
              <a:rPr lang="en-GB" sz="2000" b="1" dirty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Regional </a:t>
            </a: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Workshops: 1 training exercise</a:t>
            </a:r>
          </a:p>
          <a:p>
            <a:pPr marL="342900" indent="-342900" eaLnBrk="1" hangingPunct="1"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2000" b="1" dirty="0" smtClean="0">
              <a:solidFill>
                <a:srgbClr val="00206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2000" b="1" dirty="0">
              <a:solidFill>
                <a:srgbClr val="00206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34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533400" y="533400"/>
            <a:ext cx="8458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42900" indent="-342900" eaLnBrk="1" hangingPunct="1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2000" b="1" dirty="0" smtClean="0">
              <a:solidFill>
                <a:srgbClr val="00206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2000" b="1" dirty="0" smtClean="0">
              <a:solidFill>
                <a:srgbClr val="00206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2000" b="1" dirty="0">
              <a:solidFill>
                <a:srgbClr val="00206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algn="ctr" eaLnBrk="1" hangingPunct="1">
              <a:spcBef>
                <a:spcPts val="6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National </a:t>
            </a:r>
            <a:r>
              <a:rPr lang="en-GB" sz="2000" b="1" dirty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Reporting Obligations Programme</a:t>
            </a:r>
          </a:p>
          <a:p>
            <a:pPr marL="342900" indent="-342900" eaLnBrk="1" hangingPunct="1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2000" b="1" dirty="0">
              <a:solidFill>
                <a:srgbClr val="00206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NRO </a:t>
            </a:r>
            <a:r>
              <a:rPr lang="en-GB" sz="2000" b="1" dirty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General and Specific </a:t>
            </a: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Procedures: CPM-10 (2015) and CPM-11 (2016) </a:t>
            </a:r>
          </a:p>
          <a:p>
            <a:pPr marL="342900" indent="-342900" eaLnBrk="1" hangingPunct="1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Advocacy </a:t>
            </a:r>
            <a:r>
              <a:rPr lang="en-GB" sz="2000" b="1" dirty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and awareness raising </a:t>
            </a: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materials: 2016</a:t>
            </a:r>
          </a:p>
          <a:p>
            <a:pPr marL="800100" lvl="1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000" b="1" dirty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new Guide </a:t>
            </a:r>
            <a:endParaRPr lang="en-US" sz="2000" b="1" dirty="0" smtClean="0">
              <a:solidFill>
                <a:srgbClr val="00206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800100" lvl="1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tables </a:t>
            </a:r>
            <a:r>
              <a:rPr lang="en-GB" sz="2000" b="1" dirty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listing </a:t>
            </a: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NROs</a:t>
            </a:r>
          </a:p>
          <a:p>
            <a:pPr marL="800100" lvl="1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13 </a:t>
            </a:r>
            <a:r>
              <a:rPr lang="en-GB" sz="2000" b="1" dirty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detailed </a:t>
            </a: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factsheet </a:t>
            </a:r>
            <a:r>
              <a:rPr lang="en-GB" sz="2000" b="1" dirty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for each </a:t>
            </a: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NRO</a:t>
            </a:r>
          </a:p>
          <a:p>
            <a:pPr marL="800100" lvl="1" indent="-342900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4 </a:t>
            </a:r>
            <a:r>
              <a:rPr lang="en-GB" sz="2000" b="1" dirty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NRO leaflets </a:t>
            </a: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(benefits </a:t>
            </a:r>
            <a:r>
              <a:rPr lang="en-GB" sz="2000" b="1" dirty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of reporting, consequences of not reporting and </a:t>
            </a: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networking): a new </a:t>
            </a:r>
            <a:r>
              <a:rPr lang="en-GB" sz="2000" b="1" dirty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improved layout</a:t>
            </a:r>
            <a:endParaRPr lang="en-GB" sz="2000" b="1" dirty="0" smtClean="0">
              <a:solidFill>
                <a:srgbClr val="00206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System </a:t>
            </a:r>
            <a:r>
              <a:rPr lang="en-GB" sz="2000" b="1" dirty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of automated IPP NRO </a:t>
            </a: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reminders: July 2016 </a:t>
            </a:r>
          </a:p>
          <a:p>
            <a:pPr marL="342900" indent="-342900" eaLnBrk="1" hangingPunct="1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1st NRO Workshop in </a:t>
            </a:r>
            <a:r>
              <a:rPr lang="en-GB" sz="2000" b="1" dirty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Beijing, </a:t>
            </a: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China: September 2016</a:t>
            </a:r>
          </a:p>
          <a:p>
            <a:pPr marL="342900" indent="-342900" eaLnBrk="1" hangingPunct="1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2</a:t>
            </a:r>
            <a:r>
              <a:rPr lang="en-GB" sz="2000" b="1" baseline="30000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nd</a:t>
            </a: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 NRO Workshop in </a:t>
            </a:r>
            <a:r>
              <a:rPr lang="en-GB" sz="2000" b="1" dirty="0" err="1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Nadi</a:t>
            </a: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, Fiji: August 2017</a:t>
            </a:r>
          </a:p>
          <a:p>
            <a:pPr marL="342900" indent="-342900" eaLnBrk="1" hangingPunct="1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Scripts </a:t>
            </a:r>
            <a:r>
              <a:rPr lang="en-GB" sz="2000" b="1" dirty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for NRO e-learning (5 modules</a:t>
            </a: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): 2016, prototype: 2017/2018</a:t>
            </a:r>
          </a:p>
          <a:p>
            <a:pPr marL="342900" indent="-342900" eaLnBrk="1" hangingPunct="1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Automatic </a:t>
            </a:r>
            <a:r>
              <a:rPr lang="en-GB" sz="2000" b="1" dirty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NRO </a:t>
            </a:r>
            <a:r>
              <a:rPr lang="en-GB" sz="20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statistics: January </a:t>
            </a:r>
            <a:r>
              <a:rPr lang="en-GB" sz="2000" b="1" dirty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2017</a:t>
            </a:r>
          </a:p>
          <a:p>
            <a:pPr marL="342900" indent="-342900" eaLnBrk="1" hangingPunct="1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2000" b="1" dirty="0" smtClean="0">
              <a:solidFill>
                <a:srgbClr val="00206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ts val="600"/>
              </a:spcBef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GB" sz="2000" b="1" dirty="0">
              <a:solidFill>
                <a:srgbClr val="00206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96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26722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en-US" sz="2800" dirty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Figure 1. </a:t>
            </a:r>
            <a:r>
              <a:rPr lang="en-GB" altLang="en-US" sz="2800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/>
            </a:r>
            <a:br>
              <a:rPr lang="en-GB" altLang="en-US" sz="2800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</a:br>
            <a:endParaRPr lang="en-GB" altLang="en-US" sz="2800" dirty="0">
              <a:solidFill>
                <a:srgbClr val="00206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97459" y="41910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en-US" dirty="0" smtClean="0">
                <a:solidFill>
                  <a:srgbClr val="00206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TEXT </a:t>
            </a:r>
            <a:endParaRPr lang="fr-FR" altLang="en-US" dirty="0">
              <a:solidFill>
                <a:srgbClr val="002060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endParaRPr lang="fr-FR" dirty="0"/>
          </a:p>
        </p:txBody>
      </p:sp>
      <p:pic>
        <p:nvPicPr>
          <p:cNvPr id="1025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200" y="1410226"/>
            <a:ext cx="7432625" cy="4304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90600" y="49609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45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457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en-US" sz="2800" dirty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Figure </a:t>
            </a:r>
            <a:r>
              <a:rPr lang="en-GB" altLang="en-US" sz="2800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2. </a:t>
            </a:r>
            <a:endParaRPr lang="en-GB" altLang="en-US" sz="3600" dirty="0">
              <a:solidFill>
                <a:srgbClr val="00206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97459" y="41910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en-US" dirty="0" smtClean="0">
                <a:solidFill>
                  <a:srgbClr val="002060"/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TEXT </a:t>
            </a:r>
            <a:endParaRPr lang="fr-FR" altLang="en-US" dirty="0">
              <a:solidFill>
                <a:srgbClr val="002060"/>
              </a:solidFill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133600" y="2791307"/>
            <a:ext cx="4493538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Figure 1. Total Number of NRO Reports uploaded each year by countries on the IPP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1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GB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90600" y="49609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49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0978" y="990600"/>
            <a:ext cx="8292022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28600" y="600445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26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611910" y="1163253"/>
            <a:ext cx="7922490" cy="48533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fr-FR" altLang="en-US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fr-FR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IPPC Secretariat</a:t>
            </a: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fr-FR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Food and Agriculture </a:t>
            </a:r>
            <a:r>
              <a:rPr kumimoji="0" lang="fr-FR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Organization</a:t>
            </a:r>
            <a:r>
              <a:rPr kumimoji="0" lang="fr-FR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 of the United Nations </a:t>
            </a: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fr-FR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Viale</a:t>
            </a:r>
            <a:r>
              <a:rPr kumimoji="0" lang="fr-FR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 delle Terme di Caracalla, 00153 Rome, </a:t>
            </a:r>
            <a:r>
              <a:rPr kumimoji="0" lang="fr-FR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Italy</a:t>
            </a:r>
            <a:r>
              <a:rPr kumimoji="0" lang="fr-FR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fr-FR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Tel.: +39-0657054812</a:t>
            </a:r>
            <a:br>
              <a:rPr kumimoji="0" lang="fr-FR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kumimoji="0" lang="fr-FR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Email: </a:t>
            </a:r>
            <a:r>
              <a:rPr kumimoji="0" lang="fr-FR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  <a:hlinkClick r:id="rId2"/>
              </a:rPr>
              <a:t>IPPC@fao.org</a:t>
            </a:r>
            <a:endParaRPr kumimoji="0" lang="fr-FR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fr-FR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Dorota Buzon, NRO Programme </a:t>
            </a:r>
            <a:r>
              <a:rPr kumimoji="0" lang="fr-FR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Officer</a:t>
            </a:r>
            <a:r>
              <a:rPr kumimoji="0" lang="fr-FR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: </a:t>
            </a:r>
            <a:r>
              <a:rPr kumimoji="0" lang="fr-FR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  <a:hlinkClick r:id="rId3"/>
              </a:rPr>
              <a:t>dorota.buzon@fao.org</a:t>
            </a:r>
            <a:endParaRPr kumimoji="0" lang="fr-FR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fr-FR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Paola Sentinelli, IPPC </a:t>
            </a:r>
            <a:r>
              <a:rPr kumimoji="0" lang="fr-FR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Knowledge</a:t>
            </a:r>
            <a:r>
              <a:rPr kumimoji="0" lang="fr-FR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 Manager: </a:t>
            </a:r>
            <a:r>
              <a:rPr kumimoji="0" lang="fr-FR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  <a:hlinkClick r:id="rId4"/>
              </a:rPr>
              <a:t>paola.sentinelli@fao.org</a:t>
            </a:r>
            <a:r>
              <a:rPr kumimoji="0" lang="fr-FR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fr-FR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fr-FR" alt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Websites</a:t>
            </a:r>
            <a:r>
              <a:rPr kumimoji="0" lang="fr-FR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: </a:t>
            </a: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fr-FR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  <a:hlinkClick r:id="rId5"/>
              </a:rPr>
              <a:t>www.fao.org</a:t>
            </a:r>
            <a:endParaRPr kumimoji="0" lang="fr-FR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  <a:hlinkClick r:id="rId6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fr-FR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  <a:hlinkClick r:id="rId7"/>
              </a:rPr>
              <a:t>www.ippc.int</a:t>
            </a:r>
            <a:r>
              <a:rPr kumimoji="0" lang="fr-FR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endParaRPr kumimoji="0" lang="fr-FR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75138" y="599835"/>
            <a:ext cx="844061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5A30"/>
                </a:solidFill>
                <a:effectLst/>
                <a:uLnTx/>
                <a:uFillTx/>
                <a:latin typeface="Calibri" panose="020F0502020204030204"/>
                <a:ea typeface="Arial Unicode MS" panose="020B0604020202020204" pitchFamily="34" charset="-128"/>
                <a:cs typeface="Arial" panose="020B0604020202020204" pitchFamily="34" charset="0"/>
              </a:rPr>
              <a:t>Contacts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165A30"/>
              </a:solidFill>
              <a:effectLst/>
              <a:uLnTx/>
              <a:uFillTx/>
              <a:latin typeface="Calibri" panose="020F0502020204030204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29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PPCSlideMaster_2012-06-2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IPPCSlideMaster_2012-06-21</Template>
  <TotalTime>5571</TotalTime>
  <Words>286</Words>
  <Application>Microsoft Office PowerPoint</Application>
  <PresentationFormat>On-screen Show (4:3)</PresentationFormat>
  <Paragraphs>66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 Unicode MS</vt:lpstr>
      <vt:lpstr>Arial</vt:lpstr>
      <vt:lpstr>Arial Narrow</vt:lpstr>
      <vt:lpstr>Calibri</vt:lpstr>
      <vt:lpstr>Calibri (body)</vt:lpstr>
      <vt:lpstr>Times New Roman</vt:lpstr>
      <vt:lpstr>Wingdings</vt:lpstr>
      <vt:lpstr>IPPCSlideMaster_2012-06-21</vt:lpstr>
      <vt:lpstr>Office Theme</vt:lpstr>
      <vt:lpstr>PowerPoint Presentation</vt:lpstr>
      <vt:lpstr>PowerPoint Presentation</vt:lpstr>
      <vt:lpstr>PowerPoint Presentation</vt:lpstr>
      <vt:lpstr>Figure 1.  </vt:lpstr>
      <vt:lpstr>Figure 2. </vt:lpstr>
      <vt:lpstr>PowerPoint Presentation</vt:lpstr>
    </vt:vector>
  </TitlesOfParts>
  <Company>FAO of the UN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International Plant Protection Convention (IPPC)</dc:title>
  <dc:creator>dubon</dc:creator>
  <cp:lastModifiedBy>Sentinelli, Paola (AGDI)</cp:lastModifiedBy>
  <cp:revision>466</cp:revision>
  <cp:lastPrinted>2017-03-16T14:06:52Z</cp:lastPrinted>
  <dcterms:created xsi:type="dcterms:W3CDTF">2012-06-21T11:34:41Z</dcterms:created>
  <dcterms:modified xsi:type="dcterms:W3CDTF">2018-07-20T13:57:48Z</dcterms:modified>
</cp:coreProperties>
</file>