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256" r:id="rId5"/>
    <p:sldId id="422" r:id="rId6"/>
    <p:sldId id="428" r:id="rId7"/>
    <p:sldId id="374" r:id="rId8"/>
    <p:sldId id="372" r:id="rId9"/>
    <p:sldId id="410" r:id="rId10"/>
    <p:sldId id="426" r:id="rId11"/>
    <p:sldId id="427" r:id="rId12"/>
    <p:sldId id="365" r:id="rId13"/>
    <p:sldId id="429" r:id="rId14"/>
    <p:sldId id="430" r:id="rId15"/>
    <p:sldId id="415" r:id="rId16"/>
    <p:sldId id="416" r:id="rId17"/>
    <p:sldId id="423" r:id="rId18"/>
    <p:sldId id="424" r:id="rId19"/>
    <p:sldId id="375" r:id="rId20"/>
  </p:sldIdLst>
  <p:sldSz cx="12192000" cy="6858000"/>
  <p:notesSz cx="6797675" cy="9928225"/>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soni Timote" initials="VT" lastIdx="0" clrIdx="0">
    <p:extLst>
      <p:ext uri="{19B8F6BF-5375-455C-9EA6-DF929625EA0E}">
        <p15:presenceInfo xmlns:p15="http://schemas.microsoft.com/office/powerpoint/2012/main" userId="S-1-5-21-1163553049-3900314846-2920656964-132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9C2A"/>
    <a:srgbClr val="DA5C3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83291" autoAdjust="0"/>
  </p:normalViewPr>
  <p:slideViewPr>
    <p:cSldViewPr snapToGrid="0" snapToObjects="1">
      <p:cViewPr varScale="1">
        <p:scale>
          <a:sx n="69" d="100"/>
          <a:sy n="69" d="100"/>
        </p:scale>
        <p:origin x="78" y="420"/>
      </p:cViewPr>
      <p:guideLst>
        <p:guide orient="horz" pos="2137"/>
        <p:guide pos="384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hyperlink" Target="http://www.spc.int/pld/"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www.spc.int/pld/"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0A9392-010F-45DF-97B3-7C6898D8E03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B289A15-929F-4E8B-A9C1-17EB2DF0DC8F}">
      <dgm:prSet phldrT="[Text]"/>
      <dgm:spPr>
        <a:solidFill>
          <a:schemeClr val="accent4">
            <a:lumMod val="60000"/>
            <a:lumOff val="40000"/>
          </a:schemeClr>
        </a:solidFill>
      </dgm:spPr>
      <dgm:t>
        <a:bodyPr/>
        <a:lstStyle/>
        <a:p>
          <a:r>
            <a:rPr lang="en-US" b="1" dirty="0" smtClean="0"/>
            <a:t>PPPO Full Board</a:t>
          </a:r>
          <a:endParaRPr lang="en-US" b="1" dirty="0"/>
        </a:p>
      </dgm:t>
    </dgm:pt>
    <dgm:pt modelId="{AA4CC09F-31D7-493A-AE65-99BB9DCBBDBC}" type="parTrans" cxnId="{886BBF6E-F4B8-47FE-93B5-3EED73C584F6}">
      <dgm:prSet/>
      <dgm:spPr/>
      <dgm:t>
        <a:bodyPr/>
        <a:lstStyle/>
        <a:p>
          <a:endParaRPr lang="en-US"/>
        </a:p>
      </dgm:t>
    </dgm:pt>
    <dgm:pt modelId="{034F0C6A-0963-4153-A278-B58F4A054E83}" type="sibTrans" cxnId="{886BBF6E-F4B8-47FE-93B5-3EED73C584F6}">
      <dgm:prSet/>
      <dgm:spPr/>
      <dgm:t>
        <a:bodyPr/>
        <a:lstStyle/>
        <a:p>
          <a:endParaRPr lang="en-US"/>
        </a:p>
      </dgm:t>
    </dgm:pt>
    <dgm:pt modelId="{79D55032-5E50-46BA-8EC4-B61E886CCF17}">
      <dgm:prSet phldrT="[Text]"/>
      <dgm:spPr>
        <a:solidFill>
          <a:schemeClr val="accent6">
            <a:lumMod val="75000"/>
          </a:schemeClr>
        </a:solidFill>
      </dgm:spPr>
      <dgm:t>
        <a:bodyPr/>
        <a:lstStyle/>
        <a:p>
          <a:r>
            <a:rPr lang="en-US" b="1" dirty="0" smtClean="0"/>
            <a:t>PPPO Executive committee members</a:t>
          </a:r>
          <a:endParaRPr lang="en-US" b="1" dirty="0"/>
        </a:p>
      </dgm:t>
    </dgm:pt>
    <dgm:pt modelId="{5704C99A-561C-4BE7-B305-3EBBB722BE83}" type="parTrans" cxnId="{3F39B9AC-CD2D-409B-B684-FE298031DA5C}">
      <dgm:prSet/>
      <dgm:spPr/>
      <dgm:t>
        <a:bodyPr/>
        <a:lstStyle/>
        <a:p>
          <a:endParaRPr lang="en-US"/>
        </a:p>
      </dgm:t>
    </dgm:pt>
    <dgm:pt modelId="{6FB4C4DD-13FB-404E-9A5E-EEAC383E84EE}" type="sibTrans" cxnId="{3F39B9AC-CD2D-409B-B684-FE298031DA5C}">
      <dgm:prSet/>
      <dgm:spPr/>
      <dgm:t>
        <a:bodyPr/>
        <a:lstStyle/>
        <a:p>
          <a:endParaRPr lang="en-US"/>
        </a:p>
      </dgm:t>
    </dgm:pt>
    <dgm:pt modelId="{F75DFC71-3509-42CD-B74E-5B15062734D3}">
      <dgm:prSet/>
      <dgm:spPr/>
      <dgm:t>
        <a:bodyPr/>
        <a:lstStyle/>
        <a:p>
          <a:r>
            <a:rPr lang="en-US" dirty="0" smtClean="0"/>
            <a:t>Consist of 26 member countries in SWP region</a:t>
          </a:r>
          <a:endParaRPr lang="en-US" dirty="0"/>
        </a:p>
      </dgm:t>
    </dgm:pt>
    <dgm:pt modelId="{744051AB-DCA9-4812-A041-6EB8D35B5B5D}" type="parTrans" cxnId="{464F3F0F-40D7-4130-A2A1-783609D78025}">
      <dgm:prSet/>
      <dgm:spPr/>
      <dgm:t>
        <a:bodyPr/>
        <a:lstStyle/>
        <a:p>
          <a:endParaRPr lang="en-US"/>
        </a:p>
      </dgm:t>
    </dgm:pt>
    <dgm:pt modelId="{6A28DBF4-399E-44AC-AA81-9E7FEA0856CF}" type="sibTrans" cxnId="{464F3F0F-40D7-4130-A2A1-783609D78025}">
      <dgm:prSet/>
      <dgm:spPr/>
      <dgm:t>
        <a:bodyPr/>
        <a:lstStyle/>
        <a:p>
          <a:endParaRPr lang="en-US"/>
        </a:p>
      </dgm:t>
    </dgm:pt>
    <dgm:pt modelId="{A8ED60E7-13B0-4969-936B-6E4599F2D40D}">
      <dgm:prSet/>
      <dgm:spPr/>
      <dgm:t>
        <a:bodyPr/>
        <a:lstStyle/>
        <a:p>
          <a:r>
            <a:rPr lang="en-US" smtClean="0"/>
            <a:t>22 Pacific Island Countries &amp; Territories (PICTS) </a:t>
          </a:r>
          <a:endParaRPr lang="en-US" dirty="0"/>
        </a:p>
      </dgm:t>
    </dgm:pt>
    <dgm:pt modelId="{B6154A24-EF7D-48C0-AA48-B9112AD91F8E}" type="parTrans" cxnId="{92F71D1D-9B05-4497-85B7-EC0779BDF7A1}">
      <dgm:prSet/>
      <dgm:spPr/>
      <dgm:t>
        <a:bodyPr/>
        <a:lstStyle/>
        <a:p>
          <a:endParaRPr lang="en-US"/>
        </a:p>
      </dgm:t>
    </dgm:pt>
    <dgm:pt modelId="{084A9A23-96DE-4FBF-960F-8DFB2AADE39F}" type="sibTrans" cxnId="{92F71D1D-9B05-4497-85B7-EC0779BDF7A1}">
      <dgm:prSet/>
      <dgm:spPr/>
      <dgm:t>
        <a:bodyPr/>
        <a:lstStyle/>
        <a:p>
          <a:endParaRPr lang="en-US"/>
        </a:p>
      </dgm:t>
    </dgm:pt>
    <dgm:pt modelId="{E256F2CA-6FD8-4E5D-BB7B-08F0AB629DE2}">
      <dgm:prSet/>
      <dgm:spPr/>
      <dgm:t>
        <a:bodyPr/>
        <a:lstStyle/>
        <a:p>
          <a:r>
            <a:rPr lang="en-US" dirty="0" smtClean="0"/>
            <a:t>4 Metropolitan Members (Australia, New Zealand, France and USA)</a:t>
          </a:r>
          <a:endParaRPr lang="en-US" dirty="0"/>
        </a:p>
      </dgm:t>
    </dgm:pt>
    <dgm:pt modelId="{6BF69E1E-C978-44C4-8574-959552A75352}" type="parTrans" cxnId="{2CE1118F-5CDE-4CAB-9639-F93EDD3181AD}">
      <dgm:prSet/>
      <dgm:spPr/>
      <dgm:t>
        <a:bodyPr/>
        <a:lstStyle/>
        <a:p>
          <a:endParaRPr lang="en-US"/>
        </a:p>
      </dgm:t>
    </dgm:pt>
    <dgm:pt modelId="{414AAF5E-AF9D-42DC-932A-3A8DD8D9FBFC}" type="sibTrans" cxnId="{2CE1118F-5CDE-4CAB-9639-F93EDD3181AD}">
      <dgm:prSet/>
      <dgm:spPr/>
      <dgm:t>
        <a:bodyPr/>
        <a:lstStyle/>
        <a:p>
          <a:endParaRPr lang="en-US"/>
        </a:p>
      </dgm:t>
    </dgm:pt>
    <dgm:pt modelId="{4754BBFF-F4BF-4BF3-BAD7-BD69ECFB9153}">
      <dgm:prSet/>
      <dgm:spPr/>
      <dgm:t>
        <a:bodyPr/>
        <a:lstStyle/>
        <a:p>
          <a:r>
            <a:rPr lang="en-US" smtClean="0"/>
            <a:t>3 Sub-regions (Micronesian, Polynesian &amp; Melanesian)</a:t>
          </a:r>
          <a:endParaRPr lang="en-US"/>
        </a:p>
      </dgm:t>
    </dgm:pt>
    <dgm:pt modelId="{5578527C-89E7-457E-9E80-E1D34DD11F13}" type="parTrans" cxnId="{7E452CAD-7C1F-4FD1-BADE-62D4F11D6C74}">
      <dgm:prSet/>
      <dgm:spPr/>
      <dgm:t>
        <a:bodyPr/>
        <a:lstStyle/>
        <a:p>
          <a:endParaRPr lang="en-US"/>
        </a:p>
      </dgm:t>
    </dgm:pt>
    <dgm:pt modelId="{FEA65FDB-3623-4DDA-B844-57772E8C1B6B}" type="sibTrans" cxnId="{7E452CAD-7C1F-4FD1-BADE-62D4F11D6C74}">
      <dgm:prSet/>
      <dgm:spPr/>
      <dgm:t>
        <a:bodyPr/>
        <a:lstStyle/>
        <a:p>
          <a:endParaRPr lang="en-US"/>
        </a:p>
      </dgm:t>
    </dgm:pt>
    <dgm:pt modelId="{4D5E5854-EEF0-4B58-916A-4B4614847B0B}">
      <dgm:prSet/>
      <dgm:spPr/>
      <dgm:t>
        <a:bodyPr/>
        <a:lstStyle/>
        <a:p>
          <a:r>
            <a:rPr lang="en-US" dirty="0" smtClean="0"/>
            <a:t>2 member countries represented from the 3 sub-regions (Chairmanship rotates amongst the 3 sub-regions, Vice-Chairman is elected between the Metropolitan members)</a:t>
          </a:r>
          <a:endParaRPr lang="en-US" dirty="0"/>
        </a:p>
      </dgm:t>
    </dgm:pt>
    <dgm:pt modelId="{BB4800BD-8DD1-48F5-A3F3-F590BB35D062}" type="parTrans" cxnId="{07475544-E0E3-442D-A3C4-4E2E3A38832B}">
      <dgm:prSet/>
      <dgm:spPr/>
      <dgm:t>
        <a:bodyPr/>
        <a:lstStyle/>
        <a:p>
          <a:endParaRPr lang="en-US"/>
        </a:p>
      </dgm:t>
    </dgm:pt>
    <dgm:pt modelId="{85BE67A4-1DBF-40F6-A897-F0246F023476}" type="sibTrans" cxnId="{07475544-E0E3-442D-A3C4-4E2E3A38832B}">
      <dgm:prSet/>
      <dgm:spPr/>
      <dgm:t>
        <a:bodyPr/>
        <a:lstStyle/>
        <a:p>
          <a:endParaRPr lang="en-US"/>
        </a:p>
      </dgm:t>
    </dgm:pt>
    <dgm:pt modelId="{81894C72-23AE-4433-BC38-14DA0B96A9B1}">
      <dgm:prSet/>
      <dgm:spPr/>
      <dgm:t>
        <a:bodyPr/>
        <a:lstStyle/>
        <a:p>
          <a:r>
            <a:rPr lang="en-US" dirty="0" smtClean="0"/>
            <a:t>Meets triennially and its mission, vision is supported and mandated in the PPPO constitution.</a:t>
          </a:r>
          <a:endParaRPr lang="en-US" dirty="0"/>
        </a:p>
      </dgm:t>
    </dgm:pt>
    <dgm:pt modelId="{9A6AECB7-6CB2-4F4F-9A4D-FC019C5D652D}" type="parTrans" cxnId="{0502A9A3-4513-4362-B066-7BC26ADB84D7}">
      <dgm:prSet/>
      <dgm:spPr/>
      <dgm:t>
        <a:bodyPr/>
        <a:lstStyle/>
        <a:p>
          <a:endParaRPr lang="en-US"/>
        </a:p>
      </dgm:t>
    </dgm:pt>
    <dgm:pt modelId="{D29E8C25-804A-404B-9D15-3B8D13B30CAE}" type="sibTrans" cxnId="{0502A9A3-4513-4362-B066-7BC26ADB84D7}">
      <dgm:prSet/>
      <dgm:spPr/>
      <dgm:t>
        <a:bodyPr/>
        <a:lstStyle/>
        <a:p>
          <a:endParaRPr lang="en-US"/>
        </a:p>
      </dgm:t>
    </dgm:pt>
    <dgm:pt modelId="{CC43090D-31E3-456B-B423-5FB4BDC2655D}">
      <dgm:prSet/>
      <dgm:spPr/>
      <dgm:t>
        <a:bodyPr/>
        <a:lstStyle/>
        <a:p>
          <a:r>
            <a:rPr lang="en-US" dirty="0" smtClean="0"/>
            <a:t>Opportunity to meets every year &amp; discuss PPPO priorities/ issues/ PPPO new work plan (2019 – 2023)</a:t>
          </a:r>
          <a:endParaRPr lang="en-US" dirty="0"/>
        </a:p>
      </dgm:t>
    </dgm:pt>
    <dgm:pt modelId="{093DE7B2-2A42-4310-BA79-5D7C1C1BD250}" type="parTrans" cxnId="{AEEC35CA-46EC-4B12-BDE3-E33F1088D35B}">
      <dgm:prSet/>
      <dgm:spPr/>
      <dgm:t>
        <a:bodyPr/>
        <a:lstStyle/>
        <a:p>
          <a:endParaRPr lang="en-US"/>
        </a:p>
      </dgm:t>
    </dgm:pt>
    <dgm:pt modelId="{4EDEC326-0DB5-493A-9B48-C59F1129288C}" type="sibTrans" cxnId="{AEEC35CA-46EC-4B12-BDE3-E33F1088D35B}">
      <dgm:prSet/>
      <dgm:spPr/>
      <dgm:t>
        <a:bodyPr/>
        <a:lstStyle/>
        <a:p>
          <a:endParaRPr lang="en-US"/>
        </a:p>
      </dgm:t>
    </dgm:pt>
    <dgm:pt modelId="{AEB2ADE8-4EE7-48D3-ACC8-2AAA94034675}">
      <dgm:prSet phldrT="[Text]"/>
      <dgm:spPr>
        <a:solidFill>
          <a:srgbClr val="00B0F0"/>
        </a:solidFill>
      </dgm:spPr>
      <dgm:t>
        <a:bodyPr/>
        <a:lstStyle/>
        <a:p>
          <a:r>
            <a:rPr lang="en-US" b="1" dirty="0" smtClean="0"/>
            <a:t>PPPO Executive Secretariat</a:t>
          </a:r>
          <a:endParaRPr lang="en-US" b="1" dirty="0"/>
        </a:p>
      </dgm:t>
    </dgm:pt>
    <dgm:pt modelId="{01CEABF0-C099-4A86-926F-DE643D4BE135}" type="sibTrans" cxnId="{BBE19B7A-A1E9-444D-A941-7F2625F49F43}">
      <dgm:prSet/>
      <dgm:spPr/>
      <dgm:t>
        <a:bodyPr/>
        <a:lstStyle/>
        <a:p>
          <a:endParaRPr lang="en-US"/>
        </a:p>
      </dgm:t>
    </dgm:pt>
    <dgm:pt modelId="{5C163CEE-E9E1-46B0-B1B4-A84A16D3BA65}" type="parTrans" cxnId="{BBE19B7A-A1E9-444D-A941-7F2625F49F43}">
      <dgm:prSet/>
      <dgm:spPr/>
      <dgm:t>
        <a:bodyPr/>
        <a:lstStyle/>
        <a:p>
          <a:endParaRPr lang="en-US"/>
        </a:p>
      </dgm:t>
    </dgm:pt>
    <dgm:pt modelId="{CEA22CA0-C67A-4B42-AED2-830ED853DFF9}">
      <dgm:prSet/>
      <dgm:spPr/>
      <dgm:t>
        <a:bodyPr/>
        <a:lstStyle/>
        <a:p>
          <a:r>
            <a:rPr lang="en-US" dirty="0" smtClean="0"/>
            <a:t>Housed in the LRD, SPC and look for potential funding from donors</a:t>
          </a:r>
          <a:endParaRPr lang="en-US" dirty="0"/>
        </a:p>
      </dgm:t>
    </dgm:pt>
    <dgm:pt modelId="{42CF95D1-AB55-4C50-AD90-00DD9151DC5B}" type="sibTrans" cxnId="{6D0E7508-CE8B-4518-949B-8766290B8F41}">
      <dgm:prSet/>
      <dgm:spPr/>
      <dgm:t>
        <a:bodyPr/>
        <a:lstStyle/>
        <a:p>
          <a:endParaRPr lang="en-US"/>
        </a:p>
      </dgm:t>
    </dgm:pt>
    <dgm:pt modelId="{3EAAF3FC-C32A-49EB-A5DC-FBCA1E2091E4}" type="parTrans" cxnId="{6D0E7508-CE8B-4518-949B-8766290B8F41}">
      <dgm:prSet/>
      <dgm:spPr/>
      <dgm:t>
        <a:bodyPr/>
        <a:lstStyle/>
        <a:p>
          <a:endParaRPr lang="en-US"/>
        </a:p>
      </dgm:t>
    </dgm:pt>
    <dgm:pt modelId="{643A3B31-3ADA-4FF6-BD84-152943EC8B26}">
      <dgm:prSet/>
      <dgm:spPr/>
      <dgm:t>
        <a:bodyPr/>
        <a:lstStyle/>
        <a:p>
          <a:r>
            <a:rPr lang="en-US" dirty="0" smtClean="0"/>
            <a:t>Provides the secretariat role and the glue for the PPPO members</a:t>
          </a:r>
          <a:endParaRPr lang="en-US" dirty="0"/>
        </a:p>
      </dgm:t>
    </dgm:pt>
    <dgm:pt modelId="{8B78543B-3A23-4743-8EC7-DD5286747E8E}" type="sibTrans" cxnId="{55EA8622-C7AE-4772-BC23-AFD858C8B15F}">
      <dgm:prSet/>
      <dgm:spPr/>
      <dgm:t>
        <a:bodyPr/>
        <a:lstStyle/>
        <a:p>
          <a:endParaRPr lang="en-US"/>
        </a:p>
      </dgm:t>
    </dgm:pt>
    <dgm:pt modelId="{9A40B5D2-2235-4802-A61F-EA276E6299BF}" type="parTrans" cxnId="{55EA8622-C7AE-4772-BC23-AFD858C8B15F}">
      <dgm:prSet/>
      <dgm:spPr/>
      <dgm:t>
        <a:bodyPr/>
        <a:lstStyle/>
        <a:p>
          <a:endParaRPr lang="en-US"/>
        </a:p>
      </dgm:t>
    </dgm:pt>
    <dgm:pt modelId="{6616933F-C517-4E35-9943-EB5A4ED51CDF}">
      <dgm:prSet/>
      <dgm:spPr/>
      <dgm:t>
        <a:bodyPr/>
        <a:lstStyle/>
        <a:p>
          <a:r>
            <a:rPr lang="en-US" dirty="0" smtClean="0"/>
            <a:t>Sharing of information at the National, regional &amp; international level (PLD: </a:t>
          </a:r>
          <a:r>
            <a:rPr lang="en-US" dirty="0" smtClean="0">
              <a:hlinkClick xmlns:r="http://schemas.openxmlformats.org/officeDocument/2006/relationships" r:id="rId1"/>
            </a:rPr>
            <a:t>http://www.spc.int/pld/</a:t>
          </a:r>
          <a:r>
            <a:rPr lang="en-US" dirty="0" smtClean="0"/>
            <a:t> )</a:t>
          </a:r>
          <a:endParaRPr lang="en-US" dirty="0"/>
        </a:p>
      </dgm:t>
    </dgm:pt>
    <dgm:pt modelId="{BA67684B-F91D-471C-B482-B4EE942132DB}" type="sibTrans" cxnId="{F38EE8B3-C395-4FF5-A8DF-854F54F5ACC1}">
      <dgm:prSet/>
      <dgm:spPr/>
      <dgm:t>
        <a:bodyPr/>
        <a:lstStyle/>
        <a:p>
          <a:endParaRPr lang="en-US"/>
        </a:p>
      </dgm:t>
    </dgm:pt>
    <dgm:pt modelId="{9E9495DB-8117-451B-80EF-D1AC2DC9167F}" type="parTrans" cxnId="{F38EE8B3-C395-4FF5-A8DF-854F54F5ACC1}">
      <dgm:prSet/>
      <dgm:spPr/>
      <dgm:t>
        <a:bodyPr/>
        <a:lstStyle/>
        <a:p>
          <a:endParaRPr lang="en-US"/>
        </a:p>
      </dgm:t>
    </dgm:pt>
    <dgm:pt modelId="{3EFC4BD9-1BE7-45EB-A86B-DEA3BAD3F4D0}">
      <dgm:prSet/>
      <dgm:spPr/>
      <dgm:t>
        <a:bodyPr/>
        <a:lstStyle/>
        <a:p>
          <a:r>
            <a:rPr lang="en-US" dirty="0" smtClean="0"/>
            <a:t>Attend regional and international meetings, shares information with PPPO Member countries</a:t>
          </a:r>
          <a:endParaRPr lang="en-US" dirty="0"/>
        </a:p>
      </dgm:t>
    </dgm:pt>
    <dgm:pt modelId="{B28EAC5F-3EE7-4CC7-BE0F-F4D0DE8D075D}" type="sibTrans" cxnId="{DCC0B58F-1565-4921-BEEF-D23CC284DBA0}">
      <dgm:prSet/>
      <dgm:spPr/>
      <dgm:t>
        <a:bodyPr/>
        <a:lstStyle/>
        <a:p>
          <a:endParaRPr lang="en-US"/>
        </a:p>
      </dgm:t>
    </dgm:pt>
    <dgm:pt modelId="{FC4257A6-5A44-4B83-935D-CC1EE3FCE139}" type="parTrans" cxnId="{DCC0B58F-1565-4921-BEEF-D23CC284DBA0}">
      <dgm:prSet/>
      <dgm:spPr/>
      <dgm:t>
        <a:bodyPr/>
        <a:lstStyle/>
        <a:p>
          <a:endParaRPr lang="en-US"/>
        </a:p>
      </dgm:t>
    </dgm:pt>
    <dgm:pt modelId="{E081153E-BA9E-45AD-B91C-5775C12BEA3A}">
      <dgm:prSet phldrT="[Text]"/>
      <dgm:spPr>
        <a:solidFill>
          <a:srgbClr val="92D050"/>
        </a:solidFill>
      </dgm:spPr>
      <dgm:t>
        <a:bodyPr/>
        <a:lstStyle/>
        <a:p>
          <a:r>
            <a:rPr lang="en-US" b="1" dirty="0" smtClean="0"/>
            <a:t>NPPPO’s</a:t>
          </a:r>
          <a:endParaRPr lang="en-US" b="1" dirty="0"/>
        </a:p>
      </dgm:t>
    </dgm:pt>
    <dgm:pt modelId="{21F5A35E-4F4E-4BE7-AC94-DC1996CD2785}" type="sibTrans" cxnId="{97AC7E49-1AF2-43F1-8983-2E38E61FF0C7}">
      <dgm:prSet/>
      <dgm:spPr/>
      <dgm:t>
        <a:bodyPr/>
        <a:lstStyle/>
        <a:p>
          <a:endParaRPr lang="en-US"/>
        </a:p>
      </dgm:t>
    </dgm:pt>
    <dgm:pt modelId="{B4051D97-B415-4663-96EC-4C6310086D3D}" type="parTrans" cxnId="{97AC7E49-1AF2-43F1-8983-2E38E61FF0C7}">
      <dgm:prSet/>
      <dgm:spPr/>
      <dgm:t>
        <a:bodyPr/>
        <a:lstStyle/>
        <a:p>
          <a:endParaRPr lang="en-US"/>
        </a:p>
      </dgm:t>
    </dgm:pt>
    <dgm:pt modelId="{BD5CD8B8-A6AF-4EAC-9478-BEBF174FF589}">
      <dgm:prSet/>
      <dgm:spPr/>
      <dgm:t>
        <a:bodyPr/>
        <a:lstStyle/>
        <a:p>
          <a:r>
            <a:rPr lang="en-US" dirty="0" smtClean="0"/>
            <a:t>National Reporting Obligations (NRO’s)</a:t>
          </a:r>
          <a:endParaRPr lang="en-US" dirty="0"/>
        </a:p>
      </dgm:t>
    </dgm:pt>
    <dgm:pt modelId="{7C53A206-19B0-4ACE-BD90-31212C96E820}" type="parTrans" cxnId="{5254C679-7DF6-488C-B5DA-40A82BE49E2B}">
      <dgm:prSet/>
      <dgm:spPr/>
      <dgm:t>
        <a:bodyPr/>
        <a:lstStyle/>
        <a:p>
          <a:endParaRPr lang="en-US"/>
        </a:p>
      </dgm:t>
    </dgm:pt>
    <dgm:pt modelId="{7F799058-1E23-4297-9C2F-DDDF0460BC3C}" type="sibTrans" cxnId="{5254C679-7DF6-488C-B5DA-40A82BE49E2B}">
      <dgm:prSet/>
      <dgm:spPr/>
      <dgm:t>
        <a:bodyPr/>
        <a:lstStyle/>
        <a:p>
          <a:endParaRPr lang="en-US"/>
        </a:p>
      </dgm:t>
    </dgm:pt>
    <dgm:pt modelId="{FE4043C4-6AC2-4F9E-93E2-9FB59716A012}">
      <dgm:prSet/>
      <dgm:spPr/>
      <dgm:t>
        <a:bodyPr/>
        <a:lstStyle/>
        <a:p>
          <a:r>
            <a:rPr lang="en-US" dirty="0" smtClean="0"/>
            <a:t>All other Phytosanitary issues at Pre-border, Border &amp; Post-Border</a:t>
          </a:r>
          <a:endParaRPr lang="en-US" dirty="0"/>
        </a:p>
      </dgm:t>
    </dgm:pt>
    <dgm:pt modelId="{047433E3-1288-43CE-BFBD-ECA54E565761}" type="parTrans" cxnId="{C30917A1-E6A8-4BA0-8B44-7508665C3B12}">
      <dgm:prSet/>
      <dgm:spPr/>
      <dgm:t>
        <a:bodyPr/>
        <a:lstStyle/>
        <a:p>
          <a:endParaRPr lang="en-US"/>
        </a:p>
      </dgm:t>
    </dgm:pt>
    <dgm:pt modelId="{F05E739C-2B71-4264-903B-A3B885EAC3AD}" type="sibTrans" cxnId="{C30917A1-E6A8-4BA0-8B44-7508665C3B12}">
      <dgm:prSet/>
      <dgm:spPr/>
      <dgm:t>
        <a:bodyPr/>
        <a:lstStyle/>
        <a:p>
          <a:endParaRPr lang="en-US"/>
        </a:p>
      </dgm:t>
    </dgm:pt>
    <dgm:pt modelId="{2BDEBECF-7710-4E09-9170-922908996898}">
      <dgm:prSet/>
      <dgm:spPr/>
      <dgm:t>
        <a:bodyPr/>
        <a:lstStyle/>
        <a:p>
          <a:r>
            <a:rPr lang="en-US" dirty="0" smtClean="0"/>
            <a:t>Capacity building for the PPPO members (Surveillance, ID &amp; Authentication, Early Warning Systems, Market Access Requests)</a:t>
          </a:r>
          <a:endParaRPr lang="en-US" dirty="0"/>
        </a:p>
      </dgm:t>
    </dgm:pt>
    <dgm:pt modelId="{339063F1-70E4-4DB6-942D-BB4255B45DCE}" type="parTrans" cxnId="{DA670BFD-D3BD-43FF-ABF9-A673B88F0E06}">
      <dgm:prSet/>
      <dgm:spPr/>
      <dgm:t>
        <a:bodyPr/>
        <a:lstStyle/>
        <a:p>
          <a:endParaRPr lang="en-US"/>
        </a:p>
      </dgm:t>
    </dgm:pt>
    <dgm:pt modelId="{DD3458AC-A843-4D7D-B967-DEC8745CB438}" type="sibTrans" cxnId="{DA670BFD-D3BD-43FF-ABF9-A673B88F0E06}">
      <dgm:prSet/>
      <dgm:spPr/>
      <dgm:t>
        <a:bodyPr/>
        <a:lstStyle/>
        <a:p>
          <a:endParaRPr lang="en-US"/>
        </a:p>
      </dgm:t>
    </dgm:pt>
    <dgm:pt modelId="{6FAD53B5-75DA-43C2-B5A0-6BD7032D4CEE}">
      <dgm:prSet/>
      <dgm:spPr/>
      <dgm:t>
        <a:bodyPr/>
        <a:lstStyle/>
        <a:p>
          <a:r>
            <a:rPr lang="en-US" i="0" dirty="0" smtClean="0"/>
            <a:t>The PPPO Constitution was enacted in 1994 and was amended and revised in 2006.</a:t>
          </a:r>
          <a:endParaRPr lang="en-US" i="0" dirty="0"/>
        </a:p>
      </dgm:t>
    </dgm:pt>
    <dgm:pt modelId="{972C9479-CE45-4D2B-BBAB-3B01C207F19C}" type="parTrans" cxnId="{1AC3A53F-8810-473C-9AB2-5AF5A7106BED}">
      <dgm:prSet/>
      <dgm:spPr/>
      <dgm:t>
        <a:bodyPr/>
        <a:lstStyle/>
        <a:p>
          <a:endParaRPr lang="en-US"/>
        </a:p>
      </dgm:t>
    </dgm:pt>
    <dgm:pt modelId="{8E646F96-3408-411D-84CC-82DD3DB797CE}" type="sibTrans" cxnId="{1AC3A53F-8810-473C-9AB2-5AF5A7106BED}">
      <dgm:prSet/>
      <dgm:spPr/>
      <dgm:t>
        <a:bodyPr/>
        <a:lstStyle/>
        <a:p>
          <a:endParaRPr lang="en-US"/>
        </a:p>
      </dgm:t>
    </dgm:pt>
    <dgm:pt modelId="{CBB0B493-A8BD-4CD8-A13A-62B0B780FD9D}" type="pres">
      <dgm:prSet presAssocID="{200A9392-010F-45DF-97B3-7C6898D8E03B}" presName="linear" presStyleCnt="0">
        <dgm:presLayoutVars>
          <dgm:dir/>
          <dgm:animLvl val="lvl"/>
          <dgm:resizeHandles val="exact"/>
        </dgm:presLayoutVars>
      </dgm:prSet>
      <dgm:spPr/>
    </dgm:pt>
    <dgm:pt modelId="{D80AECAA-82B9-41A5-95C3-33AED61D2593}" type="pres">
      <dgm:prSet presAssocID="{DB289A15-929F-4E8B-A9C1-17EB2DF0DC8F}" presName="parentLin" presStyleCnt="0"/>
      <dgm:spPr/>
    </dgm:pt>
    <dgm:pt modelId="{017D7B0C-4B4F-49A0-AA80-DC261419F08E}" type="pres">
      <dgm:prSet presAssocID="{DB289A15-929F-4E8B-A9C1-17EB2DF0DC8F}" presName="parentLeftMargin" presStyleLbl="node1" presStyleIdx="0" presStyleCnt="4"/>
      <dgm:spPr/>
    </dgm:pt>
    <dgm:pt modelId="{5B6873E9-49EF-4160-B92E-0BCF5070E1CF}" type="pres">
      <dgm:prSet presAssocID="{DB289A15-929F-4E8B-A9C1-17EB2DF0DC8F}" presName="parentText" presStyleLbl="node1" presStyleIdx="0" presStyleCnt="4">
        <dgm:presLayoutVars>
          <dgm:chMax val="0"/>
          <dgm:bulletEnabled val="1"/>
        </dgm:presLayoutVars>
      </dgm:prSet>
      <dgm:spPr/>
      <dgm:t>
        <a:bodyPr/>
        <a:lstStyle/>
        <a:p>
          <a:endParaRPr lang="en-US"/>
        </a:p>
      </dgm:t>
    </dgm:pt>
    <dgm:pt modelId="{CDD1EC06-D254-47EE-81C4-29713EFC3065}" type="pres">
      <dgm:prSet presAssocID="{DB289A15-929F-4E8B-A9C1-17EB2DF0DC8F}" presName="negativeSpace" presStyleCnt="0"/>
      <dgm:spPr/>
    </dgm:pt>
    <dgm:pt modelId="{201DCAE0-1C0C-4974-A872-41D6D14F8DE7}" type="pres">
      <dgm:prSet presAssocID="{DB289A15-929F-4E8B-A9C1-17EB2DF0DC8F}" presName="childText" presStyleLbl="conFgAcc1" presStyleIdx="0" presStyleCnt="4" custLinFactNeighborX="-1459" custLinFactNeighborY="-97421">
        <dgm:presLayoutVars>
          <dgm:bulletEnabled val="1"/>
        </dgm:presLayoutVars>
      </dgm:prSet>
      <dgm:spPr/>
      <dgm:t>
        <a:bodyPr/>
        <a:lstStyle/>
        <a:p>
          <a:endParaRPr lang="en-US"/>
        </a:p>
      </dgm:t>
    </dgm:pt>
    <dgm:pt modelId="{B15A4C5A-2C03-40A2-AA41-19CCB9407444}" type="pres">
      <dgm:prSet presAssocID="{034F0C6A-0963-4153-A278-B58F4A054E83}" presName="spaceBetweenRectangles" presStyleCnt="0"/>
      <dgm:spPr/>
    </dgm:pt>
    <dgm:pt modelId="{2ECCB93F-B673-44C0-8611-5D0A74941882}" type="pres">
      <dgm:prSet presAssocID="{79D55032-5E50-46BA-8EC4-B61E886CCF17}" presName="parentLin" presStyleCnt="0"/>
      <dgm:spPr/>
    </dgm:pt>
    <dgm:pt modelId="{DA85B3BA-E6E5-437B-9C2C-EB1455671DDD}" type="pres">
      <dgm:prSet presAssocID="{79D55032-5E50-46BA-8EC4-B61E886CCF17}" presName="parentLeftMargin" presStyleLbl="node1" presStyleIdx="0" presStyleCnt="4"/>
      <dgm:spPr/>
    </dgm:pt>
    <dgm:pt modelId="{4FE590E6-2CBD-4FD5-8530-1B3368FEC315}" type="pres">
      <dgm:prSet presAssocID="{79D55032-5E50-46BA-8EC4-B61E886CCF17}" presName="parentText" presStyleLbl="node1" presStyleIdx="1" presStyleCnt="4">
        <dgm:presLayoutVars>
          <dgm:chMax val="0"/>
          <dgm:bulletEnabled val="1"/>
        </dgm:presLayoutVars>
      </dgm:prSet>
      <dgm:spPr/>
      <dgm:t>
        <a:bodyPr/>
        <a:lstStyle/>
        <a:p>
          <a:endParaRPr lang="en-US"/>
        </a:p>
      </dgm:t>
    </dgm:pt>
    <dgm:pt modelId="{3A027AAA-47BD-49EA-8914-F909CDAE2F09}" type="pres">
      <dgm:prSet presAssocID="{79D55032-5E50-46BA-8EC4-B61E886CCF17}" presName="negativeSpace" presStyleCnt="0"/>
      <dgm:spPr/>
    </dgm:pt>
    <dgm:pt modelId="{FAC8150E-F932-48F4-A51D-12EED00E4C15}" type="pres">
      <dgm:prSet presAssocID="{79D55032-5E50-46BA-8EC4-B61E886CCF17}" presName="childText" presStyleLbl="conFgAcc1" presStyleIdx="1" presStyleCnt="4" custLinFactNeighborX="-218">
        <dgm:presLayoutVars>
          <dgm:bulletEnabled val="1"/>
        </dgm:presLayoutVars>
      </dgm:prSet>
      <dgm:spPr/>
      <dgm:t>
        <a:bodyPr/>
        <a:lstStyle/>
        <a:p>
          <a:endParaRPr lang="en-US"/>
        </a:p>
      </dgm:t>
    </dgm:pt>
    <dgm:pt modelId="{B3419DE0-F8F6-4306-A27D-68487C5673BA}" type="pres">
      <dgm:prSet presAssocID="{6FB4C4DD-13FB-404E-9A5E-EEAC383E84EE}" presName="spaceBetweenRectangles" presStyleCnt="0"/>
      <dgm:spPr/>
    </dgm:pt>
    <dgm:pt modelId="{81E73C6F-AA08-42F8-9F06-2E10BCEB97B0}" type="pres">
      <dgm:prSet presAssocID="{AEB2ADE8-4EE7-48D3-ACC8-2AAA94034675}" presName="parentLin" presStyleCnt="0"/>
      <dgm:spPr/>
    </dgm:pt>
    <dgm:pt modelId="{936043FB-0AF2-461A-BDDB-A008A1827E6B}" type="pres">
      <dgm:prSet presAssocID="{AEB2ADE8-4EE7-48D3-ACC8-2AAA94034675}" presName="parentLeftMargin" presStyleLbl="node1" presStyleIdx="1" presStyleCnt="4"/>
      <dgm:spPr/>
    </dgm:pt>
    <dgm:pt modelId="{4156AE69-8726-46CF-8AAF-C366E004F44C}" type="pres">
      <dgm:prSet presAssocID="{AEB2ADE8-4EE7-48D3-ACC8-2AAA94034675}" presName="parentText" presStyleLbl="node1" presStyleIdx="2" presStyleCnt="4">
        <dgm:presLayoutVars>
          <dgm:chMax val="0"/>
          <dgm:bulletEnabled val="1"/>
        </dgm:presLayoutVars>
      </dgm:prSet>
      <dgm:spPr/>
      <dgm:t>
        <a:bodyPr/>
        <a:lstStyle/>
        <a:p>
          <a:endParaRPr lang="en-US"/>
        </a:p>
      </dgm:t>
    </dgm:pt>
    <dgm:pt modelId="{D8DBE419-A032-47C3-AE4F-8118239DC908}" type="pres">
      <dgm:prSet presAssocID="{AEB2ADE8-4EE7-48D3-ACC8-2AAA94034675}" presName="negativeSpace" presStyleCnt="0"/>
      <dgm:spPr/>
    </dgm:pt>
    <dgm:pt modelId="{5AB35608-C60C-41DF-9317-D29F0547B60B}" type="pres">
      <dgm:prSet presAssocID="{AEB2ADE8-4EE7-48D3-ACC8-2AAA94034675}" presName="childText" presStyleLbl="conFgAcc1" presStyleIdx="2" presStyleCnt="4" custLinFactNeighborY="-37216">
        <dgm:presLayoutVars>
          <dgm:bulletEnabled val="1"/>
        </dgm:presLayoutVars>
      </dgm:prSet>
      <dgm:spPr/>
      <dgm:t>
        <a:bodyPr/>
        <a:lstStyle/>
        <a:p>
          <a:endParaRPr lang="en-US"/>
        </a:p>
      </dgm:t>
    </dgm:pt>
    <dgm:pt modelId="{9B4E8C29-011B-4161-9139-E7466ABE6C2E}" type="pres">
      <dgm:prSet presAssocID="{01CEABF0-C099-4A86-926F-DE643D4BE135}" presName="spaceBetweenRectangles" presStyleCnt="0"/>
      <dgm:spPr/>
    </dgm:pt>
    <dgm:pt modelId="{52F41C46-392B-49C3-981E-925BFEE9146B}" type="pres">
      <dgm:prSet presAssocID="{E081153E-BA9E-45AD-B91C-5775C12BEA3A}" presName="parentLin" presStyleCnt="0"/>
      <dgm:spPr/>
    </dgm:pt>
    <dgm:pt modelId="{47159E53-B51F-42F9-989C-0FF1A7F8B298}" type="pres">
      <dgm:prSet presAssocID="{E081153E-BA9E-45AD-B91C-5775C12BEA3A}" presName="parentLeftMargin" presStyleLbl="node1" presStyleIdx="2" presStyleCnt="4"/>
      <dgm:spPr/>
    </dgm:pt>
    <dgm:pt modelId="{57CB927B-20DB-42C8-96F4-47C01E03A118}" type="pres">
      <dgm:prSet presAssocID="{E081153E-BA9E-45AD-B91C-5775C12BEA3A}" presName="parentText" presStyleLbl="node1" presStyleIdx="3" presStyleCnt="4">
        <dgm:presLayoutVars>
          <dgm:chMax val="0"/>
          <dgm:bulletEnabled val="1"/>
        </dgm:presLayoutVars>
      </dgm:prSet>
      <dgm:spPr/>
      <dgm:t>
        <a:bodyPr/>
        <a:lstStyle/>
        <a:p>
          <a:endParaRPr lang="en-US"/>
        </a:p>
      </dgm:t>
    </dgm:pt>
    <dgm:pt modelId="{97480D90-8A82-49B9-85AC-E93798DADADD}" type="pres">
      <dgm:prSet presAssocID="{E081153E-BA9E-45AD-B91C-5775C12BEA3A}" presName="negativeSpace" presStyleCnt="0"/>
      <dgm:spPr/>
    </dgm:pt>
    <dgm:pt modelId="{D76B0F61-53E3-4B15-B422-180673EA182C}" type="pres">
      <dgm:prSet presAssocID="{E081153E-BA9E-45AD-B91C-5775C12BEA3A}" presName="childText" presStyleLbl="conFgAcc1" presStyleIdx="3" presStyleCnt="4">
        <dgm:presLayoutVars>
          <dgm:bulletEnabled val="1"/>
        </dgm:presLayoutVars>
      </dgm:prSet>
      <dgm:spPr/>
      <dgm:t>
        <a:bodyPr/>
        <a:lstStyle/>
        <a:p>
          <a:endParaRPr lang="en-US"/>
        </a:p>
      </dgm:t>
    </dgm:pt>
  </dgm:ptLst>
  <dgm:cxnLst>
    <dgm:cxn modelId="{7E452CAD-7C1F-4FD1-BADE-62D4F11D6C74}" srcId="{79D55032-5E50-46BA-8EC4-B61E886CCF17}" destId="{4754BBFF-F4BF-4BF3-BAD7-BD69ECFB9153}" srcOrd="0" destOrd="0" parTransId="{5578527C-89E7-457E-9E80-E1D34DD11F13}" sibTransId="{FEA65FDB-3623-4DDA-B844-57772E8C1B6B}"/>
    <dgm:cxn modelId="{BD941348-443C-485A-99D2-98C793F38124}" type="presOf" srcId="{CC43090D-31E3-456B-B423-5FB4BDC2655D}" destId="{FAC8150E-F932-48F4-A51D-12EED00E4C15}" srcOrd="0" destOrd="2" presId="urn:microsoft.com/office/officeart/2005/8/layout/list1"/>
    <dgm:cxn modelId="{C30917A1-E6A8-4BA0-8B44-7508665C3B12}" srcId="{E081153E-BA9E-45AD-B91C-5775C12BEA3A}" destId="{FE4043C4-6AC2-4F9E-93E2-9FB59716A012}" srcOrd="1" destOrd="0" parTransId="{047433E3-1288-43CE-BFBD-ECA54E565761}" sibTransId="{F05E739C-2B71-4264-903B-A3B885EAC3AD}"/>
    <dgm:cxn modelId="{54951734-683B-49AF-BEC0-DBC56283B985}" type="presOf" srcId="{3EFC4BD9-1BE7-45EB-A86B-DEA3BAD3F4D0}" destId="{5AB35608-C60C-41DF-9317-D29F0547B60B}" srcOrd="0" destOrd="4" presId="urn:microsoft.com/office/officeart/2005/8/layout/list1"/>
    <dgm:cxn modelId="{BD01FCE2-86E8-4EFA-8DF9-3687E8600219}" type="presOf" srcId="{F75DFC71-3509-42CD-B74E-5B15062734D3}" destId="{201DCAE0-1C0C-4974-A872-41D6D14F8DE7}" srcOrd="0" destOrd="0" presId="urn:microsoft.com/office/officeart/2005/8/layout/list1"/>
    <dgm:cxn modelId="{886BBF6E-F4B8-47FE-93B5-3EED73C584F6}" srcId="{200A9392-010F-45DF-97B3-7C6898D8E03B}" destId="{DB289A15-929F-4E8B-A9C1-17EB2DF0DC8F}" srcOrd="0" destOrd="0" parTransId="{AA4CC09F-31D7-493A-AE65-99BB9DCBBDBC}" sibTransId="{034F0C6A-0963-4153-A278-B58F4A054E83}"/>
    <dgm:cxn modelId="{6C0A08B2-3424-4A9C-B4CD-07889FEE6591}" type="presOf" srcId="{79D55032-5E50-46BA-8EC4-B61E886CCF17}" destId="{4FE590E6-2CBD-4FD5-8530-1B3368FEC315}" srcOrd="1" destOrd="0" presId="urn:microsoft.com/office/officeart/2005/8/layout/list1"/>
    <dgm:cxn modelId="{5CBF892A-7527-4E59-8C8A-D265E9D0E39B}" type="presOf" srcId="{E081153E-BA9E-45AD-B91C-5775C12BEA3A}" destId="{47159E53-B51F-42F9-989C-0FF1A7F8B298}" srcOrd="0" destOrd="0" presId="urn:microsoft.com/office/officeart/2005/8/layout/list1"/>
    <dgm:cxn modelId="{DA670BFD-D3BD-43FF-ABF9-A673B88F0E06}" srcId="{AEB2ADE8-4EE7-48D3-ACC8-2AAA94034675}" destId="{2BDEBECF-7710-4E09-9170-922908996898}" srcOrd="2" destOrd="0" parTransId="{339063F1-70E4-4DB6-942D-BB4255B45DCE}" sibTransId="{DD3458AC-A843-4D7D-B967-DEC8745CB438}"/>
    <dgm:cxn modelId="{110880F3-D7AC-4C86-ACAB-CCFA2FE7A91D}" type="presOf" srcId="{4D5E5854-EEF0-4B58-916A-4B4614847B0B}" destId="{FAC8150E-F932-48F4-A51D-12EED00E4C15}" srcOrd="0" destOrd="1" presId="urn:microsoft.com/office/officeart/2005/8/layout/list1"/>
    <dgm:cxn modelId="{3F39B9AC-CD2D-409B-B684-FE298031DA5C}" srcId="{200A9392-010F-45DF-97B3-7C6898D8E03B}" destId="{79D55032-5E50-46BA-8EC4-B61E886CCF17}" srcOrd="1" destOrd="0" parTransId="{5704C99A-561C-4BE7-B305-3EBBB722BE83}" sibTransId="{6FB4C4DD-13FB-404E-9A5E-EEAC383E84EE}"/>
    <dgm:cxn modelId="{175F2200-1355-4001-8FEA-9B325FDE664C}" type="presOf" srcId="{2BDEBECF-7710-4E09-9170-922908996898}" destId="{5AB35608-C60C-41DF-9317-D29F0547B60B}" srcOrd="0" destOrd="2" presId="urn:microsoft.com/office/officeart/2005/8/layout/list1"/>
    <dgm:cxn modelId="{55EA8622-C7AE-4772-BC23-AFD858C8B15F}" srcId="{AEB2ADE8-4EE7-48D3-ACC8-2AAA94034675}" destId="{643A3B31-3ADA-4FF6-BD84-152943EC8B26}" srcOrd="1" destOrd="0" parTransId="{9A40B5D2-2235-4802-A61F-EA276E6299BF}" sibTransId="{8B78543B-3A23-4743-8EC7-DD5286747E8E}"/>
    <dgm:cxn modelId="{928BE320-226C-4F23-8BCE-6A5CA65AD194}" type="presOf" srcId="{200A9392-010F-45DF-97B3-7C6898D8E03B}" destId="{CBB0B493-A8BD-4CD8-A13A-62B0B780FD9D}" srcOrd="0" destOrd="0" presId="urn:microsoft.com/office/officeart/2005/8/layout/list1"/>
    <dgm:cxn modelId="{464F3F0F-40D7-4130-A2A1-783609D78025}" srcId="{DB289A15-929F-4E8B-A9C1-17EB2DF0DC8F}" destId="{F75DFC71-3509-42CD-B74E-5B15062734D3}" srcOrd="0" destOrd="0" parTransId="{744051AB-DCA9-4812-A041-6EB8D35B5B5D}" sibTransId="{6A28DBF4-399E-44AC-AA81-9E7FEA0856CF}"/>
    <dgm:cxn modelId="{2CE1118F-5CDE-4CAB-9639-F93EDD3181AD}" srcId="{DB289A15-929F-4E8B-A9C1-17EB2DF0DC8F}" destId="{E256F2CA-6FD8-4E5D-BB7B-08F0AB629DE2}" srcOrd="2" destOrd="0" parTransId="{6BF69E1E-C978-44C4-8574-959552A75352}" sibTransId="{414AAF5E-AF9D-42DC-932A-3A8DD8D9FBFC}"/>
    <dgm:cxn modelId="{F4612885-CA8F-416F-A2CE-D5B0C849A325}" type="presOf" srcId="{643A3B31-3ADA-4FF6-BD84-152943EC8B26}" destId="{5AB35608-C60C-41DF-9317-D29F0547B60B}" srcOrd="0" destOrd="1" presId="urn:microsoft.com/office/officeart/2005/8/layout/list1"/>
    <dgm:cxn modelId="{812D2BC0-B2F2-4CC0-AFE1-1A206D6A6818}" type="presOf" srcId="{AEB2ADE8-4EE7-48D3-ACC8-2AAA94034675}" destId="{936043FB-0AF2-461A-BDDB-A008A1827E6B}" srcOrd="0" destOrd="0" presId="urn:microsoft.com/office/officeart/2005/8/layout/list1"/>
    <dgm:cxn modelId="{96686B15-CFA2-43E1-944F-E52A7517A840}" type="presOf" srcId="{E256F2CA-6FD8-4E5D-BB7B-08F0AB629DE2}" destId="{201DCAE0-1C0C-4974-A872-41D6D14F8DE7}" srcOrd="0" destOrd="2" presId="urn:microsoft.com/office/officeart/2005/8/layout/list1"/>
    <dgm:cxn modelId="{1AC3A53F-8810-473C-9AB2-5AF5A7106BED}" srcId="{DB289A15-929F-4E8B-A9C1-17EB2DF0DC8F}" destId="{6FAD53B5-75DA-43C2-B5A0-6BD7032D4CEE}" srcOrd="4" destOrd="0" parTransId="{972C9479-CE45-4D2B-BBAB-3B01C207F19C}" sibTransId="{8E646F96-3408-411D-84CC-82DD3DB797CE}"/>
    <dgm:cxn modelId="{05F2F1E1-C0F3-49BB-8239-529AE3C0BF68}" type="presOf" srcId="{6616933F-C517-4E35-9943-EB5A4ED51CDF}" destId="{5AB35608-C60C-41DF-9317-D29F0547B60B}" srcOrd="0" destOrd="3" presId="urn:microsoft.com/office/officeart/2005/8/layout/list1"/>
    <dgm:cxn modelId="{17EF1380-4557-4FBE-B6C8-E73469AEBE00}" type="presOf" srcId="{4754BBFF-F4BF-4BF3-BAD7-BD69ECFB9153}" destId="{FAC8150E-F932-48F4-A51D-12EED00E4C15}" srcOrd="0" destOrd="0" presId="urn:microsoft.com/office/officeart/2005/8/layout/list1"/>
    <dgm:cxn modelId="{6D0E7508-CE8B-4518-949B-8766290B8F41}" srcId="{AEB2ADE8-4EE7-48D3-ACC8-2AAA94034675}" destId="{CEA22CA0-C67A-4B42-AED2-830ED853DFF9}" srcOrd="0" destOrd="0" parTransId="{3EAAF3FC-C32A-49EB-A5DC-FBCA1E2091E4}" sibTransId="{42CF95D1-AB55-4C50-AD90-00DD9151DC5B}"/>
    <dgm:cxn modelId="{2689C068-E78C-46C1-827A-6476C22CC1A5}" type="presOf" srcId="{DB289A15-929F-4E8B-A9C1-17EB2DF0DC8F}" destId="{5B6873E9-49EF-4160-B92E-0BCF5070E1CF}" srcOrd="1" destOrd="0" presId="urn:microsoft.com/office/officeart/2005/8/layout/list1"/>
    <dgm:cxn modelId="{AEEC35CA-46EC-4B12-BDE3-E33F1088D35B}" srcId="{79D55032-5E50-46BA-8EC4-B61E886CCF17}" destId="{CC43090D-31E3-456B-B423-5FB4BDC2655D}" srcOrd="2" destOrd="0" parTransId="{093DE7B2-2A42-4310-BA79-5D7C1C1BD250}" sibTransId="{4EDEC326-0DB5-493A-9B48-C59F1129288C}"/>
    <dgm:cxn modelId="{07F6DE05-816C-4731-9EF1-8B5990CD4472}" type="presOf" srcId="{A8ED60E7-13B0-4969-936B-6E4599F2D40D}" destId="{201DCAE0-1C0C-4974-A872-41D6D14F8DE7}" srcOrd="0" destOrd="1" presId="urn:microsoft.com/office/officeart/2005/8/layout/list1"/>
    <dgm:cxn modelId="{07475544-E0E3-442D-A3C4-4E2E3A38832B}" srcId="{79D55032-5E50-46BA-8EC4-B61E886CCF17}" destId="{4D5E5854-EEF0-4B58-916A-4B4614847B0B}" srcOrd="1" destOrd="0" parTransId="{BB4800BD-8DD1-48F5-A3F3-F590BB35D062}" sibTransId="{85BE67A4-1DBF-40F6-A897-F0246F023476}"/>
    <dgm:cxn modelId="{3F5154A0-D0C4-4376-912F-2E5D899C4A9E}" type="presOf" srcId="{BD5CD8B8-A6AF-4EAC-9478-BEBF174FF589}" destId="{D76B0F61-53E3-4B15-B422-180673EA182C}" srcOrd="0" destOrd="0" presId="urn:microsoft.com/office/officeart/2005/8/layout/list1"/>
    <dgm:cxn modelId="{DCC0B58F-1565-4921-BEEF-D23CC284DBA0}" srcId="{AEB2ADE8-4EE7-48D3-ACC8-2AAA94034675}" destId="{3EFC4BD9-1BE7-45EB-A86B-DEA3BAD3F4D0}" srcOrd="4" destOrd="0" parTransId="{FC4257A6-5A44-4B83-935D-CC1EE3FCE139}" sibTransId="{B28EAC5F-3EE7-4CC7-BE0F-F4D0DE8D075D}"/>
    <dgm:cxn modelId="{111C80E8-A701-4E20-9FC4-A21BAB06E82B}" type="presOf" srcId="{CEA22CA0-C67A-4B42-AED2-830ED853DFF9}" destId="{5AB35608-C60C-41DF-9317-D29F0547B60B}" srcOrd="0" destOrd="0" presId="urn:microsoft.com/office/officeart/2005/8/layout/list1"/>
    <dgm:cxn modelId="{92F71D1D-9B05-4497-85B7-EC0779BDF7A1}" srcId="{DB289A15-929F-4E8B-A9C1-17EB2DF0DC8F}" destId="{A8ED60E7-13B0-4969-936B-6E4599F2D40D}" srcOrd="1" destOrd="0" parTransId="{B6154A24-EF7D-48C0-AA48-B9112AD91F8E}" sibTransId="{084A9A23-96DE-4FBF-960F-8DFB2AADE39F}"/>
    <dgm:cxn modelId="{5C2E7311-9B1C-4462-AF9B-E716B12EB293}" type="presOf" srcId="{FE4043C4-6AC2-4F9E-93E2-9FB59716A012}" destId="{D76B0F61-53E3-4B15-B422-180673EA182C}" srcOrd="0" destOrd="1" presId="urn:microsoft.com/office/officeart/2005/8/layout/list1"/>
    <dgm:cxn modelId="{D9A8CDDA-B47C-4F5D-A121-03A2738BBD96}" type="presOf" srcId="{79D55032-5E50-46BA-8EC4-B61E886CCF17}" destId="{DA85B3BA-E6E5-437B-9C2C-EB1455671DDD}" srcOrd="0" destOrd="0" presId="urn:microsoft.com/office/officeart/2005/8/layout/list1"/>
    <dgm:cxn modelId="{54D7BC16-17AC-47D1-A87C-52617BBF8697}" type="presOf" srcId="{AEB2ADE8-4EE7-48D3-ACC8-2AAA94034675}" destId="{4156AE69-8726-46CF-8AAF-C366E004F44C}" srcOrd="1" destOrd="0" presId="urn:microsoft.com/office/officeart/2005/8/layout/list1"/>
    <dgm:cxn modelId="{5254C679-7DF6-488C-B5DA-40A82BE49E2B}" srcId="{E081153E-BA9E-45AD-B91C-5775C12BEA3A}" destId="{BD5CD8B8-A6AF-4EAC-9478-BEBF174FF589}" srcOrd="0" destOrd="0" parTransId="{7C53A206-19B0-4ACE-BD90-31212C96E820}" sibTransId="{7F799058-1E23-4297-9C2F-DDDF0460BC3C}"/>
    <dgm:cxn modelId="{1A434FED-9E70-4531-BADD-988E1318E2FE}" type="presOf" srcId="{81894C72-23AE-4433-BC38-14DA0B96A9B1}" destId="{201DCAE0-1C0C-4974-A872-41D6D14F8DE7}" srcOrd="0" destOrd="3" presId="urn:microsoft.com/office/officeart/2005/8/layout/list1"/>
    <dgm:cxn modelId="{EAE897B6-027F-4A25-8E99-37594D445FA8}" type="presOf" srcId="{DB289A15-929F-4E8B-A9C1-17EB2DF0DC8F}" destId="{017D7B0C-4B4F-49A0-AA80-DC261419F08E}" srcOrd="0" destOrd="0" presId="urn:microsoft.com/office/officeart/2005/8/layout/list1"/>
    <dgm:cxn modelId="{97AC7E49-1AF2-43F1-8983-2E38E61FF0C7}" srcId="{200A9392-010F-45DF-97B3-7C6898D8E03B}" destId="{E081153E-BA9E-45AD-B91C-5775C12BEA3A}" srcOrd="3" destOrd="0" parTransId="{B4051D97-B415-4663-96EC-4C6310086D3D}" sibTransId="{21F5A35E-4F4E-4BE7-AC94-DC1996CD2785}"/>
    <dgm:cxn modelId="{BBE19B7A-A1E9-444D-A941-7F2625F49F43}" srcId="{200A9392-010F-45DF-97B3-7C6898D8E03B}" destId="{AEB2ADE8-4EE7-48D3-ACC8-2AAA94034675}" srcOrd="2" destOrd="0" parTransId="{5C163CEE-E9E1-46B0-B1B4-A84A16D3BA65}" sibTransId="{01CEABF0-C099-4A86-926F-DE643D4BE135}"/>
    <dgm:cxn modelId="{0502A9A3-4513-4362-B066-7BC26ADB84D7}" srcId="{DB289A15-929F-4E8B-A9C1-17EB2DF0DC8F}" destId="{81894C72-23AE-4433-BC38-14DA0B96A9B1}" srcOrd="3" destOrd="0" parTransId="{9A6AECB7-6CB2-4F4F-9A4D-FC019C5D652D}" sibTransId="{D29E8C25-804A-404B-9D15-3B8D13B30CAE}"/>
    <dgm:cxn modelId="{7F55DD31-097A-4EDF-9140-A54BB9FF4DD3}" type="presOf" srcId="{6FAD53B5-75DA-43C2-B5A0-6BD7032D4CEE}" destId="{201DCAE0-1C0C-4974-A872-41D6D14F8DE7}" srcOrd="0" destOrd="4" presId="urn:microsoft.com/office/officeart/2005/8/layout/list1"/>
    <dgm:cxn modelId="{F38EE8B3-C395-4FF5-A8DF-854F54F5ACC1}" srcId="{AEB2ADE8-4EE7-48D3-ACC8-2AAA94034675}" destId="{6616933F-C517-4E35-9943-EB5A4ED51CDF}" srcOrd="3" destOrd="0" parTransId="{9E9495DB-8117-451B-80EF-D1AC2DC9167F}" sibTransId="{BA67684B-F91D-471C-B482-B4EE942132DB}"/>
    <dgm:cxn modelId="{E5599F49-24B9-4EEA-A7D5-8DC6CD5CA054}" type="presOf" srcId="{E081153E-BA9E-45AD-B91C-5775C12BEA3A}" destId="{57CB927B-20DB-42C8-96F4-47C01E03A118}" srcOrd="1" destOrd="0" presId="urn:microsoft.com/office/officeart/2005/8/layout/list1"/>
    <dgm:cxn modelId="{EA4B5B93-5479-4539-BF5A-F37AC2A8BCCE}" type="presParOf" srcId="{CBB0B493-A8BD-4CD8-A13A-62B0B780FD9D}" destId="{D80AECAA-82B9-41A5-95C3-33AED61D2593}" srcOrd="0" destOrd="0" presId="urn:microsoft.com/office/officeart/2005/8/layout/list1"/>
    <dgm:cxn modelId="{8FD104C2-A75B-406C-9E18-515469399371}" type="presParOf" srcId="{D80AECAA-82B9-41A5-95C3-33AED61D2593}" destId="{017D7B0C-4B4F-49A0-AA80-DC261419F08E}" srcOrd="0" destOrd="0" presId="urn:microsoft.com/office/officeart/2005/8/layout/list1"/>
    <dgm:cxn modelId="{CEF4EB47-5BCD-445A-8327-87B809E67EFE}" type="presParOf" srcId="{D80AECAA-82B9-41A5-95C3-33AED61D2593}" destId="{5B6873E9-49EF-4160-B92E-0BCF5070E1CF}" srcOrd="1" destOrd="0" presId="urn:microsoft.com/office/officeart/2005/8/layout/list1"/>
    <dgm:cxn modelId="{FCDFE65A-CFD7-4291-A45E-D0DD009E04A4}" type="presParOf" srcId="{CBB0B493-A8BD-4CD8-A13A-62B0B780FD9D}" destId="{CDD1EC06-D254-47EE-81C4-29713EFC3065}" srcOrd="1" destOrd="0" presId="urn:microsoft.com/office/officeart/2005/8/layout/list1"/>
    <dgm:cxn modelId="{1ABC43F7-BC67-4232-A485-1BF73647C07D}" type="presParOf" srcId="{CBB0B493-A8BD-4CD8-A13A-62B0B780FD9D}" destId="{201DCAE0-1C0C-4974-A872-41D6D14F8DE7}" srcOrd="2" destOrd="0" presId="urn:microsoft.com/office/officeart/2005/8/layout/list1"/>
    <dgm:cxn modelId="{6516E478-AD03-45F5-B23A-7F237BDECC5F}" type="presParOf" srcId="{CBB0B493-A8BD-4CD8-A13A-62B0B780FD9D}" destId="{B15A4C5A-2C03-40A2-AA41-19CCB9407444}" srcOrd="3" destOrd="0" presId="urn:microsoft.com/office/officeart/2005/8/layout/list1"/>
    <dgm:cxn modelId="{330AADE5-CA8F-4780-BDC3-D2EA510EADC7}" type="presParOf" srcId="{CBB0B493-A8BD-4CD8-A13A-62B0B780FD9D}" destId="{2ECCB93F-B673-44C0-8611-5D0A74941882}" srcOrd="4" destOrd="0" presId="urn:microsoft.com/office/officeart/2005/8/layout/list1"/>
    <dgm:cxn modelId="{55CE067D-FC0B-418A-A519-B61A6DA21464}" type="presParOf" srcId="{2ECCB93F-B673-44C0-8611-5D0A74941882}" destId="{DA85B3BA-E6E5-437B-9C2C-EB1455671DDD}" srcOrd="0" destOrd="0" presId="urn:microsoft.com/office/officeart/2005/8/layout/list1"/>
    <dgm:cxn modelId="{44C45440-15CE-46F8-8466-2F78FD113D3F}" type="presParOf" srcId="{2ECCB93F-B673-44C0-8611-5D0A74941882}" destId="{4FE590E6-2CBD-4FD5-8530-1B3368FEC315}" srcOrd="1" destOrd="0" presId="urn:microsoft.com/office/officeart/2005/8/layout/list1"/>
    <dgm:cxn modelId="{CE69595F-43B3-4ABE-8C1D-57981CEE5C91}" type="presParOf" srcId="{CBB0B493-A8BD-4CD8-A13A-62B0B780FD9D}" destId="{3A027AAA-47BD-49EA-8914-F909CDAE2F09}" srcOrd="5" destOrd="0" presId="urn:microsoft.com/office/officeart/2005/8/layout/list1"/>
    <dgm:cxn modelId="{5869B91B-3CB1-43BC-8B9B-79450E74831D}" type="presParOf" srcId="{CBB0B493-A8BD-4CD8-A13A-62B0B780FD9D}" destId="{FAC8150E-F932-48F4-A51D-12EED00E4C15}" srcOrd="6" destOrd="0" presId="urn:microsoft.com/office/officeart/2005/8/layout/list1"/>
    <dgm:cxn modelId="{E83DDCFE-8ABA-4F90-ABDC-75FA50D536F2}" type="presParOf" srcId="{CBB0B493-A8BD-4CD8-A13A-62B0B780FD9D}" destId="{B3419DE0-F8F6-4306-A27D-68487C5673BA}" srcOrd="7" destOrd="0" presId="urn:microsoft.com/office/officeart/2005/8/layout/list1"/>
    <dgm:cxn modelId="{FED8807C-A181-46A2-B52A-C6FBB9DBAD27}" type="presParOf" srcId="{CBB0B493-A8BD-4CD8-A13A-62B0B780FD9D}" destId="{81E73C6F-AA08-42F8-9F06-2E10BCEB97B0}" srcOrd="8" destOrd="0" presId="urn:microsoft.com/office/officeart/2005/8/layout/list1"/>
    <dgm:cxn modelId="{CCE63060-51C2-4D60-8343-68F70418E8E2}" type="presParOf" srcId="{81E73C6F-AA08-42F8-9F06-2E10BCEB97B0}" destId="{936043FB-0AF2-461A-BDDB-A008A1827E6B}" srcOrd="0" destOrd="0" presId="urn:microsoft.com/office/officeart/2005/8/layout/list1"/>
    <dgm:cxn modelId="{D7D351CE-F0E9-4C3E-AF25-597C5EDE0F97}" type="presParOf" srcId="{81E73C6F-AA08-42F8-9F06-2E10BCEB97B0}" destId="{4156AE69-8726-46CF-8AAF-C366E004F44C}" srcOrd="1" destOrd="0" presId="urn:microsoft.com/office/officeart/2005/8/layout/list1"/>
    <dgm:cxn modelId="{10D3E0C5-CBAB-43D8-96B0-F16D44760BAD}" type="presParOf" srcId="{CBB0B493-A8BD-4CD8-A13A-62B0B780FD9D}" destId="{D8DBE419-A032-47C3-AE4F-8118239DC908}" srcOrd="9" destOrd="0" presId="urn:microsoft.com/office/officeart/2005/8/layout/list1"/>
    <dgm:cxn modelId="{A76093B4-7301-4F95-9816-C906B275DF63}" type="presParOf" srcId="{CBB0B493-A8BD-4CD8-A13A-62B0B780FD9D}" destId="{5AB35608-C60C-41DF-9317-D29F0547B60B}" srcOrd="10" destOrd="0" presId="urn:microsoft.com/office/officeart/2005/8/layout/list1"/>
    <dgm:cxn modelId="{AFD834D5-F30C-47DA-B86B-41D0A1A88176}" type="presParOf" srcId="{CBB0B493-A8BD-4CD8-A13A-62B0B780FD9D}" destId="{9B4E8C29-011B-4161-9139-E7466ABE6C2E}" srcOrd="11" destOrd="0" presId="urn:microsoft.com/office/officeart/2005/8/layout/list1"/>
    <dgm:cxn modelId="{61C620D9-304B-4943-A51D-52FD7E5F4103}" type="presParOf" srcId="{CBB0B493-A8BD-4CD8-A13A-62B0B780FD9D}" destId="{52F41C46-392B-49C3-981E-925BFEE9146B}" srcOrd="12" destOrd="0" presId="urn:microsoft.com/office/officeart/2005/8/layout/list1"/>
    <dgm:cxn modelId="{46FEFC32-8F46-4630-ACF4-45FF38962D3A}" type="presParOf" srcId="{52F41C46-392B-49C3-981E-925BFEE9146B}" destId="{47159E53-B51F-42F9-989C-0FF1A7F8B298}" srcOrd="0" destOrd="0" presId="urn:microsoft.com/office/officeart/2005/8/layout/list1"/>
    <dgm:cxn modelId="{67AEA800-74CC-48B0-9FA5-A514897FFD87}" type="presParOf" srcId="{52F41C46-392B-49C3-981E-925BFEE9146B}" destId="{57CB927B-20DB-42C8-96F4-47C01E03A118}" srcOrd="1" destOrd="0" presId="urn:microsoft.com/office/officeart/2005/8/layout/list1"/>
    <dgm:cxn modelId="{0F4070A9-D8F9-403C-82C0-CD119F72BE7A}" type="presParOf" srcId="{CBB0B493-A8BD-4CD8-A13A-62B0B780FD9D}" destId="{97480D90-8A82-49B9-85AC-E93798DADADD}" srcOrd="13" destOrd="0" presId="urn:microsoft.com/office/officeart/2005/8/layout/list1"/>
    <dgm:cxn modelId="{AA07733F-6014-457A-8CA1-34BF78BB5417}" type="presParOf" srcId="{CBB0B493-A8BD-4CD8-A13A-62B0B780FD9D}" destId="{D76B0F61-53E3-4B15-B422-180673EA182C}"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1DCAE0-1C0C-4974-A872-41D6D14F8DE7}">
      <dsp:nvSpPr>
        <dsp:cNvPr id="0" name=""/>
        <dsp:cNvSpPr/>
      </dsp:nvSpPr>
      <dsp:spPr>
        <a:xfrm>
          <a:off x="0" y="135162"/>
          <a:ext cx="9632028" cy="13923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7552" tIns="270764" rIns="747552"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Consist of 26 member countries in SWP region</a:t>
          </a:r>
          <a:endParaRPr lang="en-US" sz="1300" kern="1200" dirty="0"/>
        </a:p>
        <a:p>
          <a:pPr marL="114300" lvl="1" indent="-114300" algn="l" defTabSz="577850">
            <a:lnSpc>
              <a:spcPct val="90000"/>
            </a:lnSpc>
            <a:spcBef>
              <a:spcPct val="0"/>
            </a:spcBef>
            <a:spcAft>
              <a:spcPct val="15000"/>
            </a:spcAft>
            <a:buChar char="••"/>
          </a:pPr>
          <a:r>
            <a:rPr lang="en-US" sz="1300" kern="1200" smtClean="0"/>
            <a:t>22 Pacific Island Countries &amp; Territories (PICTS) </a:t>
          </a:r>
          <a:endParaRPr lang="en-US" sz="1300" kern="1200" dirty="0"/>
        </a:p>
        <a:p>
          <a:pPr marL="114300" lvl="1" indent="-114300" algn="l" defTabSz="577850">
            <a:lnSpc>
              <a:spcPct val="90000"/>
            </a:lnSpc>
            <a:spcBef>
              <a:spcPct val="0"/>
            </a:spcBef>
            <a:spcAft>
              <a:spcPct val="15000"/>
            </a:spcAft>
            <a:buChar char="••"/>
          </a:pPr>
          <a:r>
            <a:rPr lang="en-US" sz="1300" kern="1200" dirty="0" smtClean="0"/>
            <a:t>4 Metropolitan Members (Australia, New Zealand, France and USA)</a:t>
          </a:r>
          <a:endParaRPr lang="en-US" sz="1300" kern="1200" dirty="0"/>
        </a:p>
        <a:p>
          <a:pPr marL="114300" lvl="1" indent="-114300" algn="l" defTabSz="577850">
            <a:lnSpc>
              <a:spcPct val="90000"/>
            </a:lnSpc>
            <a:spcBef>
              <a:spcPct val="0"/>
            </a:spcBef>
            <a:spcAft>
              <a:spcPct val="15000"/>
            </a:spcAft>
            <a:buChar char="••"/>
          </a:pPr>
          <a:r>
            <a:rPr lang="en-US" sz="1300" kern="1200" dirty="0" smtClean="0"/>
            <a:t>Meets triennially and its mission, vision is supported and mandated in the PPPO constitution.</a:t>
          </a:r>
          <a:endParaRPr lang="en-US" sz="1300" kern="1200" dirty="0"/>
        </a:p>
        <a:p>
          <a:pPr marL="114300" lvl="1" indent="-114300" algn="l" defTabSz="577850">
            <a:lnSpc>
              <a:spcPct val="90000"/>
            </a:lnSpc>
            <a:spcBef>
              <a:spcPct val="0"/>
            </a:spcBef>
            <a:spcAft>
              <a:spcPct val="15000"/>
            </a:spcAft>
            <a:buChar char="••"/>
          </a:pPr>
          <a:r>
            <a:rPr lang="en-US" sz="1300" i="0" kern="1200" dirty="0" smtClean="0"/>
            <a:t>The PPPO Constitution was enacted in 1994 and was amended and revised in 2006.</a:t>
          </a:r>
          <a:endParaRPr lang="en-US" sz="1300" i="0" kern="1200" dirty="0"/>
        </a:p>
      </dsp:txBody>
      <dsp:txXfrm>
        <a:off x="0" y="135162"/>
        <a:ext cx="9632028" cy="1392300"/>
      </dsp:txXfrm>
    </dsp:sp>
    <dsp:sp modelId="{5B6873E9-49EF-4160-B92E-0BCF5070E1CF}">
      <dsp:nvSpPr>
        <dsp:cNvPr id="0" name=""/>
        <dsp:cNvSpPr/>
      </dsp:nvSpPr>
      <dsp:spPr>
        <a:xfrm>
          <a:off x="481601" y="11672"/>
          <a:ext cx="6742419" cy="383760"/>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847" tIns="0" rIns="254847" bIns="0" numCol="1" spcCol="1270" anchor="ctr" anchorCtr="0">
          <a:noAutofit/>
        </a:bodyPr>
        <a:lstStyle/>
        <a:p>
          <a:pPr lvl="0" algn="l" defTabSz="577850">
            <a:lnSpc>
              <a:spcPct val="90000"/>
            </a:lnSpc>
            <a:spcBef>
              <a:spcPct val="0"/>
            </a:spcBef>
            <a:spcAft>
              <a:spcPct val="35000"/>
            </a:spcAft>
          </a:pPr>
          <a:r>
            <a:rPr lang="en-US" sz="1300" b="1" kern="1200" dirty="0" smtClean="0"/>
            <a:t>PPPO Full Board</a:t>
          </a:r>
          <a:endParaRPr lang="en-US" sz="1300" b="1" kern="1200" dirty="0"/>
        </a:p>
      </dsp:txBody>
      <dsp:txXfrm>
        <a:off x="500335" y="30406"/>
        <a:ext cx="6704951" cy="346292"/>
      </dsp:txXfrm>
    </dsp:sp>
    <dsp:sp modelId="{FAC8150E-F932-48F4-A51D-12EED00E4C15}">
      <dsp:nvSpPr>
        <dsp:cNvPr id="0" name=""/>
        <dsp:cNvSpPr/>
      </dsp:nvSpPr>
      <dsp:spPr>
        <a:xfrm>
          <a:off x="0" y="1857932"/>
          <a:ext cx="9632028" cy="11670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7552" tIns="270764" rIns="747552"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smtClean="0"/>
            <a:t>3 Sub-regions (Micronesian, Polynesian &amp; Melanesian)</a:t>
          </a:r>
          <a:endParaRPr lang="en-US" sz="1300" kern="1200"/>
        </a:p>
        <a:p>
          <a:pPr marL="114300" lvl="1" indent="-114300" algn="l" defTabSz="577850">
            <a:lnSpc>
              <a:spcPct val="90000"/>
            </a:lnSpc>
            <a:spcBef>
              <a:spcPct val="0"/>
            </a:spcBef>
            <a:spcAft>
              <a:spcPct val="15000"/>
            </a:spcAft>
            <a:buChar char="••"/>
          </a:pPr>
          <a:r>
            <a:rPr lang="en-US" sz="1300" kern="1200" dirty="0" smtClean="0"/>
            <a:t>2 member countries represented from the 3 sub-regions (Chairmanship rotates amongst the 3 sub-regions, Vice-Chairman is elected between the Metropolitan members)</a:t>
          </a:r>
          <a:endParaRPr lang="en-US" sz="1300" kern="1200" dirty="0"/>
        </a:p>
        <a:p>
          <a:pPr marL="114300" lvl="1" indent="-114300" algn="l" defTabSz="577850">
            <a:lnSpc>
              <a:spcPct val="90000"/>
            </a:lnSpc>
            <a:spcBef>
              <a:spcPct val="0"/>
            </a:spcBef>
            <a:spcAft>
              <a:spcPct val="15000"/>
            </a:spcAft>
            <a:buChar char="••"/>
          </a:pPr>
          <a:r>
            <a:rPr lang="en-US" sz="1300" kern="1200" dirty="0" smtClean="0"/>
            <a:t>Opportunity to meets every year &amp; discuss PPPO priorities/ issues/ PPPO new work plan (2019 – 2023)</a:t>
          </a:r>
          <a:endParaRPr lang="en-US" sz="1300" kern="1200" dirty="0"/>
        </a:p>
      </dsp:txBody>
      <dsp:txXfrm>
        <a:off x="0" y="1857932"/>
        <a:ext cx="9632028" cy="1167075"/>
      </dsp:txXfrm>
    </dsp:sp>
    <dsp:sp modelId="{4FE590E6-2CBD-4FD5-8530-1B3368FEC315}">
      <dsp:nvSpPr>
        <dsp:cNvPr id="0" name=""/>
        <dsp:cNvSpPr/>
      </dsp:nvSpPr>
      <dsp:spPr>
        <a:xfrm>
          <a:off x="481601" y="1666052"/>
          <a:ext cx="6742419" cy="383760"/>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847" tIns="0" rIns="254847" bIns="0" numCol="1" spcCol="1270" anchor="ctr" anchorCtr="0">
          <a:noAutofit/>
        </a:bodyPr>
        <a:lstStyle/>
        <a:p>
          <a:pPr lvl="0" algn="l" defTabSz="577850">
            <a:lnSpc>
              <a:spcPct val="90000"/>
            </a:lnSpc>
            <a:spcBef>
              <a:spcPct val="0"/>
            </a:spcBef>
            <a:spcAft>
              <a:spcPct val="35000"/>
            </a:spcAft>
          </a:pPr>
          <a:r>
            <a:rPr lang="en-US" sz="1300" b="1" kern="1200" dirty="0" smtClean="0"/>
            <a:t>PPPO Executive committee members</a:t>
          </a:r>
          <a:endParaRPr lang="en-US" sz="1300" b="1" kern="1200" dirty="0"/>
        </a:p>
      </dsp:txBody>
      <dsp:txXfrm>
        <a:off x="500335" y="1684786"/>
        <a:ext cx="6704951" cy="346292"/>
      </dsp:txXfrm>
    </dsp:sp>
    <dsp:sp modelId="{5AB35608-C60C-41DF-9317-D29F0547B60B}">
      <dsp:nvSpPr>
        <dsp:cNvPr id="0" name=""/>
        <dsp:cNvSpPr/>
      </dsp:nvSpPr>
      <dsp:spPr>
        <a:xfrm>
          <a:off x="0" y="3260961"/>
          <a:ext cx="9632028" cy="15970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7552" tIns="270764" rIns="747552"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Housed in the LRD, SPC and look for potential funding from donors</a:t>
          </a:r>
          <a:endParaRPr lang="en-US" sz="1300" kern="1200" dirty="0"/>
        </a:p>
        <a:p>
          <a:pPr marL="114300" lvl="1" indent="-114300" algn="l" defTabSz="577850">
            <a:lnSpc>
              <a:spcPct val="90000"/>
            </a:lnSpc>
            <a:spcBef>
              <a:spcPct val="0"/>
            </a:spcBef>
            <a:spcAft>
              <a:spcPct val="15000"/>
            </a:spcAft>
            <a:buChar char="••"/>
          </a:pPr>
          <a:r>
            <a:rPr lang="en-US" sz="1300" kern="1200" dirty="0" smtClean="0"/>
            <a:t>Provides the secretariat role and the glue for the PPPO members</a:t>
          </a:r>
          <a:endParaRPr lang="en-US" sz="1300" kern="1200" dirty="0"/>
        </a:p>
        <a:p>
          <a:pPr marL="114300" lvl="1" indent="-114300" algn="l" defTabSz="577850">
            <a:lnSpc>
              <a:spcPct val="90000"/>
            </a:lnSpc>
            <a:spcBef>
              <a:spcPct val="0"/>
            </a:spcBef>
            <a:spcAft>
              <a:spcPct val="15000"/>
            </a:spcAft>
            <a:buChar char="••"/>
          </a:pPr>
          <a:r>
            <a:rPr lang="en-US" sz="1300" kern="1200" dirty="0" smtClean="0"/>
            <a:t>Capacity building for the PPPO members (Surveillance, ID &amp; Authentication, Early Warning Systems, Market Access Requests)</a:t>
          </a:r>
          <a:endParaRPr lang="en-US" sz="1300" kern="1200" dirty="0"/>
        </a:p>
        <a:p>
          <a:pPr marL="114300" lvl="1" indent="-114300" algn="l" defTabSz="577850">
            <a:lnSpc>
              <a:spcPct val="90000"/>
            </a:lnSpc>
            <a:spcBef>
              <a:spcPct val="0"/>
            </a:spcBef>
            <a:spcAft>
              <a:spcPct val="15000"/>
            </a:spcAft>
            <a:buChar char="••"/>
          </a:pPr>
          <a:r>
            <a:rPr lang="en-US" sz="1300" kern="1200" dirty="0" smtClean="0"/>
            <a:t>Sharing of information at the National, regional &amp; international level (PLD: </a:t>
          </a:r>
          <a:r>
            <a:rPr lang="en-US" sz="1300" kern="1200" dirty="0" smtClean="0">
              <a:hlinkClick xmlns:r="http://schemas.openxmlformats.org/officeDocument/2006/relationships" r:id="rId1"/>
            </a:rPr>
            <a:t>http://www.spc.int/pld/</a:t>
          </a:r>
          <a:r>
            <a:rPr lang="en-US" sz="1300" kern="1200" dirty="0" smtClean="0"/>
            <a:t> )</a:t>
          </a:r>
          <a:endParaRPr lang="en-US" sz="1300" kern="1200" dirty="0"/>
        </a:p>
        <a:p>
          <a:pPr marL="114300" lvl="1" indent="-114300" algn="l" defTabSz="577850">
            <a:lnSpc>
              <a:spcPct val="90000"/>
            </a:lnSpc>
            <a:spcBef>
              <a:spcPct val="0"/>
            </a:spcBef>
            <a:spcAft>
              <a:spcPct val="15000"/>
            </a:spcAft>
            <a:buChar char="••"/>
          </a:pPr>
          <a:r>
            <a:rPr lang="en-US" sz="1300" kern="1200" dirty="0" smtClean="0"/>
            <a:t>Attend regional and international meetings, shares information with PPPO Member countries</a:t>
          </a:r>
          <a:endParaRPr lang="en-US" sz="1300" kern="1200" dirty="0"/>
        </a:p>
      </dsp:txBody>
      <dsp:txXfrm>
        <a:off x="0" y="3260961"/>
        <a:ext cx="9632028" cy="1597050"/>
      </dsp:txXfrm>
    </dsp:sp>
    <dsp:sp modelId="{4156AE69-8726-46CF-8AAF-C366E004F44C}">
      <dsp:nvSpPr>
        <dsp:cNvPr id="0" name=""/>
        <dsp:cNvSpPr/>
      </dsp:nvSpPr>
      <dsp:spPr>
        <a:xfrm>
          <a:off x="481601" y="3095207"/>
          <a:ext cx="6742419" cy="383760"/>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847" tIns="0" rIns="254847" bIns="0" numCol="1" spcCol="1270" anchor="ctr" anchorCtr="0">
          <a:noAutofit/>
        </a:bodyPr>
        <a:lstStyle/>
        <a:p>
          <a:pPr lvl="0" algn="l" defTabSz="577850">
            <a:lnSpc>
              <a:spcPct val="90000"/>
            </a:lnSpc>
            <a:spcBef>
              <a:spcPct val="0"/>
            </a:spcBef>
            <a:spcAft>
              <a:spcPct val="35000"/>
            </a:spcAft>
          </a:pPr>
          <a:r>
            <a:rPr lang="en-US" sz="1300" b="1" kern="1200" dirty="0" smtClean="0"/>
            <a:t>PPPO Executive Secretariat</a:t>
          </a:r>
          <a:endParaRPr lang="en-US" sz="1300" b="1" kern="1200" dirty="0"/>
        </a:p>
      </dsp:txBody>
      <dsp:txXfrm>
        <a:off x="500335" y="3113941"/>
        <a:ext cx="6704951" cy="346292"/>
      </dsp:txXfrm>
    </dsp:sp>
    <dsp:sp modelId="{D76B0F61-53E3-4B15-B422-180673EA182C}">
      <dsp:nvSpPr>
        <dsp:cNvPr id="0" name=""/>
        <dsp:cNvSpPr/>
      </dsp:nvSpPr>
      <dsp:spPr>
        <a:xfrm>
          <a:off x="0" y="5146217"/>
          <a:ext cx="9632028" cy="7575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7552" tIns="270764" rIns="747552"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National Reporting Obligations (NRO’s)</a:t>
          </a:r>
          <a:endParaRPr lang="en-US" sz="1300" kern="1200" dirty="0"/>
        </a:p>
        <a:p>
          <a:pPr marL="114300" lvl="1" indent="-114300" algn="l" defTabSz="577850">
            <a:lnSpc>
              <a:spcPct val="90000"/>
            </a:lnSpc>
            <a:spcBef>
              <a:spcPct val="0"/>
            </a:spcBef>
            <a:spcAft>
              <a:spcPct val="15000"/>
            </a:spcAft>
            <a:buChar char="••"/>
          </a:pPr>
          <a:r>
            <a:rPr lang="en-US" sz="1300" kern="1200" dirty="0" smtClean="0"/>
            <a:t>All other Phytosanitary issues at Pre-border, Border &amp; Post-Border</a:t>
          </a:r>
          <a:endParaRPr lang="en-US" sz="1300" kern="1200" dirty="0"/>
        </a:p>
      </dsp:txBody>
      <dsp:txXfrm>
        <a:off x="0" y="5146217"/>
        <a:ext cx="9632028" cy="757575"/>
      </dsp:txXfrm>
    </dsp:sp>
    <dsp:sp modelId="{57CB927B-20DB-42C8-96F4-47C01E03A118}">
      <dsp:nvSpPr>
        <dsp:cNvPr id="0" name=""/>
        <dsp:cNvSpPr/>
      </dsp:nvSpPr>
      <dsp:spPr>
        <a:xfrm>
          <a:off x="481601" y="4954337"/>
          <a:ext cx="6742419" cy="383760"/>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847" tIns="0" rIns="254847" bIns="0" numCol="1" spcCol="1270" anchor="ctr" anchorCtr="0">
          <a:noAutofit/>
        </a:bodyPr>
        <a:lstStyle/>
        <a:p>
          <a:pPr lvl="0" algn="l" defTabSz="577850">
            <a:lnSpc>
              <a:spcPct val="90000"/>
            </a:lnSpc>
            <a:spcBef>
              <a:spcPct val="0"/>
            </a:spcBef>
            <a:spcAft>
              <a:spcPct val="35000"/>
            </a:spcAft>
          </a:pPr>
          <a:r>
            <a:rPr lang="en-US" sz="1300" b="1" kern="1200" dirty="0" smtClean="0"/>
            <a:t>NPPPO’s</a:t>
          </a:r>
          <a:endParaRPr lang="en-US" sz="1300" b="1" kern="1200" dirty="0"/>
        </a:p>
      </dsp:txBody>
      <dsp:txXfrm>
        <a:off x="500335" y="4973071"/>
        <a:ext cx="6704951" cy="34629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53A1100B-87F2-431C-B0CA-D7B403EEADDE}" type="datetimeFigureOut">
              <a:rPr lang="en-AU" smtClean="0"/>
              <a:t>30/10/2018</a:t>
            </a:fld>
            <a:endParaRPr lang="en-AU"/>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AE97AE36-17EF-4A24-AD35-426D246E2773}" type="slidenum">
              <a:rPr lang="en-AU" smtClean="0"/>
              <a:t>‹#›</a:t>
            </a:fld>
            <a:endParaRPr lang="en-AU"/>
          </a:p>
        </p:txBody>
      </p:sp>
    </p:spTree>
    <p:extLst>
      <p:ext uri="{BB962C8B-B14F-4D97-AF65-F5344CB8AC3E}">
        <p14:creationId xmlns:p14="http://schemas.microsoft.com/office/powerpoint/2010/main" val="41833692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4CFF5646-70A7-415E-916C-46C4987C6725}" type="datetimeFigureOut">
              <a:rPr lang="en-AU" smtClean="0"/>
              <a:pPr/>
              <a:t>30/10/2018</a:t>
            </a:fld>
            <a:endParaRPr lang="en-AU"/>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170C5550-54DC-459B-86DF-C70E672AA680}" type="slidenum">
              <a:rPr lang="en-AU" smtClean="0"/>
              <a:pPr/>
              <a:t>‹#›</a:t>
            </a:fld>
            <a:endParaRPr lang="en-AU"/>
          </a:p>
        </p:txBody>
      </p:sp>
    </p:spTree>
    <p:extLst>
      <p:ext uri="{BB962C8B-B14F-4D97-AF65-F5344CB8AC3E}">
        <p14:creationId xmlns:p14="http://schemas.microsoft.com/office/powerpoint/2010/main" val="4079877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p>
            <a:fld id="{6A8CBCA6-31B8-034E-A93E-3A8B623C1F69}" type="datetimeFigureOut">
              <a:rPr lang="fr-FR" smtClean="0"/>
              <a:pPr/>
              <a:t>30/10/2018</a:t>
            </a:fld>
            <a:endParaRPr lang="fr-F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737600" y="6356351"/>
            <a:ext cx="2844800" cy="365125"/>
          </a:xfrm>
          <a:prstGeom prst="rect">
            <a:avLst/>
          </a:prstGeom>
        </p:spPr>
        <p:txBody>
          <a:bodyPr/>
          <a:lstStyle/>
          <a:p>
            <a:fld id="{42FC1222-4E25-AC4F-8320-ABB2A834AE20}" type="slidenum">
              <a:rPr lang="fr-FR" smtClean="0"/>
              <a:pPr/>
              <a:t>‹#›</a:t>
            </a:fld>
            <a:endParaRPr lang="fr-FR"/>
          </a:p>
        </p:txBody>
      </p:sp>
    </p:spTree>
    <p:extLst>
      <p:ext uri="{BB962C8B-B14F-4D97-AF65-F5344CB8AC3E}">
        <p14:creationId xmlns:p14="http://schemas.microsoft.com/office/powerpoint/2010/main" val="396086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p>
            <a:fld id="{6A8CBCA6-31B8-034E-A93E-3A8B623C1F69}" type="datetimeFigureOut">
              <a:rPr lang="fr-FR" smtClean="0"/>
              <a:pPr/>
              <a:t>30/10/2018</a:t>
            </a:fld>
            <a:endParaRPr lang="fr-F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737600" y="6356351"/>
            <a:ext cx="2844800" cy="365125"/>
          </a:xfrm>
          <a:prstGeom prst="rect">
            <a:avLst/>
          </a:prstGeom>
        </p:spPr>
        <p:txBody>
          <a:bodyPr/>
          <a:lstStyle/>
          <a:p>
            <a:fld id="{42FC1222-4E25-AC4F-8320-ABB2A834AE20}" type="slidenum">
              <a:rPr lang="fr-FR" smtClean="0"/>
              <a:pPr/>
              <a:t>‹#›</a:t>
            </a:fld>
            <a:endParaRPr lang="fr-FR"/>
          </a:p>
        </p:txBody>
      </p:sp>
    </p:spTree>
    <p:extLst>
      <p:ext uri="{BB962C8B-B14F-4D97-AF65-F5344CB8AC3E}">
        <p14:creationId xmlns:p14="http://schemas.microsoft.com/office/powerpoint/2010/main" val="3136840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p>
            <a:fld id="{6A8CBCA6-31B8-034E-A93E-3A8B623C1F69}" type="datetimeFigureOut">
              <a:rPr lang="fr-FR" smtClean="0"/>
              <a:pPr/>
              <a:t>30/10/2018</a:t>
            </a:fld>
            <a:endParaRPr lang="fr-F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737600" y="6356351"/>
            <a:ext cx="2844800" cy="365125"/>
          </a:xfrm>
          <a:prstGeom prst="rect">
            <a:avLst/>
          </a:prstGeom>
        </p:spPr>
        <p:txBody>
          <a:bodyPr/>
          <a:lstStyle/>
          <a:p>
            <a:fld id="{42FC1222-4E25-AC4F-8320-ABB2A834AE20}" type="slidenum">
              <a:rPr lang="fr-FR" smtClean="0"/>
              <a:pPr/>
              <a:t>‹#›</a:t>
            </a:fld>
            <a:endParaRPr lang="fr-FR"/>
          </a:p>
        </p:txBody>
      </p:sp>
    </p:spTree>
    <p:extLst>
      <p:ext uri="{BB962C8B-B14F-4D97-AF65-F5344CB8AC3E}">
        <p14:creationId xmlns:p14="http://schemas.microsoft.com/office/powerpoint/2010/main" val="1311000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p>
            <a:fld id="{6A8CBCA6-31B8-034E-A93E-3A8B623C1F69}" type="datetimeFigureOut">
              <a:rPr lang="fr-FR" smtClean="0"/>
              <a:pPr/>
              <a:t>30/10/2018</a:t>
            </a:fld>
            <a:endParaRPr lang="fr-F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737600" y="6356351"/>
            <a:ext cx="2844800" cy="365125"/>
          </a:xfrm>
          <a:prstGeom prst="rect">
            <a:avLst/>
          </a:prstGeom>
        </p:spPr>
        <p:txBody>
          <a:bodyPr/>
          <a:lstStyle/>
          <a:p>
            <a:fld id="{42FC1222-4E25-AC4F-8320-ABB2A834AE20}" type="slidenum">
              <a:rPr lang="fr-FR" smtClean="0"/>
              <a:pPr/>
              <a:t>‹#›</a:t>
            </a:fld>
            <a:endParaRPr lang="fr-FR"/>
          </a:p>
        </p:txBody>
      </p:sp>
    </p:spTree>
    <p:extLst>
      <p:ext uri="{BB962C8B-B14F-4D97-AF65-F5344CB8AC3E}">
        <p14:creationId xmlns:p14="http://schemas.microsoft.com/office/powerpoint/2010/main" val="2549837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p>
            <a:fld id="{6A8CBCA6-31B8-034E-A93E-3A8B623C1F69}" type="datetimeFigureOut">
              <a:rPr lang="fr-FR" smtClean="0"/>
              <a:pPr/>
              <a:t>30/10/2018</a:t>
            </a:fld>
            <a:endParaRPr lang="fr-F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737600" y="6356351"/>
            <a:ext cx="2844800" cy="365125"/>
          </a:xfrm>
          <a:prstGeom prst="rect">
            <a:avLst/>
          </a:prstGeom>
        </p:spPr>
        <p:txBody>
          <a:bodyPr/>
          <a:lstStyle/>
          <a:p>
            <a:fld id="{42FC1222-4E25-AC4F-8320-ABB2A834AE20}" type="slidenum">
              <a:rPr lang="fr-FR" smtClean="0"/>
              <a:pPr/>
              <a:t>‹#›</a:t>
            </a:fld>
            <a:endParaRPr lang="fr-FR"/>
          </a:p>
        </p:txBody>
      </p:sp>
    </p:spTree>
    <p:extLst>
      <p:ext uri="{BB962C8B-B14F-4D97-AF65-F5344CB8AC3E}">
        <p14:creationId xmlns:p14="http://schemas.microsoft.com/office/powerpoint/2010/main" val="3045959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609600" y="742539"/>
            <a:ext cx="10972800" cy="1143000"/>
          </a:xfrm>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609600" y="178587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97600" y="178587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4154056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dirty="0" smtClean="0"/>
              <a:t>Cliquez et modifiez le titre</a:t>
            </a:r>
            <a:endParaRPr lang="fr-FR" dirty="0"/>
          </a:p>
        </p:txBody>
      </p:sp>
      <p:sp>
        <p:nvSpPr>
          <p:cNvPr id="3" name="Espace réservé du texte 2"/>
          <p:cNvSpPr>
            <a:spLocks noGrp="1"/>
          </p:cNvSpPr>
          <p:nvPr>
            <p:ph type="body" idx="1"/>
          </p:nvPr>
        </p:nvSpPr>
        <p:spPr>
          <a:xfrm>
            <a:off x="609600" y="2017868"/>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609600" y="2709619"/>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texte 4"/>
          <p:cNvSpPr>
            <a:spLocks noGrp="1"/>
          </p:cNvSpPr>
          <p:nvPr>
            <p:ph type="body" sz="quarter" idx="3"/>
          </p:nvPr>
        </p:nvSpPr>
        <p:spPr>
          <a:xfrm>
            <a:off x="6193368" y="2017868"/>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193368" y="2709619"/>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527473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Tree>
    <p:extLst>
      <p:ext uri="{BB962C8B-B14F-4D97-AF65-F5344CB8AC3E}">
        <p14:creationId xmlns:p14="http://schemas.microsoft.com/office/powerpoint/2010/main" val="3033320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609600" y="6356351"/>
            <a:ext cx="2844800" cy="365125"/>
          </a:xfrm>
          <a:prstGeom prst="rect">
            <a:avLst/>
          </a:prstGeom>
        </p:spPr>
        <p:txBody>
          <a:bodyPr/>
          <a:lstStyle/>
          <a:p>
            <a:fld id="{6A8CBCA6-31B8-034E-A93E-3A8B623C1F69}" type="datetimeFigureOut">
              <a:rPr lang="fr-FR" smtClean="0"/>
              <a:pPr/>
              <a:t>30/10/2018</a:t>
            </a:fld>
            <a:endParaRPr lang="fr-FR"/>
          </a:p>
        </p:txBody>
      </p:sp>
      <p:sp>
        <p:nvSpPr>
          <p:cNvPr id="3" name="Espace réservé du pied de page 2"/>
          <p:cNvSpPr>
            <a:spLocks noGrp="1"/>
          </p:cNvSpPr>
          <p:nvPr>
            <p:ph type="ftr" sz="quarter" idx="11"/>
          </p:nvPr>
        </p:nvSpPr>
        <p:spPr>
          <a:xfrm>
            <a:off x="4165600" y="6356351"/>
            <a:ext cx="38608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8737600" y="6356351"/>
            <a:ext cx="2844800" cy="365125"/>
          </a:xfrm>
          <a:prstGeom prst="rect">
            <a:avLst/>
          </a:prstGeom>
        </p:spPr>
        <p:txBody>
          <a:bodyPr/>
          <a:lstStyle/>
          <a:p>
            <a:fld id="{42FC1222-4E25-AC4F-8320-ABB2A834AE20}" type="slidenum">
              <a:rPr lang="fr-FR" smtClean="0"/>
              <a:pPr/>
              <a:t>‹#›</a:t>
            </a:fld>
            <a:endParaRPr lang="fr-FR"/>
          </a:p>
        </p:txBody>
      </p:sp>
    </p:spTree>
    <p:extLst>
      <p:ext uri="{BB962C8B-B14F-4D97-AF65-F5344CB8AC3E}">
        <p14:creationId xmlns:p14="http://schemas.microsoft.com/office/powerpoint/2010/main" val="1114222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609600" y="6356351"/>
            <a:ext cx="2844800" cy="365125"/>
          </a:xfrm>
          <a:prstGeom prst="rect">
            <a:avLst/>
          </a:prstGeom>
        </p:spPr>
        <p:txBody>
          <a:bodyPr/>
          <a:lstStyle/>
          <a:p>
            <a:fld id="{6A8CBCA6-31B8-034E-A93E-3A8B623C1F69}" type="datetimeFigureOut">
              <a:rPr lang="fr-FR" smtClean="0"/>
              <a:pPr/>
              <a:t>30/10/2018</a:t>
            </a:fld>
            <a:endParaRPr lang="fr-FR"/>
          </a:p>
        </p:txBody>
      </p:sp>
      <p:sp>
        <p:nvSpPr>
          <p:cNvPr id="6" name="Espace réservé du pied de page 5"/>
          <p:cNvSpPr>
            <a:spLocks noGrp="1"/>
          </p:cNvSpPr>
          <p:nvPr>
            <p:ph type="ftr" sz="quarter" idx="11"/>
          </p:nvPr>
        </p:nvSpPr>
        <p:spPr>
          <a:xfrm>
            <a:off x="4165600" y="6356351"/>
            <a:ext cx="3860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737600" y="6356351"/>
            <a:ext cx="2844800" cy="365125"/>
          </a:xfrm>
          <a:prstGeom prst="rect">
            <a:avLst/>
          </a:prstGeom>
        </p:spPr>
        <p:txBody>
          <a:bodyPr/>
          <a:lstStyle/>
          <a:p>
            <a:fld id="{42FC1222-4E25-AC4F-8320-ABB2A834AE20}" type="slidenum">
              <a:rPr lang="fr-FR" smtClean="0"/>
              <a:pPr/>
              <a:t>‹#›</a:t>
            </a:fld>
            <a:endParaRPr lang="fr-FR"/>
          </a:p>
        </p:txBody>
      </p:sp>
    </p:spTree>
    <p:extLst>
      <p:ext uri="{BB962C8B-B14F-4D97-AF65-F5344CB8AC3E}">
        <p14:creationId xmlns:p14="http://schemas.microsoft.com/office/powerpoint/2010/main" val="1580541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609600" y="6356351"/>
            <a:ext cx="2844800" cy="365125"/>
          </a:xfrm>
          <a:prstGeom prst="rect">
            <a:avLst/>
          </a:prstGeom>
        </p:spPr>
        <p:txBody>
          <a:bodyPr/>
          <a:lstStyle/>
          <a:p>
            <a:fld id="{6A8CBCA6-31B8-034E-A93E-3A8B623C1F69}" type="datetimeFigureOut">
              <a:rPr lang="fr-FR" smtClean="0"/>
              <a:pPr/>
              <a:t>30/10/2018</a:t>
            </a:fld>
            <a:endParaRPr lang="fr-FR"/>
          </a:p>
        </p:txBody>
      </p:sp>
      <p:sp>
        <p:nvSpPr>
          <p:cNvPr id="6" name="Espace réservé du pied de page 5"/>
          <p:cNvSpPr>
            <a:spLocks noGrp="1"/>
          </p:cNvSpPr>
          <p:nvPr>
            <p:ph type="ftr" sz="quarter" idx="11"/>
          </p:nvPr>
        </p:nvSpPr>
        <p:spPr>
          <a:xfrm>
            <a:off x="4165600" y="6356351"/>
            <a:ext cx="3860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737600" y="6356351"/>
            <a:ext cx="2844800" cy="365125"/>
          </a:xfrm>
          <a:prstGeom prst="rect">
            <a:avLst/>
          </a:prstGeom>
        </p:spPr>
        <p:txBody>
          <a:bodyPr/>
          <a:lstStyle/>
          <a:p>
            <a:fld id="{42FC1222-4E25-AC4F-8320-ABB2A834AE20}" type="slidenum">
              <a:rPr lang="fr-FR" smtClean="0"/>
              <a:pPr/>
              <a:t>‹#›</a:t>
            </a:fld>
            <a:endParaRPr lang="fr-FR"/>
          </a:p>
        </p:txBody>
      </p:sp>
    </p:spTree>
    <p:extLst>
      <p:ext uri="{BB962C8B-B14F-4D97-AF65-F5344CB8AC3E}">
        <p14:creationId xmlns:p14="http://schemas.microsoft.com/office/powerpoint/2010/main" val="2478356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876225"/>
            <a:ext cx="109728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609600" y="2201788"/>
            <a:ext cx="109728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867969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cid:image001.jpg@01D45C9C.21D5A490"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cid:image008.png@01D467AA.21558120" TargetMode="External"/><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cid:image001.jpg@01D4678B.7288A5A0" TargetMode="Externa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mailto:visonit@spc.in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ZoneTexte 4"/>
          <p:cNvSpPr txBox="1"/>
          <p:nvPr/>
        </p:nvSpPr>
        <p:spPr>
          <a:xfrm>
            <a:off x="2962708" y="3450926"/>
            <a:ext cx="237566" cy="369332"/>
          </a:xfrm>
          <a:prstGeom prst="rect">
            <a:avLst/>
          </a:prstGeom>
          <a:noFill/>
        </p:spPr>
        <p:txBody>
          <a:bodyPr wrap="none" rtlCol="0">
            <a:spAutoFit/>
          </a:bodyPr>
          <a:lstStyle/>
          <a:p>
            <a:r>
              <a:rPr lang="fr-FR" dirty="0"/>
              <a:t> </a:t>
            </a:r>
          </a:p>
        </p:txBody>
      </p:sp>
      <p:pic>
        <p:nvPicPr>
          <p:cNvPr id="4" name="Picture 3" descr="SPC-CPS-logo_26_stars-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3870" y="403501"/>
            <a:ext cx="2146217" cy="871645"/>
          </a:xfrm>
          <a:prstGeom prst="rect">
            <a:avLst/>
          </a:prstGeom>
        </p:spPr>
      </p:pic>
      <p:sp>
        <p:nvSpPr>
          <p:cNvPr id="19" name="TextBox 18"/>
          <p:cNvSpPr txBox="1"/>
          <p:nvPr/>
        </p:nvSpPr>
        <p:spPr>
          <a:xfrm>
            <a:off x="2087511" y="2566121"/>
            <a:ext cx="8097864" cy="1200329"/>
          </a:xfrm>
          <a:prstGeom prst="rect">
            <a:avLst/>
          </a:prstGeom>
          <a:noFill/>
        </p:spPr>
        <p:txBody>
          <a:bodyPr wrap="square" rtlCol="0">
            <a:spAutoFit/>
          </a:bodyPr>
          <a:lstStyle/>
          <a:p>
            <a:pPr algn="ctr"/>
            <a:r>
              <a:rPr lang="en-US" sz="3600" b="1" dirty="0"/>
              <a:t>Pacific Plant Protection Organization (PPPO) </a:t>
            </a:r>
            <a:r>
              <a:rPr lang="en-US" sz="3600" b="1" dirty="0" smtClean="0"/>
              <a:t>Report</a:t>
            </a:r>
            <a:endParaRPr lang="en-AU" sz="3600" b="1" dirty="0">
              <a:solidFill>
                <a:srgbClr val="0070C0"/>
              </a:solidFill>
            </a:endParaRPr>
          </a:p>
        </p:txBody>
      </p:sp>
      <p:sp>
        <p:nvSpPr>
          <p:cNvPr id="2" name="Rectangle 1"/>
          <p:cNvSpPr/>
          <p:nvPr/>
        </p:nvSpPr>
        <p:spPr>
          <a:xfrm>
            <a:off x="2306342" y="4082737"/>
            <a:ext cx="7444997" cy="830997"/>
          </a:xfrm>
          <a:prstGeom prst="rect">
            <a:avLst/>
          </a:prstGeom>
          <a:solidFill>
            <a:schemeClr val="accent3">
              <a:lumMod val="40000"/>
              <a:lumOff val="60000"/>
            </a:schemeClr>
          </a:solidFill>
        </p:spPr>
        <p:txBody>
          <a:bodyPr wrap="square">
            <a:spAutoFit/>
          </a:bodyPr>
          <a:lstStyle/>
          <a:p>
            <a:pPr algn="ctr"/>
            <a:r>
              <a:rPr lang="en-US" sz="2400" b="1" dirty="0" smtClean="0"/>
              <a:t>30</a:t>
            </a:r>
            <a:r>
              <a:rPr lang="en-US" sz="2400" b="1" baseline="30000" dirty="0" smtClean="0"/>
              <a:t>th</a:t>
            </a:r>
            <a:r>
              <a:rPr lang="en-US" sz="2400" b="1" dirty="0" smtClean="0"/>
              <a:t> Technical Consultation Among the Regional Plant Protection Organization’s </a:t>
            </a:r>
            <a:endParaRPr lang="en-AU" sz="2400" b="1" dirty="0">
              <a:solidFill>
                <a:srgbClr val="0070C0"/>
              </a:solidFill>
            </a:endParaRPr>
          </a:p>
        </p:txBody>
      </p:sp>
      <p:sp>
        <p:nvSpPr>
          <p:cNvPr id="7" name="Subtitle 2"/>
          <p:cNvSpPr>
            <a:spLocks noGrp="1"/>
          </p:cNvSpPr>
          <p:nvPr>
            <p:ph type="subTitle" idx="1"/>
          </p:nvPr>
        </p:nvSpPr>
        <p:spPr>
          <a:xfrm>
            <a:off x="2496988" y="6007212"/>
            <a:ext cx="7063704" cy="711304"/>
          </a:xfrm>
        </p:spPr>
        <p:txBody>
          <a:bodyPr>
            <a:normAutofit/>
          </a:bodyPr>
          <a:lstStyle/>
          <a:p>
            <a:r>
              <a:rPr lang="en-US" sz="1800" b="1" dirty="0" smtClean="0"/>
              <a:t>29</a:t>
            </a:r>
            <a:r>
              <a:rPr lang="en-US" sz="1800" b="1" baseline="30000" dirty="0" smtClean="0"/>
              <a:t>th</a:t>
            </a:r>
            <a:r>
              <a:rPr lang="en-US" sz="1800" b="1" dirty="0" smtClean="0"/>
              <a:t> October – 02</a:t>
            </a:r>
            <a:r>
              <a:rPr lang="en-US" sz="1800" b="1" baseline="30000" dirty="0" smtClean="0"/>
              <a:t>nd</a:t>
            </a:r>
            <a:r>
              <a:rPr lang="en-US" sz="1800" b="1" dirty="0" smtClean="0"/>
              <a:t> November 2018 </a:t>
            </a:r>
            <a:r>
              <a:rPr lang="en-US" sz="1800" b="1" dirty="0"/>
              <a:t>in </a:t>
            </a:r>
            <a:r>
              <a:rPr lang="en-US" sz="1800" b="1" dirty="0" smtClean="0"/>
              <a:t>Lima, Peru</a:t>
            </a:r>
            <a:endParaRPr lang="en-US" sz="1800" b="1" dirty="0" smtClean="0"/>
          </a:p>
          <a:p>
            <a:r>
              <a:rPr lang="en-US" sz="1800" dirty="0" smtClean="0"/>
              <a:t>Presented by the PPPO Secretariat. LRD, SPC</a:t>
            </a:r>
            <a:endParaRPr lang="en-AU" sz="1800" dirty="0"/>
          </a:p>
        </p:txBody>
      </p:sp>
    </p:spTree>
    <p:extLst>
      <p:ext uri="{BB962C8B-B14F-4D97-AF65-F5344CB8AC3E}">
        <p14:creationId xmlns:p14="http://schemas.microsoft.com/office/powerpoint/2010/main" val="13982908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782" y="114281"/>
            <a:ext cx="8589818" cy="849912"/>
          </a:xfrm>
        </p:spPr>
        <p:txBody>
          <a:bodyPr>
            <a:normAutofit/>
          </a:bodyPr>
          <a:lstStyle/>
          <a:p>
            <a:r>
              <a:rPr lang="en-AU" sz="2800" b="1" dirty="0" smtClean="0"/>
              <a:t>Coconut </a:t>
            </a:r>
            <a:r>
              <a:rPr lang="en-AU" sz="2800" b="1" dirty="0" smtClean="0"/>
              <a:t>Rhinoceros </a:t>
            </a:r>
            <a:r>
              <a:rPr lang="en-AU" sz="2800" b="1" dirty="0"/>
              <a:t>B</a:t>
            </a:r>
            <a:r>
              <a:rPr lang="en-AU" sz="2800" b="1" dirty="0" smtClean="0"/>
              <a:t>eetle (CRB) symptoms</a:t>
            </a:r>
            <a:endParaRPr lang="en-AU" sz="2800" b="1" dirty="0"/>
          </a:p>
        </p:txBody>
      </p:sp>
      <p:pic>
        <p:nvPicPr>
          <p:cNvPr id="5" name="Content Placeholder 4"/>
          <p:cNvPicPr>
            <a:picLocks noGrp="1" noChangeAspect="1"/>
          </p:cNvPicPr>
          <p:nvPr>
            <p:ph sz="half" idx="2"/>
          </p:nvPr>
        </p:nvPicPr>
        <p:blipFill>
          <a:blip r:embed="rId2"/>
          <a:stretch>
            <a:fillRect/>
          </a:stretch>
        </p:blipFill>
        <p:spPr>
          <a:xfrm>
            <a:off x="692728" y="1036425"/>
            <a:ext cx="5836228" cy="5638905"/>
          </a:xfrm>
          <a:prstGeom prst="rect">
            <a:avLst/>
          </a:prstGeom>
        </p:spPr>
      </p:pic>
      <p:pic>
        <p:nvPicPr>
          <p:cNvPr id="3" name="Picture 2"/>
          <p:cNvPicPr>
            <a:picLocks noChangeAspect="1"/>
          </p:cNvPicPr>
          <p:nvPr/>
        </p:nvPicPr>
        <p:blipFill>
          <a:blip r:embed="rId3"/>
          <a:stretch>
            <a:fillRect/>
          </a:stretch>
        </p:blipFill>
        <p:spPr>
          <a:xfrm>
            <a:off x="6986155" y="1173405"/>
            <a:ext cx="4691218" cy="2298592"/>
          </a:xfrm>
          <a:prstGeom prst="rect">
            <a:avLst/>
          </a:prstGeom>
        </p:spPr>
      </p:pic>
      <p:sp>
        <p:nvSpPr>
          <p:cNvPr id="4" name="TextBox 3"/>
          <p:cNvSpPr txBox="1"/>
          <p:nvPr/>
        </p:nvSpPr>
        <p:spPr>
          <a:xfrm>
            <a:off x="10404764" y="3648054"/>
            <a:ext cx="724878" cy="369332"/>
          </a:xfrm>
          <a:prstGeom prst="rect">
            <a:avLst/>
          </a:prstGeom>
          <a:noFill/>
        </p:spPr>
        <p:txBody>
          <a:bodyPr wrap="none" rtlCol="0">
            <a:spAutoFit/>
          </a:bodyPr>
          <a:lstStyle/>
          <a:p>
            <a:r>
              <a:rPr lang="en-AU" dirty="0" smtClean="0"/>
              <a:t>MALE</a:t>
            </a:r>
            <a:endParaRPr lang="en-AU" dirty="0"/>
          </a:p>
        </p:txBody>
      </p:sp>
      <p:sp>
        <p:nvSpPr>
          <p:cNvPr id="6" name="TextBox 5"/>
          <p:cNvSpPr txBox="1"/>
          <p:nvPr/>
        </p:nvSpPr>
        <p:spPr>
          <a:xfrm>
            <a:off x="7288834" y="3699848"/>
            <a:ext cx="942887" cy="369332"/>
          </a:xfrm>
          <a:prstGeom prst="rect">
            <a:avLst/>
          </a:prstGeom>
          <a:noFill/>
        </p:spPr>
        <p:txBody>
          <a:bodyPr wrap="none" rtlCol="0">
            <a:spAutoFit/>
          </a:bodyPr>
          <a:lstStyle/>
          <a:p>
            <a:r>
              <a:rPr lang="en-AU" dirty="0" smtClean="0"/>
              <a:t>FEMALE</a:t>
            </a:r>
            <a:endParaRPr lang="en-AU" dirty="0"/>
          </a:p>
        </p:txBody>
      </p:sp>
      <p:pic>
        <p:nvPicPr>
          <p:cNvPr id="7" name="Content Placeholder 4"/>
          <p:cNvPicPr>
            <a:picLocks noGrp="1" noChangeAspect="1"/>
          </p:cNvPicPr>
          <p:nvPr>
            <p:ph sz="half" idx="2"/>
          </p:nvPr>
        </p:nvPicPr>
        <p:blipFill>
          <a:blip r:embed="rId4"/>
          <a:stretch>
            <a:fillRect/>
          </a:stretch>
        </p:blipFill>
        <p:spPr>
          <a:xfrm>
            <a:off x="6986155" y="4172177"/>
            <a:ext cx="4691218" cy="2641577"/>
          </a:xfrm>
          <a:prstGeom prst="rect">
            <a:avLst/>
          </a:prstGeom>
        </p:spPr>
      </p:pic>
    </p:spTree>
    <p:extLst>
      <p:ext uri="{BB962C8B-B14F-4D97-AF65-F5344CB8AC3E}">
        <p14:creationId xmlns:p14="http://schemas.microsoft.com/office/powerpoint/2010/main" val="7201012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61244" y="214489"/>
            <a:ext cx="8974667" cy="666044"/>
          </a:xfrm>
        </p:spPr>
        <p:style>
          <a:lnRef idx="2">
            <a:schemeClr val="accent3">
              <a:shade val="50000"/>
            </a:schemeClr>
          </a:lnRef>
          <a:fillRef idx="1">
            <a:schemeClr val="accent3"/>
          </a:fillRef>
          <a:effectRef idx="0">
            <a:schemeClr val="accent3"/>
          </a:effectRef>
          <a:fontRef idx="minor">
            <a:schemeClr val="lt1"/>
          </a:fontRef>
        </p:style>
        <p:txBody>
          <a:bodyPr/>
          <a:lstStyle/>
          <a:p>
            <a:pPr algn="ctr" eaLnBrk="1" hangingPunct="1">
              <a:defRPr/>
            </a:pPr>
            <a:r>
              <a:rPr lang="en-US" sz="2800" b="1" dirty="0"/>
              <a:t>Symptoms of Palm lethal yellowing </a:t>
            </a:r>
            <a:r>
              <a:rPr lang="en-US" sz="2800" b="1" dirty="0" err="1"/>
              <a:t>phytoplasma</a:t>
            </a:r>
            <a:r>
              <a:rPr lang="en-US" sz="2800" b="1" dirty="0"/>
              <a:t>. </a:t>
            </a:r>
          </a:p>
        </p:txBody>
      </p:sp>
      <p:pic>
        <p:nvPicPr>
          <p:cNvPr id="29699" name="Picture 2" descr="undefi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2264" y="1219200"/>
            <a:ext cx="5875337"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5"/>
          <p:cNvSpPr>
            <a:spLocks noChangeArrowheads="1"/>
          </p:cNvSpPr>
          <p:nvPr/>
        </p:nvSpPr>
        <p:spPr bwMode="auto">
          <a:xfrm>
            <a:off x="7543800" y="3441700"/>
            <a:ext cx="3048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latin typeface="Calibri" panose="020F0502020204030204" pitchFamily="34" charset="0"/>
              </a:rPr>
              <a:t>A. Non-bearing palms showing foliage yellowing. </a:t>
            </a:r>
          </a:p>
          <a:p>
            <a:pPr eaLnBrk="1" hangingPunct="1"/>
            <a:r>
              <a:rPr lang="en-US" altLang="en-US" dirty="0">
                <a:latin typeface="Calibri" panose="020F0502020204030204" pitchFamily="34" charset="0"/>
              </a:rPr>
              <a:t>B. Bearing palms started showing nut fall. </a:t>
            </a:r>
          </a:p>
          <a:p>
            <a:pPr eaLnBrk="1" hangingPunct="1"/>
            <a:r>
              <a:rPr lang="en-US" altLang="en-US" dirty="0">
                <a:latin typeface="Calibri" panose="020F0502020204030204" pitchFamily="34" charset="0"/>
              </a:rPr>
              <a:t>C and D. Inflorescence necrosis. </a:t>
            </a:r>
          </a:p>
          <a:p>
            <a:pPr eaLnBrk="1" hangingPunct="1"/>
            <a:r>
              <a:rPr lang="en-US" altLang="en-US" dirty="0">
                <a:latin typeface="Calibri" panose="020F0502020204030204" pitchFamily="34" charset="0"/>
              </a:rPr>
              <a:t>E. Foliage yellowing started in older leaves.</a:t>
            </a:r>
          </a:p>
          <a:p>
            <a:pPr eaLnBrk="1" hangingPunct="1"/>
            <a:r>
              <a:rPr lang="en-US" altLang="en-US" dirty="0">
                <a:latin typeface="Calibri" panose="020F0502020204030204" pitchFamily="34" charset="0"/>
              </a:rPr>
              <a:t>F. and continued with younger ones.</a:t>
            </a:r>
          </a:p>
          <a:p>
            <a:pPr eaLnBrk="1" hangingPunct="1"/>
            <a:r>
              <a:rPr lang="en-US" altLang="en-US" dirty="0">
                <a:latin typeface="Calibri" panose="020F0502020204030204" pitchFamily="34" charset="0"/>
              </a:rPr>
              <a:t>G. Acute stage of lethal yellowing.</a:t>
            </a:r>
          </a:p>
        </p:txBody>
      </p:sp>
      <p:pic>
        <p:nvPicPr>
          <p:cNvPr id="29701" name="Picture 2" descr="undefin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7438" y="1219200"/>
            <a:ext cx="3154362" cy="228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Box 6"/>
          <p:cNvSpPr txBox="1">
            <a:spLocks noChangeArrowheads="1"/>
          </p:cNvSpPr>
          <p:nvPr/>
        </p:nvSpPr>
        <p:spPr bwMode="auto">
          <a:xfrm>
            <a:off x="10087153" y="2830690"/>
            <a:ext cx="414337"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a:latin typeface="Calibri" panose="020F0502020204030204" pitchFamily="34" charset="0"/>
              </a:rPr>
              <a:t>G</a:t>
            </a:r>
          </a:p>
        </p:txBody>
      </p:sp>
    </p:spTree>
    <p:extLst>
      <p:ext uri="{BB962C8B-B14F-4D97-AF65-F5344CB8AC3E}">
        <p14:creationId xmlns:p14="http://schemas.microsoft.com/office/powerpoint/2010/main" val="13462544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2000"/>
                                        <p:tgtEl>
                                          <p:spTgt spid="235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6">
                                            <p:txEl>
                                              <p:pRg st="0" end="0"/>
                                            </p:txEl>
                                          </p:spTgt>
                                        </p:tgtEl>
                                        <p:attrNameLst>
                                          <p:attrName>style.visibility</p:attrName>
                                        </p:attrNameLst>
                                      </p:cBhvr>
                                      <p:to>
                                        <p:strVal val="visible"/>
                                      </p:to>
                                    </p:set>
                                    <p:animEffect transition="in" filter="fade">
                                      <p:cBhvr>
                                        <p:cTn id="12" dur="2000"/>
                                        <p:tgtEl>
                                          <p:spTgt spid="23556">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556">
                                            <p:txEl>
                                              <p:pRg st="1" end="1"/>
                                            </p:txEl>
                                          </p:spTgt>
                                        </p:tgtEl>
                                        <p:attrNameLst>
                                          <p:attrName>style.visibility</p:attrName>
                                        </p:attrNameLst>
                                      </p:cBhvr>
                                      <p:to>
                                        <p:strVal val="visible"/>
                                      </p:to>
                                    </p:set>
                                    <p:animEffect transition="in" filter="fade">
                                      <p:cBhvr>
                                        <p:cTn id="15" dur="2000"/>
                                        <p:tgtEl>
                                          <p:spTgt spid="23556">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556">
                                            <p:txEl>
                                              <p:pRg st="2" end="2"/>
                                            </p:txEl>
                                          </p:spTgt>
                                        </p:tgtEl>
                                        <p:attrNameLst>
                                          <p:attrName>style.visibility</p:attrName>
                                        </p:attrNameLst>
                                      </p:cBhvr>
                                      <p:to>
                                        <p:strVal val="visible"/>
                                      </p:to>
                                    </p:set>
                                    <p:animEffect transition="in" filter="fade">
                                      <p:cBhvr>
                                        <p:cTn id="18" dur="2000"/>
                                        <p:tgtEl>
                                          <p:spTgt spid="23556">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3556">
                                            <p:txEl>
                                              <p:pRg st="3" end="3"/>
                                            </p:txEl>
                                          </p:spTgt>
                                        </p:tgtEl>
                                        <p:attrNameLst>
                                          <p:attrName>style.visibility</p:attrName>
                                        </p:attrNameLst>
                                      </p:cBhvr>
                                      <p:to>
                                        <p:strVal val="visible"/>
                                      </p:to>
                                    </p:set>
                                    <p:animEffect transition="in" filter="fade">
                                      <p:cBhvr>
                                        <p:cTn id="21" dur="2000"/>
                                        <p:tgtEl>
                                          <p:spTgt spid="23556">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556">
                                            <p:txEl>
                                              <p:pRg st="4" end="4"/>
                                            </p:txEl>
                                          </p:spTgt>
                                        </p:tgtEl>
                                        <p:attrNameLst>
                                          <p:attrName>style.visibility</p:attrName>
                                        </p:attrNameLst>
                                      </p:cBhvr>
                                      <p:to>
                                        <p:strVal val="visible"/>
                                      </p:to>
                                    </p:set>
                                    <p:animEffect transition="in" filter="fade">
                                      <p:cBhvr>
                                        <p:cTn id="24" dur="2000"/>
                                        <p:tgtEl>
                                          <p:spTgt spid="23556">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556">
                                            <p:txEl>
                                              <p:pRg st="5" end="5"/>
                                            </p:txEl>
                                          </p:spTgt>
                                        </p:tgtEl>
                                        <p:attrNameLst>
                                          <p:attrName>style.visibility</p:attrName>
                                        </p:attrNameLst>
                                      </p:cBhvr>
                                      <p:to>
                                        <p:strVal val="visible"/>
                                      </p:to>
                                    </p:set>
                                    <p:animEffect transition="in" filter="fade">
                                      <p:cBhvr>
                                        <p:cTn id="27" dur="2000"/>
                                        <p:tgtEl>
                                          <p:spTgt spid="2355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p:bldP spid="23556"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289" y="198650"/>
            <a:ext cx="8984930" cy="1297641"/>
          </a:xfrm>
        </p:spPr>
        <p:txBody>
          <a:bodyPr>
            <a:normAutofit fontScale="90000"/>
          </a:bodyPr>
          <a:lstStyle/>
          <a:p>
            <a:r>
              <a:rPr lang="en-AU" b="1" i="1" u="sng" dirty="0"/>
              <a:t>Other issues </a:t>
            </a:r>
            <a:r>
              <a:rPr lang="en-AU" b="1" i="1" u="sng" dirty="0" smtClean="0"/>
              <a:t>of concern and possible collaboration</a:t>
            </a:r>
            <a:r>
              <a:rPr lang="en-US" b="1" i="1" u="sng" dirty="0" smtClean="0"/>
              <a:t>:</a:t>
            </a:r>
            <a:endParaRPr lang="en-AU" i="1" dirty="0"/>
          </a:p>
        </p:txBody>
      </p:sp>
      <p:sp>
        <p:nvSpPr>
          <p:cNvPr id="4" name="Rectangle 3"/>
          <p:cNvSpPr/>
          <p:nvPr/>
        </p:nvSpPr>
        <p:spPr>
          <a:xfrm>
            <a:off x="502352" y="1744557"/>
            <a:ext cx="11096979" cy="46166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AU" sz="2400" dirty="0" smtClean="0"/>
              <a:t>Climate </a:t>
            </a:r>
            <a:r>
              <a:rPr lang="en-AU" sz="2400" dirty="0"/>
              <a:t>Change &amp; Impacts to the PPPO region.</a:t>
            </a:r>
            <a:endParaRPr lang="en-AU" sz="2400" dirty="0"/>
          </a:p>
        </p:txBody>
      </p:sp>
      <p:sp>
        <p:nvSpPr>
          <p:cNvPr id="5" name="Rectangle 4"/>
          <p:cNvSpPr/>
          <p:nvPr/>
        </p:nvSpPr>
        <p:spPr>
          <a:xfrm>
            <a:off x="502352" y="2762287"/>
            <a:ext cx="11096978"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AU" sz="2400" dirty="0"/>
              <a:t>Potential need for the involvement of </a:t>
            </a:r>
            <a:r>
              <a:rPr lang="en-AU" sz="2400" dirty="0" smtClean="0"/>
              <a:t>RPPO’s </a:t>
            </a:r>
            <a:r>
              <a:rPr lang="en-AU" sz="2400" dirty="0"/>
              <a:t>on </a:t>
            </a:r>
            <a:r>
              <a:rPr lang="en-AU" sz="2400" dirty="0" smtClean="0"/>
              <a:t>the ephyto </a:t>
            </a:r>
            <a:r>
              <a:rPr lang="en-AU" sz="2400" dirty="0"/>
              <a:t>implementation after getting lessons learned from pilot countries.</a:t>
            </a:r>
          </a:p>
        </p:txBody>
      </p:sp>
      <p:sp>
        <p:nvSpPr>
          <p:cNvPr id="6" name="Rectangle 5"/>
          <p:cNvSpPr/>
          <p:nvPr/>
        </p:nvSpPr>
        <p:spPr>
          <a:xfrm>
            <a:off x="502352" y="4134868"/>
            <a:ext cx="11096978"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400" i="1" dirty="0" smtClean="0"/>
              <a:t>False reporting on pests present in some of the PPPO countries in some of the existing regional Pest List Databases (PLD’s). </a:t>
            </a:r>
            <a:r>
              <a:rPr lang="en-US" sz="2400" i="1" dirty="0" smtClean="0"/>
              <a:t>Concern for the PPPO members and potential to work with these RPPO’s to take these of their regional PLD’s.</a:t>
            </a:r>
            <a:endParaRPr lang="en-US" sz="2400" i="1" dirty="0" smtClean="0"/>
          </a:p>
        </p:txBody>
      </p:sp>
      <p:sp>
        <p:nvSpPr>
          <p:cNvPr id="8" name="Rectangle 7"/>
          <p:cNvSpPr/>
          <p:nvPr/>
        </p:nvSpPr>
        <p:spPr>
          <a:xfrm>
            <a:off x="519288" y="5936037"/>
            <a:ext cx="11096978" cy="461665"/>
          </a:xfrm>
          <a:prstGeom prst="rect">
            <a:avLst/>
          </a:prstGeom>
          <a:solidFill>
            <a:schemeClr val="accent3">
              <a:lumMod val="40000"/>
              <a:lumOff val="6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400" i="1" dirty="0" smtClean="0"/>
              <a:t>The potential role of RPPO’s on the upcoming IYPH 2020.</a:t>
            </a:r>
          </a:p>
        </p:txBody>
      </p:sp>
    </p:spTree>
    <p:extLst>
      <p:ext uri="{BB962C8B-B14F-4D97-AF65-F5344CB8AC3E}">
        <p14:creationId xmlns:p14="http://schemas.microsoft.com/office/powerpoint/2010/main" val="42052592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11" y="237373"/>
            <a:ext cx="9787467" cy="952575"/>
          </a:xfrm>
        </p:spPr>
        <p:txBody>
          <a:bodyPr>
            <a:normAutofit fontScale="90000"/>
          </a:bodyPr>
          <a:lstStyle/>
          <a:p>
            <a:r>
              <a:rPr lang="en-US" b="1" i="1" u="sng" dirty="0" smtClean="0"/>
              <a:t>Some Challengers </a:t>
            </a:r>
            <a:r>
              <a:rPr lang="en-US" b="1" i="1" u="sng" dirty="0"/>
              <a:t>for the PPPO members:</a:t>
            </a:r>
            <a:endParaRPr lang="en-AU" dirty="0"/>
          </a:p>
        </p:txBody>
      </p:sp>
      <p:sp>
        <p:nvSpPr>
          <p:cNvPr id="4" name="Rectangle 3"/>
          <p:cNvSpPr/>
          <p:nvPr/>
        </p:nvSpPr>
        <p:spPr>
          <a:xfrm>
            <a:off x="225774" y="1475498"/>
            <a:ext cx="11446933"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400" i="1" dirty="0"/>
              <a:t>Funding is always a concern for the PPPO given that we are small PICT’s and our levies are not much to cover the work in our PPPO work plan. Need funding and opportunities to sell our PPPO work </a:t>
            </a:r>
            <a:r>
              <a:rPr lang="en-US" sz="2400" i="1" dirty="0" smtClean="0"/>
              <a:t>plan to funding agencies.</a:t>
            </a:r>
            <a:endParaRPr lang="en-AU" sz="2400" dirty="0"/>
          </a:p>
        </p:txBody>
      </p:sp>
      <p:sp>
        <p:nvSpPr>
          <p:cNvPr id="5" name="Rectangle 4"/>
          <p:cNvSpPr/>
          <p:nvPr/>
        </p:nvSpPr>
        <p:spPr>
          <a:xfrm>
            <a:off x="186263" y="3263879"/>
            <a:ext cx="11446932" cy="83099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AU" sz="2400" dirty="0"/>
              <a:t>Technical expertise in the PPPO region is not </a:t>
            </a:r>
            <a:r>
              <a:rPr lang="en-AU" sz="2400" dirty="0" smtClean="0"/>
              <a:t>many </a:t>
            </a:r>
            <a:r>
              <a:rPr lang="en-AU" sz="2400" dirty="0"/>
              <a:t>thus </a:t>
            </a:r>
            <a:r>
              <a:rPr lang="en-AU" sz="2400" dirty="0" smtClean="0"/>
              <a:t>the ongoing need on </a:t>
            </a:r>
            <a:r>
              <a:rPr lang="en-AU" sz="2400" dirty="0" smtClean="0"/>
              <a:t>RPPPO collaboration </a:t>
            </a:r>
            <a:r>
              <a:rPr lang="en-AU" sz="2400" dirty="0" smtClean="0"/>
              <a:t>and help </a:t>
            </a:r>
            <a:r>
              <a:rPr lang="en-AU" sz="2400" dirty="0"/>
              <a:t>on capacity building of various NPPO’s.</a:t>
            </a:r>
          </a:p>
        </p:txBody>
      </p:sp>
      <p:sp>
        <p:nvSpPr>
          <p:cNvPr id="6" name="Rectangle 5"/>
          <p:cNvSpPr/>
          <p:nvPr/>
        </p:nvSpPr>
        <p:spPr>
          <a:xfrm>
            <a:off x="225775" y="5318457"/>
            <a:ext cx="11367909"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AU" sz="2400" dirty="0"/>
              <a:t>Proper diagnostic equipment and facilities for the NPPO’s to carry out their work at the pre-border, border and post-border.</a:t>
            </a:r>
          </a:p>
        </p:txBody>
      </p:sp>
    </p:spTree>
    <p:extLst>
      <p:ext uri="{BB962C8B-B14F-4D97-AF65-F5344CB8AC3E}">
        <p14:creationId xmlns:p14="http://schemas.microsoft.com/office/powerpoint/2010/main" val="28841371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70933" y="197473"/>
            <a:ext cx="8421511" cy="109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NZ" altLang="en-US" sz="1900" b="1" i="0" u="none" strike="noStrike" cap="none" normalizeH="0" baseline="0" dirty="0" smtClean="0">
                <a:ln>
                  <a:noFill/>
                </a:ln>
                <a:solidFill>
                  <a:srgbClr val="221F1F"/>
                </a:solidFill>
                <a:effectLst/>
                <a:ea typeface="Calibri" panose="020F0502020204030204" pitchFamily="34" charset="0"/>
                <a:cs typeface="Arial" panose="020B0604020202020204" pitchFamily="34" charset="0"/>
              </a:rPr>
              <a:t>New process for </a:t>
            </a:r>
            <a:r>
              <a:rPr kumimoji="0" lang="en-NZ" altLang="en-US" sz="1900" b="1" i="0" u="none" strike="noStrike" cap="none" normalizeH="0" baseline="0" dirty="0" err="1" smtClean="0">
                <a:ln>
                  <a:noFill/>
                </a:ln>
                <a:solidFill>
                  <a:srgbClr val="221F1F"/>
                </a:solidFill>
                <a:effectLst/>
                <a:ea typeface="Calibri" panose="020F0502020204030204" pitchFamily="34" charset="0"/>
                <a:cs typeface="Arial" panose="020B0604020202020204" pitchFamily="34" charset="0"/>
              </a:rPr>
              <a:t>umu</a:t>
            </a:r>
            <a:r>
              <a:rPr kumimoji="0" lang="en-NZ" altLang="en-US" sz="1900" b="1" i="0" u="none" strike="noStrike" cap="none" normalizeH="0" baseline="0" dirty="0" smtClean="0">
                <a:ln>
                  <a:noFill/>
                </a:ln>
                <a:solidFill>
                  <a:srgbClr val="221F1F"/>
                </a:solidFill>
                <a:effectLst/>
                <a:ea typeface="Calibri" panose="020F0502020204030204" pitchFamily="34" charset="0"/>
                <a:cs typeface="Arial" panose="020B0604020202020204" pitchFamily="34" charset="0"/>
              </a:rPr>
              <a:t> packs into NZ</a:t>
            </a:r>
            <a:endParaRPr kumimoji="0" lang="en-AU"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NZ" altLang="en-US" sz="1400" b="0" i="0" u="none" strike="noStrike" cap="none" normalizeH="0" baseline="0" dirty="0" smtClean="0">
                <a:ln>
                  <a:noFill/>
                </a:ln>
                <a:solidFill>
                  <a:srgbClr val="221F1F"/>
                </a:solidFill>
                <a:effectLst/>
                <a:ea typeface="Calibri" panose="020F0502020204030204" pitchFamily="34" charset="0"/>
                <a:cs typeface="Arial" panose="020B0604020202020204" pitchFamily="34" charset="0"/>
              </a:rPr>
              <a:t>Thursday, October 4, 2018 - 21:50</a:t>
            </a:r>
            <a:endParaRPr kumimoji="0" lang="en-AU"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NZ" altLang="en-US" sz="14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Nuku'alofa, Tonga</a:t>
            </a:r>
            <a:endParaRPr kumimoji="0" lang="en-AU"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1800" b="0" i="0" u="none" strike="noStrike" cap="none" normalizeH="0" baseline="0" dirty="0" smtClean="0">
              <a:ln>
                <a:noFill/>
              </a:ln>
              <a:solidFill>
                <a:schemeClr val="tx1"/>
              </a:solidFill>
              <a:effectLst/>
            </a:endParaRPr>
          </a:p>
        </p:txBody>
      </p:sp>
      <p:pic>
        <p:nvPicPr>
          <p:cNvPr id="5121" name="Picture 6" descr="https://matangitonga.to/sites/default/files/20181004-Agriculture-LF--_0864-955px.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70933" y="1116132"/>
            <a:ext cx="7608711" cy="42250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22578" y="5471557"/>
            <a:ext cx="11921067"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NZ" altLang="en-US" sz="1600" b="0" i="0" u="none" strike="noStrike" cap="none" normalizeH="0" baseline="0" dirty="0" smtClean="0">
                <a:ln>
                  <a:noFill/>
                </a:ln>
                <a:effectLst/>
                <a:ea typeface="Calibri" panose="020F0502020204030204" pitchFamily="34" charset="0"/>
                <a:cs typeface="Times New Roman" panose="02020603050405020304" pitchFamily="18" charset="0"/>
              </a:rPr>
              <a:t>Minister of Agriculture, Food, Forests and Fisheries, Hon. </a:t>
            </a:r>
            <a:r>
              <a:rPr kumimoji="0" lang="en-NZ" altLang="en-US" sz="1600" b="0" i="0" u="none" strike="noStrike" cap="none" normalizeH="0" baseline="0" dirty="0" err="1" smtClean="0">
                <a:ln>
                  <a:noFill/>
                </a:ln>
                <a:effectLst/>
                <a:ea typeface="Calibri" panose="020F0502020204030204" pitchFamily="34" charset="0"/>
                <a:cs typeface="Times New Roman" panose="02020603050405020304" pitchFamily="18" charset="0"/>
              </a:rPr>
              <a:t>Semisi</a:t>
            </a:r>
            <a:r>
              <a:rPr kumimoji="0" lang="en-NZ" altLang="en-US" sz="1600" b="0" i="0" u="none" strike="noStrike" cap="none" normalizeH="0" baseline="0" dirty="0" smtClean="0">
                <a:ln>
                  <a:noFill/>
                </a:ln>
                <a:effectLst/>
                <a:ea typeface="Calibri" panose="020F0502020204030204" pitchFamily="34" charset="0"/>
                <a:cs typeface="Times New Roman" panose="02020603050405020304" pitchFamily="18" charset="0"/>
              </a:rPr>
              <a:t> </a:t>
            </a:r>
            <a:r>
              <a:rPr kumimoji="0" lang="en-NZ" altLang="en-US" sz="1600" b="0" i="0" u="none" strike="noStrike" cap="none" normalizeH="0" baseline="0" dirty="0" err="1" smtClean="0">
                <a:ln>
                  <a:noFill/>
                </a:ln>
                <a:effectLst/>
                <a:ea typeface="Calibri" panose="020F0502020204030204" pitchFamily="34" charset="0"/>
                <a:cs typeface="Times New Roman" panose="02020603050405020304" pitchFamily="18" charset="0"/>
              </a:rPr>
              <a:t>Fakahau</a:t>
            </a:r>
            <a:r>
              <a:rPr kumimoji="0" lang="en-NZ" altLang="en-US" sz="1600" b="0" i="0" u="none" strike="noStrike" cap="none" normalizeH="0" baseline="0" dirty="0" smtClean="0">
                <a:ln>
                  <a:noFill/>
                </a:ln>
                <a:effectLst/>
                <a:ea typeface="Calibri" panose="020F0502020204030204" pitchFamily="34" charset="0"/>
                <a:cs typeface="Times New Roman" panose="02020603050405020304" pitchFamily="18" charset="0"/>
              </a:rPr>
              <a:t> and Head of Biosecurity New Zealand Chief Operations Officer, Roger Smith, sign the </a:t>
            </a:r>
            <a:r>
              <a:rPr lang="en-NZ" altLang="en-US" sz="1600" dirty="0" smtClean="0">
                <a:ea typeface="Calibri" panose="020F0502020204030204" pitchFamily="34" charset="0"/>
                <a:cs typeface="Times New Roman" panose="02020603050405020304" pitchFamily="18" charset="0"/>
              </a:rPr>
              <a:t>MOU</a:t>
            </a:r>
            <a:r>
              <a:rPr kumimoji="0" lang="en-NZ" altLang="en-US" sz="1600" b="0" i="0" u="none" strike="noStrike" cap="none" normalizeH="0" baseline="0" dirty="0" smtClean="0">
                <a:ln>
                  <a:noFill/>
                </a:ln>
                <a:effectLst/>
                <a:ea typeface="Calibri" panose="020F0502020204030204" pitchFamily="34" charset="0"/>
                <a:cs typeface="Times New Roman" panose="02020603050405020304" pitchFamily="18" charset="0"/>
              </a:rPr>
              <a:t>. 4 October 2018.</a:t>
            </a:r>
            <a:endParaRPr kumimoji="0" lang="en-AU" altLang="en-US" sz="1600" b="0" i="0" u="none" strike="noStrike" cap="none" normalizeH="0" baseline="0" dirty="0" smtClean="0">
              <a:ln>
                <a:noFill/>
              </a:ln>
              <a:effectLst/>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NZ" altLang="en-US" sz="1600" b="0" i="0" u="none" strike="noStrike" cap="none" normalizeH="0" baseline="0" dirty="0" smtClean="0">
              <a:ln>
                <a:noFill/>
              </a:ln>
              <a:effectLst/>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NZ" altLang="en-US" sz="1600" b="0" i="0" u="none" strike="noStrike" cap="none" normalizeH="0" baseline="0" dirty="0" smtClean="0">
                <a:ln>
                  <a:noFill/>
                </a:ln>
                <a:effectLst/>
                <a:ea typeface="Calibri" panose="020F0502020204030204" pitchFamily="34" charset="0"/>
                <a:cs typeface="Times New Roman" panose="02020603050405020304" pitchFamily="18" charset="0"/>
              </a:rPr>
              <a:t>A new process of certification aimed to better facilitate arriving passengers into New Zealand travelling with specific food items in </a:t>
            </a:r>
            <a:r>
              <a:rPr kumimoji="0" lang="en-NZ" altLang="en-US" sz="1600" b="0" i="0" u="none" strike="noStrike" cap="none" normalizeH="0" baseline="0" dirty="0" err="1" smtClean="0">
                <a:ln>
                  <a:noFill/>
                </a:ln>
                <a:effectLst/>
                <a:ea typeface="Calibri" panose="020F0502020204030204" pitchFamily="34" charset="0"/>
                <a:cs typeface="Times New Roman" panose="02020603050405020304" pitchFamily="18" charset="0"/>
              </a:rPr>
              <a:t>umu</a:t>
            </a:r>
            <a:r>
              <a:rPr kumimoji="0" lang="en-NZ" altLang="en-US" sz="1600" b="0" i="0" u="none" strike="noStrike" cap="none" normalizeH="0" baseline="0" dirty="0" smtClean="0">
                <a:ln>
                  <a:noFill/>
                </a:ln>
                <a:effectLst/>
                <a:ea typeface="Calibri" panose="020F0502020204030204" pitchFamily="34" charset="0"/>
                <a:cs typeface="Times New Roman" panose="02020603050405020304" pitchFamily="18" charset="0"/>
              </a:rPr>
              <a:t> packs from Tonga is expected to be implemented in November, after a Memorandum of Understanding was signed on October 4 in Nuku'alofa.</a:t>
            </a:r>
            <a:endParaRPr kumimoji="0" lang="en-NZ" altLang="en-US" sz="1600" b="0" i="0" u="none" strike="noStrike" cap="none" normalizeH="0" baseline="0" dirty="0" smtClean="0">
              <a:ln>
                <a:noFill/>
              </a:ln>
              <a:effectLst/>
            </a:endParaRPr>
          </a:p>
        </p:txBody>
      </p:sp>
    </p:spTree>
    <p:extLst>
      <p:ext uri="{BB962C8B-B14F-4D97-AF65-F5344CB8AC3E}">
        <p14:creationId xmlns:p14="http://schemas.microsoft.com/office/powerpoint/2010/main" val="309283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descr="http://www.sobserver.ws/themes/publication_10/theme_1/assets/img/current_logo.pn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06435" y="266911"/>
            <a:ext cx="7946813" cy="704135"/>
          </a:xfrm>
          <a:prstGeom prst="rect">
            <a:avLst/>
          </a:prstGeom>
          <a:noFill/>
          <a:extLst>
            <a:ext uri="{909E8E84-426E-40DD-AFC4-6F175D3DCCD1}">
              <a14:hiddenFill xmlns:a14="http://schemas.microsoft.com/office/drawing/2010/main">
                <a:solidFill>
                  <a:srgbClr val="FFFFFF"/>
                </a:solidFill>
              </a14:hiddenFill>
            </a:ext>
          </a:extLst>
        </p:spPr>
      </p:pic>
      <p:pic>
        <p:nvPicPr>
          <p:cNvPr id="4097" name="Picture 6" descr="A PROMISING FUTURE: The first commercial shipment of export ready bananas to New Zealand yesterday. Photo / Supplied."/>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03384" y="2039815"/>
            <a:ext cx="6541478" cy="394317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323556" y="61897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5" name="Rectangle 4"/>
          <p:cNvSpPr>
            <a:spLocks noChangeArrowheads="1"/>
          </p:cNvSpPr>
          <p:nvPr/>
        </p:nvSpPr>
        <p:spPr bwMode="auto">
          <a:xfrm>
            <a:off x="703383" y="1114556"/>
            <a:ext cx="550046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NZ" altLang="en-US" sz="2200" b="1" i="0" u="none" strike="noStrike" cap="none" normalizeH="0" baseline="0" dirty="0" smtClean="0">
                <a:ln>
                  <a:noFill/>
                </a:ln>
                <a:solidFill>
                  <a:srgbClr val="000000"/>
                </a:solidFill>
                <a:effectLst/>
                <a:latin typeface="&amp;quot"/>
                <a:ea typeface="Calibri" panose="020F0502020204030204" pitchFamily="34" charset="0"/>
              </a:rPr>
              <a:t>Banana breakthrough for Samoa</a:t>
            </a:r>
            <a:endParaRPr kumimoji="0" lang="en-AU"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NZ" altLang="en-US" sz="1600" b="0" i="0" u="none" strike="noStrike" cap="none" normalizeH="0" baseline="0" dirty="0" smtClean="0">
                <a:ln>
                  <a:noFill/>
                </a:ln>
                <a:solidFill>
                  <a:srgbClr val="606060"/>
                </a:solidFill>
                <a:effectLst/>
                <a:ea typeface="Calibri" panose="020F0502020204030204" pitchFamily="34" charset="0"/>
                <a:cs typeface="Arial" panose="020B0604020202020204" pitchFamily="34" charset="0"/>
              </a:rPr>
              <a:t>By </a:t>
            </a:r>
            <a:r>
              <a:rPr kumimoji="0" lang="en-NZ" altLang="en-US" sz="1600" b="0" i="0" u="none" strike="noStrike" cap="none" normalizeH="0" baseline="0" dirty="0" err="1" smtClean="0">
                <a:ln>
                  <a:noFill/>
                </a:ln>
                <a:solidFill>
                  <a:srgbClr val="606060"/>
                </a:solidFill>
                <a:effectLst/>
                <a:ea typeface="Calibri" panose="020F0502020204030204" pitchFamily="34" charset="0"/>
                <a:cs typeface="Arial" panose="020B0604020202020204" pitchFamily="34" charset="0"/>
              </a:rPr>
              <a:t>Sapeer</a:t>
            </a:r>
            <a:r>
              <a:rPr kumimoji="0" lang="en-NZ" altLang="en-US" sz="1600" b="0" i="0" u="none" strike="noStrike" cap="none" normalizeH="0" baseline="0" dirty="0" smtClean="0">
                <a:ln>
                  <a:noFill/>
                </a:ln>
                <a:solidFill>
                  <a:srgbClr val="606060"/>
                </a:solidFill>
                <a:effectLst/>
                <a:ea typeface="Calibri" panose="020F0502020204030204" pitchFamily="34" charset="0"/>
                <a:cs typeface="Arial" panose="020B0604020202020204" pitchFamily="34" charset="0"/>
              </a:rPr>
              <a:t> </a:t>
            </a:r>
            <a:r>
              <a:rPr kumimoji="0" lang="en-NZ" altLang="en-US" sz="1600" b="0" i="0" u="none" strike="noStrike" cap="none" normalizeH="0" baseline="0" dirty="0" err="1" smtClean="0">
                <a:ln>
                  <a:noFill/>
                </a:ln>
                <a:solidFill>
                  <a:srgbClr val="606060"/>
                </a:solidFill>
                <a:effectLst/>
                <a:ea typeface="Calibri" panose="020F0502020204030204" pitchFamily="34" charset="0"/>
                <a:cs typeface="Arial" panose="020B0604020202020204" pitchFamily="34" charset="0"/>
              </a:rPr>
              <a:t>Mayron</a:t>
            </a:r>
            <a:r>
              <a:rPr kumimoji="0" lang="en-NZ" altLang="en-US" sz="1600" b="0" i="0" u="none" strike="noStrike" cap="none" normalizeH="0" baseline="0" dirty="0" smtClean="0">
                <a:ln>
                  <a:noFill/>
                </a:ln>
                <a:solidFill>
                  <a:srgbClr val="606060"/>
                </a:solidFill>
                <a:effectLst/>
                <a:ea typeface="Calibri" panose="020F0502020204030204" pitchFamily="34" charset="0"/>
                <a:cs typeface="Arial" panose="020B0604020202020204" pitchFamily="34" charset="0"/>
              </a:rPr>
              <a:t> , 17 October 2018 </a:t>
            </a:r>
            <a:endParaRPr kumimoji="0" lang="en-AU" alt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NZ" altLang="en-US" sz="1600" b="0" i="0" u="none" strike="noStrike" cap="none" normalizeH="0" baseline="0" dirty="0" smtClean="0">
                <a:ln>
                  <a:noFill/>
                </a:ln>
                <a:solidFill>
                  <a:srgbClr val="B6330E"/>
                </a:solidFill>
                <a:effectLst/>
                <a:ea typeface="Calibri" panose="020F0502020204030204" pitchFamily="34" charset="0"/>
                <a:cs typeface="Arial" panose="020B0604020202020204" pitchFamily="34" charset="0"/>
              </a:rPr>
              <a:t>1485 Hits</a:t>
            </a:r>
            <a:endParaRPr kumimoji="0" lang="en-AU" alt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5"/>
          <p:cNvSpPr>
            <a:spLocks noChangeArrowheads="1"/>
          </p:cNvSpPr>
          <p:nvPr/>
        </p:nvSpPr>
        <p:spPr bwMode="auto">
          <a:xfrm>
            <a:off x="323556" y="6156997"/>
            <a:ext cx="993179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NZ" altLang="en-US" sz="900" b="0" i="0" u="none" strike="noStrike" cap="none" normalizeH="0" baseline="0" dirty="0" smtClean="0">
              <a:ln>
                <a:noFill/>
              </a:ln>
              <a:solidFill>
                <a:srgbClr val="60606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NZ"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6"/>
          <p:cNvSpPr/>
          <p:nvPr/>
        </p:nvSpPr>
        <p:spPr>
          <a:xfrm>
            <a:off x="379827" y="6087746"/>
            <a:ext cx="10231902" cy="646331"/>
          </a:xfrm>
          <a:prstGeom prst="rect">
            <a:avLst/>
          </a:prstGeom>
        </p:spPr>
        <p:txBody>
          <a:bodyPr wrap="square">
            <a:spAutoFit/>
          </a:bodyPr>
          <a:lstStyle/>
          <a:p>
            <a:r>
              <a:rPr lang="en-NZ" dirty="0">
                <a:solidFill>
                  <a:srgbClr val="606060"/>
                </a:solidFill>
                <a:latin typeface="Arial" panose="020B0604020202020204" pitchFamily="34" charset="0"/>
                <a:ea typeface="Calibri" panose="020F0502020204030204" pitchFamily="34" charset="0"/>
              </a:rPr>
              <a:t>A PROMISING FUTURE: The first commercial shipment of export ready bananas to New Zealand yesterday. Photo / Supplied.</a:t>
            </a:r>
            <a:endParaRPr lang="en-AU" dirty="0"/>
          </a:p>
        </p:txBody>
      </p:sp>
    </p:spTree>
    <p:extLst>
      <p:ext uri="{BB962C8B-B14F-4D97-AF65-F5344CB8AC3E}">
        <p14:creationId xmlns:p14="http://schemas.microsoft.com/office/powerpoint/2010/main" val="41904155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616738" y="5130860"/>
            <a:ext cx="3455505" cy="65080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AU" dirty="0" smtClean="0">
                <a:hlinkClick r:id="rId2"/>
              </a:rPr>
              <a:t>visonit@spc.int</a:t>
            </a:r>
            <a:endParaRPr lang="en-AU" dirty="0" smtClean="0"/>
          </a:p>
          <a:p>
            <a:pPr marL="0" indent="0">
              <a:buFont typeface="Arial"/>
              <a:buNone/>
            </a:pPr>
            <a:endParaRPr lang="en-AU" dirty="0"/>
          </a:p>
        </p:txBody>
      </p:sp>
      <p:pic>
        <p:nvPicPr>
          <p:cNvPr id="5" name="Picture 6" descr="https://encrypted-tbn1.gstatic.com/images?q=tbn:ANd9GcTrV2tgXiCaEcSDpyfMgTFlqmD5Y_fRSCLQVQudZFHMy2ZI2WHa"/>
          <p:cNvPicPr>
            <a:picLocks noChangeAspect="1" noChangeArrowheads="1"/>
          </p:cNvPicPr>
          <p:nvPr/>
        </p:nvPicPr>
        <p:blipFill>
          <a:blip r:embed="rId3"/>
          <a:srcRect/>
          <a:stretch>
            <a:fillRect/>
          </a:stretch>
        </p:blipFill>
        <p:spPr bwMode="auto">
          <a:xfrm>
            <a:off x="2381956" y="948264"/>
            <a:ext cx="6726128" cy="3691467"/>
          </a:xfrm>
          <a:prstGeom prst="ellipse">
            <a:avLst/>
          </a:prstGeom>
          <a:ln>
            <a:noFill/>
          </a:ln>
          <a:effectLst>
            <a:softEdge rad="112500"/>
          </a:effectLst>
        </p:spPr>
      </p:pic>
    </p:spTree>
    <p:extLst>
      <p:ext uri="{BB962C8B-B14F-4D97-AF65-F5344CB8AC3E}">
        <p14:creationId xmlns:p14="http://schemas.microsoft.com/office/powerpoint/2010/main" val="31559180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33116483"/>
              </p:ext>
            </p:extLst>
          </p:nvPr>
        </p:nvGraphicFramePr>
        <p:xfrm>
          <a:off x="946877" y="942535"/>
          <a:ext cx="9632028" cy="59154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a:spLocks noGrp="1"/>
          </p:cNvSpPr>
          <p:nvPr>
            <p:ph type="title"/>
          </p:nvPr>
        </p:nvSpPr>
        <p:spPr>
          <a:xfrm>
            <a:off x="820616" y="239151"/>
            <a:ext cx="8548468" cy="637074"/>
          </a:xfrm>
          <a:ln/>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AU" b="1" dirty="0" smtClean="0"/>
              <a:t>General Information - PPPO</a:t>
            </a:r>
            <a:endParaRPr lang="en-AU" b="1" dirty="0"/>
          </a:p>
        </p:txBody>
      </p:sp>
    </p:spTree>
    <p:extLst>
      <p:ext uri="{BB962C8B-B14F-4D97-AF65-F5344CB8AC3E}">
        <p14:creationId xmlns:p14="http://schemas.microsoft.com/office/powerpoint/2010/main" val="25343706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3 sub regions in the pacific ma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0836" y="630535"/>
            <a:ext cx="10557164" cy="612022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733778" y="85384"/>
            <a:ext cx="7936089" cy="489731"/>
          </a:xfrm>
        </p:spPr>
        <p:txBody>
          <a:bodyPr>
            <a:normAutofit fontScale="90000"/>
          </a:bodyPr>
          <a:lstStyle/>
          <a:p>
            <a:r>
              <a:rPr lang="en-AU" b="1" u="sng" dirty="0" smtClean="0"/>
              <a:t>PPPO - 3 Sub-Regions</a:t>
            </a:r>
            <a:endParaRPr lang="en-AU" b="1" u="sng" dirty="0"/>
          </a:p>
        </p:txBody>
      </p:sp>
    </p:spTree>
    <p:extLst>
      <p:ext uri="{BB962C8B-B14F-4D97-AF65-F5344CB8AC3E}">
        <p14:creationId xmlns:p14="http://schemas.microsoft.com/office/powerpoint/2010/main" val="32793203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87924558"/>
              </p:ext>
            </p:extLst>
          </p:nvPr>
        </p:nvGraphicFramePr>
        <p:xfrm>
          <a:off x="114945" y="56443"/>
          <a:ext cx="4761855" cy="6768998"/>
        </p:xfrm>
        <a:graphic>
          <a:graphicData uri="http://schemas.openxmlformats.org/drawingml/2006/table">
            <a:tbl>
              <a:tblPr firstRow="1" bandRow="1">
                <a:tableStyleId>{5C22544A-7EE6-4342-B048-85BDC9FD1C3A}</a:tableStyleId>
              </a:tblPr>
              <a:tblGrid>
                <a:gridCol w="1603805">
                  <a:extLst>
                    <a:ext uri="{9D8B030D-6E8A-4147-A177-3AD203B41FA5}">
                      <a16:colId xmlns:a16="http://schemas.microsoft.com/office/drawing/2014/main" val="720717342"/>
                    </a:ext>
                  </a:extLst>
                </a:gridCol>
                <a:gridCol w="939774">
                  <a:extLst>
                    <a:ext uri="{9D8B030D-6E8A-4147-A177-3AD203B41FA5}">
                      <a16:colId xmlns:a16="http://schemas.microsoft.com/office/drawing/2014/main" val="3579433668"/>
                    </a:ext>
                  </a:extLst>
                </a:gridCol>
                <a:gridCol w="1027812">
                  <a:extLst>
                    <a:ext uri="{9D8B030D-6E8A-4147-A177-3AD203B41FA5}">
                      <a16:colId xmlns:a16="http://schemas.microsoft.com/office/drawing/2014/main" val="352198365"/>
                    </a:ext>
                  </a:extLst>
                </a:gridCol>
                <a:gridCol w="1190464">
                  <a:extLst>
                    <a:ext uri="{9D8B030D-6E8A-4147-A177-3AD203B41FA5}">
                      <a16:colId xmlns:a16="http://schemas.microsoft.com/office/drawing/2014/main" val="747802826"/>
                    </a:ext>
                  </a:extLst>
                </a:gridCol>
              </a:tblGrid>
              <a:tr h="390819">
                <a:tc gridSpan="4">
                  <a:txBody>
                    <a:bodyPr/>
                    <a:lstStyle/>
                    <a:p>
                      <a:r>
                        <a:rPr lang="en-AU" dirty="0" smtClean="0"/>
                        <a:t>Pacific IPPC and RPPO members</a:t>
                      </a:r>
                      <a:endParaRPr lang="en-AU" dirty="0"/>
                    </a:p>
                  </a:txBody>
                  <a:tcPr/>
                </a:tc>
                <a:tc hMerge="1">
                  <a:txBody>
                    <a:bodyPr/>
                    <a:lstStyle/>
                    <a:p>
                      <a:endParaRPr lang="en-AU" dirty="0"/>
                    </a:p>
                  </a:txBody>
                  <a:tcP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3196688609"/>
                  </a:ext>
                </a:extLst>
              </a:tr>
              <a:tr h="390819">
                <a:tc>
                  <a:txBody>
                    <a:bodyPr/>
                    <a:lstStyle/>
                    <a:p>
                      <a:r>
                        <a:rPr lang="en-AU" b="1" dirty="0" smtClean="0"/>
                        <a:t>Membership</a:t>
                      </a:r>
                      <a:endParaRPr lang="en-AU" b="1" dirty="0"/>
                    </a:p>
                  </a:txBody>
                  <a:tcPr/>
                </a:tc>
                <a:tc>
                  <a:txBody>
                    <a:bodyPr/>
                    <a:lstStyle/>
                    <a:p>
                      <a:r>
                        <a:rPr lang="en-AU" b="1" dirty="0" smtClean="0"/>
                        <a:t>IPPC</a:t>
                      </a:r>
                      <a:endParaRPr lang="en-AU" b="1" dirty="0"/>
                    </a:p>
                  </a:txBody>
                  <a:tcPr/>
                </a:tc>
                <a:tc>
                  <a:txBody>
                    <a:bodyPr/>
                    <a:lstStyle/>
                    <a:p>
                      <a:r>
                        <a:rPr lang="en-AU" b="1" dirty="0" smtClean="0"/>
                        <a:t>PPPO</a:t>
                      </a:r>
                      <a:endParaRPr lang="en-AU" b="1" dirty="0"/>
                    </a:p>
                  </a:txBody>
                  <a:tcPr/>
                </a:tc>
                <a:tc>
                  <a:txBody>
                    <a:bodyPr/>
                    <a:lstStyle/>
                    <a:p>
                      <a:r>
                        <a:rPr lang="en-AU" b="1" dirty="0" smtClean="0"/>
                        <a:t>APPPC</a:t>
                      </a:r>
                      <a:endParaRPr lang="en-AU" b="1" dirty="0"/>
                    </a:p>
                  </a:txBody>
                  <a:tcPr/>
                </a:tc>
                <a:extLst>
                  <a:ext uri="{0D108BD9-81ED-4DB2-BD59-A6C34878D82A}">
                    <a16:rowId xmlns:a16="http://schemas.microsoft.com/office/drawing/2014/main" val="2378793155"/>
                  </a:ext>
                </a:extLst>
              </a:tr>
              <a:tr h="648766">
                <a:tc>
                  <a:txBody>
                    <a:bodyPr/>
                    <a:lstStyle/>
                    <a:p>
                      <a:r>
                        <a:rPr lang="en-AU" dirty="0" smtClean="0"/>
                        <a:t>American Samoa</a:t>
                      </a:r>
                      <a:endParaRPr lang="en-AU" dirty="0"/>
                    </a:p>
                  </a:txBody>
                  <a:tcPr/>
                </a:tc>
                <a:tc>
                  <a:txBody>
                    <a:bodyPr/>
                    <a:lstStyle/>
                    <a:p>
                      <a:endParaRPr lang="en-AU" dirty="0"/>
                    </a:p>
                  </a:txBody>
                  <a:tcPr/>
                </a:tc>
                <a:tc>
                  <a:txBody>
                    <a:bodyPr/>
                    <a:lstStyle/>
                    <a:p>
                      <a:endParaRPr lang="en-AU" dirty="0"/>
                    </a:p>
                  </a:txBody>
                  <a:tcPr>
                    <a:solidFill>
                      <a:srgbClr val="00B050"/>
                    </a:solidFill>
                  </a:tcPr>
                </a:tc>
                <a:tc>
                  <a:txBody>
                    <a:bodyPr/>
                    <a:lstStyle/>
                    <a:p>
                      <a:endParaRPr lang="en-AU" dirty="0"/>
                    </a:p>
                  </a:txBody>
                  <a:tcPr/>
                </a:tc>
                <a:extLst>
                  <a:ext uri="{0D108BD9-81ED-4DB2-BD59-A6C34878D82A}">
                    <a16:rowId xmlns:a16="http://schemas.microsoft.com/office/drawing/2014/main" val="937572515"/>
                  </a:ext>
                </a:extLst>
              </a:tr>
              <a:tr h="390819">
                <a:tc>
                  <a:txBody>
                    <a:bodyPr/>
                    <a:lstStyle/>
                    <a:p>
                      <a:r>
                        <a:rPr lang="en-AU" dirty="0" smtClean="0"/>
                        <a:t>Cook Islands</a:t>
                      </a:r>
                      <a:endParaRPr lang="en-AU" dirty="0"/>
                    </a:p>
                  </a:txBody>
                  <a:tcPr/>
                </a:tc>
                <a:tc>
                  <a:txBody>
                    <a:bodyPr/>
                    <a:lstStyle/>
                    <a:p>
                      <a:endParaRPr lang="en-AU" dirty="0"/>
                    </a:p>
                  </a:txBody>
                  <a:tcPr>
                    <a:solidFill>
                      <a:srgbClr val="00B0F0"/>
                    </a:solidFill>
                  </a:tcPr>
                </a:tc>
                <a:tc>
                  <a:txBody>
                    <a:bodyPr/>
                    <a:lstStyle/>
                    <a:p>
                      <a:endParaRPr lang="en-AU" dirty="0"/>
                    </a:p>
                  </a:txBody>
                  <a:tcPr>
                    <a:solidFill>
                      <a:srgbClr val="00B050"/>
                    </a:solidFill>
                  </a:tcPr>
                </a:tc>
                <a:tc>
                  <a:txBody>
                    <a:bodyPr/>
                    <a:lstStyle/>
                    <a:p>
                      <a:endParaRPr lang="en-AU" dirty="0"/>
                    </a:p>
                  </a:txBody>
                  <a:tcPr/>
                </a:tc>
                <a:extLst>
                  <a:ext uri="{0D108BD9-81ED-4DB2-BD59-A6C34878D82A}">
                    <a16:rowId xmlns:a16="http://schemas.microsoft.com/office/drawing/2014/main" val="146987256"/>
                  </a:ext>
                </a:extLst>
              </a:tr>
              <a:tr h="390819">
                <a:tc>
                  <a:txBody>
                    <a:bodyPr/>
                    <a:lstStyle/>
                    <a:p>
                      <a:r>
                        <a:rPr lang="en-AU" dirty="0" smtClean="0"/>
                        <a:t>FSM</a:t>
                      </a:r>
                      <a:endParaRPr lang="en-AU" dirty="0"/>
                    </a:p>
                  </a:txBody>
                  <a:tcPr/>
                </a:tc>
                <a:tc>
                  <a:txBody>
                    <a:bodyPr/>
                    <a:lstStyle/>
                    <a:p>
                      <a:endParaRPr lang="en-AU" dirty="0"/>
                    </a:p>
                  </a:txBody>
                  <a:tcPr>
                    <a:solidFill>
                      <a:srgbClr val="00B0F0"/>
                    </a:solidFill>
                  </a:tcPr>
                </a:tc>
                <a:tc>
                  <a:txBody>
                    <a:bodyPr/>
                    <a:lstStyle/>
                    <a:p>
                      <a:endParaRPr lang="en-AU" dirty="0"/>
                    </a:p>
                  </a:txBody>
                  <a:tcPr>
                    <a:solidFill>
                      <a:srgbClr val="00B050"/>
                    </a:solidFill>
                  </a:tcPr>
                </a:tc>
                <a:tc>
                  <a:txBody>
                    <a:bodyPr/>
                    <a:lstStyle/>
                    <a:p>
                      <a:endParaRPr lang="en-AU" dirty="0"/>
                    </a:p>
                  </a:txBody>
                  <a:tcPr/>
                </a:tc>
                <a:extLst>
                  <a:ext uri="{0D108BD9-81ED-4DB2-BD59-A6C34878D82A}">
                    <a16:rowId xmlns:a16="http://schemas.microsoft.com/office/drawing/2014/main" val="844752993"/>
                  </a:ext>
                </a:extLst>
              </a:tr>
              <a:tr h="648766">
                <a:tc>
                  <a:txBody>
                    <a:bodyPr/>
                    <a:lstStyle/>
                    <a:p>
                      <a:r>
                        <a:rPr lang="en-AU" dirty="0" smtClean="0"/>
                        <a:t>French Polynesia</a:t>
                      </a:r>
                      <a:endParaRPr lang="en-AU" dirty="0"/>
                    </a:p>
                  </a:txBody>
                  <a:tcPr/>
                </a:tc>
                <a:tc>
                  <a:txBody>
                    <a:bodyPr/>
                    <a:lstStyle/>
                    <a:p>
                      <a:endParaRPr lang="en-AU" dirty="0"/>
                    </a:p>
                  </a:txBody>
                  <a:tcPr/>
                </a:tc>
                <a:tc>
                  <a:txBody>
                    <a:bodyPr/>
                    <a:lstStyle/>
                    <a:p>
                      <a:endParaRPr lang="en-AU" dirty="0"/>
                    </a:p>
                  </a:txBody>
                  <a:tcPr>
                    <a:solidFill>
                      <a:srgbClr val="00B050"/>
                    </a:solidFill>
                  </a:tcPr>
                </a:tc>
                <a:tc>
                  <a:txBody>
                    <a:bodyPr/>
                    <a:lstStyle/>
                    <a:p>
                      <a:endParaRPr lang="en-AU" dirty="0"/>
                    </a:p>
                  </a:txBody>
                  <a:tcPr/>
                </a:tc>
                <a:extLst>
                  <a:ext uri="{0D108BD9-81ED-4DB2-BD59-A6C34878D82A}">
                    <a16:rowId xmlns:a16="http://schemas.microsoft.com/office/drawing/2014/main" val="156866879"/>
                  </a:ext>
                </a:extLst>
              </a:tr>
              <a:tr h="390819">
                <a:tc>
                  <a:txBody>
                    <a:bodyPr/>
                    <a:lstStyle/>
                    <a:p>
                      <a:r>
                        <a:rPr lang="en-AU" dirty="0" smtClean="0"/>
                        <a:t>Guam</a:t>
                      </a:r>
                      <a:endParaRPr lang="en-AU" dirty="0"/>
                    </a:p>
                  </a:txBody>
                  <a:tcPr/>
                </a:tc>
                <a:tc>
                  <a:txBody>
                    <a:bodyPr/>
                    <a:lstStyle/>
                    <a:p>
                      <a:endParaRPr lang="en-AU"/>
                    </a:p>
                  </a:txBody>
                  <a:tcPr/>
                </a:tc>
                <a:tc>
                  <a:txBody>
                    <a:bodyPr/>
                    <a:lstStyle/>
                    <a:p>
                      <a:endParaRPr lang="en-AU" dirty="0"/>
                    </a:p>
                  </a:txBody>
                  <a:tcPr>
                    <a:solidFill>
                      <a:srgbClr val="00B050"/>
                    </a:solidFill>
                  </a:tcPr>
                </a:tc>
                <a:tc>
                  <a:txBody>
                    <a:bodyPr/>
                    <a:lstStyle/>
                    <a:p>
                      <a:endParaRPr lang="en-AU" dirty="0"/>
                    </a:p>
                  </a:txBody>
                  <a:tcPr/>
                </a:tc>
                <a:extLst>
                  <a:ext uri="{0D108BD9-81ED-4DB2-BD59-A6C34878D82A}">
                    <a16:rowId xmlns:a16="http://schemas.microsoft.com/office/drawing/2014/main" val="1202181221"/>
                  </a:ext>
                </a:extLst>
              </a:tr>
              <a:tr h="390819">
                <a:tc>
                  <a:txBody>
                    <a:bodyPr/>
                    <a:lstStyle/>
                    <a:p>
                      <a:r>
                        <a:rPr lang="en-AU" dirty="0" smtClean="0"/>
                        <a:t>Kiribati</a:t>
                      </a:r>
                      <a:endParaRPr lang="en-AU" dirty="0"/>
                    </a:p>
                  </a:txBody>
                  <a:tcPr/>
                </a:tc>
                <a:tc>
                  <a:txBody>
                    <a:bodyPr/>
                    <a:lstStyle/>
                    <a:p>
                      <a:endParaRPr lang="en-AU"/>
                    </a:p>
                  </a:txBody>
                  <a:tcPr/>
                </a:tc>
                <a:tc>
                  <a:txBody>
                    <a:bodyPr/>
                    <a:lstStyle/>
                    <a:p>
                      <a:endParaRPr lang="en-AU" dirty="0"/>
                    </a:p>
                  </a:txBody>
                  <a:tcPr>
                    <a:solidFill>
                      <a:srgbClr val="00B050"/>
                    </a:solidFill>
                  </a:tcPr>
                </a:tc>
                <a:tc>
                  <a:txBody>
                    <a:bodyPr/>
                    <a:lstStyle/>
                    <a:p>
                      <a:endParaRPr lang="en-AU" dirty="0"/>
                    </a:p>
                  </a:txBody>
                  <a:tcPr/>
                </a:tc>
                <a:extLst>
                  <a:ext uri="{0D108BD9-81ED-4DB2-BD59-A6C34878D82A}">
                    <a16:rowId xmlns:a16="http://schemas.microsoft.com/office/drawing/2014/main" val="3840776082"/>
                  </a:ext>
                </a:extLst>
              </a:tr>
              <a:tr h="390819">
                <a:tc>
                  <a:txBody>
                    <a:bodyPr/>
                    <a:lstStyle/>
                    <a:p>
                      <a:r>
                        <a:rPr lang="en-AU" dirty="0" smtClean="0"/>
                        <a:t>RMI</a:t>
                      </a:r>
                      <a:endParaRPr lang="en-AU" dirty="0"/>
                    </a:p>
                  </a:txBody>
                  <a:tcPr/>
                </a:tc>
                <a:tc>
                  <a:txBody>
                    <a:bodyPr/>
                    <a:lstStyle/>
                    <a:p>
                      <a:endParaRPr lang="en-AU"/>
                    </a:p>
                  </a:txBody>
                  <a:tcPr/>
                </a:tc>
                <a:tc>
                  <a:txBody>
                    <a:bodyPr/>
                    <a:lstStyle/>
                    <a:p>
                      <a:endParaRPr lang="en-AU" dirty="0"/>
                    </a:p>
                  </a:txBody>
                  <a:tcPr>
                    <a:solidFill>
                      <a:srgbClr val="00B050"/>
                    </a:solidFill>
                  </a:tcPr>
                </a:tc>
                <a:tc>
                  <a:txBody>
                    <a:bodyPr/>
                    <a:lstStyle/>
                    <a:p>
                      <a:endParaRPr lang="en-AU" dirty="0"/>
                    </a:p>
                  </a:txBody>
                  <a:tcPr/>
                </a:tc>
                <a:extLst>
                  <a:ext uri="{0D108BD9-81ED-4DB2-BD59-A6C34878D82A}">
                    <a16:rowId xmlns:a16="http://schemas.microsoft.com/office/drawing/2014/main" val="8819238"/>
                  </a:ext>
                </a:extLst>
              </a:tr>
              <a:tr h="390819">
                <a:tc>
                  <a:txBody>
                    <a:bodyPr/>
                    <a:lstStyle/>
                    <a:p>
                      <a:r>
                        <a:rPr lang="en-AU" dirty="0" smtClean="0"/>
                        <a:t>Nauru</a:t>
                      </a:r>
                      <a:endParaRPr lang="en-AU" dirty="0"/>
                    </a:p>
                  </a:txBody>
                  <a:tcPr/>
                </a:tc>
                <a:tc>
                  <a:txBody>
                    <a:bodyPr/>
                    <a:lstStyle/>
                    <a:p>
                      <a:endParaRPr lang="en-AU"/>
                    </a:p>
                  </a:txBody>
                  <a:tcPr/>
                </a:tc>
                <a:tc>
                  <a:txBody>
                    <a:bodyPr/>
                    <a:lstStyle/>
                    <a:p>
                      <a:endParaRPr lang="en-AU" dirty="0"/>
                    </a:p>
                  </a:txBody>
                  <a:tcPr>
                    <a:solidFill>
                      <a:srgbClr val="00B050"/>
                    </a:solidFill>
                  </a:tcPr>
                </a:tc>
                <a:tc>
                  <a:txBody>
                    <a:bodyPr/>
                    <a:lstStyle/>
                    <a:p>
                      <a:endParaRPr lang="en-AU" dirty="0"/>
                    </a:p>
                  </a:txBody>
                  <a:tcPr/>
                </a:tc>
                <a:extLst>
                  <a:ext uri="{0D108BD9-81ED-4DB2-BD59-A6C34878D82A}">
                    <a16:rowId xmlns:a16="http://schemas.microsoft.com/office/drawing/2014/main" val="4198082396"/>
                  </a:ext>
                </a:extLst>
              </a:tr>
              <a:tr h="390819">
                <a:tc>
                  <a:txBody>
                    <a:bodyPr/>
                    <a:lstStyle/>
                    <a:p>
                      <a:r>
                        <a:rPr lang="en-AU" dirty="0" smtClean="0"/>
                        <a:t>New Caledonia</a:t>
                      </a:r>
                      <a:endParaRPr lang="en-AU" dirty="0"/>
                    </a:p>
                  </a:txBody>
                  <a:tcPr/>
                </a:tc>
                <a:tc>
                  <a:txBody>
                    <a:bodyPr/>
                    <a:lstStyle/>
                    <a:p>
                      <a:endParaRPr lang="en-AU" dirty="0"/>
                    </a:p>
                  </a:txBody>
                  <a:tcPr/>
                </a:tc>
                <a:tc>
                  <a:txBody>
                    <a:bodyPr/>
                    <a:lstStyle/>
                    <a:p>
                      <a:endParaRPr lang="en-AU" dirty="0"/>
                    </a:p>
                  </a:txBody>
                  <a:tcPr>
                    <a:solidFill>
                      <a:srgbClr val="00B050"/>
                    </a:solidFill>
                  </a:tcPr>
                </a:tc>
                <a:tc>
                  <a:txBody>
                    <a:bodyPr/>
                    <a:lstStyle/>
                    <a:p>
                      <a:endParaRPr lang="en-AU" dirty="0"/>
                    </a:p>
                  </a:txBody>
                  <a:tcPr/>
                </a:tc>
                <a:extLst>
                  <a:ext uri="{0D108BD9-81ED-4DB2-BD59-A6C34878D82A}">
                    <a16:rowId xmlns:a16="http://schemas.microsoft.com/office/drawing/2014/main" val="1999696477"/>
                  </a:ext>
                </a:extLst>
              </a:tr>
              <a:tr h="390819">
                <a:tc>
                  <a:txBody>
                    <a:bodyPr/>
                    <a:lstStyle/>
                    <a:p>
                      <a:r>
                        <a:rPr lang="en-AU" dirty="0" smtClean="0"/>
                        <a:t>Niue</a:t>
                      </a:r>
                      <a:endParaRPr lang="en-AU" dirty="0"/>
                    </a:p>
                  </a:txBody>
                  <a:tcPr/>
                </a:tc>
                <a:tc>
                  <a:txBody>
                    <a:bodyPr/>
                    <a:lstStyle/>
                    <a:p>
                      <a:endParaRPr lang="en-AU" dirty="0"/>
                    </a:p>
                  </a:txBody>
                  <a:tcPr>
                    <a:solidFill>
                      <a:srgbClr val="00B0F0"/>
                    </a:solidFill>
                  </a:tcPr>
                </a:tc>
                <a:tc>
                  <a:txBody>
                    <a:bodyPr/>
                    <a:lstStyle/>
                    <a:p>
                      <a:endParaRPr lang="en-AU" dirty="0"/>
                    </a:p>
                  </a:txBody>
                  <a:tcPr>
                    <a:solidFill>
                      <a:srgbClr val="00B050"/>
                    </a:solidFill>
                  </a:tcPr>
                </a:tc>
                <a:tc>
                  <a:txBody>
                    <a:bodyPr/>
                    <a:lstStyle/>
                    <a:p>
                      <a:endParaRPr lang="en-AU" dirty="0"/>
                    </a:p>
                  </a:txBody>
                  <a:tcPr/>
                </a:tc>
                <a:extLst>
                  <a:ext uri="{0D108BD9-81ED-4DB2-BD59-A6C34878D82A}">
                    <a16:rowId xmlns:a16="http://schemas.microsoft.com/office/drawing/2014/main" val="2756238623"/>
                  </a:ext>
                </a:extLst>
              </a:tr>
              <a:tr h="390819">
                <a:tc>
                  <a:txBody>
                    <a:bodyPr/>
                    <a:lstStyle/>
                    <a:p>
                      <a:r>
                        <a:rPr lang="en-AU" dirty="0" smtClean="0"/>
                        <a:t>CNMI</a:t>
                      </a:r>
                      <a:endParaRPr lang="en-AU" dirty="0"/>
                    </a:p>
                  </a:txBody>
                  <a:tcPr/>
                </a:tc>
                <a:tc>
                  <a:txBody>
                    <a:bodyPr/>
                    <a:lstStyle/>
                    <a:p>
                      <a:endParaRPr lang="en-AU"/>
                    </a:p>
                  </a:txBody>
                  <a:tcPr/>
                </a:tc>
                <a:tc>
                  <a:txBody>
                    <a:bodyPr/>
                    <a:lstStyle/>
                    <a:p>
                      <a:endParaRPr lang="en-AU" dirty="0"/>
                    </a:p>
                  </a:txBody>
                  <a:tcPr>
                    <a:solidFill>
                      <a:srgbClr val="00B050"/>
                    </a:solidFill>
                  </a:tcPr>
                </a:tc>
                <a:tc>
                  <a:txBody>
                    <a:bodyPr/>
                    <a:lstStyle/>
                    <a:p>
                      <a:endParaRPr lang="en-AU" dirty="0"/>
                    </a:p>
                  </a:txBody>
                  <a:tcPr/>
                </a:tc>
                <a:extLst>
                  <a:ext uri="{0D108BD9-81ED-4DB2-BD59-A6C34878D82A}">
                    <a16:rowId xmlns:a16="http://schemas.microsoft.com/office/drawing/2014/main" val="1103705009"/>
                  </a:ext>
                </a:extLst>
              </a:tr>
              <a:tr h="390819">
                <a:tc>
                  <a:txBody>
                    <a:bodyPr/>
                    <a:lstStyle/>
                    <a:p>
                      <a:r>
                        <a:rPr lang="en-AU" dirty="0" smtClean="0"/>
                        <a:t>Palau</a:t>
                      </a:r>
                      <a:endParaRPr lang="en-AU" dirty="0"/>
                    </a:p>
                  </a:txBody>
                  <a:tcPr/>
                </a:tc>
                <a:tc>
                  <a:txBody>
                    <a:bodyPr/>
                    <a:lstStyle/>
                    <a:p>
                      <a:endParaRPr lang="en-AU" dirty="0"/>
                    </a:p>
                  </a:txBody>
                  <a:tcPr>
                    <a:solidFill>
                      <a:srgbClr val="00B0F0"/>
                    </a:solidFill>
                  </a:tcPr>
                </a:tc>
                <a:tc>
                  <a:txBody>
                    <a:bodyPr/>
                    <a:lstStyle/>
                    <a:p>
                      <a:endParaRPr lang="en-AU" dirty="0"/>
                    </a:p>
                  </a:txBody>
                  <a:tcPr>
                    <a:solidFill>
                      <a:srgbClr val="00B050"/>
                    </a:solidFill>
                  </a:tcPr>
                </a:tc>
                <a:tc>
                  <a:txBody>
                    <a:bodyPr/>
                    <a:lstStyle/>
                    <a:p>
                      <a:endParaRPr lang="en-AU" dirty="0"/>
                    </a:p>
                  </a:txBody>
                  <a:tcPr/>
                </a:tc>
                <a:extLst>
                  <a:ext uri="{0D108BD9-81ED-4DB2-BD59-A6C34878D82A}">
                    <a16:rowId xmlns:a16="http://schemas.microsoft.com/office/drawing/2014/main" val="1258660345"/>
                  </a:ext>
                </a:extLst>
              </a:tr>
              <a:tr h="390819">
                <a:tc>
                  <a:txBody>
                    <a:bodyPr/>
                    <a:lstStyle/>
                    <a:p>
                      <a:r>
                        <a:rPr lang="en-AU" dirty="0" smtClean="0"/>
                        <a:t>PNG</a:t>
                      </a:r>
                      <a:endParaRPr lang="en-AU" dirty="0"/>
                    </a:p>
                  </a:txBody>
                  <a:tcPr/>
                </a:tc>
                <a:tc>
                  <a:txBody>
                    <a:bodyPr/>
                    <a:lstStyle/>
                    <a:p>
                      <a:endParaRPr lang="en-AU" dirty="0"/>
                    </a:p>
                  </a:txBody>
                  <a:tcPr>
                    <a:solidFill>
                      <a:srgbClr val="00B0F0"/>
                    </a:solidFill>
                  </a:tcPr>
                </a:tc>
                <a:tc>
                  <a:txBody>
                    <a:bodyPr/>
                    <a:lstStyle/>
                    <a:p>
                      <a:endParaRPr lang="en-AU" dirty="0"/>
                    </a:p>
                  </a:txBody>
                  <a:tcPr>
                    <a:solidFill>
                      <a:srgbClr val="00B050"/>
                    </a:solidFill>
                  </a:tcPr>
                </a:tc>
                <a:tc>
                  <a:txBody>
                    <a:bodyPr/>
                    <a:lstStyle/>
                    <a:p>
                      <a:endParaRPr lang="en-AU" dirty="0"/>
                    </a:p>
                  </a:txBody>
                  <a:tcPr>
                    <a:solidFill>
                      <a:srgbClr val="FFFF00"/>
                    </a:solidFill>
                  </a:tcPr>
                </a:tc>
                <a:extLst>
                  <a:ext uri="{0D108BD9-81ED-4DB2-BD59-A6C34878D82A}">
                    <a16:rowId xmlns:a16="http://schemas.microsoft.com/office/drawing/2014/main" val="3489387056"/>
                  </a:ext>
                </a:extLst>
              </a:tr>
              <a:tr h="390819">
                <a:tc>
                  <a:txBody>
                    <a:bodyPr/>
                    <a:lstStyle/>
                    <a:p>
                      <a:r>
                        <a:rPr lang="en-AU" dirty="0" smtClean="0"/>
                        <a:t>Fiji</a:t>
                      </a:r>
                      <a:endParaRPr lang="en-AU" dirty="0"/>
                    </a:p>
                  </a:txBody>
                  <a:tcPr/>
                </a:tc>
                <a:tc>
                  <a:txBody>
                    <a:bodyPr/>
                    <a:lstStyle/>
                    <a:p>
                      <a:endParaRPr lang="en-AU" dirty="0"/>
                    </a:p>
                  </a:txBody>
                  <a:tcPr>
                    <a:solidFill>
                      <a:srgbClr val="00B0F0"/>
                    </a:solidFill>
                  </a:tcPr>
                </a:tc>
                <a:tc>
                  <a:txBody>
                    <a:bodyPr/>
                    <a:lstStyle/>
                    <a:p>
                      <a:endParaRPr lang="en-AU" dirty="0"/>
                    </a:p>
                  </a:txBody>
                  <a:tcPr>
                    <a:solidFill>
                      <a:srgbClr val="00B050"/>
                    </a:solidFill>
                  </a:tcPr>
                </a:tc>
                <a:tc>
                  <a:txBody>
                    <a:bodyPr/>
                    <a:lstStyle/>
                    <a:p>
                      <a:endParaRPr lang="en-AU" dirty="0"/>
                    </a:p>
                  </a:txBody>
                  <a:tcPr>
                    <a:solidFill>
                      <a:srgbClr val="FFFF00"/>
                    </a:solidFill>
                  </a:tcPr>
                </a:tc>
                <a:extLst>
                  <a:ext uri="{0D108BD9-81ED-4DB2-BD59-A6C34878D82A}">
                    <a16:rowId xmlns:a16="http://schemas.microsoft.com/office/drawing/2014/main" val="3158257135"/>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40151835"/>
              </p:ext>
            </p:extLst>
          </p:nvPr>
        </p:nvGraphicFramePr>
        <p:xfrm>
          <a:off x="4899378" y="77523"/>
          <a:ext cx="4634451" cy="6747914"/>
        </p:xfrm>
        <a:graphic>
          <a:graphicData uri="http://schemas.openxmlformats.org/drawingml/2006/table">
            <a:tbl>
              <a:tblPr firstRow="1" bandRow="1">
                <a:tableStyleId>{5C22544A-7EE6-4342-B048-85BDC9FD1C3A}</a:tableStyleId>
              </a:tblPr>
              <a:tblGrid>
                <a:gridCol w="1603805">
                  <a:extLst>
                    <a:ext uri="{9D8B030D-6E8A-4147-A177-3AD203B41FA5}">
                      <a16:colId xmlns:a16="http://schemas.microsoft.com/office/drawing/2014/main" val="720717342"/>
                    </a:ext>
                  </a:extLst>
                </a:gridCol>
                <a:gridCol w="939774">
                  <a:extLst>
                    <a:ext uri="{9D8B030D-6E8A-4147-A177-3AD203B41FA5}">
                      <a16:colId xmlns:a16="http://schemas.microsoft.com/office/drawing/2014/main" val="3579433668"/>
                    </a:ext>
                  </a:extLst>
                </a:gridCol>
                <a:gridCol w="1027812">
                  <a:extLst>
                    <a:ext uri="{9D8B030D-6E8A-4147-A177-3AD203B41FA5}">
                      <a16:colId xmlns:a16="http://schemas.microsoft.com/office/drawing/2014/main" val="352198365"/>
                    </a:ext>
                  </a:extLst>
                </a:gridCol>
                <a:gridCol w="1063060">
                  <a:extLst>
                    <a:ext uri="{9D8B030D-6E8A-4147-A177-3AD203B41FA5}">
                      <a16:colId xmlns:a16="http://schemas.microsoft.com/office/drawing/2014/main" val="747802826"/>
                    </a:ext>
                  </a:extLst>
                </a:gridCol>
              </a:tblGrid>
              <a:tr h="406608">
                <a:tc gridSpan="4">
                  <a:txBody>
                    <a:bodyPr/>
                    <a:lstStyle/>
                    <a:p>
                      <a:r>
                        <a:rPr lang="en-AU" dirty="0" smtClean="0"/>
                        <a:t>Pacific IPPC and RPPO members</a:t>
                      </a:r>
                      <a:endParaRPr lang="en-AU" dirty="0"/>
                    </a:p>
                  </a:txBody>
                  <a:tcPr/>
                </a:tc>
                <a:tc hMerge="1">
                  <a:txBody>
                    <a:bodyPr/>
                    <a:lstStyle/>
                    <a:p>
                      <a:endParaRPr lang="en-AU" dirty="0"/>
                    </a:p>
                  </a:txBody>
                  <a:tcP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3196688609"/>
                  </a:ext>
                </a:extLst>
              </a:tr>
              <a:tr h="406608">
                <a:tc>
                  <a:txBody>
                    <a:bodyPr/>
                    <a:lstStyle/>
                    <a:p>
                      <a:r>
                        <a:rPr lang="en-AU" b="1" dirty="0" smtClean="0"/>
                        <a:t>Membership</a:t>
                      </a:r>
                      <a:endParaRPr lang="en-AU" b="1" dirty="0"/>
                    </a:p>
                  </a:txBody>
                  <a:tcPr/>
                </a:tc>
                <a:tc>
                  <a:txBody>
                    <a:bodyPr/>
                    <a:lstStyle/>
                    <a:p>
                      <a:r>
                        <a:rPr lang="en-AU" b="1" dirty="0" smtClean="0"/>
                        <a:t>IPPC</a:t>
                      </a:r>
                      <a:endParaRPr lang="en-AU" b="1" dirty="0"/>
                    </a:p>
                  </a:txBody>
                  <a:tcPr/>
                </a:tc>
                <a:tc>
                  <a:txBody>
                    <a:bodyPr/>
                    <a:lstStyle/>
                    <a:p>
                      <a:r>
                        <a:rPr lang="en-AU" b="1" dirty="0" smtClean="0"/>
                        <a:t>PPPO</a:t>
                      </a:r>
                      <a:endParaRPr lang="en-AU" b="1" dirty="0"/>
                    </a:p>
                  </a:txBody>
                  <a:tcPr/>
                </a:tc>
                <a:tc>
                  <a:txBody>
                    <a:bodyPr/>
                    <a:lstStyle/>
                    <a:p>
                      <a:r>
                        <a:rPr lang="en-AU" b="1" dirty="0" smtClean="0"/>
                        <a:t>APPPC</a:t>
                      </a:r>
                      <a:endParaRPr lang="en-AU" b="1" dirty="0"/>
                    </a:p>
                  </a:txBody>
                  <a:tcPr/>
                </a:tc>
                <a:extLst>
                  <a:ext uri="{0D108BD9-81ED-4DB2-BD59-A6C34878D82A}">
                    <a16:rowId xmlns:a16="http://schemas.microsoft.com/office/drawing/2014/main" val="2779476971"/>
                  </a:ext>
                </a:extLst>
              </a:tr>
              <a:tr h="674977">
                <a:tc>
                  <a:txBody>
                    <a:bodyPr/>
                    <a:lstStyle/>
                    <a:p>
                      <a:r>
                        <a:rPr lang="en-AU" b="0" dirty="0" smtClean="0"/>
                        <a:t>Pitcairn</a:t>
                      </a:r>
                      <a:endParaRPr lang="en-AU" b="0" dirty="0"/>
                    </a:p>
                  </a:txBody>
                  <a:tcPr/>
                </a:tc>
                <a:tc>
                  <a:txBody>
                    <a:bodyPr/>
                    <a:lstStyle/>
                    <a:p>
                      <a:endParaRPr lang="en-AU" b="0" dirty="0"/>
                    </a:p>
                  </a:txBody>
                  <a:tcPr/>
                </a:tc>
                <a:tc>
                  <a:txBody>
                    <a:bodyPr/>
                    <a:lstStyle/>
                    <a:p>
                      <a:endParaRPr lang="en-AU" b="0" dirty="0"/>
                    </a:p>
                  </a:txBody>
                  <a:tcPr>
                    <a:solidFill>
                      <a:srgbClr val="00B050"/>
                    </a:solidFill>
                  </a:tcPr>
                </a:tc>
                <a:tc>
                  <a:txBody>
                    <a:bodyPr/>
                    <a:lstStyle/>
                    <a:p>
                      <a:endParaRPr lang="en-AU" b="0" dirty="0"/>
                    </a:p>
                  </a:txBody>
                  <a:tcPr/>
                </a:tc>
                <a:extLst>
                  <a:ext uri="{0D108BD9-81ED-4DB2-BD59-A6C34878D82A}">
                    <a16:rowId xmlns:a16="http://schemas.microsoft.com/office/drawing/2014/main" val="937572515"/>
                  </a:ext>
                </a:extLst>
              </a:tr>
              <a:tr h="406608">
                <a:tc>
                  <a:txBody>
                    <a:bodyPr/>
                    <a:lstStyle/>
                    <a:p>
                      <a:r>
                        <a:rPr lang="en-AU" b="0" dirty="0" smtClean="0"/>
                        <a:t>Samoa</a:t>
                      </a:r>
                      <a:endParaRPr lang="en-AU" b="0" dirty="0"/>
                    </a:p>
                  </a:txBody>
                  <a:tcPr/>
                </a:tc>
                <a:tc>
                  <a:txBody>
                    <a:bodyPr/>
                    <a:lstStyle/>
                    <a:p>
                      <a:endParaRPr lang="en-AU" b="0" dirty="0"/>
                    </a:p>
                  </a:txBody>
                  <a:tcPr>
                    <a:solidFill>
                      <a:srgbClr val="00B0F0"/>
                    </a:solidFill>
                  </a:tcPr>
                </a:tc>
                <a:tc>
                  <a:txBody>
                    <a:bodyPr/>
                    <a:lstStyle/>
                    <a:p>
                      <a:endParaRPr lang="en-AU" b="0" dirty="0"/>
                    </a:p>
                  </a:txBody>
                  <a:tcPr>
                    <a:solidFill>
                      <a:srgbClr val="00B050"/>
                    </a:solidFill>
                  </a:tcPr>
                </a:tc>
                <a:tc>
                  <a:txBody>
                    <a:bodyPr/>
                    <a:lstStyle/>
                    <a:p>
                      <a:endParaRPr lang="en-AU" b="0" dirty="0"/>
                    </a:p>
                  </a:txBody>
                  <a:tcPr>
                    <a:solidFill>
                      <a:srgbClr val="FFFF00"/>
                    </a:solidFill>
                  </a:tcPr>
                </a:tc>
                <a:extLst>
                  <a:ext uri="{0D108BD9-81ED-4DB2-BD59-A6C34878D82A}">
                    <a16:rowId xmlns:a16="http://schemas.microsoft.com/office/drawing/2014/main" val="146987256"/>
                  </a:ext>
                </a:extLst>
              </a:tr>
              <a:tr h="665940">
                <a:tc>
                  <a:txBody>
                    <a:bodyPr/>
                    <a:lstStyle/>
                    <a:p>
                      <a:r>
                        <a:rPr lang="en-AU" dirty="0" smtClean="0"/>
                        <a:t>Solomon Islands</a:t>
                      </a:r>
                      <a:endParaRPr lang="en-AU" dirty="0"/>
                    </a:p>
                  </a:txBody>
                  <a:tcPr/>
                </a:tc>
                <a:tc>
                  <a:txBody>
                    <a:bodyPr/>
                    <a:lstStyle/>
                    <a:p>
                      <a:endParaRPr lang="en-AU" dirty="0"/>
                    </a:p>
                  </a:txBody>
                  <a:tcPr>
                    <a:solidFill>
                      <a:srgbClr val="00B0F0"/>
                    </a:solidFill>
                  </a:tcPr>
                </a:tc>
                <a:tc>
                  <a:txBody>
                    <a:bodyPr/>
                    <a:lstStyle/>
                    <a:p>
                      <a:endParaRPr lang="en-AU" dirty="0"/>
                    </a:p>
                  </a:txBody>
                  <a:tcPr>
                    <a:solidFill>
                      <a:srgbClr val="00B050"/>
                    </a:solidFill>
                  </a:tcPr>
                </a:tc>
                <a:tc>
                  <a:txBody>
                    <a:bodyPr/>
                    <a:lstStyle/>
                    <a:p>
                      <a:endParaRPr lang="en-AU" dirty="0"/>
                    </a:p>
                  </a:txBody>
                  <a:tcPr>
                    <a:solidFill>
                      <a:srgbClr val="FFFF00"/>
                    </a:solidFill>
                  </a:tcPr>
                </a:tc>
                <a:extLst>
                  <a:ext uri="{0D108BD9-81ED-4DB2-BD59-A6C34878D82A}">
                    <a16:rowId xmlns:a16="http://schemas.microsoft.com/office/drawing/2014/main" val="844752993"/>
                  </a:ext>
                </a:extLst>
              </a:tr>
              <a:tr h="674977">
                <a:tc>
                  <a:txBody>
                    <a:bodyPr/>
                    <a:lstStyle/>
                    <a:p>
                      <a:r>
                        <a:rPr lang="en-AU" dirty="0" smtClean="0"/>
                        <a:t>Tokelau</a:t>
                      </a:r>
                      <a:endParaRPr lang="en-AU" dirty="0"/>
                    </a:p>
                  </a:txBody>
                  <a:tcPr/>
                </a:tc>
                <a:tc>
                  <a:txBody>
                    <a:bodyPr/>
                    <a:lstStyle/>
                    <a:p>
                      <a:endParaRPr lang="en-AU"/>
                    </a:p>
                  </a:txBody>
                  <a:tcPr/>
                </a:tc>
                <a:tc>
                  <a:txBody>
                    <a:bodyPr/>
                    <a:lstStyle/>
                    <a:p>
                      <a:endParaRPr lang="en-AU" dirty="0"/>
                    </a:p>
                  </a:txBody>
                  <a:tcPr>
                    <a:solidFill>
                      <a:srgbClr val="00B050"/>
                    </a:solidFill>
                  </a:tcPr>
                </a:tc>
                <a:tc>
                  <a:txBody>
                    <a:bodyPr/>
                    <a:lstStyle/>
                    <a:p>
                      <a:endParaRPr lang="en-AU" dirty="0"/>
                    </a:p>
                  </a:txBody>
                  <a:tcPr/>
                </a:tc>
                <a:extLst>
                  <a:ext uri="{0D108BD9-81ED-4DB2-BD59-A6C34878D82A}">
                    <a16:rowId xmlns:a16="http://schemas.microsoft.com/office/drawing/2014/main" val="156866879"/>
                  </a:ext>
                </a:extLst>
              </a:tr>
              <a:tr h="406608">
                <a:tc>
                  <a:txBody>
                    <a:bodyPr/>
                    <a:lstStyle/>
                    <a:p>
                      <a:r>
                        <a:rPr lang="en-AU" dirty="0" smtClean="0"/>
                        <a:t>Tonga</a:t>
                      </a:r>
                      <a:endParaRPr lang="en-AU" dirty="0"/>
                    </a:p>
                  </a:txBody>
                  <a:tcPr/>
                </a:tc>
                <a:tc>
                  <a:txBody>
                    <a:bodyPr/>
                    <a:lstStyle/>
                    <a:p>
                      <a:endParaRPr lang="en-AU" dirty="0"/>
                    </a:p>
                  </a:txBody>
                  <a:tcPr>
                    <a:solidFill>
                      <a:srgbClr val="00B0F0"/>
                    </a:solidFill>
                  </a:tcPr>
                </a:tc>
                <a:tc>
                  <a:txBody>
                    <a:bodyPr/>
                    <a:lstStyle/>
                    <a:p>
                      <a:endParaRPr lang="en-AU" dirty="0"/>
                    </a:p>
                  </a:txBody>
                  <a:tcPr>
                    <a:solidFill>
                      <a:srgbClr val="00B050"/>
                    </a:solidFill>
                  </a:tcPr>
                </a:tc>
                <a:tc>
                  <a:txBody>
                    <a:bodyPr/>
                    <a:lstStyle/>
                    <a:p>
                      <a:endParaRPr lang="en-AU" dirty="0"/>
                    </a:p>
                  </a:txBody>
                  <a:tcPr>
                    <a:solidFill>
                      <a:srgbClr val="FFFF00"/>
                    </a:solidFill>
                  </a:tcPr>
                </a:tc>
                <a:extLst>
                  <a:ext uri="{0D108BD9-81ED-4DB2-BD59-A6C34878D82A}">
                    <a16:rowId xmlns:a16="http://schemas.microsoft.com/office/drawing/2014/main" val="1202181221"/>
                  </a:ext>
                </a:extLst>
              </a:tr>
              <a:tr h="406608">
                <a:tc>
                  <a:txBody>
                    <a:bodyPr/>
                    <a:lstStyle/>
                    <a:p>
                      <a:r>
                        <a:rPr lang="en-AU" dirty="0" smtClean="0"/>
                        <a:t>Tuvalu</a:t>
                      </a:r>
                      <a:endParaRPr lang="en-AU" dirty="0"/>
                    </a:p>
                  </a:txBody>
                  <a:tcPr/>
                </a:tc>
                <a:tc>
                  <a:txBody>
                    <a:bodyPr/>
                    <a:lstStyle/>
                    <a:p>
                      <a:endParaRPr lang="en-AU" dirty="0"/>
                    </a:p>
                  </a:txBody>
                  <a:tcPr>
                    <a:solidFill>
                      <a:srgbClr val="00B0F0"/>
                    </a:solidFill>
                  </a:tcPr>
                </a:tc>
                <a:tc>
                  <a:txBody>
                    <a:bodyPr/>
                    <a:lstStyle/>
                    <a:p>
                      <a:endParaRPr lang="en-AU" dirty="0"/>
                    </a:p>
                  </a:txBody>
                  <a:tcPr>
                    <a:solidFill>
                      <a:srgbClr val="00B050"/>
                    </a:solidFill>
                  </a:tcPr>
                </a:tc>
                <a:tc>
                  <a:txBody>
                    <a:bodyPr/>
                    <a:lstStyle/>
                    <a:p>
                      <a:endParaRPr lang="en-AU" dirty="0"/>
                    </a:p>
                  </a:txBody>
                  <a:tcPr/>
                </a:tc>
                <a:extLst>
                  <a:ext uri="{0D108BD9-81ED-4DB2-BD59-A6C34878D82A}">
                    <a16:rowId xmlns:a16="http://schemas.microsoft.com/office/drawing/2014/main" val="3840776082"/>
                  </a:ext>
                </a:extLst>
              </a:tr>
              <a:tr h="406608">
                <a:tc>
                  <a:txBody>
                    <a:bodyPr/>
                    <a:lstStyle/>
                    <a:p>
                      <a:r>
                        <a:rPr lang="en-AU" dirty="0" smtClean="0"/>
                        <a:t>Vanuatu</a:t>
                      </a:r>
                      <a:endParaRPr lang="en-AU" dirty="0"/>
                    </a:p>
                  </a:txBody>
                  <a:tcPr/>
                </a:tc>
                <a:tc>
                  <a:txBody>
                    <a:bodyPr/>
                    <a:lstStyle/>
                    <a:p>
                      <a:endParaRPr lang="en-AU" dirty="0"/>
                    </a:p>
                  </a:txBody>
                  <a:tcPr>
                    <a:solidFill>
                      <a:srgbClr val="00B0F0"/>
                    </a:solidFill>
                  </a:tcPr>
                </a:tc>
                <a:tc>
                  <a:txBody>
                    <a:bodyPr/>
                    <a:lstStyle/>
                    <a:p>
                      <a:endParaRPr lang="en-AU" dirty="0"/>
                    </a:p>
                  </a:txBody>
                  <a:tcPr>
                    <a:solidFill>
                      <a:srgbClr val="00B050"/>
                    </a:solidFill>
                  </a:tcPr>
                </a:tc>
                <a:tc>
                  <a:txBody>
                    <a:bodyPr/>
                    <a:lstStyle/>
                    <a:p>
                      <a:endParaRPr lang="en-AU" dirty="0"/>
                    </a:p>
                  </a:txBody>
                  <a:tcPr/>
                </a:tc>
                <a:extLst>
                  <a:ext uri="{0D108BD9-81ED-4DB2-BD59-A6C34878D82A}">
                    <a16:rowId xmlns:a16="http://schemas.microsoft.com/office/drawing/2014/main" val="8819238"/>
                  </a:ext>
                </a:extLst>
              </a:tr>
              <a:tr h="665940">
                <a:tc>
                  <a:txBody>
                    <a:bodyPr/>
                    <a:lstStyle/>
                    <a:p>
                      <a:r>
                        <a:rPr lang="en-AU" dirty="0" smtClean="0"/>
                        <a:t>Wallis and</a:t>
                      </a:r>
                      <a:r>
                        <a:rPr lang="en-AU" baseline="0" dirty="0" smtClean="0"/>
                        <a:t> </a:t>
                      </a:r>
                      <a:r>
                        <a:rPr lang="en-AU" dirty="0" smtClean="0"/>
                        <a:t>Futuna</a:t>
                      </a:r>
                      <a:endParaRPr lang="en-AU" dirty="0"/>
                    </a:p>
                  </a:txBody>
                  <a:tcPr/>
                </a:tc>
                <a:tc>
                  <a:txBody>
                    <a:bodyPr/>
                    <a:lstStyle/>
                    <a:p>
                      <a:endParaRPr lang="en-AU"/>
                    </a:p>
                  </a:txBody>
                  <a:tcPr/>
                </a:tc>
                <a:tc>
                  <a:txBody>
                    <a:bodyPr/>
                    <a:lstStyle/>
                    <a:p>
                      <a:endParaRPr lang="en-AU" dirty="0"/>
                    </a:p>
                  </a:txBody>
                  <a:tcPr>
                    <a:solidFill>
                      <a:srgbClr val="00B050"/>
                    </a:solidFill>
                  </a:tcPr>
                </a:tc>
                <a:tc>
                  <a:txBody>
                    <a:bodyPr/>
                    <a:lstStyle/>
                    <a:p>
                      <a:endParaRPr lang="en-AU" dirty="0"/>
                    </a:p>
                  </a:txBody>
                  <a:tcPr/>
                </a:tc>
                <a:extLst>
                  <a:ext uri="{0D108BD9-81ED-4DB2-BD59-A6C34878D82A}">
                    <a16:rowId xmlns:a16="http://schemas.microsoft.com/office/drawing/2014/main" val="4198082396"/>
                  </a:ext>
                </a:extLst>
              </a:tr>
              <a:tr h="406608">
                <a:tc>
                  <a:txBody>
                    <a:bodyPr/>
                    <a:lstStyle/>
                    <a:p>
                      <a:r>
                        <a:rPr lang="en-AU" dirty="0" smtClean="0"/>
                        <a:t>Australia</a:t>
                      </a:r>
                      <a:endParaRPr lang="en-AU" dirty="0"/>
                    </a:p>
                  </a:txBody>
                  <a:tcPr/>
                </a:tc>
                <a:tc>
                  <a:txBody>
                    <a:bodyPr/>
                    <a:lstStyle/>
                    <a:p>
                      <a:endParaRPr lang="en-AU" dirty="0"/>
                    </a:p>
                  </a:txBody>
                  <a:tcPr>
                    <a:solidFill>
                      <a:srgbClr val="00B0F0"/>
                    </a:solidFill>
                  </a:tcPr>
                </a:tc>
                <a:tc>
                  <a:txBody>
                    <a:bodyPr/>
                    <a:lstStyle/>
                    <a:p>
                      <a:endParaRPr lang="en-AU" dirty="0"/>
                    </a:p>
                  </a:txBody>
                  <a:tcPr>
                    <a:solidFill>
                      <a:srgbClr val="00B050"/>
                    </a:solidFill>
                  </a:tcPr>
                </a:tc>
                <a:tc>
                  <a:txBody>
                    <a:bodyPr/>
                    <a:lstStyle/>
                    <a:p>
                      <a:endParaRPr lang="en-AU" dirty="0"/>
                    </a:p>
                  </a:txBody>
                  <a:tcPr>
                    <a:solidFill>
                      <a:srgbClr val="FFFF00"/>
                    </a:solidFill>
                  </a:tcPr>
                </a:tc>
                <a:extLst>
                  <a:ext uri="{0D108BD9-81ED-4DB2-BD59-A6C34878D82A}">
                    <a16:rowId xmlns:a16="http://schemas.microsoft.com/office/drawing/2014/main" val="1999696477"/>
                  </a:ext>
                </a:extLst>
              </a:tr>
              <a:tr h="406608">
                <a:tc>
                  <a:txBody>
                    <a:bodyPr/>
                    <a:lstStyle/>
                    <a:p>
                      <a:r>
                        <a:rPr lang="en-AU" dirty="0" smtClean="0"/>
                        <a:t>France</a:t>
                      </a:r>
                      <a:endParaRPr lang="en-AU" dirty="0"/>
                    </a:p>
                  </a:txBody>
                  <a:tcPr/>
                </a:tc>
                <a:tc>
                  <a:txBody>
                    <a:bodyPr/>
                    <a:lstStyle/>
                    <a:p>
                      <a:endParaRPr lang="en-AU" dirty="0"/>
                    </a:p>
                  </a:txBody>
                  <a:tcPr>
                    <a:solidFill>
                      <a:srgbClr val="00B0F0"/>
                    </a:solidFill>
                  </a:tcPr>
                </a:tc>
                <a:tc>
                  <a:txBody>
                    <a:bodyPr/>
                    <a:lstStyle/>
                    <a:p>
                      <a:endParaRPr lang="en-AU" dirty="0"/>
                    </a:p>
                  </a:txBody>
                  <a:tcPr>
                    <a:solidFill>
                      <a:srgbClr val="00B050"/>
                    </a:solidFill>
                  </a:tcPr>
                </a:tc>
                <a:tc>
                  <a:txBody>
                    <a:bodyPr/>
                    <a:lstStyle/>
                    <a:p>
                      <a:endParaRPr lang="en-AU" dirty="0"/>
                    </a:p>
                  </a:txBody>
                  <a:tcPr>
                    <a:solidFill>
                      <a:srgbClr val="FFFF00"/>
                    </a:solidFill>
                  </a:tcPr>
                </a:tc>
                <a:extLst>
                  <a:ext uri="{0D108BD9-81ED-4DB2-BD59-A6C34878D82A}">
                    <a16:rowId xmlns:a16="http://schemas.microsoft.com/office/drawing/2014/main" val="2756238623"/>
                  </a:ext>
                </a:extLst>
              </a:tr>
              <a:tr h="406608">
                <a:tc>
                  <a:txBody>
                    <a:bodyPr/>
                    <a:lstStyle/>
                    <a:p>
                      <a:r>
                        <a:rPr lang="en-AU" dirty="0" smtClean="0"/>
                        <a:t>New Zealand</a:t>
                      </a:r>
                      <a:endParaRPr lang="en-AU" dirty="0"/>
                    </a:p>
                  </a:txBody>
                  <a:tcPr/>
                </a:tc>
                <a:tc>
                  <a:txBody>
                    <a:bodyPr/>
                    <a:lstStyle/>
                    <a:p>
                      <a:endParaRPr lang="en-AU" dirty="0"/>
                    </a:p>
                  </a:txBody>
                  <a:tcPr>
                    <a:solidFill>
                      <a:srgbClr val="00B0F0"/>
                    </a:solidFill>
                  </a:tcPr>
                </a:tc>
                <a:tc>
                  <a:txBody>
                    <a:bodyPr/>
                    <a:lstStyle/>
                    <a:p>
                      <a:endParaRPr lang="en-AU" dirty="0"/>
                    </a:p>
                  </a:txBody>
                  <a:tcPr>
                    <a:solidFill>
                      <a:srgbClr val="00B050"/>
                    </a:solidFill>
                  </a:tcPr>
                </a:tc>
                <a:tc>
                  <a:txBody>
                    <a:bodyPr/>
                    <a:lstStyle/>
                    <a:p>
                      <a:endParaRPr lang="en-AU" dirty="0"/>
                    </a:p>
                  </a:txBody>
                  <a:tcPr>
                    <a:solidFill>
                      <a:srgbClr val="FFFF00"/>
                    </a:solidFill>
                  </a:tcPr>
                </a:tc>
                <a:extLst>
                  <a:ext uri="{0D108BD9-81ED-4DB2-BD59-A6C34878D82A}">
                    <a16:rowId xmlns:a16="http://schemas.microsoft.com/office/drawing/2014/main" val="1103705009"/>
                  </a:ext>
                </a:extLst>
              </a:tr>
              <a:tr h="406608">
                <a:tc>
                  <a:txBody>
                    <a:bodyPr/>
                    <a:lstStyle/>
                    <a:p>
                      <a:r>
                        <a:rPr lang="en-AU" dirty="0" smtClean="0"/>
                        <a:t>USA</a:t>
                      </a:r>
                      <a:endParaRPr lang="en-AU" dirty="0"/>
                    </a:p>
                  </a:txBody>
                  <a:tcPr/>
                </a:tc>
                <a:tc>
                  <a:txBody>
                    <a:bodyPr/>
                    <a:lstStyle/>
                    <a:p>
                      <a:endParaRPr lang="en-AU" dirty="0"/>
                    </a:p>
                  </a:txBody>
                  <a:tcPr>
                    <a:solidFill>
                      <a:srgbClr val="00B0F0"/>
                    </a:solidFill>
                  </a:tcPr>
                </a:tc>
                <a:tc>
                  <a:txBody>
                    <a:bodyPr/>
                    <a:lstStyle/>
                    <a:p>
                      <a:endParaRPr lang="en-AU" dirty="0"/>
                    </a:p>
                  </a:txBody>
                  <a:tcPr>
                    <a:solidFill>
                      <a:srgbClr val="00B050"/>
                    </a:solidFill>
                  </a:tcPr>
                </a:tc>
                <a:tc>
                  <a:txBody>
                    <a:bodyPr/>
                    <a:lstStyle/>
                    <a:p>
                      <a:endParaRPr lang="en-AU" dirty="0"/>
                    </a:p>
                  </a:txBody>
                  <a:tcPr/>
                </a:tc>
                <a:extLst>
                  <a:ext uri="{0D108BD9-81ED-4DB2-BD59-A6C34878D82A}">
                    <a16:rowId xmlns:a16="http://schemas.microsoft.com/office/drawing/2014/main" val="15591540"/>
                  </a:ext>
                </a:extLst>
              </a:tr>
            </a:tbl>
          </a:graphicData>
        </a:graphic>
      </p:graphicFrame>
    </p:spTree>
    <p:extLst>
      <p:ext uri="{BB962C8B-B14F-4D97-AF65-F5344CB8AC3E}">
        <p14:creationId xmlns:p14="http://schemas.microsoft.com/office/powerpoint/2010/main" val="35041972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7626" y="1546951"/>
            <a:ext cx="5385842" cy="3672163"/>
          </a:xfrm>
          <a:prstGeom prst="rect">
            <a:avLst/>
          </a:prstGeom>
          <a:noFill/>
        </p:spPr>
      </p:pic>
      <p:pic>
        <p:nvPicPr>
          <p:cNvPr id="5" name="Picture 4"/>
          <p:cNvPicPr>
            <a:picLocks noChangeAspect="1"/>
          </p:cNvPicPr>
          <p:nvPr/>
        </p:nvPicPr>
        <p:blipFill>
          <a:blip r:embed="rId3"/>
          <a:stretch>
            <a:fillRect/>
          </a:stretch>
        </p:blipFill>
        <p:spPr>
          <a:xfrm>
            <a:off x="5853184" y="1549278"/>
            <a:ext cx="5984213" cy="3669836"/>
          </a:xfrm>
          <a:prstGeom prst="rect">
            <a:avLst/>
          </a:prstGeom>
        </p:spPr>
      </p:pic>
    </p:spTree>
    <p:extLst>
      <p:ext uri="{BB962C8B-B14F-4D97-AF65-F5344CB8AC3E}">
        <p14:creationId xmlns:p14="http://schemas.microsoft.com/office/powerpoint/2010/main" val="13363532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Users\feroz.khan001\Pictures\business-world-travel-globe-airplanes-thumb12030707.jpg"/>
          <p:cNvPicPr>
            <a:picLocks noGrp="1"/>
          </p:cNvPicPr>
          <p:nvPr>
            <p:ph idx="1"/>
          </p:nvPr>
        </p:nvPicPr>
        <p:blipFill>
          <a:blip r:embed="rId2" cstate="print"/>
          <a:srcRect b="6997"/>
          <a:stretch>
            <a:fillRect/>
          </a:stretch>
        </p:blipFill>
        <p:spPr>
          <a:xfrm>
            <a:off x="60766" y="1305794"/>
            <a:ext cx="2872387" cy="3206442"/>
          </a:xfrm>
          <a:prstGeom prst="roundRect">
            <a:avLst>
              <a:gd name="adj" fmla="val 8594"/>
            </a:avLst>
          </a:prstGeom>
          <a:solidFill>
            <a:srgbClr val="FFFFFF">
              <a:shade val="85000"/>
            </a:srgbClr>
          </a:solidFill>
          <a:effectLst>
            <a:reflection blurRad="12700" stA="38000" endPos="28000" dist="5000" dir="5400000" sy="-100000" algn="bl" rotWithShape="0"/>
          </a:effectLst>
        </p:spPr>
      </p:pic>
      <p:sp>
        <p:nvSpPr>
          <p:cNvPr id="7174" name="Down Arrow 6"/>
          <p:cNvSpPr>
            <a:spLocks noChangeArrowheads="1"/>
          </p:cNvSpPr>
          <p:nvPr/>
        </p:nvSpPr>
        <p:spPr bwMode="auto">
          <a:xfrm>
            <a:off x="2857453" y="3962400"/>
            <a:ext cx="533400" cy="2393244"/>
          </a:xfrm>
          <a:prstGeom prst="downArrow">
            <a:avLst>
              <a:gd name="adj1" fmla="val 50000"/>
              <a:gd name="adj2" fmla="val 49996"/>
            </a:avLst>
          </a:prstGeom>
          <a:solidFill>
            <a:schemeClr val="accent1"/>
          </a:solidFill>
          <a:ln w="9525" algn="ctr">
            <a:solidFill>
              <a:schemeClr val="tx1"/>
            </a:solidFill>
            <a:round/>
            <a:headEnd/>
            <a:tailEnd/>
          </a:ln>
        </p:spPr>
        <p:txBody>
          <a:bodyPr wrap="none"/>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8" name="Picture 3"/>
          <p:cNvPicPr>
            <a:picLocks noChangeAspect="1" noChangeArrowheads="1"/>
          </p:cNvPicPr>
          <p:nvPr/>
        </p:nvPicPr>
        <p:blipFill>
          <a:blip r:embed="rId3" cstate="print"/>
          <a:srcRect/>
          <a:stretch>
            <a:fillRect/>
          </a:stretch>
        </p:blipFill>
        <p:spPr bwMode="auto">
          <a:xfrm>
            <a:off x="3380972" y="1191877"/>
            <a:ext cx="2125864" cy="1627914"/>
          </a:xfrm>
          <a:prstGeom prst="ellipse">
            <a:avLst/>
          </a:prstGeom>
          <a:ln>
            <a:noFill/>
          </a:ln>
          <a:effectLst>
            <a:softEdge rad="112500"/>
          </a:effectLst>
        </p:spPr>
      </p:pic>
      <p:sp>
        <p:nvSpPr>
          <p:cNvPr id="2" name="Rectangle 1"/>
          <p:cNvSpPr/>
          <p:nvPr/>
        </p:nvSpPr>
        <p:spPr>
          <a:xfrm>
            <a:off x="5686791" y="1211838"/>
            <a:ext cx="6328647"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lvl="0"/>
            <a:r>
              <a:rPr lang="en-US" i="1" dirty="0" smtClean="0"/>
              <a:t>Establishing </a:t>
            </a:r>
            <a:r>
              <a:rPr lang="en-US" b="1" i="1" dirty="0"/>
              <a:t>a framework for regional and global cooperation in Phytosanitary matters</a:t>
            </a:r>
            <a:r>
              <a:rPr lang="en-US" i="1" dirty="0"/>
              <a:t> for the trade of plants and plant products.</a:t>
            </a:r>
            <a:endParaRPr lang="en-AU" dirty="0"/>
          </a:p>
        </p:txBody>
      </p:sp>
      <p:pic>
        <p:nvPicPr>
          <p:cNvPr id="7" name="Picture 6"/>
          <p:cNvPicPr>
            <a:picLocks noChangeAspect="1"/>
          </p:cNvPicPr>
          <p:nvPr/>
        </p:nvPicPr>
        <p:blipFill>
          <a:blip r:embed="rId4"/>
          <a:stretch>
            <a:fillRect/>
          </a:stretch>
        </p:blipFill>
        <p:spPr>
          <a:xfrm>
            <a:off x="3424318" y="2909015"/>
            <a:ext cx="2048385" cy="1480851"/>
          </a:xfrm>
          <a:prstGeom prst="rect">
            <a:avLst/>
          </a:prstGeom>
        </p:spPr>
      </p:pic>
      <p:sp>
        <p:nvSpPr>
          <p:cNvPr id="13" name="Rectangle 12"/>
          <p:cNvSpPr/>
          <p:nvPr/>
        </p:nvSpPr>
        <p:spPr>
          <a:xfrm>
            <a:off x="349956" y="182439"/>
            <a:ext cx="8985955" cy="70788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000" b="1" dirty="0"/>
              <a:t>Some of the </a:t>
            </a:r>
            <a:r>
              <a:rPr lang="en-US" sz="2000" b="1" dirty="0" smtClean="0"/>
              <a:t>activities </a:t>
            </a:r>
            <a:r>
              <a:rPr lang="en-US" sz="2000" b="1" dirty="0"/>
              <a:t>that are done by the Pacific Plant Protection </a:t>
            </a:r>
            <a:r>
              <a:rPr lang="en-US" sz="2000" b="1" dirty="0" smtClean="0"/>
              <a:t>Organization Secretariat</a:t>
            </a:r>
            <a:endParaRPr lang="en-AU" sz="2000" dirty="0"/>
          </a:p>
        </p:txBody>
      </p:sp>
      <p:sp>
        <p:nvSpPr>
          <p:cNvPr id="14" name="Rectangle 13"/>
          <p:cNvSpPr/>
          <p:nvPr/>
        </p:nvSpPr>
        <p:spPr>
          <a:xfrm>
            <a:off x="5669157" y="2177918"/>
            <a:ext cx="6310487" cy="923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lvl="0"/>
            <a:r>
              <a:rPr lang="en-US" i="1" dirty="0"/>
              <a:t>Developing and implementing effective and </a:t>
            </a:r>
            <a:r>
              <a:rPr lang="en-US" b="1" i="1" dirty="0"/>
              <a:t>scientifically justified Phytosanitary measures</a:t>
            </a:r>
            <a:r>
              <a:rPr lang="en-US" i="1" dirty="0"/>
              <a:t> to protect plant health and life for the PPPO member </a:t>
            </a:r>
            <a:r>
              <a:rPr lang="en-US" i="1" dirty="0" smtClean="0"/>
              <a:t>countries (</a:t>
            </a:r>
            <a:r>
              <a:rPr lang="en-US" i="1" dirty="0" err="1" smtClean="0"/>
              <a:t>e.g</a:t>
            </a:r>
            <a:r>
              <a:rPr lang="en-US" i="1" dirty="0" smtClean="0"/>
              <a:t>: PRA’s).</a:t>
            </a:r>
            <a:endParaRPr lang="en-AU" dirty="0"/>
          </a:p>
        </p:txBody>
      </p:sp>
      <p:sp>
        <p:nvSpPr>
          <p:cNvPr id="19" name="Rectangle 18"/>
          <p:cNvSpPr/>
          <p:nvPr/>
        </p:nvSpPr>
        <p:spPr>
          <a:xfrm>
            <a:off x="5610211" y="3328841"/>
            <a:ext cx="6319856" cy="14773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lvl="0" hangingPunct="0"/>
            <a:r>
              <a:rPr lang="en-US" i="1" dirty="0"/>
              <a:t>Providing and facilitating flow of </a:t>
            </a:r>
            <a:r>
              <a:rPr lang="en-US" b="1" i="1" dirty="0"/>
              <a:t>information</a:t>
            </a:r>
            <a:r>
              <a:rPr lang="en-US" i="1" dirty="0"/>
              <a:t> concerning Phytosanitary measures, including prohibitions, restrictions and specifications for entry of plants and plant products and means of deriving particular specifications, and the operational procedures used, if requested </a:t>
            </a:r>
            <a:r>
              <a:rPr lang="en-US" i="1" dirty="0" smtClean="0"/>
              <a:t> (</a:t>
            </a:r>
            <a:r>
              <a:rPr lang="en-US" i="1" dirty="0" err="1" smtClean="0"/>
              <a:t>ie</a:t>
            </a:r>
            <a:r>
              <a:rPr lang="en-US" i="1" dirty="0" smtClean="0"/>
              <a:t>: SOP’s)</a:t>
            </a:r>
            <a:endParaRPr lang="en-AU" dirty="0"/>
          </a:p>
        </p:txBody>
      </p:sp>
      <p:pic>
        <p:nvPicPr>
          <p:cNvPr id="29" name="Picture 28"/>
          <p:cNvPicPr>
            <a:picLocks noChangeAspect="1"/>
          </p:cNvPicPr>
          <p:nvPr/>
        </p:nvPicPr>
        <p:blipFill>
          <a:blip r:embed="rId5"/>
          <a:stretch>
            <a:fillRect/>
          </a:stretch>
        </p:blipFill>
        <p:spPr>
          <a:xfrm>
            <a:off x="3385885" y="4521456"/>
            <a:ext cx="2083396" cy="1599007"/>
          </a:xfrm>
          <a:prstGeom prst="rect">
            <a:avLst/>
          </a:prstGeom>
        </p:spPr>
      </p:pic>
      <p:cxnSp>
        <p:nvCxnSpPr>
          <p:cNvPr id="35" name="Straight Connector 34"/>
          <p:cNvCxnSpPr/>
          <p:nvPr/>
        </p:nvCxnSpPr>
        <p:spPr bwMode="auto">
          <a:xfrm flipH="1">
            <a:off x="3530651" y="4738679"/>
            <a:ext cx="1777919" cy="1229034"/>
          </a:xfrm>
          <a:prstGeom prst="line">
            <a:avLst/>
          </a:prstGeom>
          <a:ln>
            <a:solidFill>
              <a:srgbClr val="FFFF00"/>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36" name="Straight Connector 35"/>
          <p:cNvCxnSpPr/>
          <p:nvPr/>
        </p:nvCxnSpPr>
        <p:spPr bwMode="auto">
          <a:xfrm flipH="1" flipV="1">
            <a:off x="3511816" y="4738679"/>
            <a:ext cx="1815590" cy="1250644"/>
          </a:xfrm>
          <a:prstGeom prst="line">
            <a:avLst/>
          </a:prstGeom>
          <a:ln>
            <a:solidFill>
              <a:srgbClr val="FFFF00"/>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1" name="Straight Connector 40"/>
          <p:cNvCxnSpPr/>
          <p:nvPr/>
        </p:nvCxnSpPr>
        <p:spPr bwMode="auto">
          <a:xfrm flipH="1">
            <a:off x="3530651" y="3022990"/>
            <a:ext cx="1777919" cy="1229034"/>
          </a:xfrm>
          <a:prstGeom prst="line">
            <a:avLst/>
          </a:prstGeom>
          <a:ln>
            <a:solidFill>
              <a:srgbClr val="FFFF00"/>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2" name="Straight Connector 41"/>
          <p:cNvCxnSpPr/>
          <p:nvPr/>
        </p:nvCxnSpPr>
        <p:spPr bwMode="auto">
          <a:xfrm flipH="1">
            <a:off x="3667144" y="1410549"/>
            <a:ext cx="1777919" cy="1229034"/>
          </a:xfrm>
          <a:prstGeom prst="line">
            <a:avLst/>
          </a:prstGeom>
          <a:ln>
            <a:solidFill>
              <a:srgbClr val="FFFF00"/>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3" name="Straight Connector 42"/>
          <p:cNvCxnSpPr/>
          <p:nvPr/>
        </p:nvCxnSpPr>
        <p:spPr bwMode="auto">
          <a:xfrm flipH="1" flipV="1">
            <a:off x="3585776" y="1461629"/>
            <a:ext cx="1815590" cy="1250644"/>
          </a:xfrm>
          <a:prstGeom prst="line">
            <a:avLst/>
          </a:prstGeom>
          <a:ln>
            <a:solidFill>
              <a:srgbClr val="FFFF00"/>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4" name="Straight Connector 43"/>
          <p:cNvCxnSpPr/>
          <p:nvPr/>
        </p:nvCxnSpPr>
        <p:spPr bwMode="auto">
          <a:xfrm flipH="1" flipV="1">
            <a:off x="3542430" y="3049997"/>
            <a:ext cx="1815590" cy="1250644"/>
          </a:xfrm>
          <a:prstGeom prst="line">
            <a:avLst/>
          </a:prstGeom>
          <a:ln>
            <a:solidFill>
              <a:srgbClr val="FFFF00"/>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7172" name="Rectangle 7171"/>
          <p:cNvSpPr/>
          <p:nvPr/>
        </p:nvSpPr>
        <p:spPr>
          <a:xfrm>
            <a:off x="5669158" y="5352149"/>
            <a:ext cx="6346280" cy="12003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lvl="0"/>
            <a:r>
              <a:rPr lang="en-US" b="1" i="1" dirty="0"/>
              <a:t>Reporting</a:t>
            </a:r>
            <a:r>
              <a:rPr lang="en-US" i="1" dirty="0"/>
              <a:t> as soon as practicable to the Secretariat for communication to other members the existence, outbreak and spread of economically important pests of plants and plant products in their </a:t>
            </a:r>
            <a:r>
              <a:rPr lang="en-US" i="1" dirty="0" smtClean="0"/>
              <a:t>countries (</a:t>
            </a:r>
            <a:r>
              <a:rPr lang="en-US" i="1" dirty="0" err="1" smtClean="0"/>
              <a:t>i.e</a:t>
            </a:r>
            <a:r>
              <a:rPr lang="en-US" i="1" dirty="0" smtClean="0"/>
              <a:t>: NRO’s).</a:t>
            </a:r>
            <a:endParaRPr lang="en-AU" dirty="0"/>
          </a:p>
        </p:txBody>
      </p:sp>
      <p:sp>
        <p:nvSpPr>
          <p:cNvPr id="46" name="Down Arrow 6"/>
          <p:cNvSpPr>
            <a:spLocks noChangeArrowheads="1"/>
          </p:cNvSpPr>
          <p:nvPr/>
        </p:nvSpPr>
        <p:spPr bwMode="auto">
          <a:xfrm rot="10800000">
            <a:off x="2833118" y="1453621"/>
            <a:ext cx="533400" cy="2283692"/>
          </a:xfrm>
          <a:prstGeom prst="downArrow">
            <a:avLst>
              <a:gd name="adj1" fmla="val 50000"/>
              <a:gd name="adj2" fmla="val 49996"/>
            </a:avLst>
          </a:prstGeom>
          <a:solidFill>
            <a:schemeClr val="accent1"/>
          </a:solidFill>
          <a:ln w="9525" algn="ctr">
            <a:solidFill>
              <a:schemeClr val="tx1"/>
            </a:solidFill>
            <a:round/>
            <a:headEnd/>
            <a:tailEnd/>
          </a:ln>
        </p:spPr>
        <p:txBody>
          <a:bodyPr wrap="none"/>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7177" name="Picture 7176"/>
          <p:cNvPicPr>
            <a:picLocks noChangeAspect="1"/>
          </p:cNvPicPr>
          <p:nvPr/>
        </p:nvPicPr>
        <p:blipFill>
          <a:blip r:embed="rId6"/>
          <a:stretch>
            <a:fillRect/>
          </a:stretch>
        </p:blipFill>
        <p:spPr>
          <a:xfrm>
            <a:off x="-31731" y="4212922"/>
            <a:ext cx="3133616" cy="2536156"/>
          </a:xfrm>
          <a:prstGeom prst="rect">
            <a:avLst/>
          </a:prstGeom>
        </p:spPr>
      </p:pic>
    </p:spTree>
    <p:extLst>
      <p:ext uri="{BB962C8B-B14F-4D97-AF65-F5344CB8AC3E}">
        <p14:creationId xmlns:p14="http://schemas.microsoft.com/office/powerpoint/2010/main" val="34303800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869279"/>
            <a:ext cx="10972800" cy="4525963"/>
          </a:xfrm>
        </p:spPr>
        <p:txBody>
          <a:bodyPr>
            <a:normAutofit fontScale="92500" lnSpcReduction="10000"/>
          </a:bodyPr>
          <a:lstStyle/>
          <a:p>
            <a:r>
              <a:rPr lang="en-AU" b="1" dirty="0" smtClean="0"/>
              <a:t>Output 1:</a:t>
            </a:r>
            <a:r>
              <a:rPr lang="en-AU" dirty="0" smtClean="0"/>
              <a:t> PICTs undertake monitoring and structured detection and delimitation surveys for pests of economic and environmental concerns</a:t>
            </a:r>
          </a:p>
          <a:p>
            <a:r>
              <a:rPr lang="en-AU" b="1" dirty="0" smtClean="0"/>
              <a:t>Output </a:t>
            </a:r>
            <a:r>
              <a:rPr lang="en-AU" b="1" dirty="0"/>
              <a:t>2:</a:t>
            </a:r>
            <a:r>
              <a:rPr lang="en-AU" dirty="0"/>
              <a:t> PICTS identify pests of significant economic and environmental concern within seven (7) days and report them in the Pacific Pest List and via the IPPC portal</a:t>
            </a:r>
          </a:p>
          <a:p>
            <a:r>
              <a:rPr lang="en-AU" b="1" dirty="0"/>
              <a:t>Output 3:</a:t>
            </a:r>
            <a:r>
              <a:rPr lang="en-AU" dirty="0"/>
              <a:t> PICTS undertake Phytosanitary inspections of regulated goods to verify Phytosanitary status</a:t>
            </a:r>
          </a:p>
          <a:p>
            <a:r>
              <a:rPr lang="en-AU" b="1" dirty="0"/>
              <a:t>Output 4:</a:t>
            </a:r>
            <a:r>
              <a:rPr lang="en-AU" dirty="0"/>
              <a:t> Model legislation is enacted and implemented by all PICTs</a:t>
            </a:r>
          </a:p>
          <a:p>
            <a:endParaRPr lang="en-AU" dirty="0"/>
          </a:p>
        </p:txBody>
      </p:sp>
      <p:sp>
        <p:nvSpPr>
          <p:cNvPr id="4" name="Title 3"/>
          <p:cNvSpPr>
            <a:spLocks noGrp="1"/>
          </p:cNvSpPr>
          <p:nvPr>
            <p:ph type="title"/>
          </p:nvPr>
        </p:nvSpPr>
        <p:spPr>
          <a:xfrm>
            <a:off x="263237" y="304725"/>
            <a:ext cx="10972800" cy="1143000"/>
          </a:xfrm>
        </p:spPr>
        <p:txBody>
          <a:bodyPr/>
          <a:lstStyle/>
          <a:p>
            <a:r>
              <a:rPr lang="en-AU" b="1" u="sng" dirty="0" smtClean="0"/>
              <a:t>PPPO 5 year Work </a:t>
            </a:r>
            <a:r>
              <a:rPr lang="en-AU" b="1" u="sng" dirty="0"/>
              <a:t>P</a:t>
            </a:r>
            <a:r>
              <a:rPr lang="en-AU" b="1" u="sng" dirty="0" smtClean="0"/>
              <a:t>lan</a:t>
            </a:r>
            <a:endParaRPr lang="en-AU" b="1" u="sng" dirty="0"/>
          </a:p>
        </p:txBody>
      </p:sp>
    </p:spTree>
    <p:extLst>
      <p:ext uri="{BB962C8B-B14F-4D97-AF65-F5344CB8AC3E}">
        <p14:creationId xmlns:p14="http://schemas.microsoft.com/office/powerpoint/2010/main" val="16607068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528" y="183497"/>
            <a:ext cx="8091054" cy="620067"/>
          </a:xfrm>
        </p:spPr>
        <p:txBody>
          <a:bodyPr>
            <a:normAutofit fontScale="90000"/>
          </a:bodyPr>
          <a:lstStyle/>
          <a:p>
            <a:r>
              <a:rPr lang="en-AU" i="1" u="sng" dirty="0" smtClean="0"/>
              <a:t>Cont’d</a:t>
            </a:r>
            <a:endParaRPr lang="en-AU" i="1" u="sng" dirty="0"/>
          </a:p>
        </p:txBody>
      </p:sp>
      <p:sp>
        <p:nvSpPr>
          <p:cNvPr id="3" name="Content Placeholder 2"/>
          <p:cNvSpPr>
            <a:spLocks noGrp="1"/>
          </p:cNvSpPr>
          <p:nvPr>
            <p:ph idx="1"/>
          </p:nvPr>
        </p:nvSpPr>
        <p:spPr>
          <a:xfrm>
            <a:off x="235529" y="1025232"/>
            <a:ext cx="11582398" cy="5694218"/>
          </a:xfrm>
        </p:spPr>
        <p:txBody>
          <a:bodyPr>
            <a:normAutofit fontScale="85000" lnSpcReduction="10000"/>
          </a:bodyPr>
          <a:lstStyle/>
          <a:p>
            <a:r>
              <a:rPr lang="en-AU" b="1" dirty="0"/>
              <a:t>Output 5:</a:t>
            </a:r>
            <a:r>
              <a:rPr lang="en-AU" dirty="0"/>
              <a:t> Regional Biosecurity information and material is used by PICTs to improve biosecurity behaviour and compliance</a:t>
            </a:r>
          </a:p>
          <a:p>
            <a:r>
              <a:rPr lang="en-AU" b="1" dirty="0"/>
              <a:t>Output 6:</a:t>
            </a:r>
            <a:r>
              <a:rPr lang="en-AU" dirty="0"/>
              <a:t> A regional coordination framework supports emergency response and longer term management strategies to reduce the impact of new pest incursions into the region</a:t>
            </a:r>
          </a:p>
          <a:p>
            <a:r>
              <a:rPr lang="en-AU" b="1" dirty="0"/>
              <a:t>Output 7:</a:t>
            </a:r>
            <a:r>
              <a:rPr lang="en-AU" dirty="0"/>
              <a:t> A regional fruit fly strategy is developed and implemented to deliver a viable, cost effective and sustainable regional approach to fruit fly management</a:t>
            </a:r>
          </a:p>
          <a:p>
            <a:r>
              <a:rPr lang="en-AU" b="1" dirty="0"/>
              <a:t>Output 8:</a:t>
            </a:r>
            <a:r>
              <a:rPr lang="en-AU" dirty="0"/>
              <a:t> Trade and market access opportunities are promoted by technical submissions incorporating scientifically based Phytosanitary measures, international standards and contemporary approach to pest risk management.</a:t>
            </a:r>
          </a:p>
          <a:p>
            <a:r>
              <a:rPr lang="en-AU" b="1" dirty="0"/>
              <a:t>Output 9:</a:t>
            </a:r>
            <a:r>
              <a:rPr lang="en-AU" dirty="0"/>
              <a:t> The PPPO provides support to member countries to implement the International Plant Protection Convention and international and regional standards</a:t>
            </a:r>
          </a:p>
          <a:p>
            <a:endParaRPr lang="en-AU" dirty="0"/>
          </a:p>
        </p:txBody>
      </p:sp>
    </p:spTree>
    <p:extLst>
      <p:ext uri="{BB962C8B-B14F-4D97-AF65-F5344CB8AC3E}">
        <p14:creationId xmlns:p14="http://schemas.microsoft.com/office/powerpoint/2010/main" val="26976614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504" y="110044"/>
            <a:ext cx="8980852" cy="973689"/>
          </a:xfrm>
        </p:spPr>
        <p:txBody>
          <a:bodyPr>
            <a:normAutofit/>
          </a:bodyPr>
          <a:lstStyle/>
          <a:p>
            <a:pPr algn="l"/>
            <a:r>
              <a:rPr lang="en-US" sz="2800" b="1" u="sng" dirty="0" smtClean="0"/>
              <a:t>Emerging &amp; Priority Pests of concern for the PPPO region</a:t>
            </a:r>
            <a:endParaRPr lang="en-AU" sz="2800" b="1" u="sng" dirty="0"/>
          </a:p>
        </p:txBody>
      </p:sp>
      <p:sp>
        <p:nvSpPr>
          <p:cNvPr id="3" name="Content Placeholder 2"/>
          <p:cNvSpPr>
            <a:spLocks noGrp="1"/>
          </p:cNvSpPr>
          <p:nvPr>
            <p:ph idx="1"/>
          </p:nvPr>
        </p:nvSpPr>
        <p:spPr>
          <a:xfrm>
            <a:off x="224724" y="1083733"/>
            <a:ext cx="11821501" cy="5655733"/>
          </a:xfrm>
          <a:solidFill>
            <a:schemeClr val="accent3">
              <a:lumMod val="40000"/>
              <a:lumOff val="60000"/>
            </a:schemeClr>
          </a:solidFill>
        </p:spPr>
        <p:txBody>
          <a:bodyPr>
            <a:normAutofit fontScale="77500" lnSpcReduction="20000"/>
          </a:bodyPr>
          <a:lstStyle/>
          <a:p>
            <a:r>
              <a:rPr lang="en-US" b="1" i="1" dirty="0" smtClean="0">
                <a:solidFill>
                  <a:srgbClr val="FF0000"/>
                </a:solidFill>
              </a:rPr>
              <a:t>Coconut </a:t>
            </a:r>
            <a:r>
              <a:rPr lang="en-US" b="1" i="1" dirty="0">
                <a:solidFill>
                  <a:srgbClr val="FF0000"/>
                </a:solidFill>
              </a:rPr>
              <a:t>Rhinoceros Beetle</a:t>
            </a:r>
            <a:r>
              <a:rPr lang="en-US" i="1" dirty="0">
                <a:solidFill>
                  <a:srgbClr val="FF0000"/>
                </a:solidFill>
              </a:rPr>
              <a:t> – </a:t>
            </a:r>
            <a:r>
              <a:rPr lang="en-US" b="1" i="1" dirty="0">
                <a:solidFill>
                  <a:srgbClr val="FF0000"/>
                </a:solidFill>
              </a:rPr>
              <a:t>Guam Strain (CRB-G)</a:t>
            </a:r>
            <a:r>
              <a:rPr lang="en-US" i="1" dirty="0">
                <a:solidFill>
                  <a:srgbClr val="FF0000"/>
                </a:solidFill>
              </a:rPr>
              <a:t>.</a:t>
            </a:r>
            <a:r>
              <a:rPr lang="en-US" i="1" dirty="0"/>
              <a:t> </a:t>
            </a:r>
            <a:r>
              <a:rPr lang="en-US" i="1" dirty="0" smtClean="0"/>
              <a:t>Currently only present in Guam, PNG, Solomon Is, Hawaii.</a:t>
            </a:r>
          </a:p>
          <a:p>
            <a:r>
              <a:rPr lang="en-AU" b="1" i="1" dirty="0"/>
              <a:t>Brown marmorated stink </a:t>
            </a:r>
            <a:r>
              <a:rPr lang="en-AU" b="1" i="1" dirty="0" smtClean="0"/>
              <a:t>bug</a:t>
            </a:r>
            <a:r>
              <a:rPr lang="en-AU" i="1" dirty="0" smtClean="0"/>
              <a:t> – Not present in PPPO member countries</a:t>
            </a:r>
            <a:endParaRPr lang="en-AU" i="1" dirty="0"/>
          </a:p>
          <a:p>
            <a:r>
              <a:rPr lang="en-US" b="1" i="1" dirty="0">
                <a:solidFill>
                  <a:srgbClr val="FF0000"/>
                </a:solidFill>
              </a:rPr>
              <a:t>Taro </a:t>
            </a:r>
            <a:r>
              <a:rPr lang="en-US" b="1" i="1" dirty="0" err="1">
                <a:solidFill>
                  <a:srgbClr val="FF0000"/>
                </a:solidFill>
              </a:rPr>
              <a:t>Bobone</a:t>
            </a:r>
            <a:r>
              <a:rPr lang="en-US" b="1" i="1" dirty="0">
                <a:solidFill>
                  <a:srgbClr val="FF0000"/>
                </a:solidFill>
              </a:rPr>
              <a:t> and </a:t>
            </a:r>
            <a:r>
              <a:rPr lang="en-US" b="1" i="1" dirty="0" err="1">
                <a:solidFill>
                  <a:srgbClr val="FF0000"/>
                </a:solidFill>
              </a:rPr>
              <a:t>Alomae</a:t>
            </a:r>
            <a:r>
              <a:rPr lang="en-US" b="1" i="1" dirty="0">
                <a:solidFill>
                  <a:srgbClr val="FF0000"/>
                </a:solidFill>
              </a:rPr>
              <a:t> Virus diseases</a:t>
            </a:r>
            <a:r>
              <a:rPr lang="en-US" i="1" dirty="0"/>
              <a:t> – currently only present in Solomon Is and PNG.</a:t>
            </a:r>
            <a:endParaRPr lang="en-AU" i="1" dirty="0"/>
          </a:p>
          <a:p>
            <a:r>
              <a:rPr lang="en-US" b="1" i="1" dirty="0" err="1" smtClean="0"/>
              <a:t>Huanglongbing</a:t>
            </a:r>
            <a:r>
              <a:rPr lang="en-US" b="1" i="1" dirty="0" smtClean="0"/>
              <a:t> </a:t>
            </a:r>
            <a:r>
              <a:rPr lang="en-US" b="1" i="1" dirty="0" smtClean="0"/>
              <a:t>(HLB) disease </a:t>
            </a:r>
            <a:r>
              <a:rPr lang="en-US" b="1" i="1" dirty="0" smtClean="0"/>
              <a:t>of Citrus</a:t>
            </a:r>
            <a:r>
              <a:rPr lang="en-US" i="1" dirty="0" smtClean="0"/>
              <a:t> </a:t>
            </a:r>
            <a:r>
              <a:rPr lang="en-US" i="1" dirty="0"/>
              <a:t>– </a:t>
            </a:r>
            <a:r>
              <a:rPr lang="en-US" i="1" dirty="0" smtClean="0"/>
              <a:t>Not present in the PPPO member countries.</a:t>
            </a:r>
            <a:endParaRPr lang="en-AU" i="1" dirty="0"/>
          </a:p>
          <a:p>
            <a:r>
              <a:rPr lang="en-US" b="1" i="1" dirty="0"/>
              <a:t>Cassava </a:t>
            </a:r>
            <a:r>
              <a:rPr lang="en-US" b="1" i="1" dirty="0" smtClean="0"/>
              <a:t>brown streak virus </a:t>
            </a:r>
            <a:r>
              <a:rPr lang="en-US" i="1" dirty="0" smtClean="0"/>
              <a:t>– Not present </a:t>
            </a:r>
            <a:r>
              <a:rPr lang="en-US" i="1" dirty="0"/>
              <a:t>in </a:t>
            </a:r>
            <a:r>
              <a:rPr lang="en-US" i="1" dirty="0" smtClean="0"/>
              <a:t>PPPO member countries.</a:t>
            </a:r>
            <a:endParaRPr lang="en-AU" i="1" dirty="0"/>
          </a:p>
          <a:p>
            <a:r>
              <a:rPr lang="en-US" b="1" i="1" dirty="0" smtClean="0">
                <a:solidFill>
                  <a:srgbClr val="FF0000"/>
                </a:solidFill>
              </a:rPr>
              <a:t>Banana Tropical Race </a:t>
            </a:r>
            <a:r>
              <a:rPr lang="en-US" b="1" i="1" dirty="0">
                <a:solidFill>
                  <a:srgbClr val="FF0000"/>
                </a:solidFill>
              </a:rPr>
              <a:t>4 </a:t>
            </a:r>
            <a:r>
              <a:rPr lang="en-US" b="1" i="1" dirty="0" smtClean="0">
                <a:solidFill>
                  <a:srgbClr val="FF0000"/>
                </a:solidFill>
              </a:rPr>
              <a:t>disease</a:t>
            </a:r>
            <a:r>
              <a:rPr lang="en-US" i="1" dirty="0" smtClean="0"/>
              <a:t> </a:t>
            </a:r>
            <a:r>
              <a:rPr lang="en-US" i="1" dirty="0"/>
              <a:t>– </a:t>
            </a:r>
            <a:r>
              <a:rPr lang="en-US" i="1" dirty="0" smtClean="0"/>
              <a:t>Only present in Australia.</a:t>
            </a:r>
          </a:p>
          <a:p>
            <a:r>
              <a:rPr lang="en-US" b="1" i="1" dirty="0" smtClean="0"/>
              <a:t>Banana Blood disease - Ralstonia </a:t>
            </a:r>
            <a:r>
              <a:rPr lang="en-US" b="1" i="1" dirty="0"/>
              <a:t>solanacearum </a:t>
            </a:r>
            <a:r>
              <a:rPr lang="en-US" b="1" i="1" dirty="0" smtClean="0"/>
              <a:t>Race 2 (</a:t>
            </a:r>
            <a:r>
              <a:rPr lang="en-US" b="1" i="1" dirty="0" err="1" smtClean="0"/>
              <a:t>Moko</a:t>
            </a:r>
            <a:r>
              <a:rPr lang="en-US" b="1" i="1" dirty="0" smtClean="0"/>
              <a:t> disease)</a:t>
            </a:r>
            <a:r>
              <a:rPr lang="en-US" i="1" dirty="0" smtClean="0"/>
              <a:t> – Not present in PPPO member countries.</a:t>
            </a:r>
            <a:endParaRPr lang="en-AU" i="1" dirty="0"/>
          </a:p>
          <a:p>
            <a:r>
              <a:rPr lang="en-AU" b="1" i="1" dirty="0" smtClean="0">
                <a:solidFill>
                  <a:srgbClr val="FF0000"/>
                </a:solidFill>
              </a:rPr>
              <a:t>Taro Leaf Blight</a:t>
            </a:r>
            <a:r>
              <a:rPr lang="en-AU" i="1" dirty="0" smtClean="0"/>
              <a:t> – Present in Samoa &amp; PNG.</a:t>
            </a:r>
          </a:p>
          <a:p>
            <a:r>
              <a:rPr lang="en-AU" b="1" i="1" dirty="0" smtClean="0">
                <a:solidFill>
                  <a:srgbClr val="FF0000"/>
                </a:solidFill>
              </a:rPr>
              <a:t>Bacterial Blight on Cassava</a:t>
            </a:r>
            <a:r>
              <a:rPr lang="en-AU" i="1" dirty="0" smtClean="0"/>
              <a:t> – Present in Solomon Is</a:t>
            </a:r>
            <a:endParaRPr lang="en-AU" i="1" dirty="0"/>
          </a:p>
          <a:p>
            <a:r>
              <a:rPr lang="en-US" b="1" i="1" dirty="0"/>
              <a:t>Lethal yellowing disease on palms</a:t>
            </a:r>
            <a:r>
              <a:rPr lang="en-US" i="1" dirty="0"/>
              <a:t> – </a:t>
            </a:r>
            <a:r>
              <a:rPr lang="en-US" i="1" dirty="0" smtClean="0"/>
              <a:t>Not present </a:t>
            </a:r>
            <a:r>
              <a:rPr lang="en-US" i="1" dirty="0"/>
              <a:t>i</a:t>
            </a:r>
            <a:r>
              <a:rPr lang="en-US" i="1" dirty="0" smtClean="0"/>
              <a:t>n </a:t>
            </a:r>
            <a:r>
              <a:rPr lang="en-US" i="1" dirty="0"/>
              <a:t>the PPPO member countries. </a:t>
            </a:r>
            <a:endParaRPr lang="en-US" i="1" dirty="0" smtClean="0"/>
          </a:p>
          <a:p>
            <a:r>
              <a:rPr lang="en-US" b="1" i="1" dirty="0" smtClean="0">
                <a:solidFill>
                  <a:srgbClr val="FF0000"/>
                </a:solidFill>
              </a:rPr>
              <a:t>Exotic harmful fruit flies</a:t>
            </a:r>
            <a:r>
              <a:rPr lang="en-US" i="1" dirty="0" smtClean="0"/>
              <a:t> that are not present in the PPPO member countries.</a:t>
            </a:r>
            <a:endParaRPr lang="en-AU" i="1" dirty="0"/>
          </a:p>
          <a:p>
            <a:endParaRPr lang="en-AU" i="1" dirty="0"/>
          </a:p>
        </p:txBody>
      </p:sp>
    </p:spTree>
    <p:extLst>
      <p:ext uri="{BB962C8B-B14F-4D97-AF65-F5344CB8AC3E}">
        <p14:creationId xmlns:p14="http://schemas.microsoft.com/office/powerpoint/2010/main" val="336657160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2EDC01F2B24754BBFB83003EAA78FD4" ma:contentTypeVersion="1" ma:contentTypeDescription="Create a new document." ma:contentTypeScope="" ma:versionID="e93e7bf8ac6e267eb8b867b511ef84d9">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A0E00B51-AEB2-4530-9016-692732643C01}">
  <ds:schemaRefs>
    <ds:schemaRef ds:uri="http://purl.org/dc/elements/1.1/"/>
    <ds:schemaRef ds:uri="http://purl.org/dc/terms/"/>
    <ds:schemaRef ds:uri="http://schemas.openxmlformats.org/package/2006/metadata/core-properties"/>
    <ds:schemaRef ds:uri="http://purl.org/dc/dcmitype/"/>
    <ds:schemaRef ds:uri="http://schemas.microsoft.com/office/2006/documentManagement/types"/>
    <ds:schemaRef ds:uri="http://schemas.microsoft.com/sharepoint/v3"/>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8A129F68-F93E-4F89-B08D-CB1E4FA9DC37}">
  <ds:schemaRefs>
    <ds:schemaRef ds:uri="http://schemas.microsoft.com/sharepoint/v3/contenttype/forms"/>
  </ds:schemaRefs>
</ds:datastoreItem>
</file>

<file path=customXml/itemProps3.xml><?xml version="1.0" encoding="utf-8"?>
<ds:datastoreItem xmlns:ds="http://schemas.openxmlformats.org/officeDocument/2006/customXml" ds:itemID="{A4934BF9-A869-46EE-A4B9-15E6DCA957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31819</TotalTime>
  <Words>1206</Words>
  <Application>Microsoft Office PowerPoint</Application>
  <PresentationFormat>Widescreen</PresentationFormat>
  <Paragraphs>121</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&amp;quot</vt:lpstr>
      <vt:lpstr>Arial</vt:lpstr>
      <vt:lpstr>Calibri</vt:lpstr>
      <vt:lpstr>Times New Roman</vt:lpstr>
      <vt:lpstr>Thème Office</vt:lpstr>
      <vt:lpstr>PowerPoint Presentation</vt:lpstr>
      <vt:lpstr>General Information - PPPO</vt:lpstr>
      <vt:lpstr>PPPO - 3 Sub-Regions</vt:lpstr>
      <vt:lpstr>PowerPoint Presentation</vt:lpstr>
      <vt:lpstr>PowerPoint Presentation</vt:lpstr>
      <vt:lpstr>PowerPoint Presentation</vt:lpstr>
      <vt:lpstr>PPPO 5 year Work Plan</vt:lpstr>
      <vt:lpstr>Cont’d</vt:lpstr>
      <vt:lpstr>Emerging &amp; Priority Pests of concern for the PPPO region</vt:lpstr>
      <vt:lpstr>Coconut Rhinoceros Beetle (CRB) symptoms</vt:lpstr>
      <vt:lpstr>Symptoms of Palm lethal yellowing phytoplasma. </vt:lpstr>
      <vt:lpstr>Other issues of concern and possible collaboration:</vt:lpstr>
      <vt:lpstr>Some Challengers for the PPPO members: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SPC132105</dc:creator>
  <cp:lastModifiedBy>Visoni Timote</cp:lastModifiedBy>
  <cp:revision>563</cp:revision>
  <cp:lastPrinted>2017-10-31T00:28:21Z</cp:lastPrinted>
  <dcterms:created xsi:type="dcterms:W3CDTF">2015-09-02T21:58:17Z</dcterms:created>
  <dcterms:modified xsi:type="dcterms:W3CDTF">2018-10-30T20:59:55Z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0x01010052EDC01F2B24754BBFB83003EAA78FD4</vt:lpwstr>
  </property>
</Properties>
</file>