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14"/>
  </p:notesMasterIdLst>
  <p:sldIdLst>
    <p:sldId id="319" r:id="rId3"/>
    <p:sldId id="323" r:id="rId4"/>
    <p:sldId id="335" r:id="rId5"/>
    <p:sldId id="388" r:id="rId6"/>
    <p:sldId id="374" r:id="rId7"/>
    <p:sldId id="389" r:id="rId8"/>
    <p:sldId id="372" r:id="rId9"/>
    <p:sldId id="365" r:id="rId10"/>
    <p:sldId id="371" r:id="rId11"/>
    <p:sldId id="391" r:id="rId12"/>
    <p:sldId id="366" r:id="rId13"/>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A50021"/>
    <a:srgbClr val="CC0099"/>
    <a:srgbClr val="009900"/>
    <a:srgbClr val="0000FF"/>
    <a:srgbClr val="FF3300"/>
    <a:srgbClr val="DFE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9498" autoAdjust="0"/>
  </p:normalViewPr>
  <p:slideViewPr>
    <p:cSldViewPr>
      <p:cViewPr varScale="1">
        <p:scale>
          <a:sx n="118" d="100"/>
          <a:sy n="118" d="100"/>
        </p:scale>
        <p:origin x="948" y="102"/>
      </p:cViewPr>
      <p:guideLst>
        <p:guide orient="horz" pos="2160"/>
        <p:guide pos="2880"/>
      </p:guideLst>
    </p:cSldViewPr>
  </p:slideViewPr>
  <p:outlineViewPr>
    <p:cViewPr>
      <p:scale>
        <a:sx n="33" d="100"/>
        <a:sy n="33" d="100"/>
      </p:scale>
      <p:origin x="0" y="234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140" d="100"/>
          <a:sy n="140" d="100"/>
        </p:scale>
        <p:origin x="-45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32C639-81C6-427B-970B-2501DEDC4D54}"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87BA2E9D-E150-4071-B182-813B6778A373}" type="pres">
      <dgm:prSet presAssocID="{9A32C639-81C6-427B-970B-2501DEDC4D54}" presName="hierChild1" presStyleCnt="0">
        <dgm:presLayoutVars>
          <dgm:orgChart val="1"/>
          <dgm:chPref val="1"/>
          <dgm:dir/>
          <dgm:animOne val="branch"/>
          <dgm:animLvl val="lvl"/>
          <dgm:resizeHandles/>
        </dgm:presLayoutVars>
      </dgm:prSet>
      <dgm:spPr/>
      <dgm:t>
        <a:bodyPr/>
        <a:lstStyle/>
        <a:p>
          <a:endParaRPr lang="en-US"/>
        </a:p>
      </dgm:t>
    </dgm:pt>
  </dgm:ptLst>
  <dgm:cxnLst>
    <dgm:cxn modelId="{9C9A523B-8E8E-4CA4-BADA-DC550E0867F4}" type="presOf" srcId="{9A32C639-81C6-427B-970B-2501DEDC4D54}" destId="{87BA2E9D-E150-4071-B182-813B6778A373}" srcOrd="0"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8EEAB0-D792-4662-A20B-B43C5B2810A1}" type="doc">
      <dgm:prSet loTypeId="urn:microsoft.com/office/officeart/2005/8/layout/hList7" loCatId="relationship" qsTypeId="urn:microsoft.com/office/officeart/2005/8/quickstyle/simple1" qsCatId="simple" csTypeId="urn:microsoft.com/office/officeart/2005/8/colors/colorful5" csCatId="colorful" phldr="1"/>
      <dgm:spPr/>
      <dgm:t>
        <a:bodyPr/>
        <a:lstStyle/>
        <a:p>
          <a:endParaRPr lang="en-US"/>
        </a:p>
      </dgm:t>
    </dgm:pt>
    <dgm:pt modelId="{E0466E10-D9B3-4DCC-BA31-6196287A048E}">
      <dgm:prSet phldrT="[Text]" custT="1"/>
      <dgm:spPr>
        <a:solidFill>
          <a:schemeClr val="accent6">
            <a:lumMod val="75000"/>
          </a:schemeClr>
        </a:solidFill>
      </dgm:spPr>
      <dgm:t>
        <a:bodyPr/>
        <a:lstStyle/>
        <a:p>
          <a:endParaRPr lang="en-US" sz="1400" dirty="0">
            <a:solidFill>
              <a:schemeClr val="tx1"/>
            </a:solidFill>
          </a:endParaRPr>
        </a:p>
        <a:p>
          <a:endParaRPr lang="en-US" sz="1400" b="1" dirty="0">
            <a:solidFill>
              <a:schemeClr val="tx1"/>
            </a:solidFill>
          </a:endParaRPr>
        </a:p>
        <a:p>
          <a:endParaRPr lang="en-US" sz="1400" b="1" dirty="0">
            <a:solidFill>
              <a:schemeClr val="tx1"/>
            </a:solidFill>
          </a:endParaRPr>
        </a:p>
        <a:p>
          <a:r>
            <a:rPr lang="en-US" sz="4000" b="1" dirty="0">
              <a:solidFill>
                <a:schemeClr val="tx1"/>
              </a:solidFill>
              <a:latin typeface="Arial Narrow" panose="020B0606020202030204" pitchFamily="34" charset="0"/>
            </a:rPr>
            <a:t>220,000</a:t>
          </a:r>
        </a:p>
      </dgm:t>
    </dgm:pt>
    <dgm:pt modelId="{015959AD-B3AB-46A5-932F-5BDACCCE9ED6}" type="parTrans" cxnId="{62808695-DCD0-423B-92E8-A9B50495BACD}">
      <dgm:prSet/>
      <dgm:spPr/>
      <dgm:t>
        <a:bodyPr/>
        <a:lstStyle/>
        <a:p>
          <a:endParaRPr lang="en-US" sz="1400">
            <a:solidFill>
              <a:schemeClr val="tx1"/>
            </a:solidFill>
          </a:endParaRPr>
        </a:p>
      </dgm:t>
    </dgm:pt>
    <dgm:pt modelId="{411906FD-B24F-45B3-A984-A9E0815E73D5}" type="sibTrans" cxnId="{62808695-DCD0-423B-92E8-A9B50495BACD}">
      <dgm:prSet/>
      <dgm:spPr/>
      <dgm:t>
        <a:bodyPr/>
        <a:lstStyle/>
        <a:p>
          <a:endParaRPr lang="en-US" sz="1400">
            <a:solidFill>
              <a:schemeClr val="tx1"/>
            </a:solidFill>
          </a:endParaRPr>
        </a:p>
      </dgm:t>
    </dgm:pt>
    <dgm:pt modelId="{29525914-BD80-4434-9C81-C477CB91B61F}">
      <dgm:prSet phldrT="[Text]" custT="1"/>
      <dgm:spPr>
        <a:solidFill>
          <a:srgbClr val="0070C0"/>
        </a:solidFill>
      </dgm:spPr>
      <dgm:t>
        <a:bodyPr/>
        <a:lstStyle/>
        <a:p>
          <a:endParaRPr lang="en-US" sz="1400" b="1" dirty="0">
            <a:solidFill>
              <a:schemeClr val="tx1"/>
            </a:solidFill>
          </a:endParaRPr>
        </a:p>
        <a:p>
          <a:endParaRPr lang="en-US" sz="1400" b="1" dirty="0">
            <a:solidFill>
              <a:schemeClr val="bg1"/>
            </a:solidFill>
          </a:endParaRPr>
        </a:p>
        <a:p>
          <a:endParaRPr lang="en-US" sz="1400" b="1" dirty="0">
            <a:solidFill>
              <a:schemeClr val="bg1"/>
            </a:solidFill>
          </a:endParaRPr>
        </a:p>
        <a:p>
          <a:r>
            <a:rPr lang="en-US" sz="4000" b="1" dirty="0">
              <a:solidFill>
                <a:schemeClr val="bg1"/>
              </a:solidFill>
              <a:latin typeface="Arial Narrow" panose="020B0606020202030204" pitchFamily="34" charset="0"/>
            </a:rPr>
            <a:t>300,000</a:t>
          </a:r>
          <a:endParaRPr lang="en-US" sz="4000" dirty="0">
            <a:solidFill>
              <a:schemeClr val="bg1"/>
            </a:solidFill>
            <a:latin typeface="Arial Narrow" panose="020B0606020202030204" pitchFamily="34" charset="0"/>
          </a:endParaRPr>
        </a:p>
      </dgm:t>
    </dgm:pt>
    <dgm:pt modelId="{F8F0CE49-8540-44CB-B657-D75E9D18E379}" type="parTrans" cxnId="{A46E57E6-3645-4444-BC61-1E5A60BD868A}">
      <dgm:prSet/>
      <dgm:spPr/>
      <dgm:t>
        <a:bodyPr/>
        <a:lstStyle/>
        <a:p>
          <a:endParaRPr lang="en-US" sz="1400">
            <a:solidFill>
              <a:schemeClr val="tx1"/>
            </a:solidFill>
          </a:endParaRPr>
        </a:p>
      </dgm:t>
    </dgm:pt>
    <dgm:pt modelId="{CEF84F09-94EA-404F-A790-DC1B57B1719B}" type="sibTrans" cxnId="{A46E57E6-3645-4444-BC61-1E5A60BD868A}">
      <dgm:prSet/>
      <dgm:spPr/>
      <dgm:t>
        <a:bodyPr/>
        <a:lstStyle/>
        <a:p>
          <a:endParaRPr lang="en-US" sz="1400">
            <a:solidFill>
              <a:schemeClr val="tx1"/>
            </a:solidFill>
          </a:endParaRPr>
        </a:p>
      </dgm:t>
    </dgm:pt>
    <dgm:pt modelId="{B14F7101-39BF-4388-8260-69FB9C37BE7E}">
      <dgm:prSet custT="1"/>
      <dgm:spPr>
        <a:solidFill>
          <a:srgbClr val="00B050"/>
        </a:solidFill>
      </dgm:spPr>
      <dgm:t>
        <a:bodyPr/>
        <a:lstStyle/>
        <a:p>
          <a:endParaRPr lang="en-US" sz="1400" b="1" dirty="0">
            <a:solidFill>
              <a:srgbClr val="FFFF00"/>
            </a:solidFill>
          </a:endParaRPr>
        </a:p>
        <a:p>
          <a:endParaRPr lang="en-US" sz="1400" b="1" dirty="0">
            <a:solidFill>
              <a:srgbClr val="FFFF00"/>
            </a:solidFill>
          </a:endParaRPr>
        </a:p>
        <a:p>
          <a:endParaRPr lang="en-US" sz="1400" b="1" dirty="0">
            <a:solidFill>
              <a:srgbClr val="FFFF00"/>
            </a:solidFill>
          </a:endParaRPr>
        </a:p>
        <a:p>
          <a:r>
            <a:rPr lang="en-US" sz="4000" b="1" dirty="0">
              <a:solidFill>
                <a:srgbClr val="FFFF00"/>
              </a:solidFill>
              <a:latin typeface="Arial Narrow" panose="020B0606020202030204" pitchFamily="34" charset="0"/>
            </a:rPr>
            <a:t>220,000</a:t>
          </a:r>
          <a:endParaRPr lang="en-US" sz="4000" dirty="0">
            <a:solidFill>
              <a:srgbClr val="FFFF00"/>
            </a:solidFill>
            <a:latin typeface="Arial Narrow" panose="020B0606020202030204" pitchFamily="34" charset="0"/>
          </a:endParaRPr>
        </a:p>
      </dgm:t>
    </dgm:pt>
    <dgm:pt modelId="{C13D38E1-5070-4AC0-9D47-1024685F4DDB}" type="parTrans" cxnId="{C385E85F-4551-4E0F-9A28-1300C67807A9}">
      <dgm:prSet/>
      <dgm:spPr/>
      <dgm:t>
        <a:bodyPr/>
        <a:lstStyle/>
        <a:p>
          <a:endParaRPr lang="en-US" sz="1400">
            <a:solidFill>
              <a:schemeClr val="tx1"/>
            </a:solidFill>
          </a:endParaRPr>
        </a:p>
      </dgm:t>
    </dgm:pt>
    <dgm:pt modelId="{7B9EA57E-5E52-49EA-9BFC-F884C8707B21}" type="sibTrans" cxnId="{C385E85F-4551-4E0F-9A28-1300C67807A9}">
      <dgm:prSet/>
      <dgm:spPr/>
      <dgm:t>
        <a:bodyPr/>
        <a:lstStyle/>
        <a:p>
          <a:endParaRPr lang="en-US" sz="1400">
            <a:solidFill>
              <a:schemeClr val="tx1"/>
            </a:solidFill>
          </a:endParaRPr>
        </a:p>
      </dgm:t>
    </dgm:pt>
    <dgm:pt modelId="{554DD332-16C5-4B35-9D4A-5F81DDDDF2A9}" type="pres">
      <dgm:prSet presAssocID="{5A8EEAB0-D792-4662-A20B-B43C5B2810A1}" presName="Name0" presStyleCnt="0">
        <dgm:presLayoutVars>
          <dgm:dir/>
          <dgm:resizeHandles val="exact"/>
        </dgm:presLayoutVars>
      </dgm:prSet>
      <dgm:spPr/>
      <dgm:t>
        <a:bodyPr/>
        <a:lstStyle/>
        <a:p>
          <a:endParaRPr lang="en-US"/>
        </a:p>
      </dgm:t>
    </dgm:pt>
    <dgm:pt modelId="{E856B7BB-50F8-4586-B577-F28AA39AAA98}" type="pres">
      <dgm:prSet presAssocID="{5A8EEAB0-D792-4662-A20B-B43C5B2810A1}" presName="fgShape" presStyleLbl="fgShp" presStyleIdx="0" presStyleCnt="1" custLinFactY="95294" custLinFactNeighborX="-14538" custLinFactNeighborY="100000"/>
      <dgm:spPr>
        <a:noFill/>
        <a:ln>
          <a:noFill/>
        </a:ln>
      </dgm:spPr>
    </dgm:pt>
    <dgm:pt modelId="{C9B2FFE9-EFFE-46B0-B9A7-2F4DAF662CBF}" type="pres">
      <dgm:prSet presAssocID="{5A8EEAB0-D792-4662-A20B-B43C5B2810A1}" presName="linComp" presStyleCnt="0"/>
      <dgm:spPr/>
    </dgm:pt>
    <dgm:pt modelId="{C89A3B1A-51A7-4DEB-8F02-F00748557B6A}" type="pres">
      <dgm:prSet presAssocID="{E0466E10-D9B3-4DCC-BA31-6196287A048E}" presName="compNode" presStyleCnt="0"/>
      <dgm:spPr/>
    </dgm:pt>
    <dgm:pt modelId="{941CA905-ADB6-4D32-BEEE-22A8430232B4}" type="pres">
      <dgm:prSet presAssocID="{E0466E10-D9B3-4DCC-BA31-6196287A048E}" presName="bkgdShape" presStyleLbl="node1" presStyleIdx="0" presStyleCnt="3" custLinFactNeighborX="826"/>
      <dgm:spPr/>
      <dgm:t>
        <a:bodyPr/>
        <a:lstStyle/>
        <a:p>
          <a:endParaRPr lang="en-US"/>
        </a:p>
      </dgm:t>
    </dgm:pt>
    <dgm:pt modelId="{6075CB21-5D37-4DCC-A576-3A8653B57578}" type="pres">
      <dgm:prSet presAssocID="{E0466E10-D9B3-4DCC-BA31-6196287A048E}" presName="nodeTx" presStyleLbl="node1" presStyleIdx="0" presStyleCnt="3">
        <dgm:presLayoutVars>
          <dgm:bulletEnabled val="1"/>
        </dgm:presLayoutVars>
      </dgm:prSet>
      <dgm:spPr/>
      <dgm:t>
        <a:bodyPr/>
        <a:lstStyle/>
        <a:p>
          <a:endParaRPr lang="en-US"/>
        </a:p>
      </dgm:t>
    </dgm:pt>
    <dgm:pt modelId="{AEBE13DE-23ED-46F1-BAF9-B6ABDC1751CF}" type="pres">
      <dgm:prSet presAssocID="{E0466E10-D9B3-4DCC-BA31-6196287A048E}" presName="invisiNode" presStyleLbl="node1" presStyleIdx="0" presStyleCnt="3"/>
      <dgm:spPr/>
    </dgm:pt>
    <dgm:pt modelId="{BF0B6D6A-FC3D-4DF5-9F6B-A313B31682F5}" type="pres">
      <dgm:prSet presAssocID="{E0466E10-D9B3-4DCC-BA31-6196287A048E}" presName="imagNode" presStyleLbl="fgImgPlace1" presStyleIdx="0" presStyleCnt="3" custScaleX="77918" custScaleY="7648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DB8D332C-DC4E-40D4-B8F1-8CC71BD5F95A}" type="pres">
      <dgm:prSet presAssocID="{411906FD-B24F-45B3-A984-A9E0815E73D5}" presName="sibTrans" presStyleLbl="sibTrans2D1" presStyleIdx="0" presStyleCnt="0"/>
      <dgm:spPr/>
      <dgm:t>
        <a:bodyPr/>
        <a:lstStyle/>
        <a:p>
          <a:endParaRPr lang="en-US"/>
        </a:p>
      </dgm:t>
    </dgm:pt>
    <dgm:pt modelId="{503FA8F9-E5FE-4E6F-BE67-6402127A236A}" type="pres">
      <dgm:prSet presAssocID="{29525914-BD80-4434-9C81-C477CB91B61F}" presName="compNode" presStyleCnt="0"/>
      <dgm:spPr/>
    </dgm:pt>
    <dgm:pt modelId="{1CCE06B0-8BB2-4855-B344-820794257294}" type="pres">
      <dgm:prSet presAssocID="{29525914-BD80-4434-9C81-C477CB91B61F}" presName="bkgdShape" presStyleLbl="node1" presStyleIdx="1" presStyleCnt="3" custLinFactNeighborX="38"/>
      <dgm:spPr/>
      <dgm:t>
        <a:bodyPr/>
        <a:lstStyle/>
        <a:p>
          <a:endParaRPr lang="en-US"/>
        </a:p>
      </dgm:t>
    </dgm:pt>
    <dgm:pt modelId="{52B5AB52-C4CA-40CD-95D0-682E6DD5EE00}" type="pres">
      <dgm:prSet presAssocID="{29525914-BD80-4434-9C81-C477CB91B61F}" presName="nodeTx" presStyleLbl="node1" presStyleIdx="1" presStyleCnt="3">
        <dgm:presLayoutVars>
          <dgm:bulletEnabled val="1"/>
        </dgm:presLayoutVars>
      </dgm:prSet>
      <dgm:spPr/>
      <dgm:t>
        <a:bodyPr/>
        <a:lstStyle/>
        <a:p>
          <a:endParaRPr lang="en-US"/>
        </a:p>
      </dgm:t>
    </dgm:pt>
    <dgm:pt modelId="{CD831CC8-54EB-4EBB-8CB9-F0DCEEEB4352}" type="pres">
      <dgm:prSet presAssocID="{29525914-BD80-4434-9C81-C477CB91B61F}" presName="invisiNode" presStyleLbl="node1" presStyleIdx="1" presStyleCnt="3"/>
      <dgm:spPr/>
    </dgm:pt>
    <dgm:pt modelId="{2B8FAD84-57B7-4C8C-BDEA-6851F871AA1F}" type="pres">
      <dgm:prSet presAssocID="{29525914-BD80-4434-9C81-C477CB91B61F}" presName="imagNode" presStyleLbl="fgImgPlace1" presStyleIdx="1" presStyleCnt="3" custScaleX="78195" custScaleY="76484"/>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79A85E22-DC64-4F58-B514-61053BEB3656}" type="pres">
      <dgm:prSet presAssocID="{CEF84F09-94EA-404F-A790-DC1B57B1719B}" presName="sibTrans" presStyleLbl="sibTrans2D1" presStyleIdx="0" presStyleCnt="0"/>
      <dgm:spPr/>
      <dgm:t>
        <a:bodyPr/>
        <a:lstStyle/>
        <a:p>
          <a:endParaRPr lang="en-US"/>
        </a:p>
      </dgm:t>
    </dgm:pt>
    <dgm:pt modelId="{5487B0EE-73E8-47E3-B9C9-7E42C06592A3}" type="pres">
      <dgm:prSet presAssocID="{B14F7101-39BF-4388-8260-69FB9C37BE7E}" presName="compNode" presStyleCnt="0"/>
      <dgm:spPr/>
    </dgm:pt>
    <dgm:pt modelId="{06BF5A00-93F0-4AEF-ACB8-25255824A37A}" type="pres">
      <dgm:prSet presAssocID="{B14F7101-39BF-4388-8260-69FB9C37BE7E}" presName="bkgdShape" presStyleLbl="node1" presStyleIdx="2" presStyleCnt="3" custLinFactNeighborX="-3296"/>
      <dgm:spPr/>
      <dgm:t>
        <a:bodyPr/>
        <a:lstStyle/>
        <a:p>
          <a:endParaRPr lang="en-US"/>
        </a:p>
      </dgm:t>
    </dgm:pt>
    <dgm:pt modelId="{CD32E131-12A7-4DE7-8343-30791DB72653}" type="pres">
      <dgm:prSet presAssocID="{B14F7101-39BF-4388-8260-69FB9C37BE7E}" presName="nodeTx" presStyleLbl="node1" presStyleIdx="2" presStyleCnt="3">
        <dgm:presLayoutVars>
          <dgm:bulletEnabled val="1"/>
        </dgm:presLayoutVars>
      </dgm:prSet>
      <dgm:spPr/>
      <dgm:t>
        <a:bodyPr/>
        <a:lstStyle/>
        <a:p>
          <a:endParaRPr lang="en-US"/>
        </a:p>
      </dgm:t>
    </dgm:pt>
    <dgm:pt modelId="{F3B737BD-5577-40E3-A042-32B88A7E2706}" type="pres">
      <dgm:prSet presAssocID="{B14F7101-39BF-4388-8260-69FB9C37BE7E}" presName="invisiNode" presStyleLbl="node1" presStyleIdx="2" presStyleCnt="3"/>
      <dgm:spPr/>
    </dgm:pt>
    <dgm:pt modelId="{22DFE942-4F1F-431C-ABCA-33A49D400153}" type="pres">
      <dgm:prSet presAssocID="{B14F7101-39BF-4388-8260-69FB9C37BE7E}" presName="imagNode" presStyleLbl="fgImgPlace1" presStyleIdx="2" presStyleCnt="3" custScaleX="78471" custScaleY="7648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Lst>
  <dgm:cxnLst>
    <dgm:cxn modelId="{A46E57E6-3645-4444-BC61-1E5A60BD868A}" srcId="{5A8EEAB0-D792-4662-A20B-B43C5B2810A1}" destId="{29525914-BD80-4434-9C81-C477CB91B61F}" srcOrd="1" destOrd="0" parTransId="{F8F0CE49-8540-44CB-B657-D75E9D18E379}" sibTransId="{CEF84F09-94EA-404F-A790-DC1B57B1719B}"/>
    <dgm:cxn modelId="{271C4077-52B0-48B4-9BCB-1DF964E4C3F4}" type="presOf" srcId="{29525914-BD80-4434-9C81-C477CB91B61F}" destId="{52B5AB52-C4CA-40CD-95D0-682E6DD5EE00}" srcOrd="1" destOrd="0" presId="urn:microsoft.com/office/officeart/2005/8/layout/hList7"/>
    <dgm:cxn modelId="{185D1FEA-E777-4F36-B8A8-927CCADA4921}" type="presOf" srcId="{29525914-BD80-4434-9C81-C477CB91B61F}" destId="{1CCE06B0-8BB2-4855-B344-820794257294}" srcOrd="0" destOrd="0" presId="urn:microsoft.com/office/officeart/2005/8/layout/hList7"/>
    <dgm:cxn modelId="{A24F247C-8B20-4D31-BF6C-C0BA1E777C11}" type="presOf" srcId="{E0466E10-D9B3-4DCC-BA31-6196287A048E}" destId="{6075CB21-5D37-4DCC-A576-3A8653B57578}" srcOrd="1" destOrd="0" presId="urn:microsoft.com/office/officeart/2005/8/layout/hList7"/>
    <dgm:cxn modelId="{C385E85F-4551-4E0F-9A28-1300C67807A9}" srcId="{5A8EEAB0-D792-4662-A20B-B43C5B2810A1}" destId="{B14F7101-39BF-4388-8260-69FB9C37BE7E}" srcOrd="2" destOrd="0" parTransId="{C13D38E1-5070-4AC0-9D47-1024685F4DDB}" sibTransId="{7B9EA57E-5E52-49EA-9BFC-F884C8707B21}"/>
    <dgm:cxn modelId="{9DED0073-D117-4DF7-8E45-4C732564A969}" type="presOf" srcId="{E0466E10-D9B3-4DCC-BA31-6196287A048E}" destId="{941CA905-ADB6-4D32-BEEE-22A8430232B4}" srcOrd="0" destOrd="0" presId="urn:microsoft.com/office/officeart/2005/8/layout/hList7"/>
    <dgm:cxn modelId="{D0665CD9-D2B9-47D4-B357-77429A4C9C64}" type="presOf" srcId="{B14F7101-39BF-4388-8260-69FB9C37BE7E}" destId="{06BF5A00-93F0-4AEF-ACB8-25255824A37A}" srcOrd="0" destOrd="0" presId="urn:microsoft.com/office/officeart/2005/8/layout/hList7"/>
    <dgm:cxn modelId="{C71F4908-A3C1-4875-B568-FE0FCB5B6FB9}" type="presOf" srcId="{CEF84F09-94EA-404F-A790-DC1B57B1719B}" destId="{79A85E22-DC64-4F58-B514-61053BEB3656}" srcOrd="0" destOrd="0" presId="urn:microsoft.com/office/officeart/2005/8/layout/hList7"/>
    <dgm:cxn modelId="{FA34F348-BBC0-4E0D-B964-52ECC7F625F3}" type="presOf" srcId="{5A8EEAB0-D792-4662-A20B-B43C5B2810A1}" destId="{554DD332-16C5-4B35-9D4A-5F81DDDDF2A9}" srcOrd="0" destOrd="0" presId="urn:microsoft.com/office/officeart/2005/8/layout/hList7"/>
    <dgm:cxn modelId="{AE4FA265-C390-4A5C-9E28-535DFFF5DBD4}" type="presOf" srcId="{B14F7101-39BF-4388-8260-69FB9C37BE7E}" destId="{CD32E131-12A7-4DE7-8343-30791DB72653}" srcOrd="1" destOrd="0" presId="urn:microsoft.com/office/officeart/2005/8/layout/hList7"/>
    <dgm:cxn modelId="{35F62F55-0D25-4CB7-BB16-A0A3B0ECC1AB}" type="presOf" srcId="{411906FD-B24F-45B3-A984-A9E0815E73D5}" destId="{DB8D332C-DC4E-40D4-B8F1-8CC71BD5F95A}" srcOrd="0" destOrd="0" presId="urn:microsoft.com/office/officeart/2005/8/layout/hList7"/>
    <dgm:cxn modelId="{62808695-DCD0-423B-92E8-A9B50495BACD}" srcId="{5A8EEAB0-D792-4662-A20B-B43C5B2810A1}" destId="{E0466E10-D9B3-4DCC-BA31-6196287A048E}" srcOrd="0" destOrd="0" parTransId="{015959AD-B3AB-46A5-932F-5BDACCCE9ED6}" sibTransId="{411906FD-B24F-45B3-A984-A9E0815E73D5}"/>
    <dgm:cxn modelId="{67ED401D-206F-462E-9026-1A27607C03F7}" type="presParOf" srcId="{554DD332-16C5-4B35-9D4A-5F81DDDDF2A9}" destId="{E856B7BB-50F8-4586-B577-F28AA39AAA98}" srcOrd="0" destOrd="0" presId="urn:microsoft.com/office/officeart/2005/8/layout/hList7"/>
    <dgm:cxn modelId="{59B379FC-319F-42E7-BBA6-3C5439EB4F10}" type="presParOf" srcId="{554DD332-16C5-4B35-9D4A-5F81DDDDF2A9}" destId="{C9B2FFE9-EFFE-46B0-B9A7-2F4DAF662CBF}" srcOrd="1" destOrd="0" presId="urn:microsoft.com/office/officeart/2005/8/layout/hList7"/>
    <dgm:cxn modelId="{A2771618-B9CA-4408-AF89-D8FFC0B1BDAE}" type="presParOf" srcId="{C9B2FFE9-EFFE-46B0-B9A7-2F4DAF662CBF}" destId="{C89A3B1A-51A7-4DEB-8F02-F00748557B6A}" srcOrd="0" destOrd="0" presId="urn:microsoft.com/office/officeart/2005/8/layout/hList7"/>
    <dgm:cxn modelId="{7AD7EEDF-6567-4EA8-AB94-1D1D0A933629}" type="presParOf" srcId="{C89A3B1A-51A7-4DEB-8F02-F00748557B6A}" destId="{941CA905-ADB6-4D32-BEEE-22A8430232B4}" srcOrd="0" destOrd="0" presId="urn:microsoft.com/office/officeart/2005/8/layout/hList7"/>
    <dgm:cxn modelId="{7175173B-782C-4A93-A529-3ECEAE967167}" type="presParOf" srcId="{C89A3B1A-51A7-4DEB-8F02-F00748557B6A}" destId="{6075CB21-5D37-4DCC-A576-3A8653B57578}" srcOrd="1" destOrd="0" presId="urn:microsoft.com/office/officeart/2005/8/layout/hList7"/>
    <dgm:cxn modelId="{9350E6C7-12DB-4C60-821C-7F97D1F90EDE}" type="presParOf" srcId="{C89A3B1A-51A7-4DEB-8F02-F00748557B6A}" destId="{AEBE13DE-23ED-46F1-BAF9-B6ABDC1751CF}" srcOrd="2" destOrd="0" presId="urn:microsoft.com/office/officeart/2005/8/layout/hList7"/>
    <dgm:cxn modelId="{EA15A10E-54D6-4342-9948-250395C5832B}" type="presParOf" srcId="{C89A3B1A-51A7-4DEB-8F02-F00748557B6A}" destId="{BF0B6D6A-FC3D-4DF5-9F6B-A313B31682F5}" srcOrd="3" destOrd="0" presId="urn:microsoft.com/office/officeart/2005/8/layout/hList7"/>
    <dgm:cxn modelId="{62AE05CE-E7BF-4D8D-94BA-EA907823443E}" type="presParOf" srcId="{C9B2FFE9-EFFE-46B0-B9A7-2F4DAF662CBF}" destId="{DB8D332C-DC4E-40D4-B8F1-8CC71BD5F95A}" srcOrd="1" destOrd="0" presId="urn:microsoft.com/office/officeart/2005/8/layout/hList7"/>
    <dgm:cxn modelId="{F32364A8-F0E1-4F2C-B5EE-035A3D2FD0D4}" type="presParOf" srcId="{C9B2FFE9-EFFE-46B0-B9A7-2F4DAF662CBF}" destId="{503FA8F9-E5FE-4E6F-BE67-6402127A236A}" srcOrd="2" destOrd="0" presId="urn:microsoft.com/office/officeart/2005/8/layout/hList7"/>
    <dgm:cxn modelId="{DAA29360-262E-4E1B-B06E-B92BC09A3E1A}" type="presParOf" srcId="{503FA8F9-E5FE-4E6F-BE67-6402127A236A}" destId="{1CCE06B0-8BB2-4855-B344-820794257294}" srcOrd="0" destOrd="0" presId="urn:microsoft.com/office/officeart/2005/8/layout/hList7"/>
    <dgm:cxn modelId="{89523C68-BC93-4FCB-892C-6F3DA3397E49}" type="presParOf" srcId="{503FA8F9-E5FE-4E6F-BE67-6402127A236A}" destId="{52B5AB52-C4CA-40CD-95D0-682E6DD5EE00}" srcOrd="1" destOrd="0" presId="urn:microsoft.com/office/officeart/2005/8/layout/hList7"/>
    <dgm:cxn modelId="{612F8291-E240-4C89-B601-BDCB685969CF}" type="presParOf" srcId="{503FA8F9-E5FE-4E6F-BE67-6402127A236A}" destId="{CD831CC8-54EB-4EBB-8CB9-F0DCEEEB4352}" srcOrd="2" destOrd="0" presId="urn:microsoft.com/office/officeart/2005/8/layout/hList7"/>
    <dgm:cxn modelId="{287B0985-B6F1-4F41-93BE-2B9BC3379530}" type="presParOf" srcId="{503FA8F9-E5FE-4E6F-BE67-6402127A236A}" destId="{2B8FAD84-57B7-4C8C-BDEA-6851F871AA1F}" srcOrd="3" destOrd="0" presId="urn:microsoft.com/office/officeart/2005/8/layout/hList7"/>
    <dgm:cxn modelId="{9D27B778-ABE7-4B45-A059-8BC029DC0413}" type="presParOf" srcId="{C9B2FFE9-EFFE-46B0-B9A7-2F4DAF662CBF}" destId="{79A85E22-DC64-4F58-B514-61053BEB3656}" srcOrd="3" destOrd="0" presId="urn:microsoft.com/office/officeart/2005/8/layout/hList7"/>
    <dgm:cxn modelId="{B49545C6-BD08-4722-8701-19D696BE403B}" type="presParOf" srcId="{C9B2FFE9-EFFE-46B0-B9A7-2F4DAF662CBF}" destId="{5487B0EE-73E8-47E3-B9C9-7E42C06592A3}" srcOrd="4" destOrd="0" presId="urn:microsoft.com/office/officeart/2005/8/layout/hList7"/>
    <dgm:cxn modelId="{D582274C-8759-49BC-9C71-BB04F283348E}" type="presParOf" srcId="{5487B0EE-73E8-47E3-B9C9-7E42C06592A3}" destId="{06BF5A00-93F0-4AEF-ACB8-25255824A37A}" srcOrd="0" destOrd="0" presId="urn:microsoft.com/office/officeart/2005/8/layout/hList7"/>
    <dgm:cxn modelId="{74D1EFEF-BDA5-43D7-B5F9-149CBEFBE78A}" type="presParOf" srcId="{5487B0EE-73E8-47E3-B9C9-7E42C06592A3}" destId="{CD32E131-12A7-4DE7-8343-30791DB72653}" srcOrd="1" destOrd="0" presId="urn:microsoft.com/office/officeart/2005/8/layout/hList7"/>
    <dgm:cxn modelId="{9A430E62-9AEE-41F0-A009-16FF32023881}" type="presParOf" srcId="{5487B0EE-73E8-47E3-B9C9-7E42C06592A3}" destId="{F3B737BD-5577-40E3-A042-32B88A7E2706}" srcOrd="2" destOrd="0" presId="urn:microsoft.com/office/officeart/2005/8/layout/hList7"/>
    <dgm:cxn modelId="{40CFBD3F-42C8-4306-BBF5-E5132D7CCA58}" type="presParOf" srcId="{5487B0EE-73E8-47E3-B9C9-7E42C06592A3}" destId="{22DFE942-4F1F-431C-ABCA-33A49D400153}" srcOrd="3" destOrd="0" presId="urn:microsoft.com/office/officeart/2005/8/layout/hList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CA"/>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CA"/>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CA"/>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B3BB8FF-59A0-40F9-A13B-3B49947C3418}" type="slidenum">
              <a:rPr lang="en-CA"/>
              <a:pPr>
                <a:defRPr/>
              </a:pPr>
              <a:t>‹#›</a:t>
            </a:fld>
            <a:endParaRPr lang="en-CA"/>
          </a:p>
        </p:txBody>
      </p:sp>
    </p:spTree>
    <p:extLst>
      <p:ext uri="{BB962C8B-B14F-4D97-AF65-F5344CB8AC3E}">
        <p14:creationId xmlns:p14="http://schemas.microsoft.com/office/powerpoint/2010/main" val="1018848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1</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311597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2</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162548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defTabSz="931863">
              <a:defRPr sz="2400">
                <a:solidFill>
                  <a:schemeClr val="tx1"/>
                </a:solidFill>
                <a:latin typeface="Stone Sans" pitchFamily="-60" charset="0"/>
              </a:defRPr>
            </a:lvl1pPr>
            <a:lvl2pPr marL="742950" indent="-285750" defTabSz="931863">
              <a:defRPr sz="2400">
                <a:solidFill>
                  <a:schemeClr val="tx1"/>
                </a:solidFill>
                <a:latin typeface="Stone Sans" pitchFamily="-60" charset="0"/>
              </a:defRPr>
            </a:lvl2pPr>
            <a:lvl3pPr marL="1143000" indent="-228600" defTabSz="931863">
              <a:defRPr sz="2400">
                <a:solidFill>
                  <a:schemeClr val="tx1"/>
                </a:solidFill>
                <a:latin typeface="Stone Sans" pitchFamily="-60" charset="0"/>
              </a:defRPr>
            </a:lvl3pPr>
            <a:lvl4pPr marL="1600200" indent="-228600" defTabSz="931863">
              <a:defRPr sz="2400">
                <a:solidFill>
                  <a:schemeClr val="tx1"/>
                </a:solidFill>
                <a:latin typeface="Stone Sans" pitchFamily="-60" charset="0"/>
              </a:defRPr>
            </a:lvl4pPr>
            <a:lvl5pPr marL="2057400" indent="-228600" defTabSz="931863">
              <a:defRPr sz="2400">
                <a:solidFill>
                  <a:schemeClr val="tx1"/>
                </a:solidFill>
                <a:latin typeface="Stone Sans" pitchFamily="-60" charset="0"/>
              </a:defRPr>
            </a:lvl5pPr>
            <a:lvl6pPr marL="2514600" indent="-228600" defTabSz="931863" eaLnBrk="0" fontAlgn="base" hangingPunct="0">
              <a:spcBef>
                <a:spcPct val="0"/>
              </a:spcBef>
              <a:spcAft>
                <a:spcPct val="0"/>
              </a:spcAft>
              <a:defRPr sz="2400">
                <a:solidFill>
                  <a:schemeClr val="tx1"/>
                </a:solidFill>
                <a:latin typeface="Stone Sans" pitchFamily="-60" charset="0"/>
              </a:defRPr>
            </a:lvl6pPr>
            <a:lvl7pPr marL="2971800" indent="-228600" defTabSz="931863" eaLnBrk="0" fontAlgn="base" hangingPunct="0">
              <a:spcBef>
                <a:spcPct val="0"/>
              </a:spcBef>
              <a:spcAft>
                <a:spcPct val="0"/>
              </a:spcAft>
              <a:defRPr sz="2400">
                <a:solidFill>
                  <a:schemeClr val="tx1"/>
                </a:solidFill>
                <a:latin typeface="Stone Sans" pitchFamily="-60" charset="0"/>
              </a:defRPr>
            </a:lvl7pPr>
            <a:lvl8pPr marL="3429000" indent="-228600" defTabSz="931863" eaLnBrk="0" fontAlgn="base" hangingPunct="0">
              <a:spcBef>
                <a:spcPct val="0"/>
              </a:spcBef>
              <a:spcAft>
                <a:spcPct val="0"/>
              </a:spcAft>
              <a:defRPr sz="2400">
                <a:solidFill>
                  <a:schemeClr val="tx1"/>
                </a:solidFill>
                <a:latin typeface="Stone Sans" pitchFamily="-60" charset="0"/>
              </a:defRPr>
            </a:lvl8pPr>
            <a:lvl9pPr marL="3886200" indent="-228600" defTabSz="931863" eaLnBrk="0" fontAlgn="base" hangingPunct="0">
              <a:spcBef>
                <a:spcPct val="0"/>
              </a:spcBef>
              <a:spcAft>
                <a:spcPct val="0"/>
              </a:spcAft>
              <a:defRPr sz="2400">
                <a:solidFill>
                  <a:schemeClr val="tx1"/>
                </a:solidFill>
                <a:latin typeface="Stone Sans" pitchFamily="-60" charset="0"/>
              </a:defRPr>
            </a:lvl9pPr>
          </a:lstStyle>
          <a:p>
            <a:fld id="{7EBE936C-F689-4FA4-A61A-BAC8BBD4DB23}" type="slidenum">
              <a:rPr lang="en-US" altLang="en-US" sz="1200" smtClean="0"/>
              <a:pPr/>
              <a:t>3</a:t>
            </a:fld>
            <a:endParaRPr lang="en-US" altLang="en-US"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buFontTx/>
              <a:buChar char="•"/>
            </a:pPr>
            <a:r>
              <a:rPr lang="en-US" altLang="en-US"/>
              <a:t>Technical consultations among RPPOs are convened annually to promote and facilitate the development, adoption and harmonization of phytosanitary measures and discuss shared concerns.</a:t>
            </a:r>
          </a:p>
          <a:p>
            <a:pPr eaLnBrk="1" hangingPunct="1">
              <a:buFontTx/>
              <a:buChar char="•"/>
            </a:pPr>
            <a:r>
              <a:rPr lang="en-US" altLang="en-US"/>
              <a:t>In relation with the involvement of RPPOs in the development of ISPMs, they can host Expert Working Group meeting or international workshops, for example, NAPPO hosted the Open Ended Workshop on the International Movement of Grain, that was held in Vancouver in December 2011.</a:t>
            </a:r>
          </a:p>
          <a:p>
            <a:pPr eaLnBrk="1" hangingPunct="1">
              <a:buFontTx/>
              <a:buChar char="•"/>
            </a:pPr>
            <a:r>
              <a:rPr lang="en-US" altLang="en-US"/>
              <a:t>Not all contracting parties of IPPC belong to a RPPO, and similarly, not all members of RPPOs are contracting parties of the IPPC. Some countries are members of more than RPPOs.</a:t>
            </a:r>
          </a:p>
          <a:p>
            <a:pPr eaLnBrk="1" hangingPunct="1">
              <a:buFontTx/>
              <a:buChar char="•"/>
            </a:pPr>
            <a:endParaRPr lang="en-US" altLang="en-US"/>
          </a:p>
          <a:p>
            <a:pPr eaLnBrk="1" hangingPunct="1"/>
            <a:endParaRPr lang="en-CA" altLang="en-US"/>
          </a:p>
        </p:txBody>
      </p:sp>
    </p:spTree>
    <p:extLst>
      <p:ext uri="{BB962C8B-B14F-4D97-AF65-F5344CB8AC3E}">
        <p14:creationId xmlns:p14="http://schemas.microsoft.com/office/powerpoint/2010/main" val="2815310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4</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451116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5</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965679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3A218F-FF3E-4FBC-AC93-5B3E8924B021}" type="slidenum">
              <a:rPr lang="en-CA" altLang="en-US" smtClean="0"/>
              <a:pPr eaLnBrk="1" hangingPunct="1"/>
              <a:t>6</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81032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8</a:t>
            </a:fld>
            <a:endParaRPr lang="en-CA"/>
          </a:p>
        </p:txBody>
      </p:sp>
    </p:spTree>
    <p:extLst>
      <p:ext uri="{BB962C8B-B14F-4D97-AF65-F5344CB8AC3E}">
        <p14:creationId xmlns:p14="http://schemas.microsoft.com/office/powerpoint/2010/main" val="2948472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9</a:t>
            </a:fld>
            <a:endParaRPr lang="en-CA"/>
          </a:p>
        </p:txBody>
      </p:sp>
    </p:spTree>
    <p:extLst>
      <p:ext uri="{BB962C8B-B14F-4D97-AF65-F5344CB8AC3E}">
        <p14:creationId xmlns:p14="http://schemas.microsoft.com/office/powerpoint/2010/main" val="1958952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7B3BB8FF-59A0-40F9-A13B-3B49947C3418}" type="slidenum">
              <a:rPr lang="en-CA" smtClean="0"/>
              <a:pPr>
                <a:defRPr/>
              </a:pPr>
              <a:t>10</a:t>
            </a:fld>
            <a:endParaRPr lang="en-CA"/>
          </a:p>
        </p:txBody>
      </p:sp>
    </p:spTree>
    <p:extLst>
      <p:ext uri="{BB962C8B-B14F-4D97-AF65-F5344CB8AC3E}">
        <p14:creationId xmlns:p14="http://schemas.microsoft.com/office/powerpoint/2010/main" val="1216106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9E4C048A-14EB-4D16-9199-6FBB76A442D6}" type="slidenum">
              <a:rPr lang="en-CA"/>
              <a:pPr>
                <a:defRPr/>
              </a:pPr>
              <a:t>‹#›</a:t>
            </a:fld>
            <a:endParaRPr lang="en-CA"/>
          </a:p>
        </p:txBody>
      </p:sp>
    </p:spTree>
    <p:extLst>
      <p:ext uri="{BB962C8B-B14F-4D97-AF65-F5344CB8AC3E}">
        <p14:creationId xmlns:p14="http://schemas.microsoft.com/office/powerpoint/2010/main" val="507198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CAC84924-36FF-4F95-A563-DDC287D227A6}" type="slidenum">
              <a:rPr lang="en-CA"/>
              <a:pPr>
                <a:defRPr/>
              </a:pPr>
              <a:t>‹#›</a:t>
            </a:fld>
            <a:endParaRPr lang="en-CA"/>
          </a:p>
        </p:txBody>
      </p:sp>
    </p:spTree>
    <p:extLst>
      <p:ext uri="{BB962C8B-B14F-4D97-AF65-F5344CB8AC3E}">
        <p14:creationId xmlns:p14="http://schemas.microsoft.com/office/powerpoint/2010/main" val="50582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AC6AC213-5594-4BB4-ABDA-B41C9F8ED3AF}" type="slidenum">
              <a:rPr lang="en-CA"/>
              <a:pPr>
                <a:defRPr/>
              </a:pPr>
              <a:t>‹#›</a:t>
            </a:fld>
            <a:endParaRPr lang="en-CA"/>
          </a:p>
        </p:txBody>
      </p:sp>
    </p:spTree>
    <p:extLst>
      <p:ext uri="{BB962C8B-B14F-4D97-AF65-F5344CB8AC3E}">
        <p14:creationId xmlns:p14="http://schemas.microsoft.com/office/powerpoint/2010/main" val="1812592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56D17F00-39AB-4D99-8631-A39A3B490701}" type="slidenum">
              <a:rPr lang="en-CA"/>
              <a:pPr>
                <a:defRPr/>
              </a:pPr>
              <a:t>‹#›</a:t>
            </a:fld>
            <a:endParaRPr lang="en-CA"/>
          </a:p>
        </p:txBody>
      </p:sp>
    </p:spTree>
    <p:extLst>
      <p:ext uri="{BB962C8B-B14F-4D97-AF65-F5344CB8AC3E}">
        <p14:creationId xmlns:p14="http://schemas.microsoft.com/office/powerpoint/2010/main" val="2765168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8CA950-32D3-4647-8A00-B1A77BBC4F8E}"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466537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CA950-32D3-4647-8A00-B1A77BBC4F8E}"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3956775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8CA950-32D3-4647-8A00-B1A77BBC4F8E}"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1627040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8CA950-32D3-4647-8A00-B1A77BBC4F8E}"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960448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8CA950-32D3-4647-8A00-B1A77BBC4F8E}"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2347782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8CA950-32D3-4647-8A00-B1A77BBC4F8E}"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2123153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CA950-32D3-4647-8A00-B1A77BBC4F8E}"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339774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1D377010-FEA9-4022-9B78-AB36D0D121EA}" type="slidenum">
              <a:rPr lang="en-CA"/>
              <a:pPr>
                <a:defRPr/>
              </a:pPr>
              <a:t>‹#›</a:t>
            </a:fld>
            <a:endParaRPr lang="en-CA"/>
          </a:p>
        </p:txBody>
      </p:sp>
    </p:spTree>
    <p:extLst>
      <p:ext uri="{BB962C8B-B14F-4D97-AF65-F5344CB8AC3E}">
        <p14:creationId xmlns:p14="http://schemas.microsoft.com/office/powerpoint/2010/main" val="1060766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8CA950-32D3-4647-8A00-B1A77BBC4F8E}"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3047512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8CA950-32D3-4647-8A00-B1A77BBC4F8E}"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1118619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CA950-32D3-4647-8A00-B1A77BBC4F8E}"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2816307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CA950-32D3-4647-8A00-B1A77BBC4F8E}"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7A1F5-F356-4258-8FF9-FE338465662F}" type="slidenum">
              <a:rPr lang="en-US" smtClean="0"/>
              <a:t>‹#›</a:t>
            </a:fld>
            <a:endParaRPr lang="en-US"/>
          </a:p>
        </p:txBody>
      </p:sp>
    </p:spTree>
    <p:extLst>
      <p:ext uri="{BB962C8B-B14F-4D97-AF65-F5344CB8AC3E}">
        <p14:creationId xmlns:p14="http://schemas.microsoft.com/office/powerpoint/2010/main" val="82250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A0D2CC76-B171-44E8-96EA-2F220ED280D9}" type="slidenum">
              <a:rPr lang="en-CA"/>
              <a:pPr>
                <a:defRPr/>
              </a:pPr>
              <a:t>‹#›</a:t>
            </a:fld>
            <a:endParaRPr lang="en-CA"/>
          </a:p>
        </p:txBody>
      </p:sp>
    </p:spTree>
    <p:extLst>
      <p:ext uri="{BB962C8B-B14F-4D97-AF65-F5344CB8AC3E}">
        <p14:creationId xmlns:p14="http://schemas.microsoft.com/office/powerpoint/2010/main" val="338404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34C6549E-031D-4D19-B9EE-D86F5318985B}" type="slidenum">
              <a:rPr lang="en-CA"/>
              <a:pPr>
                <a:defRPr/>
              </a:pPr>
              <a:t>‹#›</a:t>
            </a:fld>
            <a:endParaRPr lang="en-CA"/>
          </a:p>
        </p:txBody>
      </p:sp>
    </p:spTree>
    <p:extLst>
      <p:ext uri="{BB962C8B-B14F-4D97-AF65-F5344CB8AC3E}">
        <p14:creationId xmlns:p14="http://schemas.microsoft.com/office/powerpoint/2010/main" val="408995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CA"/>
          </a:p>
        </p:txBody>
      </p:sp>
      <p:sp>
        <p:nvSpPr>
          <p:cNvPr id="8" name="Rectangle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8D0ACCD1-3514-4720-B630-61F7701EFD01}" type="slidenum">
              <a:rPr lang="en-CA"/>
              <a:pPr>
                <a:defRPr/>
              </a:pPr>
              <a:t>‹#›</a:t>
            </a:fld>
            <a:endParaRPr lang="en-CA"/>
          </a:p>
        </p:txBody>
      </p:sp>
    </p:spTree>
    <p:extLst>
      <p:ext uri="{BB962C8B-B14F-4D97-AF65-F5344CB8AC3E}">
        <p14:creationId xmlns:p14="http://schemas.microsoft.com/office/powerpoint/2010/main" val="361416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71FF94F4-79EE-4F64-823D-9D4DC99603AA}" type="slidenum">
              <a:rPr lang="en-CA"/>
              <a:pPr>
                <a:defRPr/>
              </a:pPr>
              <a:t>‹#›</a:t>
            </a:fld>
            <a:endParaRPr lang="en-CA"/>
          </a:p>
        </p:txBody>
      </p:sp>
    </p:spTree>
    <p:extLst>
      <p:ext uri="{BB962C8B-B14F-4D97-AF65-F5344CB8AC3E}">
        <p14:creationId xmlns:p14="http://schemas.microsoft.com/office/powerpoint/2010/main" val="288109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p>
        </p:txBody>
      </p:sp>
      <p:sp>
        <p:nvSpPr>
          <p:cNvPr id="3" name="Rectangle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A5D23669-D69E-4DFD-9D1B-92F7579D4283}" type="slidenum">
              <a:rPr lang="en-CA"/>
              <a:pPr>
                <a:defRPr/>
              </a:pPr>
              <a:t>‹#›</a:t>
            </a:fld>
            <a:endParaRPr lang="en-CA"/>
          </a:p>
        </p:txBody>
      </p:sp>
    </p:spTree>
    <p:extLst>
      <p:ext uri="{BB962C8B-B14F-4D97-AF65-F5344CB8AC3E}">
        <p14:creationId xmlns:p14="http://schemas.microsoft.com/office/powerpoint/2010/main" val="133899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E77FEE07-F368-4BBD-A9D5-AC7E1F5EC0E3}" type="slidenum">
              <a:rPr lang="en-CA"/>
              <a:pPr>
                <a:defRPr/>
              </a:pPr>
              <a:t>‹#›</a:t>
            </a:fld>
            <a:endParaRPr lang="en-CA"/>
          </a:p>
        </p:txBody>
      </p:sp>
    </p:spTree>
    <p:extLst>
      <p:ext uri="{BB962C8B-B14F-4D97-AF65-F5344CB8AC3E}">
        <p14:creationId xmlns:p14="http://schemas.microsoft.com/office/powerpoint/2010/main" val="2204546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4FFA7145-1014-4E33-A7CC-5EED9D35B823}" type="slidenum">
              <a:rPr lang="en-CA"/>
              <a:pPr>
                <a:defRPr/>
              </a:pPr>
              <a:t>‹#›</a:t>
            </a:fld>
            <a:endParaRPr lang="en-CA"/>
          </a:p>
        </p:txBody>
      </p:sp>
    </p:spTree>
    <p:extLst>
      <p:ext uri="{BB962C8B-B14F-4D97-AF65-F5344CB8AC3E}">
        <p14:creationId xmlns:p14="http://schemas.microsoft.com/office/powerpoint/2010/main" val="57925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C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CA"/>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DF17FB2-5692-4BBB-AF71-B4CCB5153AE3}"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CA950-32D3-4647-8A00-B1A77BBC4F8E}" type="datetimeFigureOut">
              <a:rPr lang="en-US" smtClean="0"/>
              <a:t>11/26/2018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7A1F5-F356-4258-8FF9-FE338465662F}" type="slidenum">
              <a:rPr lang="en-US" smtClean="0"/>
              <a:t>‹#›</a:t>
            </a:fld>
            <a:endParaRPr lang="en-US"/>
          </a:p>
        </p:txBody>
      </p:sp>
    </p:spTree>
    <p:extLst>
      <p:ext uri="{BB962C8B-B14F-4D97-AF65-F5344CB8AC3E}">
        <p14:creationId xmlns:p14="http://schemas.microsoft.com/office/powerpoint/2010/main" val="17492673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http://openclipart.org/detail/192580/jigsaw-puzzle-by-voyeg3r-192580"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hyperlink" Target="http://openclipart.org/detail/192580/jigsaw-puzzle-by-voyeg3r-192580" TargetMode="Externa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 name="Rectangle 8"/>
          <p:cNvSpPr>
            <a:spLocks noGrp="1" noChangeArrowheads="1"/>
          </p:cNvSpPr>
          <p:nvPr>
            <p:ph sz="quarter" idx="4294967295"/>
          </p:nvPr>
        </p:nvSpPr>
        <p:spPr>
          <a:xfrm>
            <a:off x="1187624" y="2552065"/>
            <a:ext cx="6840909" cy="3528392"/>
          </a:xfrm>
          <a:prstGeom prst="rect">
            <a:avLst/>
          </a:prstGeom>
        </p:spPr>
        <p:txBody>
          <a:bodyPr/>
          <a:lstStyle/>
          <a:p>
            <a:pPr marL="571500" indent="-571500" eaLnBrk="1" hangingPunct="1">
              <a:buFont typeface="+mj-lt"/>
              <a:buAutoNum type="arabicPeriod"/>
              <a:defRPr/>
            </a:pPr>
            <a:r>
              <a:rPr lang="en-CA" sz="2800" dirty="0">
                <a:latin typeface="Arial Narrow" panose="020B0606020202030204" pitchFamily="34" charset="0"/>
              </a:rPr>
              <a:t>specificities of NAPPO</a:t>
            </a:r>
          </a:p>
          <a:p>
            <a:pPr marL="571500" indent="-571500" eaLnBrk="1" hangingPunct="1">
              <a:buFont typeface="+mj-lt"/>
              <a:buAutoNum type="arabicPeriod"/>
              <a:defRPr/>
            </a:pPr>
            <a:r>
              <a:rPr lang="en-CA" sz="2800" dirty="0">
                <a:latin typeface="Arial Narrow" panose="020B0606020202030204" pitchFamily="34" charset="0"/>
              </a:rPr>
              <a:t>The state of NAPPO – 2018-2019</a:t>
            </a:r>
          </a:p>
          <a:p>
            <a:pPr marL="971550" lvl="1" indent="-571500" eaLnBrk="1" hangingPunct="1">
              <a:defRPr/>
            </a:pPr>
            <a:r>
              <a:rPr lang="en-CA" dirty="0">
                <a:latin typeface="Arial Narrow" panose="020B0606020202030204" pitchFamily="34" charset="0"/>
              </a:rPr>
              <a:t>achievements</a:t>
            </a:r>
          </a:p>
          <a:p>
            <a:pPr marL="971550" lvl="1" indent="-571500" eaLnBrk="1" hangingPunct="1">
              <a:defRPr/>
            </a:pPr>
            <a:r>
              <a:rPr lang="en-CA" dirty="0">
                <a:latin typeface="Arial Narrow" panose="020B0606020202030204" pitchFamily="34" charset="0"/>
              </a:rPr>
              <a:t>emerging pests and issues</a:t>
            </a:r>
          </a:p>
          <a:p>
            <a:pPr marL="971550" lvl="1" indent="-571500" eaLnBrk="1" hangingPunct="1">
              <a:defRPr/>
            </a:pPr>
            <a:r>
              <a:rPr lang="en-CA" dirty="0">
                <a:latin typeface="Arial Narrow" panose="020B0606020202030204" pitchFamily="34" charset="0"/>
              </a:rPr>
              <a:t>p</a:t>
            </a:r>
            <a:r>
              <a:rPr lang="en-CA" sz="2800" dirty="0">
                <a:latin typeface="Arial Narrow" panose="020B0606020202030204" pitchFamily="34" charset="0"/>
              </a:rPr>
              <a:t>rojects/activities</a:t>
            </a:r>
          </a:p>
          <a:p>
            <a:pPr marL="971550" lvl="1" indent="-571500" eaLnBrk="1" hangingPunct="1">
              <a:defRPr/>
            </a:pPr>
            <a:r>
              <a:rPr lang="en-CA" sz="2800" dirty="0">
                <a:latin typeface="Arial Narrow" panose="020B0606020202030204" pitchFamily="34" charset="0"/>
              </a:rPr>
              <a:t>opportunities for further collaboration</a:t>
            </a:r>
          </a:p>
          <a:p>
            <a:pPr marL="571500" indent="-571500" eaLnBrk="1" hangingPunct="1">
              <a:buFont typeface="+mj-lt"/>
              <a:buAutoNum type="arabicPeriod"/>
              <a:defRPr/>
            </a:pPr>
            <a:r>
              <a:rPr lang="en-CA" sz="2800" dirty="0">
                <a:latin typeface="Arial Narrow" panose="020B0606020202030204" pitchFamily="34" charset="0"/>
              </a:rPr>
              <a:t>later - report-out IC meeting</a:t>
            </a:r>
          </a:p>
          <a:p>
            <a:pPr marL="571500" indent="-571500" eaLnBrk="1" hangingPunct="1">
              <a:buFont typeface="+mj-lt"/>
              <a:buAutoNum type="arabicPeriod"/>
              <a:defRPr/>
            </a:pPr>
            <a:endParaRPr lang="en-CA" sz="2800" dirty="0">
              <a:latin typeface="Arial Narrow" panose="020B0606020202030204" pitchFamily="34" charset="0"/>
            </a:endParaRPr>
          </a:p>
        </p:txBody>
      </p:sp>
      <p:sp>
        <p:nvSpPr>
          <p:cNvPr id="9" name="Rectangle 8"/>
          <p:cNvSpPr/>
          <p:nvPr/>
        </p:nvSpPr>
        <p:spPr>
          <a:xfrm>
            <a:off x="237494" y="1556469"/>
            <a:ext cx="8568952" cy="707886"/>
          </a:xfrm>
          <a:prstGeom prst="rect">
            <a:avLst/>
          </a:prstGeom>
        </p:spPr>
        <p:txBody>
          <a:bodyPr wrap="square">
            <a:spAutoFit/>
          </a:bodyPr>
          <a:lstStyle/>
          <a:p>
            <a:pPr algn="ctr"/>
            <a:r>
              <a:rPr lang="en-US" sz="4000" b="1" dirty="0">
                <a:solidFill>
                  <a:srgbClr val="0033CC"/>
                </a:solidFill>
                <a:latin typeface="Arial Narrow" panose="020B0606020202030204" pitchFamily="34" charset="0"/>
              </a:rPr>
              <a:t>my job today ..</a:t>
            </a:r>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303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628800"/>
            <a:ext cx="8568952" cy="584775"/>
          </a:xfrm>
          <a:prstGeom prst="rect">
            <a:avLst/>
          </a:prstGeom>
        </p:spPr>
        <p:txBody>
          <a:bodyPr wrap="square">
            <a:spAutoFit/>
          </a:bodyPr>
          <a:lstStyle/>
          <a:p>
            <a:pPr algn="ctr"/>
            <a:r>
              <a:rPr lang="en-US" sz="3200" b="1" dirty="0">
                <a:solidFill>
                  <a:srgbClr val="CC3300"/>
                </a:solidFill>
                <a:latin typeface="Arial Narrow" panose="020B0606020202030204" pitchFamily="34" charset="0"/>
              </a:rPr>
              <a:t>3. The state of NAPPO – 2018</a:t>
            </a:r>
          </a:p>
        </p:txBody>
      </p:sp>
      <p:sp>
        <p:nvSpPr>
          <p:cNvPr id="7" name="TextBox 6"/>
          <p:cNvSpPr txBox="1"/>
          <p:nvPr/>
        </p:nvSpPr>
        <p:spPr>
          <a:xfrm>
            <a:off x="1331640" y="2556589"/>
            <a:ext cx="6696744" cy="3477875"/>
          </a:xfrm>
          <a:prstGeom prst="rect">
            <a:avLst/>
          </a:prstGeom>
          <a:noFill/>
        </p:spPr>
        <p:txBody>
          <a:bodyPr wrap="square" rtlCol="0">
            <a:spAutoFit/>
          </a:bodyPr>
          <a:lstStyle/>
          <a:p>
            <a:r>
              <a:rPr lang="en-US" sz="2400" dirty="0">
                <a:solidFill>
                  <a:srgbClr val="009900"/>
                </a:solidFill>
                <a:latin typeface="Arial Narrow" panose="020B0606020202030204" pitchFamily="34" charset="0"/>
              </a:rPr>
              <a:t>ending in </a:t>
            </a:r>
            <a:r>
              <a:rPr lang="en-US" sz="2400" b="1" dirty="0">
                <a:solidFill>
                  <a:srgbClr val="009900"/>
                </a:solidFill>
                <a:latin typeface="Arial Narrow" panose="020B0606020202030204" pitchFamily="34" charset="0"/>
              </a:rPr>
              <a:t>2020</a:t>
            </a:r>
          </a:p>
          <a:p>
            <a:pPr marL="914400" lvl="1" indent="-457200">
              <a:buFont typeface="+mj-lt"/>
              <a:buAutoNum type="arabicPeriod" startAt="12"/>
            </a:pPr>
            <a:r>
              <a:rPr lang="en-US" sz="2400" dirty="0">
                <a:latin typeface="Arial Narrow" panose="020B0606020202030204" pitchFamily="34" charset="0"/>
              </a:rPr>
              <a:t>Asian Gypsy Moth – validation of risk periods</a:t>
            </a:r>
          </a:p>
          <a:p>
            <a:pPr marL="0" lvl="1"/>
            <a:r>
              <a:rPr lang="en-US" sz="2400" dirty="0">
                <a:solidFill>
                  <a:srgbClr val="009900"/>
                </a:solidFill>
                <a:latin typeface="Arial Narrow" panose="020B0606020202030204" pitchFamily="34" charset="0"/>
              </a:rPr>
              <a:t>NEW - started in </a:t>
            </a:r>
            <a:r>
              <a:rPr lang="en-US" sz="2400" b="1" dirty="0">
                <a:solidFill>
                  <a:srgbClr val="009900"/>
                </a:solidFill>
                <a:latin typeface="Arial Narrow" panose="020B0606020202030204" pitchFamily="34" charset="0"/>
              </a:rPr>
              <a:t>2018</a:t>
            </a:r>
          </a:p>
          <a:p>
            <a:pPr lvl="2" indent="-457200">
              <a:buFont typeface="+mj-lt"/>
              <a:buAutoNum type="arabicPeriod" startAt="13"/>
            </a:pPr>
            <a:r>
              <a:rPr lang="en-US" sz="2400" dirty="0">
                <a:latin typeface="Arial Narrow" panose="020B0606020202030204" pitchFamily="34" charset="0"/>
              </a:rPr>
              <a:t>Revision of RSPM 9 – authorization of laboratories</a:t>
            </a:r>
          </a:p>
          <a:p>
            <a:pPr lvl="2" indent="-457200">
              <a:buFont typeface="+mj-lt"/>
              <a:buAutoNum type="arabicPeriod" startAt="13"/>
            </a:pPr>
            <a:r>
              <a:rPr lang="en-US" sz="2400" dirty="0">
                <a:latin typeface="Arial Narrow" panose="020B0606020202030204" pitchFamily="34" charset="0"/>
              </a:rPr>
              <a:t>Revision of RSPM 35 – plants for planting</a:t>
            </a:r>
          </a:p>
          <a:p>
            <a:pPr lvl="2" indent="-457200">
              <a:buFont typeface="+mj-lt"/>
              <a:buAutoNum type="arabicPeriod" startAt="13"/>
            </a:pPr>
            <a:r>
              <a:rPr lang="en-US" sz="2800" dirty="0">
                <a:solidFill>
                  <a:srgbClr val="0033CC"/>
                </a:solidFill>
                <a:latin typeface="Arial Narrow" panose="020B0606020202030204" pitchFamily="34" charset="0"/>
              </a:rPr>
              <a:t>ISPM 38 implementation workshop</a:t>
            </a:r>
          </a:p>
          <a:p>
            <a:pPr marL="0" lvl="1"/>
            <a:r>
              <a:rPr lang="en-US" sz="2400" dirty="0">
                <a:solidFill>
                  <a:srgbClr val="009900"/>
                </a:solidFill>
                <a:latin typeface="Arial Narrow" panose="020B0606020202030204" pitchFamily="34" charset="0"/>
              </a:rPr>
              <a:t>starting soon</a:t>
            </a:r>
          </a:p>
          <a:p>
            <a:pPr marL="971550" lvl="2" indent="-514350">
              <a:buFont typeface="+mj-lt"/>
              <a:buAutoNum type="arabicPeriod" startAt="16"/>
            </a:pPr>
            <a:r>
              <a:rPr lang="en-US" sz="2400" dirty="0">
                <a:latin typeface="Arial Narrow" panose="020B0606020202030204" pitchFamily="34" charset="0"/>
              </a:rPr>
              <a:t>Revision of RSPM 22 – containment facilities </a:t>
            </a: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3133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0865" y="2564904"/>
            <a:ext cx="4851008" cy="3046988"/>
          </a:xfrm>
          <a:prstGeom prst="rect">
            <a:avLst/>
          </a:prstGeom>
        </p:spPr>
        <p:txBody>
          <a:bodyPr wrap="none">
            <a:spAutoFit/>
          </a:bodyPr>
          <a:lstStyle/>
          <a:p>
            <a:pPr algn="ctr"/>
            <a:r>
              <a:rPr lang="en-US" sz="3200" b="1" dirty="0">
                <a:solidFill>
                  <a:srgbClr val="0033CC"/>
                </a:solidFill>
                <a:latin typeface="Arial Narrow" panose="020B0606020202030204" pitchFamily="34" charset="0"/>
              </a:rPr>
              <a:t>Gracias </a:t>
            </a:r>
            <a:r>
              <a:rPr lang="en-US" sz="3200" b="1" dirty="0" err="1">
                <a:solidFill>
                  <a:srgbClr val="0033CC"/>
                </a:solidFill>
                <a:latin typeface="Arial Narrow" panose="020B0606020202030204" pitchFamily="34" charset="0"/>
              </a:rPr>
              <a:t>por</a:t>
            </a:r>
            <a:r>
              <a:rPr lang="en-US" sz="3200" b="1" dirty="0">
                <a:solidFill>
                  <a:srgbClr val="0033CC"/>
                </a:solidFill>
                <a:latin typeface="Arial Narrow" panose="020B0606020202030204" pitchFamily="34" charset="0"/>
              </a:rPr>
              <a:t> </a:t>
            </a:r>
            <a:r>
              <a:rPr lang="en-US" sz="3200" b="1" dirty="0" err="1">
                <a:solidFill>
                  <a:srgbClr val="0033CC"/>
                </a:solidFill>
                <a:latin typeface="Arial Narrow" panose="020B0606020202030204" pitchFamily="34" charset="0"/>
              </a:rPr>
              <a:t>su</a:t>
            </a:r>
            <a:r>
              <a:rPr lang="en-US" sz="3200" b="1" dirty="0">
                <a:solidFill>
                  <a:srgbClr val="0033CC"/>
                </a:solidFill>
                <a:latin typeface="Arial Narrow" panose="020B0606020202030204" pitchFamily="34" charset="0"/>
              </a:rPr>
              <a:t> </a:t>
            </a:r>
            <a:r>
              <a:rPr lang="en-US" sz="3200" b="1" dirty="0" err="1">
                <a:solidFill>
                  <a:srgbClr val="0033CC"/>
                </a:solidFill>
                <a:latin typeface="Arial Narrow" panose="020B0606020202030204" pitchFamily="34" charset="0"/>
              </a:rPr>
              <a:t>atención</a:t>
            </a:r>
            <a:endParaRPr lang="en-US" sz="3200" b="1" dirty="0">
              <a:solidFill>
                <a:srgbClr val="0033CC"/>
              </a:solidFill>
              <a:latin typeface="Arial Narrow" panose="020B0606020202030204" pitchFamily="34" charset="0"/>
            </a:endParaRPr>
          </a:p>
          <a:p>
            <a:pPr algn="ctr"/>
            <a:r>
              <a:rPr lang="en-US" sz="3200" b="1" dirty="0">
                <a:solidFill>
                  <a:srgbClr val="A50021"/>
                </a:solidFill>
                <a:latin typeface="Arial Narrow" panose="020B0606020202030204" pitchFamily="34" charset="0"/>
              </a:rPr>
              <a:t>Thanks for your attention</a:t>
            </a:r>
          </a:p>
          <a:p>
            <a:pPr algn="ctr"/>
            <a:r>
              <a:rPr lang="en-US" sz="3200" b="1" dirty="0">
                <a:solidFill>
                  <a:srgbClr val="009900"/>
                </a:solidFill>
                <a:latin typeface="Arial Narrow" panose="020B0606020202030204" pitchFamily="34" charset="0"/>
              </a:rPr>
              <a:t>Merci pour </a:t>
            </a:r>
            <a:r>
              <a:rPr lang="en-US" sz="3200" b="1" dirty="0" err="1">
                <a:solidFill>
                  <a:srgbClr val="009900"/>
                </a:solidFill>
                <a:latin typeface="Arial Narrow" panose="020B0606020202030204" pitchFamily="34" charset="0"/>
              </a:rPr>
              <a:t>votre</a:t>
            </a:r>
            <a:r>
              <a:rPr lang="en-US" sz="3200" b="1" dirty="0">
                <a:solidFill>
                  <a:srgbClr val="009900"/>
                </a:solidFill>
                <a:latin typeface="Arial Narrow" panose="020B0606020202030204" pitchFamily="34" charset="0"/>
              </a:rPr>
              <a:t> attention</a:t>
            </a:r>
          </a:p>
          <a:p>
            <a:pPr algn="ctr"/>
            <a:endParaRPr lang="en-US" sz="3200" b="1" dirty="0">
              <a:solidFill>
                <a:srgbClr val="0033CC"/>
              </a:solidFill>
              <a:latin typeface="Arial Narrow" panose="020B0606020202030204" pitchFamily="34" charset="0"/>
            </a:endParaRPr>
          </a:p>
          <a:p>
            <a:pPr algn="ctr"/>
            <a:r>
              <a:rPr lang="en-US" sz="3200" i="1" dirty="0">
                <a:latin typeface="Arial Narrow" panose="020B0606020202030204" pitchFamily="34" charset="0"/>
              </a:rPr>
              <a:t>Stephanie.Bloem@NAPPO.org</a:t>
            </a:r>
          </a:p>
          <a:p>
            <a:pPr algn="ctr"/>
            <a:endParaRPr lang="en-US" sz="3200" b="1" dirty="0">
              <a:solidFill>
                <a:srgbClr val="0033CC"/>
              </a:solidFill>
              <a:latin typeface="Arial Narrow" panose="020B0606020202030204" pitchFamily="34" charset="0"/>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062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Rectangle 8"/>
          <p:cNvSpPr/>
          <p:nvPr/>
        </p:nvSpPr>
        <p:spPr>
          <a:xfrm>
            <a:off x="2843808" y="1412776"/>
            <a:ext cx="3996444" cy="707886"/>
          </a:xfrm>
          <a:prstGeom prst="rect">
            <a:avLst/>
          </a:prstGeom>
        </p:spPr>
        <p:txBody>
          <a:bodyPr wrap="square">
            <a:spAutoFit/>
          </a:bodyPr>
          <a:lstStyle/>
          <a:p>
            <a:pPr algn="ctr"/>
            <a:r>
              <a:rPr lang="en-US" sz="4000" b="1" dirty="0">
                <a:solidFill>
                  <a:srgbClr val="0033CC"/>
                </a:solidFill>
                <a:latin typeface="Arial Narrow" panose="020B0606020202030204" pitchFamily="34" charset="0"/>
              </a:rPr>
              <a:t>1. specificities</a:t>
            </a:r>
          </a:p>
        </p:txBody>
      </p:sp>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8">
            <a:extLst>
              <a:ext uri="{FF2B5EF4-FFF2-40B4-BE49-F238E27FC236}">
                <a16:creationId xmlns:a16="http://schemas.microsoft.com/office/drawing/2014/main" xmlns="" id="{0A9CA87F-3F6A-40B3-A223-D4813C699BA3}"/>
              </a:ext>
            </a:extLst>
          </p:cNvPr>
          <p:cNvSpPr txBox="1">
            <a:spLocks noChangeArrowheads="1"/>
          </p:cNvSpPr>
          <p:nvPr/>
        </p:nvSpPr>
        <p:spPr bwMode="auto">
          <a:xfrm>
            <a:off x="683568" y="2360751"/>
            <a:ext cx="8064896"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FontTx/>
              <a:buNone/>
              <a:defRPr/>
            </a:pPr>
            <a:r>
              <a:rPr lang="en-CA" sz="2400" kern="0" dirty="0">
                <a:latin typeface="Arial Narrow" panose="020B0606020202030204" pitchFamily="34" charset="0"/>
                <a:cs typeface="Arial" panose="020B0604020202020204" pitchFamily="34" charset="0"/>
              </a:rPr>
              <a:t>A forum for Canadian, U.S. and Mexican </a:t>
            </a:r>
            <a:r>
              <a:rPr lang="en-CA" sz="2400" kern="0" dirty="0">
                <a:solidFill>
                  <a:srgbClr val="0033CC"/>
                </a:solidFill>
                <a:latin typeface="Arial Narrow" panose="020B0606020202030204" pitchFamily="34" charset="0"/>
                <a:cs typeface="Arial" panose="020B0604020202020204" pitchFamily="34" charset="0"/>
              </a:rPr>
              <a:t>regulatory and industry professionals </a:t>
            </a:r>
            <a:r>
              <a:rPr lang="en-CA" sz="2400" kern="0" dirty="0">
                <a:latin typeface="Arial Narrow" panose="020B0606020202030204" pitchFamily="34" charset="0"/>
                <a:cs typeface="Arial" panose="020B0604020202020204" pitchFamily="34" charset="0"/>
              </a:rPr>
              <a:t>to collaborate in the </a:t>
            </a:r>
            <a:r>
              <a:rPr lang="en-CA" sz="2400" kern="0" dirty="0">
                <a:solidFill>
                  <a:srgbClr val="0033CC"/>
                </a:solidFill>
                <a:latin typeface="Arial Narrow" panose="020B0606020202030204" pitchFamily="34" charset="0"/>
                <a:cs typeface="Arial" panose="020B0604020202020204" pitchFamily="34" charset="0"/>
              </a:rPr>
              <a:t>protection of (all) plant resources and the environment while facilitating safe trade</a:t>
            </a:r>
          </a:p>
          <a:p>
            <a:pPr marL="0" indent="0" eaLnBrk="1" hangingPunct="1">
              <a:buFontTx/>
              <a:buNone/>
              <a:defRPr/>
            </a:pPr>
            <a:endParaRPr lang="en-CA" sz="2400" kern="0" dirty="0">
              <a:latin typeface="Arial Narrow" panose="020B0606020202030204" pitchFamily="34" charset="0"/>
              <a:cs typeface="Arial" panose="020B0604020202020204" pitchFamily="34" charset="0"/>
            </a:endParaRPr>
          </a:p>
          <a:p>
            <a:pPr marL="0" indent="0" eaLnBrk="1" hangingPunct="1">
              <a:buFontTx/>
              <a:buNone/>
              <a:defRPr/>
            </a:pPr>
            <a:r>
              <a:rPr lang="en-CA" sz="2400" kern="0" dirty="0">
                <a:latin typeface="Arial Narrow" panose="020B0606020202030204" pitchFamily="34" charset="0"/>
                <a:cs typeface="Arial" panose="020B0604020202020204" pitchFamily="34" charset="0"/>
              </a:rPr>
              <a:t>NAPPO …</a:t>
            </a:r>
          </a:p>
          <a:p>
            <a:pPr>
              <a:defRPr/>
            </a:pPr>
            <a:r>
              <a:rPr lang="en-CA" sz="2400" kern="0" dirty="0">
                <a:latin typeface="Arial Narrow" panose="020B0606020202030204" pitchFamily="34" charset="0"/>
                <a:cs typeface="Arial" panose="020B0604020202020204" pitchFamily="34" charset="0"/>
              </a:rPr>
              <a:t>Promotes harmonized approaches to plant health</a:t>
            </a:r>
          </a:p>
          <a:p>
            <a:pPr>
              <a:defRPr/>
            </a:pPr>
            <a:r>
              <a:rPr lang="en-CA" sz="2400" kern="0" dirty="0">
                <a:latin typeface="Arial Narrow" panose="020B0606020202030204" pitchFamily="34" charset="0"/>
                <a:cs typeface="Arial" panose="020B0604020202020204" pitchFamily="34" charset="0"/>
              </a:rPr>
              <a:t>Facilitates communication and engagement of/for stakeholders</a:t>
            </a:r>
          </a:p>
          <a:p>
            <a:pPr>
              <a:defRPr/>
            </a:pPr>
            <a:r>
              <a:rPr lang="en-CA" sz="2400" kern="0" dirty="0">
                <a:latin typeface="Arial Narrow" panose="020B0606020202030204" pitchFamily="34" charset="0"/>
                <a:cs typeface="Arial" panose="020B0604020202020204" pitchFamily="34" charset="0"/>
              </a:rPr>
              <a:t>Cooperates with key strategic partners</a:t>
            </a:r>
          </a:p>
          <a:p>
            <a:pPr>
              <a:defRPr/>
            </a:pPr>
            <a:r>
              <a:rPr lang="en-CA" sz="2400" kern="0" dirty="0">
                <a:latin typeface="Arial Narrow" panose="020B0606020202030204" pitchFamily="34" charset="0"/>
                <a:cs typeface="Arial" panose="020B0604020202020204" pitchFamily="34" charset="0"/>
              </a:rPr>
              <a:t>Maintains transparency; fosters trust</a:t>
            </a:r>
          </a:p>
          <a:p>
            <a:pPr marL="0" indent="0">
              <a:buFontTx/>
              <a:buNone/>
              <a:defRPr/>
            </a:pPr>
            <a:endParaRPr lang="en-CA" sz="2400" kern="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171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3" descr="simple-printable-world-map"/>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18561" y="1611213"/>
            <a:ext cx="7835900" cy="3943350"/>
          </a:xfrm>
        </p:spPr>
      </p:pic>
      <p:sp>
        <p:nvSpPr>
          <p:cNvPr id="38918" name="Text Box 5"/>
          <p:cNvSpPr txBox="1">
            <a:spLocks noChangeArrowheads="1"/>
          </p:cNvSpPr>
          <p:nvPr/>
        </p:nvSpPr>
        <p:spPr bwMode="auto">
          <a:xfrm>
            <a:off x="4636511" y="2180985"/>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EPPO</a:t>
            </a:r>
            <a:endParaRPr lang="en-CA" altLang="en-US" sz="1400" b="1" dirty="0"/>
          </a:p>
        </p:txBody>
      </p:sp>
      <p:sp>
        <p:nvSpPr>
          <p:cNvPr id="38919" name="Text Box 6"/>
          <p:cNvSpPr txBox="1">
            <a:spLocks noChangeArrowheads="1"/>
          </p:cNvSpPr>
          <p:nvPr/>
        </p:nvSpPr>
        <p:spPr bwMode="auto">
          <a:xfrm>
            <a:off x="6799312" y="2827686"/>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APPPC</a:t>
            </a:r>
            <a:endParaRPr lang="en-CA" altLang="en-US" sz="1400" b="1" dirty="0"/>
          </a:p>
        </p:txBody>
      </p:sp>
      <p:sp>
        <p:nvSpPr>
          <p:cNvPr id="38920" name="Text Box 7"/>
          <p:cNvSpPr txBox="1">
            <a:spLocks noChangeArrowheads="1"/>
          </p:cNvSpPr>
          <p:nvPr/>
        </p:nvSpPr>
        <p:spPr bwMode="auto">
          <a:xfrm>
            <a:off x="3078423" y="4069175"/>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COSAVE</a:t>
            </a:r>
            <a:endParaRPr lang="en-CA" altLang="en-US" sz="1400" b="1" dirty="0"/>
          </a:p>
        </p:txBody>
      </p:sp>
      <p:sp>
        <p:nvSpPr>
          <p:cNvPr id="38921" name="Text Box 8"/>
          <p:cNvSpPr txBox="1">
            <a:spLocks noChangeArrowheads="1"/>
          </p:cNvSpPr>
          <p:nvPr/>
        </p:nvSpPr>
        <p:spPr bwMode="auto">
          <a:xfrm>
            <a:off x="2856781" y="3666127"/>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CAN</a:t>
            </a:r>
            <a:endParaRPr lang="en-CA" altLang="en-US" sz="1400" b="1" dirty="0"/>
          </a:p>
        </p:txBody>
      </p:sp>
      <p:sp>
        <p:nvSpPr>
          <p:cNvPr id="38922" name="Text Box 9"/>
          <p:cNvSpPr txBox="1">
            <a:spLocks noChangeArrowheads="1"/>
          </p:cNvSpPr>
          <p:nvPr/>
        </p:nvSpPr>
        <p:spPr bwMode="auto">
          <a:xfrm>
            <a:off x="2897313" y="3059028"/>
            <a:ext cx="11752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CAHFSA</a:t>
            </a:r>
            <a:endParaRPr lang="en-CA" altLang="en-US" sz="1400" b="1" dirty="0"/>
          </a:p>
        </p:txBody>
      </p:sp>
      <p:sp>
        <p:nvSpPr>
          <p:cNvPr id="38923" name="Text Box 10"/>
          <p:cNvSpPr txBox="1">
            <a:spLocks noChangeArrowheads="1"/>
          </p:cNvSpPr>
          <p:nvPr/>
        </p:nvSpPr>
        <p:spPr bwMode="auto">
          <a:xfrm>
            <a:off x="5335525" y="2587168"/>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NEPPO</a:t>
            </a:r>
            <a:endParaRPr lang="en-CA" altLang="en-US" sz="1400" b="1" dirty="0"/>
          </a:p>
        </p:txBody>
      </p:sp>
      <p:sp>
        <p:nvSpPr>
          <p:cNvPr id="38924" name="Text Box 11"/>
          <p:cNvSpPr txBox="1">
            <a:spLocks noChangeArrowheads="1"/>
          </p:cNvSpPr>
          <p:nvPr/>
        </p:nvSpPr>
        <p:spPr bwMode="auto">
          <a:xfrm>
            <a:off x="7559868" y="3674101"/>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PPPO</a:t>
            </a:r>
            <a:endParaRPr lang="en-CA" altLang="en-US" sz="1400" b="1" dirty="0"/>
          </a:p>
        </p:txBody>
      </p:sp>
      <p:sp>
        <p:nvSpPr>
          <p:cNvPr id="38925" name="Text Box 12"/>
          <p:cNvSpPr txBox="1">
            <a:spLocks noChangeArrowheads="1"/>
          </p:cNvSpPr>
          <p:nvPr/>
        </p:nvSpPr>
        <p:spPr bwMode="auto">
          <a:xfrm>
            <a:off x="2214291" y="2878418"/>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OIRSA</a:t>
            </a:r>
            <a:endParaRPr lang="en-CA" altLang="en-US" sz="1400" b="1" dirty="0"/>
          </a:p>
        </p:txBody>
      </p:sp>
      <p:sp>
        <p:nvSpPr>
          <p:cNvPr id="38926" name="Text Box 13"/>
          <p:cNvSpPr txBox="1">
            <a:spLocks noChangeArrowheads="1"/>
          </p:cNvSpPr>
          <p:nvPr/>
        </p:nvSpPr>
        <p:spPr bwMode="auto">
          <a:xfrm>
            <a:off x="4922178" y="3513727"/>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400" b="1" dirty="0"/>
              <a:t>IAPSC</a:t>
            </a:r>
            <a:endParaRPr lang="en-CA" altLang="en-US" sz="1400" b="1" dirty="0"/>
          </a:p>
        </p:txBody>
      </p:sp>
      <p:sp>
        <p:nvSpPr>
          <p:cNvPr id="38929" name="Text Box 16"/>
          <p:cNvSpPr txBox="1">
            <a:spLocks noChangeArrowheads="1"/>
          </p:cNvSpPr>
          <p:nvPr/>
        </p:nvSpPr>
        <p:spPr bwMode="auto">
          <a:xfrm>
            <a:off x="265981" y="1331433"/>
            <a:ext cx="3124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Arial Narrow" panose="020B0606020202030204" pitchFamily="34" charset="0"/>
                <a:cs typeface="Arial" panose="020B0604020202020204" pitchFamily="34" charset="0"/>
              </a:rPr>
              <a:t>Technical</a:t>
            </a:r>
            <a:r>
              <a:rPr lang="fr-CA" altLang="en-US" sz="2000" dirty="0">
                <a:latin typeface="Arial Narrow" panose="020B0606020202030204" pitchFamily="34" charset="0"/>
                <a:cs typeface="Arial" panose="020B0604020202020204" pitchFamily="34" charset="0"/>
              </a:rPr>
              <a:t> consultation </a:t>
            </a:r>
            <a:r>
              <a:rPr lang="fr-CA" altLang="en-US" sz="2000" dirty="0" err="1">
                <a:latin typeface="Arial Narrow" panose="020B0606020202030204" pitchFamily="34" charset="0"/>
                <a:cs typeface="Arial" panose="020B0604020202020204" pitchFamily="34" charset="0"/>
              </a:rPr>
              <a:t>RPPOs</a:t>
            </a:r>
            <a:r>
              <a:rPr lang="fr-CA" altLang="en-US" sz="2000" dirty="0">
                <a:latin typeface="Arial Narrow" panose="020B0606020202030204" pitchFamily="34" charset="0"/>
                <a:cs typeface="Arial" panose="020B0604020202020204" pitchFamily="34" charset="0"/>
              </a:rPr>
              <a:t> + IPPC </a:t>
            </a:r>
            <a:r>
              <a:rPr lang="fr-CA" altLang="en-US" sz="2000" dirty="0" err="1">
                <a:latin typeface="Arial Narrow" panose="020B0606020202030204" pitchFamily="34" charset="0"/>
                <a:cs typeface="Arial" panose="020B0604020202020204" pitchFamily="34" charset="0"/>
              </a:rPr>
              <a:t>Secretariat</a:t>
            </a:r>
            <a:endParaRPr lang="en-CA" altLang="en-US" sz="2000" dirty="0">
              <a:latin typeface="Arial Narrow" panose="020B0606020202030204" pitchFamily="34" charset="0"/>
              <a:cs typeface="Arial" panose="020B0604020202020204" pitchFamily="34" charset="0"/>
            </a:endParaRPr>
          </a:p>
        </p:txBody>
      </p:sp>
      <p:sp>
        <p:nvSpPr>
          <p:cNvPr id="38930" name="Text Box 17"/>
          <p:cNvSpPr txBox="1">
            <a:spLocks noChangeArrowheads="1"/>
          </p:cNvSpPr>
          <p:nvPr/>
        </p:nvSpPr>
        <p:spPr bwMode="auto">
          <a:xfrm>
            <a:off x="5777493" y="5796543"/>
            <a:ext cx="147350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Arial Narrow" panose="020B0606020202030204" pitchFamily="34" charset="0"/>
                <a:cs typeface="Arial" panose="020B0604020202020204" pitchFamily="34" charset="0"/>
              </a:rPr>
              <a:t>Inter-regional</a:t>
            </a:r>
            <a:r>
              <a:rPr lang="fr-CA" altLang="en-US" sz="2000" dirty="0">
                <a:latin typeface="Arial Narrow" panose="020B0606020202030204" pitchFamily="34" charset="0"/>
                <a:cs typeface="Arial" panose="020B0604020202020204" pitchFamily="34" charset="0"/>
              </a:rPr>
              <a:t> consultation</a:t>
            </a:r>
            <a:endParaRPr lang="en-CA" altLang="en-US" sz="2000" dirty="0">
              <a:latin typeface="Arial Narrow" panose="020B0606020202030204" pitchFamily="34" charset="0"/>
              <a:cs typeface="Arial" panose="020B0604020202020204" pitchFamily="34" charset="0"/>
            </a:endParaRPr>
          </a:p>
        </p:txBody>
      </p:sp>
      <p:sp>
        <p:nvSpPr>
          <p:cNvPr id="38931" name="Text Box 18"/>
          <p:cNvSpPr txBox="1">
            <a:spLocks noChangeArrowheads="1"/>
          </p:cNvSpPr>
          <p:nvPr/>
        </p:nvSpPr>
        <p:spPr bwMode="auto">
          <a:xfrm>
            <a:off x="6576352" y="1369233"/>
            <a:ext cx="233173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r">
              <a:spcBef>
                <a:spcPct val="50000"/>
              </a:spcBef>
            </a:pPr>
            <a:r>
              <a:rPr lang="fr-CA" altLang="en-US" sz="2000" dirty="0" err="1">
                <a:latin typeface="Arial Narrow" panose="020B0606020202030204" pitchFamily="34" charset="0"/>
                <a:cs typeface="Arial" panose="020B0604020202020204" pitchFamily="34" charset="0"/>
              </a:rPr>
              <a:t>Promoting</a:t>
            </a:r>
            <a:r>
              <a:rPr lang="fr-CA" altLang="en-US" sz="2000" dirty="0">
                <a:latin typeface="Arial Narrow" panose="020B0606020202030204" pitchFamily="34" charset="0"/>
                <a:cs typeface="Arial" panose="020B0604020202020204" pitchFamily="34" charset="0"/>
              </a:rPr>
              <a:t> </a:t>
            </a:r>
            <a:r>
              <a:rPr lang="fr-CA" altLang="en-US" sz="2000" dirty="0" err="1">
                <a:latin typeface="Arial Narrow" panose="020B0606020202030204" pitchFamily="34" charset="0"/>
                <a:cs typeface="Arial" panose="020B0604020202020204" pitchFamily="34" charset="0"/>
              </a:rPr>
              <a:t>harmonized</a:t>
            </a:r>
            <a:r>
              <a:rPr lang="fr-CA" altLang="en-US" sz="2000" dirty="0">
                <a:latin typeface="Arial Narrow" panose="020B0606020202030204" pitchFamily="34" charset="0"/>
                <a:cs typeface="Arial" panose="020B0604020202020204" pitchFamily="34" charset="0"/>
              </a:rPr>
              <a:t> phytosanitary </a:t>
            </a:r>
            <a:r>
              <a:rPr lang="fr-CA" altLang="en-US" sz="2000" dirty="0" err="1">
                <a:latin typeface="Arial Narrow" panose="020B0606020202030204" pitchFamily="34" charset="0"/>
                <a:cs typeface="Arial" panose="020B0604020202020204" pitchFamily="34" charset="0"/>
              </a:rPr>
              <a:t>measures</a:t>
            </a:r>
            <a:endParaRPr lang="en-CA" altLang="en-US" sz="2000" dirty="0">
              <a:latin typeface="Arial Narrow" panose="020B0606020202030204" pitchFamily="34" charset="0"/>
              <a:cs typeface="Arial" panose="020B0604020202020204" pitchFamily="34" charset="0"/>
            </a:endParaRPr>
          </a:p>
        </p:txBody>
      </p:sp>
      <p:sp>
        <p:nvSpPr>
          <p:cNvPr id="38934" name="Text Box 21"/>
          <p:cNvSpPr txBox="1">
            <a:spLocks noChangeArrowheads="1"/>
          </p:cNvSpPr>
          <p:nvPr/>
        </p:nvSpPr>
        <p:spPr bwMode="auto">
          <a:xfrm>
            <a:off x="7559868" y="4818899"/>
            <a:ext cx="18821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a:latin typeface="Arial Narrow" panose="020B0606020202030204" pitchFamily="34" charset="0"/>
                <a:cs typeface="Arial" panose="020B0604020202020204" pitchFamily="34" charset="0"/>
              </a:rPr>
              <a:t>Sharing information on plant </a:t>
            </a:r>
            <a:r>
              <a:rPr lang="fr-CA" altLang="en-US" sz="2000" dirty="0" err="1">
                <a:latin typeface="Arial Narrow" panose="020B0606020202030204" pitchFamily="34" charset="0"/>
                <a:cs typeface="Arial" panose="020B0604020202020204" pitchFamily="34" charset="0"/>
              </a:rPr>
              <a:t>health</a:t>
            </a:r>
            <a:endParaRPr lang="en-CA" altLang="en-US" sz="2000" dirty="0">
              <a:latin typeface="Arial Narrow" panose="020B0606020202030204" pitchFamily="34" charset="0"/>
              <a:cs typeface="Arial" panose="020B0604020202020204" pitchFamily="34" charset="0"/>
            </a:endParaRPr>
          </a:p>
        </p:txBody>
      </p:sp>
      <p:sp>
        <p:nvSpPr>
          <p:cNvPr id="38936" name="Text Box 23"/>
          <p:cNvSpPr txBox="1">
            <a:spLocks noChangeArrowheads="1"/>
          </p:cNvSpPr>
          <p:nvPr/>
        </p:nvSpPr>
        <p:spPr bwMode="auto">
          <a:xfrm>
            <a:off x="364932" y="5127545"/>
            <a:ext cx="2438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Arial Narrow" panose="020B0606020202030204" pitchFamily="34" charset="0"/>
                <a:cs typeface="Arial" panose="020B0604020202020204" pitchFamily="34" charset="0"/>
              </a:rPr>
              <a:t>Developing</a:t>
            </a:r>
            <a:r>
              <a:rPr lang="fr-CA" altLang="en-US" sz="2000" dirty="0">
                <a:latin typeface="Arial Narrow" panose="020B0606020202030204" pitchFamily="34" charset="0"/>
                <a:cs typeface="Arial" panose="020B0604020202020204" pitchFamily="34" charset="0"/>
              </a:rPr>
              <a:t> and </a:t>
            </a:r>
            <a:r>
              <a:rPr lang="fr-CA" altLang="en-US" sz="2000" dirty="0" err="1">
                <a:latin typeface="Arial Narrow" panose="020B0606020202030204" pitchFamily="34" charset="0"/>
                <a:cs typeface="Arial" panose="020B0604020202020204" pitchFamily="34" charset="0"/>
              </a:rPr>
              <a:t>implementing</a:t>
            </a:r>
            <a:r>
              <a:rPr lang="fr-CA" altLang="en-US" sz="2000" dirty="0">
                <a:latin typeface="Arial Narrow" panose="020B0606020202030204" pitchFamily="34" charset="0"/>
                <a:cs typeface="Arial" panose="020B0604020202020204" pitchFamily="34" charset="0"/>
              </a:rPr>
              <a:t> standards</a:t>
            </a:r>
            <a:endParaRPr lang="en-CA" altLang="en-US" sz="2000" dirty="0">
              <a:latin typeface="Arial Narrow" panose="020B0606020202030204" pitchFamily="34" charset="0"/>
              <a:cs typeface="Arial" panose="020B0604020202020204" pitchFamily="34" charset="0"/>
            </a:endParaRPr>
          </a:p>
        </p:txBody>
      </p:sp>
      <p:sp>
        <p:nvSpPr>
          <p:cNvPr id="38948" name="Text Box 35"/>
          <p:cNvSpPr txBox="1">
            <a:spLocks noChangeArrowheads="1"/>
          </p:cNvSpPr>
          <p:nvPr/>
        </p:nvSpPr>
        <p:spPr bwMode="auto">
          <a:xfrm>
            <a:off x="2663833" y="5867344"/>
            <a:ext cx="2817410" cy="707886"/>
          </a:xfrm>
          <a:prstGeom prst="rect">
            <a:avLst/>
          </a:prstGeom>
          <a:solidFill>
            <a:schemeClr val="bg1"/>
          </a:solidFill>
          <a:ln>
            <a:noFill/>
          </a:ln>
          <a:effectLs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2000" dirty="0" err="1">
                <a:latin typeface="Arial Narrow" panose="020B0606020202030204" pitchFamily="34" charset="0"/>
                <a:cs typeface="Arial" panose="020B0604020202020204" pitchFamily="34" charset="0"/>
              </a:rPr>
              <a:t>Hosting</a:t>
            </a:r>
            <a:r>
              <a:rPr lang="fr-CA" altLang="en-US" sz="2000" dirty="0">
                <a:latin typeface="Arial Narrow" panose="020B0606020202030204" pitchFamily="34" charset="0"/>
                <a:cs typeface="Arial" panose="020B0604020202020204" pitchFamily="34" charset="0"/>
              </a:rPr>
              <a:t> international workshops</a:t>
            </a:r>
            <a:endParaRPr lang="en-CA" altLang="en-US" sz="2000" dirty="0">
              <a:latin typeface="Arial Narrow" panose="020B0606020202030204" pitchFamily="34" charset="0"/>
              <a:cs typeface="Arial" panose="020B0604020202020204" pitchFamily="34" charset="0"/>
            </a:endParaRPr>
          </a:p>
        </p:txBody>
      </p:sp>
      <p:sp>
        <p:nvSpPr>
          <p:cNvPr id="2" name="Rectangle 1"/>
          <p:cNvSpPr/>
          <p:nvPr/>
        </p:nvSpPr>
        <p:spPr>
          <a:xfrm>
            <a:off x="1922384" y="3244334"/>
            <a:ext cx="583814" cy="338554"/>
          </a:xfrm>
          <a:prstGeom prst="rect">
            <a:avLst/>
          </a:prstGeom>
        </p:spPr>
        <p:txBody>
          <a:bodyPr wrap="none">
            <a:spAutoFit/>
          </a:bodyPr>
          <a:lstStyle/>
          <a:p>
            <a:pPr>
              <a:spcBef>
                <a:spcPct val="50000"/>
              </a:spcBef>
            </a:pPr>
            <a:r>
              <a:rPr lang="fr-CA" altLang="en-US" sz="1600" dirty="0"/>
              <a:t>IICA</a:t>
            </a:r>
            <a:endParaRPr lang="en-CA" altLang="en-US" sz="1600" dirty="0"/>
          </a:p>
        </p:txBody>
      </p:sp>
      <p:sp>
        <p:nvSpPr>
          <p:cNvPr id="38917" name="Text Box 4"/>
          <p:cNvSpPr txBox="1">
            <a:spLocks noChangeArrowheads="1"/>
          </p:cNvSpPr>
          <p:nvPr/>
        </p:nvSpPr>
        <p:spPr bwMode="auto">
          <a:xfrm>
            <a:off x="2511643" y="2297135"/>
            <a:ext cx="930275" cy="336550"/>
          </a:xfrm>
          <a:prstGeom prst="rect">
            <a:avLst/>
          </a:prstGeom>
          <a:solidFill>
            <a:schemeClr val="bg1"/>
          </a:solidFill>
          <a:ln>
            <a:noFill/>
          </a:ln>
          <a:effectLs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ctr">
              <a:spcBef>
                <a:spcPct val="50000"/>
              </a:spcBef>
            </a:pPr>
            <a:r>
              <a:rPr lang="fr-CA" altLang="en-US" sz="1600" b="1" dirty="0"/>
              <a:t>NAPPO</a:t>
            </a:r>
            <a:endParaRPr lang="en-CA" altLang="en-US" sz="1600" b="1" dirty="0"/>
          </a:p>
        </p:txBody>
      </p:sp>
      <p:sp>
        <p:nvSpPr>
          <p:cNvPr id="23" name="Text Box 7">
            <a:extLst>
              <a:ext uri="{FF2B5EF4-FFF2-40B4-BE49-F238E27FC236}">
                <a16:creationId xmlns:a16="http://schemas.microsoft.com/office/drawing/2014/main" xmlns="" id="{3222839F-E785-481D-B35D-A0CA23999532}"/>
              </a:ext>
            </a:extLst>
          </p:cNvPr>
          <p:cNvSpPr txBox="1">
            <a:spLocks noChangeArrowheads="1"/>
          </p:cNvSpPr>
          <p:nvPr/>
        </p:nvSpPr>
        <p:spPr bwMode="auto">
          <a:xfrm>
            <a:off x="4435765" y="2492896"/>
            <a:ext cx="1000331" cy="523220"/>
          </a:xfrm>
          <a:prstGeom prst="rect">
            <a:avLst/>
          </a:prstGeom>
          <a:noFill/>
          <a:ln>
            <a:noFill/>
          </a:ln>
          <a:effectLs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ctr">
              <a:spcBef>
                <a:spcPct val="50000"/>
              </a:spcBef>
            </a:pPr>
            <a:r>
              <a:rPr lang="fr-CA" altLang="en-US" sz="1400" b="1" dirty="0"/>
              <a:t>IPPC Secretariat</a:t>
            </a:r>
            <a:endParaRPr lang="en-CA" altLang="en-US" sz="1400" b="1" dirty="0"/>
          </a:p>
        </p:txBody>
      </p:sp>
      <p:sp>
        <p:nvSpPr>
          <p:cNvPr id="5" name="Rectangle 4">
            <a:extLst>
              <a:ext uri="{FF2B5EF4-FFF2-40B4-BE49-F238E27FC236}">
                <a16:creationId xmlns:a16="http://schemas.microsoft.com/office/drawing/2014/main" xmlns="" id="{01C9E96D-D6B7-4598-8E57-2AAD9D012FA2}"/>
              </a:ext>
            </a:extLst>
          </p:cNvPr>
          <p:cNvSpPr/>
          <p:nvPr/>
        </p:nvSpPr>
        <p:spPr>
          <a:xfrm>
            <a:off x="2020338" y="319221"/>
            <a:ext cx="5934638" cy="523220"/>
          </a:xfrm>
          <a:prstGeom prst="rect">
            <a:avLst/>
          </a:prstGeom>
        </p:spPr>
        <p:txBody>
          <a:bodyPr wrap="none">
            <a:spAutoFit/>
          </a:bodyPr>
          <a:lstStyle/>
          <a:p>
            <a:pPr>
              <a:defRPr/>
            </a:pPr>
            <a:r>
              <a:rPr lang="en-CA" sz="2800" b="1" dirty="0">
                <a:solidFill>
                  <a:srgbClr val="009900"/>
                </a:solidFill>
                <a:latin typeface="Arial Narrow" panose="020B0606020202030204" pitchFamily="34" charset="0"/>
                <a:cs typeface="Arial" panose="020B0604020202020204" pitchFamily="34" charset="0"/>
              </a:rPr>
              <a:t>1. Cooperates with key strategic partners</a:t>
            </a:r>
          </a:p>
        </p:txBody>
      </p:sp>
    </p:spTree>
    <p:extLst>
      <p:ext uri="{BB962C8B-B14F-4D97-AF65-F5344CB8AC3E}">
        <p14:creationId xmlns:p14="http://schemas.microsoft.com/office/powerpoint/2010/main" val="1754461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Rectangle 8"/>
          <p:cNvSpPr/>
          <p:nvPr/>
        </p:nvSpPr>
        <p:spPr>
          <a:xfrm>
            <a:off x="1927225" y="1373463"/>
            <a:ext cx="5256584" cy="584775"/>
          </a:xfrm>
          <a:prstGeom prst="rect">
            <a:avLst/>
          </a:prstGeom>
        </p:spPr>
        <p:txBody>
          <a:bodyPr wrap="square">
            <a:spAutoFit/>
          </a:bodyPr>
          <a:lstStyle/>
          <a:p>
            <a:pPr algn="ctr"/>
            <a:r>
              <a:rPr lang="en-US" sz="3200" b="1" dirty="0">
                <a:solidFill>
                  <a:srgbClr val="009900"/>
                </a:solidFill>
                <a:latin typeface="Arial Narrow" panose="020B0606020202030204" pitchFamily="34" charset="0"/>
                <a:cs typeface="Arial" panose="020B0604020202020204" pitchFamily="34" charset="0"/>
              </a:rPr>
              <a:t>1. NAPPO Management Team</a:t>
            </a:r>
          </a:p>
        </p:txBody>
      </p:sp>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a16="http://schemas.microsoft.com/office/drawing/2014/main" xmlns="" id="{82098A72-91C2-41E5-BF1C-0033E49278B2}"/>
              </a:ext>
            </a:extLst>
          </p:cNvPr>
          <p:cNvPicPr>
            <a:picLocks noChangeAspect="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1292826" y="2062942"/>
            <a:ext cx="5879360" cy="4652044"/>
          </a:xfrm>
          <a:prstGeom prst="rect">
            <a:avLst/>
          </a:prstGeom>
        </p:spPr>
      </p:pic>
      <p:sp>
        <p:nvSpPr>
          <p:cNvPr id="5" name="TextBox 4">
            <a:extLst>
              <a:ext uri="{FF2B5EF4-FFF2-40B4-BE49-F238E27FC236}">
                <a16:creationId xmlns:a16="http://schemas.microsoft.com/office/drawing/2014/main" xmlns="" id="{E373FD7D-06A5-43BF-8677-FBA0B2AF47F0}"/>
              </a:ext>
            </a:extLst>
          </p:cNvPr>
          <p:cNvSpPr txBox="1"/>
          <p:nvPr/>
        </p:nvSpPr>
        <p:spPr>
          <a:xfrm>
            <a:off x="2864354" y="2833092"/>
            <a:ext cx="1368152" cy="707886"/>
          </a:xfrm>
          <a:prstGeom prst="rect">
            <a:avLst/>
          </a:prstGeom>
          <a:noFill/>
        </p:spPr>
        <p:txBody>
          <a:bodyPr wrap="square" rtlCol="0">
            <a:spAutoFit/>
          </a:bodyPr>
          <a:lstStyle/>
          <a:p>
            <a:r>
              <a:rPr lang="en-US" sz="2000" b="1" dirty="0">
                <a:solidFill>
                  <a:schemeClr val="bg1"/>
                </a:solidFill>
                <a:latin typeface="Arial Narrow" panose="020B0606020202030204" pitchFamily="34" charset="0"/>
              </a:rPr>
              <a:t>Executive Committee</a:t>
            </a:r>
          </a:p>
        </p:txBody>
      </p:sp>
      <p:sp>
        <p:nvSpPr>
          <p:cNvPr id="13" name="TextBox 12">
            <a:extLst>
              <a:ext uri="{FF2B5EF4-FFF2-40B4-BE49-F238E27FC236}">
                <a16:creationId xmlns:a16="http://schemas.microsoft.com/office/drawing/2014/main" xmlns="" id="{04475D46-1A34-4032-8A55-34C51511E93E}"/>
              </a:ext>
            </a:extLst>
          </p:cNvPr>
          <p:cNvSpPr txBox="1"/>
          <p:nvPr/>
        </p:nvSpPr>
        <p:spPr>
          <a:xfrm>
            <a:off x="4860032" y="3212976"/>
            <a:ext cx="1584176" cy="923330"/>
          </a:xfrm>
          <a:prstGeom prst="rect">
            <a:avLst/>
          </a:prstGeom>
          <a:noFill/>
        </p:spPr>
        <p:txBody>
          <a:bodyPr wrap="square" rtlCol="0">
            <a:spAutoFit/>
          </a:bodyPr>
          <a:lstStyle/>
          <a:p>
            <a:pPr algn="r"/>
            <a:r>
              <a:rPr lang="en-US" b="1" dirty="0">
                <a:solidFill>
                  <a:schemeClr val="bg1"/>
                </a:solidFill>
                <a:latin typeface="Arial Narrow" panose="020B0606020202030204" pitchFamily="34" charset="0"/>
              </a:rPr>
              <a:t>Advisory &amp; Management Committee</a:t>
            </a:r>
          </a:p>
        </p:txBody>
      </p:sp>
      <p:sp>
        <p:nvSpPr>
          <p:cNvPr id="14" name="TextBox 13">
            <a:extLst>
              <a:ext uri="{FF2B5EF4-FFF2-40B4-BE49-F238E27FC236}">
                <a16:creationId xmlns:a16="http://schemas.microsoft.com/office/drawing/2014/main" xmlns="" id="{1E2849D1-1939-4233-828F-13C59144F6A2}"/>
              </a:ext>
            </a:extLst>
          </p:cNvPr>
          <p:cNvSpPr txBox="1"/>
          <p:nvPr/>
        </p:nvSpPr>
        <p:spPr>
          <a:xfrm>
            <a:off x="2123728" y="4722552"/>
            <a:ext cx="1368152" cy="400110"/>
          </a:xfrm>
          <a:prstGeom prst="rect">
            <a:avLst/>
          </a:prstGeom>
          <a:noFill/>
        </p:spPr>
        <p:txBody>
          <a:bodyPr wrap="square" rtlCol="0">
            <a:spAutoFit/>
          </a:bodyPr>
          <a:lstStyle/>
          <a:p>
            <a:r>
              <a:rPr lang="en-US" sz="2000" b="1" dirty="0">
                <a:solidFill>
                  <a:schemeClr val="bg1"/>
                </a:solidFill>
                <a:latin typeface="Arial Narrow" panose="020B0606020202030204" pitchFamily="34" charset="0"/>
              </a:rPr>
              <a:t>Secretariat</a:t>
            </a:r>
          </a:p>
        </p:txBody>
      </p:sp>
      <p:sp>
        <p:nvSpPr>
          <p:cNvPr id="15" name="TextBox 14">
            <a:extLst>
              <a:ext uri="{FF2B5EF4-FFF2-40B4-BE49-F238E27FC236}">
                <a16:creationId xmlns:a16="http://schemas.microsoft.com/office/drawing/2014/main" xmlns="" id="{795ADC61-FDBC-4628-AB16-6266C3796CD0}"/>
              </a:ext>
            </a:extLst>
          </p:cNvPr>
          <p:cNvSpPr txBox="1"/>
          <p:nvPr/>
        </p:nvSpPr>
        <p:spPr>
          <a:xfrm>
            <a:off x="4392210" y="5085184"/>
            <a:ext cx="1368152" cy="923330"/>
          </a:xfrm>
          <a:prstGeom prst="rect">
            <a:avLst/>
          </a:prstGeom>
          <a:noFill/>
        </p:spPr>
        <p:txBody>
          <a:bodyPr wrap="square" rtlCol="0">
            <a:spAutoFit/>
          </a:bodyPr>
          <a:lstStyle/>
          <a:p>
            <a:r>
              <a:rPr lang="en-US" b="1" dirty="0">
                <a:solidFill>
                  <a:schemeClr val="bg1"/>
                </a:solidFill>
                <a:latin typeface="Arial Narrow" panose="020B0606020202030204" pitchFamily="34" charset="0"/>
              </a:rPr>
              <a:t>Industry Advisory Group</a:t>
            </a:r>
          </a:p>
        </p:txBody>
      </p:sp>
      <p:sp>
        <p:nvSpPr>
          <p:cNvPr id="16" name="Oval 15">
            <a:extLst>
              <a:ext uri="{FF2B5EF4-FFF2-40B4-BE49-F238E27FC236}">
                <a16:creationId xmlns:a16="http://schemas.microsoft.com/office/drawing/2014/main" xmlns="" id="{DDA9C0B3-A233-4304-9B00-19C96A700772}"/>
              </a:ext>
            </a:extLst>
          </p:cNvPr>
          <p:cNvSpPr/>
          <p:nvPr/>
        </p:nvSpPr>
        <p:spPr>
          <a:xfrm>
            <a:off x="3347864" y="4017994"/>
            <a:ext cx="628228" cy="628228"/>
          </a:xfrm>
          <a:prstGeom prst="ellipse">
            <a:avLst/>
          </a:prstGeom>
          <a:blipFill rotWithShape="1">
            <a:blip r:embed="rId6"/>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7" name="Oval 16">
            <a:extLst>
              <a:ext uri="{FF2B5EF4-FFF2-40B4-BE49-F238E27FC236}">
                <a16:creationId xmlns:a16="http://schemas.microsoft.com/office/drawing/2014/main" xmlns="" id="{C643297B-3BAA-479F-8617-9D1C57646B52}"/>
              </a:ext>
            </a:extLst>
          </p:cNvPr>
          <p:cNvSpPr/>
          <p:nvPr/>
        </p:nvSpPr>
        <p:spPr>
          <a:xfrm>
            <a:off x="3995936" y="4024908"/>
            <a:ext cx="628228" cy="628228"/>
          </a:xfrm>
          <a:prstGeom prst="ellipse">
            <a:avLst/>
          </a:prstGeom>
          <a:blipFill rotWithShape="1">
            <a:blip r:embed="rId7"/>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Oval 17">
            <a:extLst>
              <a:ext uri="{FF2B5EF4-FFF2-40B4-BE49-F238E27FC236}">
                <a16:creationId xmlns:a16="http://schemas.microsoft.com/office/drawing/2014/main" xmlns="" id="{667A3FCD-8FBF-4ACA-A456-A7711B4BEA07}"/>
              </a:ext>
            </a:extLst>
          </p:cNvPr>
          <p:cNvSpPr/>
          <p:nvPr/>
        </p:nvSpPr>
        <p:spPr>
          <a:xfrm>
            <a:off x="4644008" y="4017994"/>
            <a:ext cx="628228" cy="628228"/>
          </a:xfrm>
          <a:prstGeom prst="ellipse">
            <a:avLst/>
          </a:prstGeom>
          <a:blipFill rotWithShape="1">
            <a:blip r:embed="rId8"/>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41477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Rectangle 8"/>
          <p:cNvSpPr/>
          <p:nvPr/>
        </p:nvSpPr>
        <p:spPr>
          <a:xfrm>
            <a:off x="162812" y="1552113"/>
            <a:ext cx="8818376" cy="584775"/>
          </a:xfrm>
          <a:prstGeom prst="rect">
            <a:avLst/>
          </a:prstGeom>
        </p:spPr>
        <p:txBody>
          <a:bodyPr wrap="square">
            <a:spAutoFit/>
          </a:bodyPr>
          <a:lstStyle/>
          <a:p>
            <a:pPr algn="ctr"/>
            <a:r>
              <a:rPr lang="en-US" sz="3200" b="1" dirty="0">
                <a:latin typeface="Arial Narrow" panose="020B0606020202030204" pitchFamily="34" charset="0"/>
              </a:rPr>
              <a:t>1. To accomplish the Mission</a:t>
            </a:r>
          </a:p>
        </p:txBody>
      </p:sp>
      <p:sp>
        <p:nvSpPr>
          <p:cNvPr id="10" name="Content Placeholder 7"/>
          <p:cNvSpPr>
            <a:spLocks noGrp="1"/>
          </p:cNvSpPr>
          <p:nvPr>
            <p:ph idx="1"/>
          </p:nvPr>
        </p:nvSpPr>
        <p:spPr>
          <a:xfrm>
            <a:off x="1187624" y="2348880"/>
            <a:ext cx="6768752" cy="4185174"/>
          </a:xfrm>
        </p:spPr>
        <p:txBody>
          <a:bodyPr/>
          <a:lstStyle/>
          <a:p>
            <a:pPr marL="0" indent="0">
              <a:buNone/>
            </a:pPr>
            <a:r>
              <a:rPr lang="en-US" altLang="en-US" sz="2400" b="1" dirty="0">
                <a:solidFill>
                  <a:srgbClr val="009900"/>
                </a:solidFill>
                <a:latin typeface="Arial Narrow" panose="020B0606020202030204" pitchFamily="34" charset="0"/>
              </a:rPr>
              <a:t>NAPPO develops products</a:t>
            </a:r>
          </a:p>
          <a:p>
            <a:r>
              <a:rPr lang="en-US" altLang="en-US" sz="2400" dirty="0">
                <a:latin typeface="Arial Narrow" panose="020B0606020202030204" pitchFamily="34" charset="0"/>
              </a:rPr>
              <a:t>High priority </a:t>
            </a:r>
            <a:r>
              <a:rPr lang="en-US" altLang="en-US" sz="2400" i="1" dirty="0">
                <a:latin typeface="Arial Narrow" panose="020B0606020202030204" pitchFamily="34" charset="0"/>
              </a:rPr>
              <a:t>science-based</a:t>
            </a:r>
            <a:r>
              <a:rPr lang="en-US" altLang="en-US" sz="2400" dirty="0">
                <a:latin typeface="Arial Narrow" panose="020B0606020202030204" pitchFamily="34" charset="0"/>
              </a:rPr>
              <a:t> regional standards, discussion and other documents</a:t>
            </a:r>
          </a:p>
          <a:p>
            <a:r>
              <a:rPr lang="en-US" altLang="en-US" sz="2400" dirty="0">
                <a:latin typeface="Arial Narrow" panose="020B0606020202030204" pitchFamily="34" charset="0"/>
              </a:rPr>
              <a:t>High-impact workshops and symposia</a:t>
            </a:r>
          </a:p>
          <a:p>
            <a:pPr marL="0" indent="0">
              <a:buNone/>
            </a:pPr>
            <a:r>
              <a:rPr lang="en-US" altLang="en-US" sz="2400" b="1" dirty="0">
                <a:solidFill>
                  <a:srgbClr val="009900"/>
                </a:solidFill>
                <a:latin typeface="Arial Narrow" panose="020B0606020202030204" pitchFamily="34" charset="0"/>
              </a:rPr>
              <a:t>NAPPO engages stakeholders</a:t>
            </a:r>
          </a:p>
          <a:p>
            <a:r>
              <a:rPr lang="en-US" altLang="en-US" dirty="0">
                <a:solidFill>
                  <a:srgbClr val="0033CC"/>
                </a:solidFill>
                <a:latin typeface="Arial Narrow" panose="020B0606020202030204" pitchFamily="34" charset="0"/>
              </a:rPr>
              <a:t>Annual Meeting</a:t>
            </a:r>
          </a:p>
          <a:p>
            <a:r>
              <a:rPr lang="en-US" altLang="en-US" sz="2400" dirty="0">
                <a:latin typeface="Arial Narrow" panose="020B0606020202030204" pitchFamily="34" charset="0"/>
              </a:rPr>
              <a:t>website</a:t>
            </a:r>
          </a:p>
          <a:p>
            <a:r>
              <a:rPr lang="en-US" altLang="en-US" sz="2400" dirty="0">
                <a:latin typeface="Arial Narrow" panose="020B0606020202030204" pitchFamily="34" charset="0"/>
              </a:rPr>
              <a:t>newsletter</a:t>
            </a:r>
          </a:p>
          <a:p>
            <a:r>
              <a:rPr lang="en-US" altLang="en-US" sz="2400" dirty="0">
                <a:latin typeface="Arial Narrow" panose="020B0606020202030204" pitchFamily="34" charset="0"/>
              </a:rPr>
              <a:t>participation in stakeholder meetings</a:t>
            </a:r>
          </a:p>
        </p:txBody>
      </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440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835150" y="30686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Rectangle 8"/>
          <p:cNvSpPr/>
          <p:nvPr/>
        </p:nvSpPr>
        <p:spPr>
          <a:xfrm>
            <a:off x="2287593" y="655716"/>
            <a:ext cx="4568813" cy="584775"/>
          </a:xfrm>
          <a:prstGeom prst="rect">
            <a:avLst/>
          </a:prstGeom>
        </p:spPr>
        <p:txBody>
          <a:bodyPr wrap="square">
            <a:spAutoFit/>
          </a:bodyPr>
          <a:lstStyle/>
          <a:p>
            <a:pPr algn="ctr"/>
            <a:r>
              <a:rPr lang="en-US" sz="3200" b="1" dirty="0">
                <a:solidFill>
                  <a:srgbClr val="009900"/>
                </a:solidFill>
                <a:latin typeface="Arial Narrow" panose="020B0606020202030204" pitchFamily="34" charset="0"/>
                <a:cs typeface="Arial" panose="020B0604020202020204" pitchFamily="34" charset="0"/>
              </a:rPr>
              <a:t>1. Expert Groups – 11 total</a:t>
            </a:r>
          </a:p>
        </p:txBody>
      </p:sp>
      <p:pic>
        <p:nvPicPr>
          <p:cNvPr id="4" name="Picture 3">
            <a:extLst>
              <a:ext uri="{FF2B5EF4-FFF2-40B4-BE49-F238E27FC236}">
                <a16:creationId xmlns:a16="http://schemas.microsoft.com/office/drawing/2014/main" xmlns="" id="{82098A72-91C2-41E5-BF1C-0033E49278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1632319" y="1498444"/>
            <a:ext cx="5879360" cy="4652044"/>
          </a:xfrm>
          <a:prstGeom prst="rect">
            <a:avLst/>
          </a:prstGeom>
        </p:spPr>
      </p:pic>
      <p:sp>
        <p:nvSpPr>
          <p:cNvPr id="5" name="TextBox 4">
            <a:extLst>
              <a:ext uri="{FF2B5EF4-FFF2-40B4-BE49-F238E27FC236}">
                <a16:creationId xmlns:a16="http://schemas.microsoft.com/office/drawing/2014/main" xmlns="" id="{E373FD7D-06A5-43BF-8677-FBA0B2AF47F0}"/>
              </a:ext>
            </a:extLst>
          </p:cNvPr>
          <p:cNvSpPr txBox="1"/>
          <p:nvPr/>
        </p:nvSpPr>
        <p:spPr>
          <a:xfrm>
            <a:off x="2971618" y="2261695"/>
            <a:ext cx="1443950" cy="707886"/>
          </a:xfrm>
          <a:prstGeom prst="rect">
            <a:avLst/>
          </a:prstGeom>
          <a:noFill/>
        </p:spPr>
        <p:txBody>
          <a:bodyPr wrap="square" rtlCol="0">
            <a:spAutoFit/>
          </a:bodyPr>
          <a:lstStyle/>
          <a:p>
            <a:r>
              <a:rPr lang="en-US" sz="2000" b="1" dirty="0">
                <a:solidFill>
                  <a:schemeClr val="bg1"/>
                </a:solidFill>
                <a:latin typeface="Arial Narrow" panose="020B0606020202030204" pitchFamily="34" charset="0"/>
              </a:rPr>
              <a:t>Government Experts</a:t>
            </a:r>
          </a:p>
        </p:txBody>
      </p:sp>
      <p:sp>
        <p:nvSpPr>
          <p:cNvPr id="13" name="TextBox 12">
            <a:extLst>
              <a:ext uri="{FF2B5EF4-FFF2-40B4-BE49-F238E27FC236}">
                <a16:creationId xmlns:a16="http://schemas.microsoft.com/office/drawing/2014/main" xmlns="" id="{04475D46-1A34-4032-8A55-34C51511E93E}"/>
              </a:ext>
            </a:extLst>
          </p:cNvPr>
          <p:cNvSpPr txBox="1"/>
          <p:nvPr/>
        </p:nvSpPr>
        <p:spPr>
          <a:xfrm>
            <a:off x="5089934" y="2969581"/>
            <a:ext cx="1584176" cy="646331"/>
          </a:xfrm>
          <a:prstGeom prst="rect">
            <a:avLst/>
          </a:prstGeom>
          <a:noFill/>
        </p:spPr>
        <p:txBody>
          <a:bodyPr wrap="square" rtlCol="0">
            <a:spAutoFit/>
          </a:bodyPr>
          <a:lstStyle/>
          <a:p>
            <a:pPr algn="r"/>
            <a:r>
              <a:rPr lang="en-US" b="1" dirty="0">
                <a:solidFill>
                  <a:schemeClr val="bg1"/>
                </a:solidFill>
                <a:latin typeface="Arial Narrow" panose="020B0606020202030204" pitchFamily="34" charset="0"/>
              </a:rPr>
              <a:t>Industry Experts</a:t>
            </a:r>
          </a:p>
        </p:txBody>
      </p:sp>
      <p:sp>
        <p:nvSpPr>
          <p:cNvPr id="14" name="TextBox 13">
            <a:extLst>
              <a:ext uri="{FF2B5EF4-FFF2-40B4-BE49-F238E27FC236}">
                <a16:creationId xmlns:a16="http://schemas.microsoft.com/office/drawing/2014/main" xmlns="" id="{1E2849D1-1939-4233-828F-13C59144F6A2}"/>
              </a:ext>
            </a:extLst>
          </p:cNvPr>
          <p:cNvSpPr txBox="1"/>
          <p:nvPr/>
        </p:nvSpPr>
        <p:spPr>
          <a:xfrm>
            <a:off x="2348048" y="4005064"/>
            <a:ext cx="1368152" cy="707886"/>
          </a:xfrm>
          <a:prstGeom prst="rect">
            <a:avLst/>
          </a:prstGeom>
          <a:noFill/>
        </p:spPr>
        <p:txBody>
          <a:bodyPr wrap="square" rtlCol="0">
            <a:spAutoFit/>
          </a:bodyPr>
          <a:lstStyle/>
          <a:p>
            <a:r>
              <a:rPr lang="en-US" sz="2000" b="1" dirty="0">
                <a:latin typeface="Arial Narrow" panose="020B0606020202030204" pitchFamily="34" charset="0"/>
              </a:rPr>
              <a:t>NAPPO Secretariat</a:t>
            </a:r>
          </a:p>
        </p:txBody>
      </p:sp>
      <p:sp>
        <p:nvSpPr>
          <p:cNvPr id="15" name="TextBox 14">
            <a:extLst>
              <a:ext uri="{FF2B5EF4-FFF2-40B4-BE49-F238E27FC236}">
                <a16:creationId xmlns:a16="http://schemas.microsoft.com/office/drawing/2014/main" xmlns="" id="{795ADC61-FDBC-4628-AB16-6266C3796CD0}"/>
              </a:ext>
            </a:extLst>
          </p:cNvPr>
          <p:cNvSpPr txBox="1"/>
          <p:nvPr/>
        </p:nvSpPr>
        <p:spPr>
          <a:xfrm>
            <a:off x="4686042" y="4456745"/>
            <a:ext cx="1368152" cy="923330"/>
          </a:xfrm>
          <a:prstGeom prst="rect">
            <a:avLst/>
          </a:prstGeom>
          <a:noFill/>
        </p:spPr>
        <p:txBody>
          <a:bodyPr wrap="square" rtlCol="0">
            <a:spAutoFit/>
          </a:bodyPr>
          <a:lstStyle/>
          <a:p>
            <a:r>
              <a:rPr lang="en-US" b="1" dirty="0">
                <a:solidFill>
                  <a:schemeClr val="bg1"/>
                </a:solidFill>
                <a:latin typeface="Arial Narrow" panose="020B0606020202030204" pitchFamily="34" charset="0"/>
              </a:rPr>
              <a:t>Advisory &amp; Management Committee</a:t>
            </a:r>
          </a:p>
        </p:txBody>
      </p:sp>
      <p:sp>
        <p:nvSpPr>
          <p:cNvPr id="19" name="Oval 18">
            <a:extLst>
              <a:ext uri="{FF2B5EF4-FFF2-40B4-BE49-F238E27FC236}">
                <a16:creationId xmlns:a16="http://schemas.microsoft.com/office/drawing/2014/main" xmlns="" id="{E358327C-4A19-4B39-9D2C-1DEDDF2EDAF4}"/>
              </a:ext>
            </a:extLst>
          </p:cNvPr>
          <p:cNvSpPr/>
          <p:nvPr/>
        </p:nvSpPr>
        <p:spPr>
          <a:xfrm>
            <a:off x="2348048" y="1556792"/>
            <a:ext cx="450066" cy="492650"/>
          </a:xfrm>
          <a:prstGeom prst="ellipse">
            <a:avLst/>
          </a:prstGeom>
          <a:blipFill rotWithShape="1">
            <a:blip r:embed="rId5"/>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Oval 19">
            <a:extLst>
              <a:ext uri="{FF2B5EF4-FFF2-40B4-BE49-F238E27FC236}">
                <a16:creationId xmlns:a16="http://schemas.microsoft.com/office/drawing/2014/main" xmlns="" id="{1547DC58-BF2A-4A8A-A47B-2A5F699015C2}"/>
              </a:ext>
            </a:extLst>
          </p:cNvPr>
          <p:cNvSpPr/>
          <p:nvPr/>
        </p:nvSpPr>
        <p:spPr>
          <a:xfrm>
            <a:off x="2348048" y="3181488"/>
            <a:ext cx="521640" cy="492650"/>
          </a:xfrm>
          <a:prstGeom prst="ellipse">
            <a:avLst/>
          </a:prstGeom>
          <a:blipFill rotWithShape="1">
            <a:blip r:embed="rId6"/>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1" name="Oval 20">
            <a:extLst>
              <a:ext uri="{FF2B5EF4-FFF2-40B4-BE49-F238E27FC236}">
                <a16:creationId xmlns:a16="http://schemas.microsoft.com/office/drawing/2014/main" xmlns="" id="{9F7E0BBA-59B3-4D73-8AA0-729762A3B094}"/>
              </a:ext>
            </a:extLst>
          </p:cNvPr>
          <p:cNvSpPr/>
          <p:nvPr/>
        </p:nvSpPr>
        <p:spPr>
          <a:xfrm>
            <a:off x="4004772" y="1579610"/>
            <a:ext cx="450067" cy="492650"/>
          </a:xfrm>
          <a:prstGeom prst="ellipse">
            <a:avLst/>
          </a:prstGeom>
          <a:blipFill rotWithShape="1">
            <a:blip r:embed="rId7"/>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5" name="Oval 24">
            <a:extLst>
              <a:ext uri="{FF2B5EF4-FFF2-40B4-BE49-F238E27FC236}">
                <a16:creationId xmlns:a16="http://schemas.microsoft.com/office/drawing/2014/main" xmlns="" id="{49BDC3B9-BE1D-45D9-8A77-0D29FB3F3974}"/>
              </a:ext>
            </a:extLst>
          </p:cNvPr>
          <p:cNvSpPr/>
          <p:nvPr/>
        </p:nvSpPr>
        <p:spPr>
          <a:xfrm>
            <a:off x="4716227" y="3181488"/>
            <a:ext cx="450066" cy="492650"/>
          </a:xfrm>
          <a:prstGeom prst="ellipse">
            <a:avLst/>
          </a:prstGeom>
          <a:blipFill rotWithShape="1">
            <a:blip r:embed="rId5"/>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6" name="Oval 25">
            <a:extLst>
              <a:ext uri="{FF2B5EF4-FFF2-40B4-BE49-F238E27FC236}">
                <a16:creationId xmlns:a16="http://schemas.microsoft.com/office/drawing/2014/main" xmlns="" id="{AAA2E624-F3F2-43BD-91E6-C838D5DCABE2}"/>
              </a:ext>
            </a:extLst>
          </p:cNvPr>
          <p:cNvSpPr/>
          <p:nvPr/>
        </p:nvSpPr>
        <p:spPr>
          <a:xfrm>
            <a:off x="6300192" y="5437350"/>
            <a:ext cx="450066" cy="492650"/>
          </a:xfrm>
          <a:prstGeom prst="ellipse">
            <a:avLst/>
          </a:prstGeom>
          <a:blipFill rotWithShape="1">
            <a:blip r:embed="rId5"/>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a:extLst>
              <a:ext uri="{FF2B5EF4-FFF2-40B4-BE49-F238E27FC236}">
                <a16:creationId xmlns:a16="http://schemas.microsoft.com/office/drawing/2014/main" xmlns="" id="{FBC04B99-16F3-4D3F-B5EF-A35BCF46B5F5}"/>
              </a:ext>
            </a:extLst>
          </p:cNvPr>
          <p:cNvSpPr/>
          <p:nvPr/>
        </p:nvSpPr>
        <p:spPr>
          <a:xfrm>
            <a:off x="6277174" y="1579610"/>
            <a:ext cx="450067" cy="492650"/>
          </a:xfrm>
          <a:prstGeom prst="ellipse">
            <a:avLst/>
          </a:prstGeom>
          <a:blipFill rotWithShape="1">
            <a:blip r:embed="rId7"/>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a:extLst>
              <a:ext uri="{FF2B5EF4-FFF2-40B4-BE49-F238E27FC236}">
                <a16:creationId xmlns:a16="http://schemas.microsoft.com/office/drawing/2014/main" xmlns="" id="{28F31A57-6FF8-4173-8BE7-28BA6343A1C4}"/>
              </a:ext>
            </a:extLst>
          </p:cNvPr>
          <p:cNvSpPr/>
          <p:nvPr/>
        </p:nvSpPr>
        <p:spPr>
          <a:xfrm>
            <a:off x="4686042" y="5512126"/>
            <a:ext cx="450067" cy="492650"/>
          </a:xfrm>
          <a:prstGeom prst="ellipse">
            <a:avLst/>
          </a:prstGeom>
          <a:blipFill rotWithShape="1">
            <a:blip r:embed="rId7"/>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9" name="Oval 28">
            <a:extLst>
              <a:ext uri="{FF2B5EF4-FFF2-40B4-BE49-F238E27FC236}">
                <a16:creationId xmlns:a16="http://schemas.microsoft.com/office/drawing/2014/main" xmlns="" id="{23183DB3-752E-44C2-9B86-11A1A3BD0103}"/>
              </a:ext>
            </a:extLst>
          </p:cNvPr>
          <p:cNvSpPr/>
          <p:nvPr/>
        </p:nvSpPr>
        <p:spPr>
          <a:xfrm>
            <a:off x="4716227" y="1603711"/>
            <a:ext cx="521640" cy="492650"/>
          </a:xfrm>
          <a:prstGeom prst="ellipse">
            <a:avLst/>
          </a:prstGeom>
          <a:blipFill rotWithShape="1">
            <a:blip r:embed="rId6"/>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0" name="Oval 29">
            <a:extLst>
              <a:ext uri="{FF2B5EF4-FFF2-40B4-BE49-F238E27FC236}">
                <a16:creationId xmlns:a16="http://schemas.microsoft.com/office/drawing/2014/main" xmlns="" id="{D1974387-4DEA-4591-98C3-CA046111EFAF}"/>
              </a:ext>
            </a:extLst>
          </p:cNvPr>
          <p:cNvSpPr/>
          <p:nvPr/>
        </p:nvSpPr>
        <p:spPr>
          <a:xfrm>
            <a:off x="6228618" y="3871339"/>
            <a:ext cx="521640" cy="492650"/>
          </a:xfrm>
          <a:prstGeom prst="ellipse">
            <a:avLst/>
          </a:prstGeom>
          <a:blipFill rotWithShape="1">
            <a:blip r:embed="rId6"/>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16236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Diagram 2"/>
          <p:cNvGraphicFramePr/>
          <p:nvPr>
            <p:extLst/>
          </p:nvPr>
        </p:nvGraphicFramePr>
        <p:xfrm>
          <a:off x="609600" y="304800"/>
          <a:ext cx="8382000" cy="512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p:cNvSpPr txBox="1"/>
          <p:nvPr/>
        </p:nvSpPr>
        <p:spPr>
          <a:xfrm rot="5400000">
            <a:off x="4344151" y="-2466276"/>
            <a:ext cx="677108" cy="6858001"/>
          </a:xfrm>
          <a:prstGeom prst="rect">
            <a:avLst/>
          </a:prstGeom>
          <a:noFill/>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200" b="1" kern="0" dirty="0">
                <a:solidFill>
                  <a:srgbClr val="0033CC"/>
                </a:solidFill>
                <a:latin typeface="Arial Narrow" panose="020B0606020202030204" pitchFamily="34" charset="0"/>
                <a:cs typeface="Arial" panose="020B0604020202020204" pitchFamily="34" charset="0"/>
              </a:rPr>
              <a:t>1</a:t>
            </a:r>
            <a:r>
              <a:rPr kumimoji="0" lang="en-US" sz="3200" b="1" u="none" strike="noStrike" kern="0" cap="none" spc="0" normalizeH="0" baseline="0" noProof="0" dirty="0">
                <a:ln>
                  <a:noFill/>
                </a:ln>
                <a:solidFill>
                  <a:srgbClr val="0033CC"/>
                </a:solidFill>
                <a:effectLst/>
                <a:uLnTx/>
                <a:uFillTx/>
                <a:latin typeface="Arial Narrow" panose="020B0606020202030204" pitchFamily="34" charset="0"/>
                <a:cs typeface="Arial" panose="020B0604020202020204" pitchFamily="34" charset="0"/>
              </a:rPr>
              <a:t>. NAPPO funding</a:t>
            </a:r>
            <a:endParaRPr kumimoji="0" lang="en-US" sz="3200" b="1" u="none" strike="noStrike" kern="0" cap="none" spc="0" normalizeH="0" baseline="0" noProof="0" dirty="0">
              <a:ln>
                <a:noFill/>
              </a:ln>
              <a:solidFill>
                <a:srgbClr val="009900"/>
              </a:solidFill>
              <a:effectLst/>
              <a:uLnTx/>
              <a:uFillTx/>
              <a:latin typeface="Arial Narrow" panose="020B0606020202030204" pitchFamily="34" charset="0"/>
              <a:cs typeface="Arial" panose="020B0604020202020204" pitchFamily="34" charset="0"/>
            </a:endParaRPr>
          </a:p>
        </p:txBody>
      </p:sp>
      <p:graphicFrame>
        <p:nvGraphicFramePr>
          <p:cNvPr id="21" name="Diagram 20"/>
          <p:cNvGraphicFramePr/>
          <p:nvPr>
            <p:extLst>
              <p:ext uri="{D42A27DB-BD31-4B8C-83A1-F6EECF244321}">
                <p14:modId xmlns:p14="http://schemas.microsoft.com/office/powerpoint/2010/main" val="3526549103"/>
              </p:ext>
            </p:extLst>
          </p:nvPr>
        </p:nvGraphicFramePr>
        <p:xfrm>
          <a:off x="1475656" y="1772816"/>
          <a:ext cx="6414099" cy="28083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TextBox 3">
            <a:extLst>
              <a:ext uri="{FF2B5EF4-FFF2-40B4-BE49-F238E27FC236}">
                <a16:creationId xmlns:a16="http://schemas.microsoft.com/office/drawing/2014/main" xmlns="" id="{3EBD4770-D19E-4673-9BE7-8DF77402180D}"/>
              </a:ext>
            </a:extLst>
          </p:cNvPr>
          <p:cNvSpPr txBox="1"/>
          <p:nvPr/>
        </p:nvSpPr>
        <p:spPr>
          <a:xfrm>
            <a:off x="1126929" y="4941168"/>
            <a:ext cx="6984776" cy="954107"/>
          </a:xfrm>
          <a:prstGeom prst="rect">
            <a:avLst/>
          </a:prstGeom>
          <a:noFill/>
        </p:spPr>
        <p:txBody>
          <a:bodyPr wrap="square" rtlCol="0">
            <a:spAutoFit/>
          </a:bodyPr>
          <a:lstStyle/>
          <a:p>
            <a:pPr algn="ctr"/>
            <a:r>
              <a:rPr lang="en-US" sz="2800" dirty="0">
                <a:latin typeface="Arial Narrow" panose="020B0606020202030204" pitchFamily="34" charset="0"/>
              </a:rPr>
              <a:t>Salaries, travel, professional development, operational, recurring costs</a:t>
            </a:r>
          </a:p>
        </p:txBody>
      </p:sp>
    </p:spTree>
    <p:extLst>
      <p:ext uri="{BB962C8B-B14F-4D97-AF65-F5344CB8AC3E}">
        <p14:creationId xmlns:p14="http://schemas.microsoft.com/office/powerpoint/2010/main" val="17409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244" y="1628800"/>
            <a:ext cx="8568952" cy="584775"/>
          </a:xfrm>
          <a:prstGeom prst="rect">
            <a:avLst/>
          </a:prstGeom>
        </p:spPr>
        <p:txBody>
          <a:bodyPr wrap="square">
            <a:spAutoFit/>
          </a:bodyPr>
          <a:lstStyle/>
          <a:p>
            <a:pPr algn="ctr"/>
            <a:r>
              <a:rPr lang="en-US" sz="3200" b="1" dirty="0">
                <a:solidFill>
                  <a:srgbClr val="CC3300"/>
                </a:solidFill>
                <a:latin typeface="Arial Narrow" panose="020B0606020202030204" pitchFamily="34" charset="0"/>
              </a:rPr>
              <a:t>2. The state of NAPPO – 2018</a:t>
            </a: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le 2">
            <a:extLst>
              <a:ext uri="{FF2B5EF4-FFF2-40B4-BE49-F238E27FC236}">
                <a16:creationId xmlns:a16="http://schemas.microsoft.com/office/drawing/2014/main" xmlns="" id="{41AD487E-EF00-468E-9988-7458245A6AC4}"/>
              </a:ext>
            </a:extLst>
          </p:cNvPr>
          <p:cNvGraphicFramePr>
            <a:graphicFrameLocks noGrp="1"/>
          </p:cNvGraphicFramePr>
          <p:nvPr>
            <p:extLst>
              <p:ext uri="{D42A27DB-BD31-4B8C-83A1-F6EECF244321}">
                <p14:modId xmlns:p14="http://schemas.microsoft.com/office/powerpoint/2010/main" val="2055733658"/>
              </p:ext>
            </p:extLst>
          </p:nvPr>
        </p:nvGraphicFramePr>
        <p:xfrm>
          <a:off x="1259632" y="3430397"/>
          <a:ext cx="6924600" cy="2712720"/>
        </p:xfrm>
        <a:graphic>
          <a:graphicData uri="http://schemas.openxmlformats.org/drawingml/2006/table">
            <a:tbl>
              <a:tblPr firstRow="1" bandRow="1">
                <a:tableStyleId>{21E4AEA4-8DFA-4A89-87EB-49C32662AFE0}</a:tableStyleId>
              </a:tblPr>
              <a:tblGrid>
                <a:gridCol w="3469059">
                  <a:extLst>
                    <a:ext uri="{9D8B030D-6E8A-4147-A177-3AD203B41FA5}">
                      <a16:colId xmlns:a16="http://schemas.microsoft.com/office/drawing/2014/main" xmlns="" val="3227431971"/>
                    </a:ext>
                  </a:extLst>
                </a:gridCol>
                <a:gridCol w="3455541">
                  <a:extLst>
                    <a:ext uri="{9D8B030D-6E8A-4147-A177-3AD203B41FA5}">
                      <a16:colId xmlns:a16="http://schemas.microsoft.com/office/drawing/2014/main" xmlns="" val="4205798759"/>
                    </a:ext>
                  </a:extLst>
                </a:gridCol>
              </a:tblGrid>
              <a:tr h="322835">
                <a:tc>
                  <a:txBody>
                    <a:bodyPr/>
                    <a:lstStyle/>
                    <a:p>
                      <a:pPr algn="ctr"/>
                      <a:r>
                        <a:rPr lang="en-US" sz="2000" dirty="0">
                          <a:solidFill>
                            <a:schemeClr val="tx1"/>
                          </a:solidFill>
                          <a:latin typeface="Arial Narrow" panose="020B0606020202030204" pitchFamily="34" charset="0"/>
                        </a:rPr>
                        <a:t>Finite</a:t>
                      </a:r>
                    </a:p>
                  </a:txBody>
                  <a:tcPr>
                    <a:solidFill>
                      <a:schemeClr val="bg1">
                        <a:lumMod val="95000"/>
                      </a:schemeClr>
                    </a:solidFill>
                  </a:tcPr>
                </a:tc>
                <a:tc>
                  <a:txBody>
                    <a:bodyPr/>
                    <a:lstStyle/>
                    <a:p>
                      <a:pPr algn="ctr"/>
                      <a:r>
                        <a:rPr lang="en-US" sz="2000" dirty="0">
                          <a:solidFill>
                            <a:srgbClr val="009900"/>
                          </a:solidFill>
                          <a:latin typeface="Arial Narrow" panose="020B0606020202030204" pitchFamily="34" charset="0"/>
                        </a:rPr>
                        <a:t>Always ongoing</a:t>
                      </a:r>
                    </a:p>
                  </a:txBody>
                  <a:tcPr>
                    <a:solidFill>
                      <a:schemeClr val="bg1">
                        <a:lumMod val="95000"/>
                      </a:schemeClr>
                    </a:solidFill>
                  </a:tcPr>
                </a:tc>
                <a:extLst>
                  <a:ext uri="{0D108BD9-81ED-4DB2-BD59-A6C34878D82A}">
                    <a16:rowId xmlns:a16="http://schemas.microsoft.com/office/drawing/2014/main" xmlns="" val="2821807698"/>
                  </a:ext>
                </a:extLst>
              </a:tr>
              <a:tr h="394843">
                <a:tc>
                  <a:txBody>
                    <a:bodyPr/>
                    <a:lstStyle/>
                    <a:p>
                      <a:pPr algn="ctr"/>
                      <a:r>
                        <a:rPr lang="en-US" sz="2000" dirty="0">
                          <a:latin typeface="Arial Narrow" panose="020B0606020202030204" pitchFamily="34" charset="0"/>
                        </a:rPr>
                        <a:t>Update existing regional standards</a:t>
                      </a:r>
                      <a:endParaRPr lang="en-US" sz="2000" dirty="0">
                        <a:solidFill>
                          <a:schemeClr val="tx1"/>
                        </a:solidFill>
                        <a:latin typeface="Arial Narrow" panose="020B0606020202030204" pitchFamily="34" charset="0"/>
                      </a:endParaRPr>
                    </a:p>
                  </a:txBody>
                  <a:tcPr>
                    <a:solidFill>
                      <a:schemeClr val="bg1">
                        <a:lumMod val="95000"/>
                      </a:schemeClr>
                    </a:solidFill>
                  </a:tcPr>
                </a:tc>
                <a:tc>
                  <a:txBody>
                    <a:bodyPr/>
                    <a:lstStyle/>
                    <a:p>
                      <a:pPr algn="ctr"/>
                      <a:r>
                        <a:rPr lang="en-US" sz="2000" dirty="0">
                          <a:latin typeface="Arial Narrow" panose="020B0606020202030204" pitchFamily="34" charset="0"/>
                        </a:rPr>
                        <a:t>1. Phytosanitary Alert System</a:t>
                      </a:r>
                      <a:endParaRPr lang="en-US" sz="2000" dirty="0">
                        <a:solidFill>
                          <a:schemeClr val="tx1"/>
                        </a:solidFill>
                        <a:latin typeface="Arial Narrow" panose="020B0606020202030204" pitchFamily="34" charset="0"/>
                      </a:endParaRPr>
                    </a:p>
                  </a:txBody>
                  <a:tcPr>
                    <a:solidFill>
                      <a:schemeClr val="bg1">
                        <a:lumMod val="95000"/>
                      </a:schemeClr>
                    </a:solidFill>
                  </a:tcPr>
                </a:tc>
                <a:extLst>
                  <a:ext uri="{0D108BD9-81ED-4DB2-BD59-A6C34878D82A}">
                    <a16:rowId xmlns:a16="http://schemas.microsoft.com/office/drawing/2014/main" xmlns="" val="42006112"/>
                  </a:ext>
                </a:extLst>
              </a:tr>
              <a:tr h="394843">
                <a:tc>
                  <a:txBody>
                    <a:bodyPr/>
                    <a:lstStyle/>
                    <a:p>
                      <a:pPr algn="ctr"/>
                      <a:r>
                        <a:rPr lang="en-US" sz="2000" dirty="0">
                          <a:latin typeface="Arial Narrow" panose="020B0606020202030204" pitchFamily="34" charset="0"/>
                        </a:rPr>
                        <a:t>Develop new regional standards</a:t>
                      </a:r>
                      <a:endParaRPr lang="en-US" sz="2000" dirty="0">
                        <a:solidFill>
                          <a:schemeClr val="tx1"/>
                        </a:solidFill>
                        <a:latin typeface="Arial Narrow" panose="020B0606020202030204" pitchFamily="34" charset="0"/>
                      </a:endParaRP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Arial Narrow" panose="020B0606020202030204" pitchFamily="34" charset="0"/>
                        </a:rPr>
                        <a:t>2. Electronic Certification</a:t>
                      </a:r>
                      <a:endParaRPr lang="en-US" sz="2000" dirty="0">
                        <a:solidFill>
                          <a:schemeClr val="tx1"/>
                        </a:solidFill>
                        <a:latin typeface="Arial Narrow" panose="020B0606020202030204" pitchFamily="34" charset="0"/>
                      </a:endParaRPr>
                    </a:p>
                  </a:txBody>
                  <a:tcPr>
                    <a:solidFill>
                      <a:schemeClr val="bg1">
                        <a:lumMod val="95000"/>
                      </a:schemeClr>
                    </a:solidFill>
                  </a:tcPr>
                </a:tc>
                <a:extLst>
                  <a:ext uri="{0D108BD9-81ED-4DB2-BD59-A6C34878D82A}">
                    <a16:rowId xmlns:a16="http://schemas.microsoft.com/office/drawing/2014/main" xmlns="" val="3051794952"/>
                  </a:ext>
                </a:extLst>
              </a:tr>
              <a:tr h="394843">
                <a:tc>
                  <a:txBody>
                    <a:bodyPr/>
                    <a:lstStyle/>
                    <a:p>
                      <a:pPr algn="ctr"/>
                      <a:r>
                        <a:rPr lang="en-US" sz="2000" dirty="0">
                          <a:latin typeface="Arial Narrow" panose="020B0606020202030204" pitchFamily="34" charset="0"/>
                        </a:rPr>
                        <a:t>Offer workshops, symposia</a:t>
                      </a:r>
                      <a:endParaRPr lang="en-US" sz="2000" dirty="0">
                        <a:solidFill>
                          <a:schemeClr val="tx1"/>
                        </a:solidFill>
                        <a:latin typeface="Arial Narrow" panose="020B0606020202030204" pitchFamily="34" charset="0"/>
                      </a:endParaRPr>
                    </a:p>
                  </a:txBody>
                  <a:tcPr>
                    <a:solidFill>
                      <a:schemeClr val="bg1">
                        <a:lumMod val="95000"/>
                      </a:schemeClr>
                    </a:solidFill>
                  </a:tcPr>
                </a:tc>
                <a:tc>
                  <a:txBody>
                    <a:bodyPr/>
                    <a:lstStyle/>
                    <a:p>
                      <a:pPr algn="ctr"/>
                      <a:r>
                        <a:rPr lang="en-US" sz="2000" dirty="0">
                          <a:solidFill>
                            <a:schemeClr val="tx1"/>
                          </a:solidFill>
                          <a:latin typeface="Arial Narrow" panose="020B0606020202030204" pitchFamily="34" charset="0"/>
                        </a:rPr>
                        <a:t>3. Potato Appendix 1 – pest list</a:t>
                      </a:r>
                    </a:p>
                  </a:txBody>
                  <a:tcPr>
                    <a:solidFill>
                      <a:schemeClr val="bg1">
                        <a:lumMod val="95000"/>
                      </a:schemeClr>
                    </a:solidFill>
                  </a:tcPr>
                </a:tc>
                <a:extLst>
                  <a:ext uri="{0D108BD9-81ED-4DB2-BD59-A6C34878D82A}">
                    <a16:rowId xmlns:a16="http://schemas.microsoft.com/office/drawing/2014/main" xmlns="" val="2270239773"/>
                  </a:ext>
                </a:extLst>
              </a:tr>
              <a:tr h="394843">
                <a:tc>
                  <a:txBody>
                    <a:bodyPr/>
                    <a:lstStyle/>
                    <a:p>
                      <a:pPr algn="ctr"/>
                      <a:r>
                        <a:rPr lang="en-US" sz="2000" dirty="0">
                          <a:latin typeface="Arial Narrow" panose="020B0606020202030204" pitchFamily="34" charset="0"/>
                        </a:rPr>
                        <a:t>Develop discussion, science &amp; technology or other documents</a:t>
                      </a:r>
                      <a:endParaRPr lang="en-US" sz="2000" dirty="0">
                        <a:solidFill>
                          <a:schemeClr val="tx1"/>
                        </a:solidFill>
                        <a:latin typeface="Arial Narrow" panose="020B0606020202030204" pitchFamily="34" charset="0"/>
                      </a:endParaRPr>
                    </a:p>
                  </a:txBody>
                  <a:tcPr>
                    <a:solidFill>
                      <a:schemeClr val="bg1">
                        <a:lumMod val="95000"/>
                      </a:schemeClr>
                    </a:solidFill>
                  </a:tcPr>
                </a:tc>
                <a:tc>
                  <a:txBody>
                    <a:bodyPr/>
                    <a:lstStyle/>
                    <a:p>
                      <a:pPr algn="ctr"/>
                      <a:r>
                        <a:rPr lang="en-US" sz="2000" dirty="0">
                          <a:solidFill>
                            <a:schemeClr val="tx1"/>
                          </a:solidFill>
                          <a:latin typeface="Arial Narrow" panose="020B0606020202030204" pitchFamily="34" charset="0"/>
                        </a:rPr>
                        <a:t>4. Stakeholder and </a:t>
                      </a:r>
                    </a:p>
                    <a:p>
                      <a:pPr algn="ctr"/>
                      <a:r>
                        <a:rPr lang="en-US" sz="2000" dirty="0">
                          <a:solidFill>
                            <a:schemeClr val="tx1"/>
                          </a:solidFill>
                          <a:latin typeface="Arial Narrow" panose="020B0606020202030204" pitchFamily="34" charset="0"/>
                        </a:rPr>
                        <a:t>5. </a:t>
                      </a:r>
                      <a:r>
                        <a:rPr lang="en-US" sz="2400" dirty="0">
                          <a:solidFill>
                            <a:srgbClr val="0033CC"/>
                          </a:solidFill>
                          <a:latin typeface="Arial Narrow" panose="020B0606020202030204" pitchFamily="34" charset="0"/>
                        </a:rPr>
                        <a:t>Regional engagement - GICSV</a:t>
                      </a:r>
                    </a:p>
                  </a:txBody>
                  <a:tcPr>
                    <a:solidFill>
                      <a:schemeClr val="bg1">
                        <a:lumMod val="95000"/>
                      </a:schemeClr>
                    </a:solidFill>
                  </a:tcPr>
                </a:tc>
                <a:extLst>
                  <a:ext uri="{0D108BD9-81ED-4DB2-BD59-A6C34878D82A}">
                    <a16:rowId xmlns:a16="http://schemas.microsoft.com/office/drawing/2014/main" xmlns="" val="2540410700"/>
                  </a:ext>
                </a:extLst>
              </a:tr>
            </a:tbl>
          </a:graphicData>
        </a:graphic>
      </p:graphicFrame>
      <p:sp>
        <p:nvSpPr>
          <p:cNvPr id="4" name="TextBox 3">
            <a:extLst>
              <a:ext uri="{FF2B5EF4-FFF2-40B4-BE49-F238E27FC236}">
                <a16:creationId xmlns:a16="http://schemas.microsoft.com/office/drawing/2014/main" xmlns="" id="{BAF74F0C-608D-460B-9A00-5E480E73811B}"/>
              </a:ext>
            </a:extLst>
          </p:cNvPr>
          <p:cNvSpPr txBox="1"/>
          <p:nvPr/>
        </p:nvSpPr>
        <p:spPr>
          <a:xfrm>
            <a:off x="1516034" y="2573616"/>
            <a:ext cx="3672800" cy="523220"/>
          </a:xfrm>
          <a:prstGeom prst="rect">
            <a:avLst/>
          </a:prstGeom>
          <a:noFill/>
        </p:spPr>
        <p:txBody>
          <a:bodyPr wrap="none" rtlCol="0">
            <a:spAutoFit/>
          </a:bodyPr>
          <a:lstStyle/>
          <a:p>
            <a:r>
              <a:rPr lang="en-US" sz="2800" dirty="0">
                <a:latin typeface="Arial Narrow" panose="020B0606020202030204" pitchFamily="34" charset="0"/>
              </a:rPr>
              <a:t>NAPPO projects can be …</a:t>
            </a:r>
          </a:p>
        </p:txBody>
      </p:sp>
    </p:spTree>
    <p:extLst>
      <p:ext uri="{BB962C8B-B14F-4D97-AF65-F5344CB8AC3E}">
        <p14:creationId xmlns:p14="http://schemas.microsoft.com/office/powerpoint/2010/main" val="293356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628800"/>
            <a:ext cx="8568952" cy="584775"/>
          </a:xfrm>
          <a:prstGeom prst="rect">
            <a:avLst/>
          </a:prstGeom>
        </p:spPr>
        <p:txBody>
          <a:bodyPr wrap="square">
            <a:spAutoFit/>
          </a:bodyPr>
          <a:lstStyle/>
          <a:p>
            <a:pPr algn="ctr"/>
            <a:r>
              <a:rPr lang="en-US" sz="3200" b="1" dirty="0">
                <a:solidFill>
                  <a:srgbClr val="CC3300"/>
                </a:solidFill>
                <a:latin typeface="Arial Narrow" panose="020B0606020202030204" pitchFamily="34" charset="0"/>
              </a:rPr>
              <a:t>3. The state of NAPPO – 2018</a:t>
            </a:r>
          </a:p>
        </p:txBody>
      </p:sp>
      <p:sp>
        <p:nvSpPr>
          <p:cNvPr id="7" name="TextBox 6"/>
          <p:cNvSpPr txBox="1"/>
          <p:nvPr/>
        </p:nvSpPr>
        <p:spPr>
          <a:xfrm>
            <a:off x="971600" y="2636912"/>
            <a:ext cx="7416824" cy="3539430"/>
          </a:xfrm>
          <a:prstGeom prst="rect">
            <a:avLst/>
          </a:prstGeom>
          <a:noFill/>
        </p:spPr>
        <p:txBody>
          <a:bodyPr wrap="square" rtlCol="0">
            <a:spAutoFit/>
          </a:bodyPr>
          <a:lstStyle/>
          <a:p>
            <a:r>
              <a:rPr lang="en-US" sz="2800" dirty="0">
                <a:solidFill>
                  <a:srgbClr val="009900"/>
                </a:solidFill>
                <a:latin typeface="Arial Narrow" panose="020B0606020202030204" pitchFamily="34" charset="0"/>
              </a:rPr>
              <a:t>ending in </a:t>
            </a:r>
            <a:r>
              <a:rPr lang="en-US" sz="2800" b="1" dirty="0">
                <a:solidFill>
                  <a:srgbClr val="009900"/>
                </a:solidFill>
                <a:latin typeface="Arial Narrow" panose="020B0606020202030204" pitchFamily="34" charset="0"/>
              </a:rPr>
              <a:t>2018-2019</a:t>
            </a:r>
            <a:endParaRPr lang="en-US" sz="2800" dirty="0">
              <a:solidFill>
                <a:srgbClr val="009900"/>
              </a:solidFill>
              <a:latin typeface="Arial Narrow" panose="020B0606020202030204" pitchFamily="34" charset="0"/>
            </a:endParaRPr>
          </a:p>
          <a:p>
            <a:pPr marL="971550" lvl="1" indent="-514350">
              <a:buFont typeface="+mj-lt"/>
              <a:buAutoNum type="arabicPeriod" startAt="6"/>
            </a:pPr>
            <a:r>
              <a:rPr lang="en-US" sz="2800" u="sng" dirty="0">
                <a:solidFill>
                  <a:srgbClr val="0033CC"/>
                </a:solidFill>
                <a:latin typeface="Arial Narrow" panose="020B0606020202030204" pitchFamily="34" charset="0"/>
              </a:rPr>
              <a:t>Systems Approach for Wood – RSPM 41</a:t>
            </a:r>
          </a:p>
          <a:p>
            <a:pPr marL="971550" lvl="1" indent="-514350">
              <a:buFont typeface="+mj-lt"/>
              <a:buAutoNum type="arabicPeriod" startAt="6"/>
            </a:pPr>
            <a:r>
              <a:rPr lang="en-US" sz="2800" u="sng" dirty="0" err="1">
                <a:latin typeface="Arial Narrow" panose="020B0606020202030204" pitchFamily="34" charset="0"/>
              </a:rPr>
              <a:t>Khapra</a:t>
            </a:r>
            <a:r>
              <a:rPr lang="en-US" sz="2800" u="sng" dirty="0">
                <a:latin typeface="Arial Narrow" panose="020B0606020202030204" pitchFamily="34" charset="0"/>
              </a:rPr>
              <a:t> Beetle DD</a:t>
            </a:r>
          </a:p>
          <a:p>
            <a:pPr marL="971550" lvl="1" indent="-514350">
              <a:buFont typeface="+mj-lt"/>
              <a:buAutoNum type="arabicPeriod" startAt="6"/>
            </a:pPr>
            <a:r>
              <a:rPr lang="en-US" sz="2800" dirty="0">
                <a:solidFill>
                  <a:srgbClr val="0033CC"/>
                </a:solidFill>
                <a:latin typeface="Arial Narrow" panose="020B0606020202030204" pitchFamily="34" charset="0"/>
              </a:rPr>
              <a:t>Biological Control Petition for 1</a:t>
            </a:r>
            <a:r>
              <a:rPr lang="en-US" sz="2800" baseline="30000" dirty="0">
                <a:solidFill>
                  <a:srgbClr val="0033CC"/>
                </a:solidFill>
                <a:latin typeface="Arial Narrow" panose="020B0606020202030204" pitchFamily="34" charset="0"/>
              </a:rPr>
              <a:t>st</a:t>
            </a:r>
            <a:r>
              <a:rPr lang="en-US" sz="2800" dirty="0">
                <a:solidFill>
                  <a:srgbClr val="0033CC"/>
                </a:solidFill>
                <a:latin typeface="Arial Narrow" panose="020B0606020202030204" pitchFamily="34" charset="0"/>
              </a:rPr>
              <a:t> release module</a:t>
            </a:r>
          </a:p>
          <a:p>
            <a:pPr marL="971550" lvl="1" indent="-514350">
              <a:buFont typeface="+mj-lt"/>
              <a:buAutoNum type="arabicPeriod" startAt="6"/>
            </a:pPr>
            <a:r>
              <a:rPr lang="en-US" sz="2800" dirty="0">
                <a:latin typeface="Arial Narrow" panose="020B0606020202030204" pitchFamily="34" charset="0"/>
              </a:rPr>
              <a:t>Lymantriids S&amp;T Document</a:t>
            </a:r>
          </a:p>
          <a:p>
            <a:pPr marL="971550" lvl="1" indent="-514350">
              <a:buFont typeface="+mj-lt"/>
              <a:buAutoNum type="arabicPeriod" startAt="6"/>
            </a:pPr>
            <a:r>
              <a:rPr lang="en-US" sz="2800" dirty="0">
                <a:solidFill>
                  <a:srgbClr val="0033CC"/>
                </a:solidFill>
                <a:latin typeface="Arial Narrow" panose="020B0606020202030204" pitchFamily="34" charset="0"/>
              </a:rPr>
              <a:t>Risk-Based Sampling – Proceedings and Manual</a:t>
            </a:r>
          </a:p>
          <a:p>
            <a:pPr marL="971550" lvl="1" indent="-514350">
              <a:buFont typeface="+mj-lt"/>
              <a:buAutoNum type="arabicPeriod" startAt="6"/>
            </a:pPr>
            <a:r>
              <a:rPr lang="en-US" sz="2800" dirty="0">
                <a:latin typeface="Arial Narrow" panose="020B0606020202030204" pitchFamily="34" charset="0"/>
              </a:rPr>
              <a:t>Foundational Documents</a:t>
            </a: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44" y="260648"/>
            <a:ext cx="4847079" cy="100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394801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7837</TotalTime>
  <Words>504</Words>
  <Application>Microsoft Office PowerPoint</Application>
  <PresentationFormat>On-screen Show (4:3)</PresentationFormat>
  <Paragraphs>118</Paragraphs>
  <Slides>11</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Arial Narrow</vt:lpstr>
      <vt:lpstr>Calibri</vt:lpstr>
      <vt:lpstr>Stone Sans</vt:lpstr>
      <vt:lpstr>Default Design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CFIA-ACIA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Alba</dc:creator>
  <cp:lastModifiedBy>Brunel, Sarah (AGDI)</cp:lastModifiedBy>
  <cp:revision>236</cp:revision>
  <dcterms:created xsi:type="dcterms:W3CDTF">2011-06-16T12:54:33Z</dcterms:created>
  <dcterms:modified xsi:type="dcterms:W3CDTF">2018-11-26T17:12:13Z</dcterms:modified>
</cp:coreProperties>
</file>