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2"/>
  </p:normalViewPr>
  <p:slideViewPr>
    <p:cSldViewPr snapToGrid="0" snapToObjects="1">
      <p:cViewPr varScale="1">
        <p:scale>
          <a:sx n="111" d="100"/>
          <a:sy n="111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5AF2B8-F49D-4591-8D59-E240351E4F8A}" type="datetimeFigureOut">
              <a:rPr lang="es-SV" smtClean="0"/>
              <a:t>22/11/2018</a:t>
            </a:fld>
            <a:endParaRPr lang="es-SV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SV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D9F8A4-C548-49C3-9F7C-08BB7ACF9FDB}" type="slidenum">
              <a:rPr lang="es-SV" smtClean="0"/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265101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DD521-4385-4ABA-96DD-C5F1FD8CF160}" type="slidenum">
              <a:rPr lang="es-SV" smtClean="0"/>
              <a:t>2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436860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F3540-FAF7-EA49-89F1-B658A0E2BCA9}" type="datetimeFigureOut">
              <a:rPr lang="es-ES_tradnl" smtClean="0"/>
              <a:t>22/11/2018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9A80F-57E1-A24A-BBB8-21BC7C7A269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18953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F3540-FAF7-EA49-89F1-B658A0E2BCA9}" type="datetimeFigureOut">
              <a:rPr lang="es-ES_tradnl" smtClean="0"/>
              <a:t>22/11/2018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9A80F-57E1-A24A-BBB8-21BC7C7A269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85817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F3540-FAF7-EA49-89F1-B658A0E2BCA9}" type="datetimeFigureOut">
              <a:rPr lang="es-ES_tradnl" smtClean="0"/>
              <a:t>22/11/2018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9A80F-57E1-A24A-BBB8-21BC7C7A269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75543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F3540-FAF7-EA49-89F1-B658A0E2BCA9}" type="datetimeFigureOut">
              <a:rPr lang="es-ES_tradnl" smtClean="0"/>
              <a:t>22/11/2018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9A80F-57E1-A24A-BBB8-21BC7C7A269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5443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F3540-FAF7-EA49-89F1-B658A0E2BCA9}" type="datetimeFigureOut">
              <a:rPr lang="es-ES_tradnl" smtClean="0"/>
              <a:t>22/11/2018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9A80F-57E1-A24A-BBB8-21BC7C7A269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72359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F3540-FAF7-EA49-89F1-B658A0E2BCA9}" type="datetimeFigureOut">
              <a:rPr lang="es-ES_tradnl" smtClean="0"/>
              <a:t>22/11/2018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9A80F-57E1-A24A-BBB8-21BC7C7A269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0785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F3540-FAF7-EA49-89F1-B658A0E2BCA9}" type="datetimeFigureOut">
              <a:rPr lang="es-ES_tradnl" smtClean="0"/>
              <a:t>22/11/2018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9A80F-57E1-A24A-BBB8-21BC7C7A269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8721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F3540-FAF7-EA49-89F1-B658A0E2BCA9}" type="datetimeFigureOut">
              <a:rPr lang="es-ES_tradnl" smtClean="0"/>
              <a:t>22/11/2018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9A80F-57E1-A24A-BBB8-21BC7C7A269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2933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F3540-FAF7-EA49-89F1-B658A0E2BCA9}" type="datetimeFigureOut">
              <a:rPr lang="es-ES_tradnl" smtClean="0"/>
              <a:t>22/11/2018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9A80F-57E1-A24A-BBB8-21BC7C7A269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25459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F3540-FAF7-EA49-89F1-B658A0E2BCA9}" type="datetimeFigureOut">
              <a:rPr lang="es-ES_tradnl" smtClean="0"/>
              <a:t>22/11/2018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9A80F-57E1-A24A-BBB8-21BC7C7A269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8418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F3540-FAF7-EA49-89F1-B658A0E2BCA9}" type="datetimeFigureOut">
              <a:rPr lang="es-ES_tradnl" smtClean="0"/>
              <a:t>22/11/2018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9A80F-57E1-A24A-BBB8-21BC7C7A269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16139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3540-FAF7-EA49-89F1-B658A0E2BCA9}" type="datetimeFigureOut">
              <a:rPr lang="es-ES_tradnl" smtClean="0"/>
              <a:t>22/11/2018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9A80F-57E1-A24A-BBB8-21BC7C7A269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01919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tiff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0797" b="71482"/>
          <a:stretch/>
        </p:blipFill>
        <p:spPr>
          <a:xfrm>
            <a:off x="8240306" y="818693"/>
            <a:ext cx="2369399" cy="990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0" t="73873" r="16580" b="6667"/>
          <a:stretch/>
        </p:blipFill>
        <p:spPr>
          <a:xfrm>
            <a:off x="10815878" y="5883004"/>
            <a:ext cx="1096873" cy="362992"/>
          </a:xfrm>
          <a:prstGeom prst="rect">
            <a:avLst/>
          </a:prstGeom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410558" y="-37752"/>
            <a:ext cx="11387136" cy="94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US" altLang="es-US" sz="3400" b="1" dirty="0">
                <a:solidFill>
                  <a:schemeClr val="accent6">
                    <a:lumMod val="50000"/>
                  </a:schemeClr>
                </a:solidFill>
                <a:latin typeface="inherit"/>
              </a:rPr>
              <a:t>ACHIEVEMENTS 2018 OF </a:t>
            </a:r>
            <a:r>
              <a:rPr lang="es-US" altLang="es-US" sz="3400" b="1" dirty="0" smtClean="0">
                <a:solidFill>
                  <a:schemeClr val="accent6">
                    <a:lumMod val="50000"/>
                  </a:schemeClr>
                </a:solidFill>
                <a:latin typeface="inherit"/>
              </a:rPr>
              <a:t>PLANT </a:t>
            </a:r>
            <a:r>
              <a:rPr lang="es-US" altLang="es-US" sz="3400" b="1" dirty="0">
                <a:solidFill>
                  <a:schemeClr val="accent6">
                    <a:lumMod val="50000"/>
                  </a:schemeClr>
                </a:solidFill>
                <a:latin typeface="inherit"/>
              </a:rPr>
              <a:t>HEALTH - OIRSA</a:t>
            </a:r>
            <a:endParaRPr lang="es-SV" sz="3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Marcador de contenido 2"/>
          <p:cNvSpPr>
            <a:spLocks noGrp="1"/>
          </p:cNvSpPr>
          <p:nvPr>
            <p:ph idx="1"/>
          </p:nvPr>
        </p:nvSpPr>
        <p:spPr>
          <a:xfrm>
            <a:off x="410460" y="793633"/>
            <a:ext cx="6070285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50" b="1" u="sng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CONTENT: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50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IPM Program citrus HLB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50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Fruit Crop Program:  </a:t>
            </a:r>
            <a:r>
              <a:rPr lang="en-US" sz="1850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Fruit flies and </a:t>
            </a:r>
            <a:r>
              <a:rPr lang="en-US" sz="1850" dirty="0" err="1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Foc</a:t>
            </a:r>
            <a:r>
              <a:rPr lang="en-US" sz="1850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TR4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50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Industrial Crop Program: </a:t>
            </a:r>
            <a:r>
              <a:rPr lang="en-US" sz="1850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Rust and other coffee pests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50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Basic Crops Program: </a:t>
            </a:r>
            <a:r>
              <a:rPr lang="en-US" sz="1850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Central American Locust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50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Horticulture Program and Forest: </a:t>
            </a:r>
            <a:r>
              <a:rPr lang="en-US" sz="1850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Phytosanitary surveillance, watermelon virus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50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Traceability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50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Pest Risk Analysis System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50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International System of Quarantine Treatments (SITC)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50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Program of climatic variables and agricultural health </a:t>
            </a:r>
            <a:endParaRPr lang="en-US" sz="1850" b="1" i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32296" t="27511" r="22081" b="11424"/>
          <a:stretch/>
        </p:blipFill>
        <p:spPr>
          <a:xfrm>
            <a:off x="6255895" y="1768018"/>
            <a:ext cx="5936105" cy="446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6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889719" y="5150725"/>
            <a:ext cx="8892000" cy="3998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0" vert="horz" wrap="square" lIns="152400" tIns="152400" rIns="152400" bIns="152400" numCol="1" spcCol="1270" anchor="t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Registration of persons and establishments</a:t>
            </a:r>
            <a:endParaRPr lang="es-ES" b="1" dirty="0">
              <a:solidFill>
                <a:schemeClr val="bg1"/>
              </a:solidFill>
              <a:latin typeface="Century Gothic" panose="020B0502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885809" y="3163969"/>
            <a:ext cx="8892000" cy="39269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323749" tIns="323749" rIns="323749" bIns="323749" numCol="1" spcCol="1270" anchor="ctr" anchorCtr="0">
            <a:noAutofit/>
          </a:bodyPr>
          <a:lstStyle>
            <a:defPPr>
              <a:defRPr lang="es-SV"/>
            </a:defPPr>
            <a:lvl1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sz="2400"/>
            </a:lvl1pPr>
          </a:lstStyle>
          <a:p>
            <a:r>
              <a:rPr lang="es-ES" sz="1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Identification</a:t>
            </a:r>
            <a:r>
              <a:rPr lang="es-ES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and </a:t>
            </a:r>
            <a:r>
              <a:rPr lang="es-ES" sz="1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registration</a:t>
            </a:r>
            <a:r>
              <a:rPr lang="es-ES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1" name="38 CuadroTexto"/>
          <p:cNvSpPr txBox="1"/>
          <p:nvPr/>
        </p:nvSpPr>
        <p:spPr>
          <a:xfrm>
            <a:off x="887976" y="2747800"/>
            <a:ext cx="8892000" cy="36933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SV" b="1" smtClean="0">
                <a:latin typeface="Century Gothic" panose="020B0502020202020204" pitchFamily="34" charset="0"/>
              </a:rPr>
              <a:t>Mobilization control</a:t>
            </a:r>
            <a:endParaRPr lang="es-SV" b="1" dirty="0">
              <a:latin typeface="Century Gothic" panose="020B0502020202020204" pitchFamily="34" charset="0"/>
            </a:endParaRPr>
          </a:p>
        </p:txBody>
      </p:sp>
      <p:sp>
        <p:nvSpPr>
          <p:cNvPr id="12" name="39 CuadroTexto"/>
          <p:cNvSpPr txBox="1"/>
          <p:nvPr/>
        </p:nvSpPr>
        <p:spPr>
          <a:xfrm>
            <a:off x="889432" y="2335088"/>
            <a:ext cx="8892000" cy="36933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smtClean="0">
                <a:latin typeface="Century Gothic" panose="020B0502020202020204" pitchFamily="34" charset="0"/>
              </a:rPr>
              <a:t>Cessation of history and losses</a:t>
            </a:r>
            <a:endParaRPr lang="es-SV" b="1" dirty="0">
              <a:latin typeface="Century Gothic" panose="020B0502020202020204" pitchFamily="34" charset="0"/>
            </a:endParaRPr>
          </a:p>
        </p:txBody>
      </p:sp>
      <p:sp>
        <p:nvSpPr>
          <p:cNvPr id="13" name="52 CuadroTexto"/>
          <p:cNvSpPr txBox="1"/>
          <p:nvPr/>
        </p:nvSpPr>
        <p:spPr>
          <a:xfrm>
            <a:off x="893098" y="1646792"/>
            <a:ext cx="8892000" cy="646331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entury Gothic" panose="020B0502020202020204" pitchFamily="34" charset="0"/>
              </a:rPr>
              <a:t>Traceability of animals,</a:t>
            </a:r>
          </a:p>
          <a:p>
            <a:pPr algn="ctr"/>
            <a:r>
              <a:rPr lang="en-US" b="1" dirty="0" smtClean="0">
                <a:latin typeface="Century Gothic" panose="020B0502020202020204" pitchFamily="34" charset="0"/>
              </a:rPr>
              <a:t>products and by-products of agricultural origin</a:t>
            </a:r>
            <a:endParaRPr lang="es-SV" b="1" dirty="0">
              <a:latin typeface="Century Gothic" panose="020B0502020202020204" pitchFamily="34" charset="0"/>
            </a:endParaRPr>
          </a:p>
        </p:txBody>
      </p:sp>
      <p:sp>
        <p:nvSpPr>
          <p:cNvPr id="14" name="53 CuadroTexto"/>
          <p:cNvSpPr txBox="1"/>
          <p:nvPr/>
        </p:nvSpPr>
        <p:spPr>
          <a:xfrm>
            <a:off x="893096" y="1169796"/>
            <a:ext cx="8892000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SV" sz="2000" b="1" dirty="0" smtClean="0">
                <a:latin typeface="Century Gothic" panose="020B0502020202020204" pitchFamily="34" charset="0"/>
              </a:rPr>
              <a:t>Animal and </a:t>
            </a:r>
            <a:r>
              <a:rPr lang="es-SV" sz="2000" b="1" dirty="0" err="1" smtClean="0">
                <a:latin typeface="Century Gothic" panose="020B0502020202020204" pitchFamily="34" charset="0"/>
              </a:rPr>
              <a:t>Plant</a:t>
            </a:r>
            <a:r>
              <a:rPr lang="es-SV" sz="2000" b="1" dirty="0" smtClean="0">
                <a:latin typeface="Century Gothic" panose="020B0502020202020204" pitchFamily="34" charset="0"/>
              </a:rPr>
              <a:t> </a:t>
            </a:r>
            <a:r>
              <a:rPr lang="es-SV" sz="2000" b="1" dirty="0" err="1" smtClean="0">
                <a:latin typeface="Century Gothic" panose="020B0502020202020204" pitchFamily="34" charset="0"/>
              </a:rPr>
              <a:t>health</a:t>
            </a:r>
            <a:endParaRPr lang="es-SV" sz="2000" b="1" dirty="0">
              <a:latin typeface="Century Gothic" panose="020B0502020202020204" pitchFamily="34" charset="0"/>
            </a:endParaRPr>
          </a:p>
        </p:txBody>
      </p:sp>
      <p:sp>
        <p:nvSpPr>
          <p:cNvPr id="15" name="54 CuadroTexto"/>
          <p:cNvSpPr txBox="1"/>
          <p:nvPr/>
        </p:nvSpPr>
        <p:spPr>
          <a:xfrm>
            <a:off x="893098" y="672453"/>
            <a:ext cx="8892000" cy="40011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entury Gothic" panose="020B0502020202020204" pitchFamily="34" charset="0"/>
              </a:rPr>
              <a:t>Food safety</a:t>
            </a:r>
            <a:endParaRPr lang="es-SV" sz="2000" b="1" dirty="0"/>
          </a:p>
        </p:txBody>
      </p:sp>
      <p:sp>
        <p:nvSpPr>
          <p:cNvPr id="16" name="55 CuadroTexto"/>
          <p:cNvSpPr txBox="1"/>
          <p:nvPr/>
        </p:nvSpPr>
        <p:spPr>
          <a:xfrm>
            <a:off x="893096" y="182971"/>
            <a:ext cx="8892000" cy="40011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SV" sz="2000" b="1">
                <a:latin typeface="Century Gothic" panose="020B0502020202020204" pitchFamily="34" charset="0"/>
              </a:rPr>
              <a:t>Certification</a:t>
            </a:r>
            <a:endParaRPr kumimoji="0" lang="es-SV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42 CuadroTexto"/>
          <p:cNvSpPr txBox="1"/>
          <p:nvPr/>
        </p:nvSpPr>
        <p:spPr>
          <a:xfrm>
            <a:off x="9940533" y="5181282"/>
            <a:ext cx="1674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b="1" dirty="0" err="1" smtClean="0">
                <a:latin typeface="Century Gothic" panose="020B0502020202020204" pitchFamily="34" charset="0"/>
              </a:rPr>
              <a:t>First</a:t>
            </a:r>
            <a:r>
              <a:rPr lang="es-SV" b="1" dirty="0" smtClean="0">
                <a:latin typeface="Century Gothic" panose="020B0502020202020204" pitchFamily="34" charset="0"/>
              </a:rPr>
              <a:t> </a:t>
            </a:r>
            <a:r>
              <a:rPr lang="es-SV" b="1" dirty="0" err="1" smtClean="0">
                <a:latin typeface="Century Gothic" panose="020B0502020202020204" pitchFamily="34" charset="0"/>
              </a:rPr>
              <a:t>level</a:t>
            </a:r>
            <a:r>
              <a:rPr lang="es-SV" b="1" dirty="0" smtClean="0">
                <a:latin typeface="Century Gothic" panose="020B0502020202020204" pitchFamily="34" charset="0"/>
              </a:rPr>
              <a:t> </a:t>
            </a:r>
            <a:endParaRPr lang="es-SV" b="1" dirty="0">
              <a:latin typeface="Century Gothic" panose="020B0502020202020204" pitchFamily="34" charset="0"/>
            </a:endParaRPr>
          </a:p>
        </p:txBody>
      </p:sp>
      <p:sp>
        <p:nvSpPr>
          <p:cNvPr id="18" name="44 Cerrar llave"/>
          <p:cNvSpPr/>
          <p:nvPr/>
        </p:nvSpPr>
        <p:spPr>
          <a:xfrm>
            <a:off x="9940533" y="1773573"/>
            <a:ext cx="270456" cy="3218166"/>
          </a:xfrm>
          <a:prstGeom prst="rightBrac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SV" sz="1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9" name="45 CuadroTexto"/>
          <p:cNvSpPr txBox="1"/>
          <p:nvPr/>
        </p:nvSpPr>
        <p:spPr>
          <a:xfrm>
            <a:off x="10412721" y="3139580"/>
            <a:ext cx="1841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b="1" dirty="0" err="1" smtClean="0">
                <a:latin typeface="Century Gothic" panose="020B0502020202020204" pitchFamily="34" charset="0"/>
              </a:rPr>
              <a:t>Second</a:t>
            </a:r>
            <a:r>
              <a:rPr lang="es-SV" b="1" dirty="0" smtClean="0">
                <a:latin typeface="Century Gothic" panose="020B0502020202020204" pitchFamily="34" charset="0"/>
              </a:rPr>
              <a:t> </a:t>
            </a:r>
            <a:r>
              <a:rPr lang="es-SV" b="1" dirty="0" err="1" smtClean="0">
                <a:latin typeface="Century Gothic" panose="020B0502020202020204" pitchFamily="34" charset="0"/>
              </a:rPr>
              <a:t>level</a:t>
            </a:r>
            <a:endParaRPr lang="es-SV" b="1" dirty="0">
              <a:latin typeface="Century Gothic" panose="020B0502020202020204" pitchFamily="34" charset="0"/>
            </a:endParaRPr>
          </a:p>
        </p:txBody>
      </p:sp>
      <p:sp>
        <p:nvSpPr>
          <p:cNvPr id="20" name="48 CuadroTexto"/>
          <p:cNvSpPr txBox="1"/>
          <p:nvPr/>
        </p:nvSpPr>
        <p:spPr>
          <a:xfrm>
            <a:off x="9903779" y="1238402"/>
            <a:ext cx="1700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b="1" dirty="0" err="1" smtClean="0">
                <a:latin typeface="Century Gothic" panose="020B0502020202020204" pitchFamily="34" charset="0"/>
              </a:rPr>
              <a:t>Third</a:t>
            </a:r>
            <a:r>
              <a:rPr lang="es-SV" b="1" dirty="0" smtClean="0">
                <a:latin typeface="Century Gothic" panose="020B0502020202020204" pitchFamily="34" charset="0"/>
              </a:rPr>
              <a:t> </a:t>
            </a:r>
            <a:r>
              <a:rPr lang="es-SV" b="1" dirty="0" err="1" smtClean="0">
                <a:latin typeface="Century Gothic" panose="020B0502020202020204" pitchFamily="34" charset="0"/>
              </a:rPr>
              <a:t>level</a:t>
            </a:r>
            <a:endParaRPr lang="es-SV" b="1" dirty="0">
              <a:latin typeface="Century Gothic" panose="020B0502020202020204" pitchFamily="34" charset="0"/>
            </a:endParaRPr>
          </a:p>
        </p:txBody>
      </p:sp>
      <p:sp>
        <p:nvSpPr>
          <p:cNvPr id="21" name="49 CuadroTexto"/>
          <p:cNvSpPr txBox="1"/>
          <p:nvPr/>
        </p:nvSpPr>
        <p:spPr>
          <a:xfrm>
            <a:off x="9851484" y="703231"/>
            <a:ext cx="1700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b="1" dirty="0" err="1" smtClean="0">
                <a:latin typeface="Century Gothic" panose="020B0502020202020204" pitchFamily="34" charset="0"/>
              </a:rPr>
              <a:t>Fourth</a:t>
            </a:r>
            <a:r>
              <a:rPr lang="es-SV" b="1" dirty="0" smtClean="0">
                <a:latin typeface="Century Gothic" panose="020B0502020202020204" pitchFamily="34" charset="0"/>
              </a:rPr>
              <a:t> </a:t>
            </a:r>
            <a:r>
              <a:rPr lang="es-SV" b="1" dirty="0" err="1" smtClean="0">
                <a:latin typeface="Century Gothic" panose="020B0502020202020204" pitchFamily="34" charset="0"/>
              </a:rPr>
              <a:t>level</a:t>
            </a:r>
            <a:endParaRPr lang="es-SV" b="1" dirty="0">
              <a:latin typeface="Century Gothic" panose="020B0502020202020204" pitchFamily="34" charset="0"/>
            </a:endParaRPr>
          </a:p>
        </p:txBody>
      </p:sp>
      <p:sp>
        <p:nvSpPr>
          <p:cNvPr id="22" name="50 CuadroTexto"/>
          <p:cNvSpPr txBox="1"/>
          <p:nvPr/>
        </p:nvSpPr>
        <p:spPr>
          <a:xfrm>
            <a:off x="9851484" y="236141"/>
            <a:ext cx="1979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b="1" dirty="0" err="1" smtClean="0">
                <a:latin typeface="Century Gothic" panose="020B0502020202020204" pitchFamily="34" charset="0"/>
              </a:rPr>
              <a:t>Fifth</a:t>
            </a:r>
            <a:r>
              <a:rPr lang="es-SV" b="1" dirty="0" smtClean="0">
                <a:latin typeface="Century Gothic" panose="020B0502020202020204" pitchFamily="34" charset="0"/>
              </a:rPr>
              <a:t> </a:t>
            </a:r>
            <a:r>
              <a:rPr lang="es-SV" b="1" dirty="0" err="1" smtClean="0">
                <a:latin typeface="Century Gothic" panose="020B0502020202020204" pitchFamily="34" charset="0"/>
              </a:rPr>
              <a:t>level</a:t>
            </a:r>
            <a:endParaRPr lang="es-SV" b="1" dirty="0">
              <a:latin typeface="Century Gothic" panose="020B0502020202020204" pitchFamily="34" charset="0"/>
            </a:endParaRPr>
          </a:p>
        </p:txBody>
      </p:sp>
      <p:grpSp>
        <p:nvGrpSpPr>
          <p:cNvPr id="23" name="57 Grupo"/>
          <p:cNvGrpSpPr/>
          <p:nvPr/>
        </p:nvGrpSpPr>
        <p:grpSpPr>
          <a:xfrm>
            <a:off x="889091" y="3601760"/>
            <a:ext cx="8892000" cy="1496404"/>
            <a:chOff x="-79893" y="3825825"/>
            <a:chExt cx="9518970" cy="1502745"/>
          </a:xfrm>
          <a:effectLst/>
        </p:grpSpPr>
        <p:sp>
          <p:nvSpPr>
            <p:cNvPr id="24" name="3 Forma libre"/>
            <p:cNvSpPr/>
            <p:nvPr/>
          </p:nvSpPr>
          <p:spPr>
            <a:xfrm>
              <a:off x="-79893" y="3825825"/>
              <a:ext cx="9518970" cy="1502745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323749" tIns="180000" rIns="323749" bIns="323749" numCol="1" spcCol="1270" anchor="t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SV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TRACEABILITY</a:t>
              </a:r>
            </a:p>
          </p:txBody>
        </p:sp>
        <p:sp>
          <p:nvSpPr>
            <p:cNvPr id="25" name="4 Forma libre"/>
            <p:cNvSpPr/>
            <p:nvPr/>
          </p:nvSpPr>
          <p:spPr>
            <a:xfrm>
              <a:off x="7522143" y="4305307"/>
              <a:ext cx="871481" cy="972879"/>
            </a:xfrm>
            <a:custGeom>
              <a:avLst/>
              <a:gdLst>
                <a:gd name="connsiteX0" fmla="*/ 0 w 755054"/>
                <a:gd name="connsiteY0" fmla="*/ 75505 h 2598208"/>
                <a:gd name="connsiteX1" fmla="*/ 75505 w 755054"/>
                <a:gd name="connsiteY1" fmla="*/ 0 h 2598208"/>
                <a:gd name="connsiteX2" fmla="*/ 679549 w 755054"/>
                <a:gd name="connsiteY2" fmla="*/ 0 h 2598208"/>
                <a:gd name="connsiteX3" fmla="*/ 755054 w 755054"/>
                <a:gd name="connsiteY3" fmla="*/ 75505 h 2598208"/>
                <a:gd name="connsiteX4" fmla="*/ 755054 w 755054"/>
                <a:gd name="connsiteY4" fmla="*/ 2522703 h 2598208"/>
                <a:gd name="connsiteX5" fmla="*/ 679549 w 755054"/>
                <a:gd name="connsiteY5" fmla="*/ 2598208 h 2598208"/>
                <a:gd name="connsiteX6" fmla="*/ 75505 w 755054"/>
                <a:gd name="connsiteY6" fmla="*/ 2598208 h 2598208"/>
                <a:gd name="connsiteX7" fmla="*/ 0 w 755054"/>
                <a:gd name="connsiteY7" fmla="*/ 2522703 h 2598208"/>
                <a:gd name="connsiteX8" fmla="*/ 0 w 755054"/>
                <a:gd name="connsiteY8" fmla="*/ 75505 h 2598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5054" h="2598208">
                  <a:moveTo>
                    <a:pt x="0" y="75505"/>
                  </a:moveTo>
                  <a:cubicBezTo>
                    <a:pt x="0" y="33805"/>
                    <a:pt x="33805" y="0"/>
                    <a:pt x="75505" y="0"/>
                  </a:cubicBezTo>
                  <a:lnTo>
                    <a:pt x="679549" y="0"/>
                  </a:lnTo>
                  <a:cubicBezTo>
                    <a:pt x="721249" y="0"/>
                    <a:pt x="755054" y="33805"/>
                    <a:pt x="755054" y="75505"/>
                  </a:cubicBezTo>
                  <a:lnTo>
                    <a:pt x="755054" y="2522703"/>
                  </a:lnTo>
                  <a:cubicBezTo>
                    <a:pt x="755054" y="2564403"/>
                    <a:pt x="721249" y="2598208"/>
                    <a:pt x="679549" y="2598208"/>
                  </a:cubicBezTo>
                  <a:lnTo>
                    <a:pt x="75505" y="2598208"/>
                  </a:lnTo>
                  <a:cubicBezTo>
                    <a:pt x="33805" y="2598208"/>
                    <a:pt x="0" y="2564403"/>
                    <a:pt x="0" y="2522703"/>
                  </a:cubicBezTo>
                  <a:lnTo>
                    <a:pt x="0" y="75505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52595" tIns="52595" rIns="52595" bIns="52595" numCol="1" spcCol="1270" anchor="t" anchorCtr="0">
              <a:noAutofit/>
            </a:bodyPr>
            <a:lstStyle/>
            <a:p>
              <a:pPr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s-SV" sz="1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POULTRY</a:t>
              </a:r>
            </a:p>
            <a:p>
              <a:pPr marL="0" marR="0" lvl="0" indent="0" algn="ctr" defTabSz="355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SV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5 Forma libre"/>
            <p:cNvSpPr/>
            <p:nvPr/>
          </p:nvSpPr>
          <p:spPr>
            <a:xfrm>
              <a:off x="903419" y="4305307"/>
              <a:ext cx="871481" cy="966002"/>
            </a:xfrm>
            <a:custGeom>
              <a:avLst/>
              <a:gdLst>
                <a:gd name="connsiteX0" fmla="*/ 0 w 755054"/>
                <a:gd name="connsiteY0" fmla="*/ 75505 h 2598208"/>
                <a:gd name="connsiteX1" fmla="*/ 75505 w 755054"/>
                <a:gd name="connsiteY1" fmla="*/ 0 h 2598208"/>
                <a:gd name="connsiteX2" fmla="*/ 679549 w 755054"/>
                <a:gd name="connsiteY2" fmla="*/ 0 h 2598208"/>
                <a:gd name="connsiteX3" fmla="*/ 755054 w 755054"/>
                <a:gd name="connsiteY3" fmla="*/ 75505 h 2598208"/>
                <a:gd name="connsiteX4" fmla="*/ 755054 w 755054"/>
                <a:gd name="connsiteY4" fmla="*/ 2522703 h 2598208"/>
                <a:gd name="connsiteX5" fmla="*/ 679549 w 755054"/>
                <a:gd name="connsiteY5" fmla="*/ 2598208 h 2598208"/>
                <a:gd name="connsiteX6" fmla="*/ 75505 w 755054"/>
                <a:gd name="connsiteY6" fmla="*/ 2598208 h 2598208"/>
                <a:gd name="connsiteX7" fmla="*/ 0 w 755054"/>
                <a:gd name="connsiteY7" fmla="*/ 2522703 h 2598208"/>
                <a:gd name="connsiteX8" fmla="*/ 0 w 755054"/>
                <a:gd name="connsiteY8" fmla="*/ 75505 h 2598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5054" h="2598208">
                  <a:moveTo>
                    <a:pt x="0" y="75505"/>
                  </a:moveTo>
                  <a:cubicBezTo>
                    <a:pt x="0" y="33805"/>
                    <a:pt x="33805" y="0"/>
                    <a:pt x="75505" y="0"/>
                  </a:cubicBezTo>
                  <a:lnTo>
                    <a:pt x="679549" y="0"/>
                  </a:lnTo>
                  <a:cubicBezTo>
                    <a:pt x="721249" y="0"/>
                    <a:pt x="755054" y="33805"/>
                    <a:pt x="755054" y="75505"/>
                  </a:cubicBezTo>
                  <a:lnTo>
                    <a:pt x="755054" y="2522703"/>
                  </a:lnTo>
                  <a:cubicBezTo>
                    <a:pt x="755054" y="2564403"/>
                    <a:pt x="721249" y="2598208"/>
                    <a:pt x="679549" y="2598208"/>
                  </a:cubicBezTo>
                  <a:lnTo>
                    <a:pt x="75505" y="2598208"/>
                  </a:lnTo>
                  <a:cubicBezTo>
                    <a:pt x="33805" y="2598208"/>
                    <a:pt x="0" y="2564403"/>
                    <a:pt x="0" y="2522703"/>
                  </a:cubicBezTo>
                  <a:lnTo>
                    <a:pt x="0" y="75505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52595" tIns="52595" rIns="52595" bIns="52595" numCol="1" spcCol="1270" anchor="t" anchorCtr="1">
              <a:noAutofit/>
            </a:bodyPr>
            <a:lstStyle/>
            <a:p>
              <a:pPr marL="0" marR="0" lvl="0" indent="0" algn="ctr" defTabSz="355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s-SV" sz="1400" b="1" dirty="0" smtClean="0">
                  <a:solidFill>
                    <a:prstClr val="white"/>
                  </a:solidFill>
                  <a:latin typeface="Century Gothic" panose="020B0502020202020204" pitchFamily="34" charset="0"/>
                </a:rPr>
                <a:t>BEES</a:t>
              </a:r>
              <a:endParaRPr kumimoji="0" lang="es-SV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7" name="6 Forma libre"/>
            <p:cNvSpPr/>
            <p:nvPr/>
          </p:nvSpPr>
          <p:spPr>
            <a:xfrm>
              <a:off x="-24661" y="4305307"/>
              <a:ext cx="915890" cy="972879"/>
            </a:xfrm>
            <a:custGeom>
              <a:avLst/>
              <a:gdLst>
                <a:gd name="connsiteX0" fmla="*/ 0 w 755054"/>
                <a:gd name="connsiteY0" fmla="*/ 75505 h 2598208"/>
                <a:gd name="connsiteX1" fmla="*/ 75505 w 755054"/>
                <a:gd name="connsiteY1" fmla="*/ 0 h 2598208"/>
                <a:gd name="connsiteX2" fmla="*/ 679549 w 755054"/>
                <a:gd name="connsiteY2" fmla="*/ 0 h 2598208"/>
                <a:gd name="connsiteX3" fmla="*/ 755054 w 755054"/>
                <a:gd name="connsiteY3" fmla="*/ 75505 h 2598208"/>
                <a:gd name="connsiteX4" fmla="*/ 755054 w 755054"/>
                <a:gd name="connsiteY4" fmla="*/ 2522703 h 2598208"/>
                <a:gd name="connsiteX5" fmla="*/ 679549 w 755054"/>
                <a:gd name="connsiteY5" fmla="*/ 2598208 h 2598208"/>
                <a:gd name="connsiteX6" fmla="*/ 75505 w 755054"/>
                <a:gd name="connsiteY6" fmla="*/ 2598208 h 2598208"/>
                <a:gd name="connsiteX7" fmla="*/ 0 w 755054"/>
                <a:gd name="connsiteY7" fmla="*/ 2522703 h 2598208"/>
                <a:gd name="connsiteX8" fmla="*/ 0 w 755054"/>
                <a:gd name="connsiteY8" fmla="*/ 75505 h 2598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5054" h="2598208">
                  <a:moveTo>
                    <a:pt x="0" y="75505"/>
                  </a:moveTo>
                  <a:cubicBezTo>
                    <a:pt x="0" y="33805"/>
                    <a:pt x="33805" y="0"/>
                    <a:pt x="75505" y="0"/>
                  </a:cubicBezTo>
                  <a:lnTo>
                    <a:pt x="679549" y="0"/>
                  </a:lnTo>
                  <a:cubicBezTo>
                    <a:pt x="721249" y="0"/>
                    <a:pt x="755054" y="33805"/>
                    <a:pt x="755054" y="75505"/>
                  </a:cubicBezTo>
                  <a:lnTo>
                    <a:pt x="755054" y="2522703"/>
                  </a:lnTo>
                  <a:cubicBezTo>
                    <a:pt x="755054" y="2564403"/>
                    <a:pt x="721249" y="2598208"/>
                    <a:pt x="679549" y="2598208"/>
                  </a:cubicBezTo>
                  <a:lnTo>
                    <a:pt x="75505" y="2598208"/>
                  </a:lnTo>
                  <a:cubicBezTo>
                    <a:pt x="33805" y="2598208"/>
                    <a:pt x="0" y="2564403"/>
                    <a:pt x="0" y="2522703"/>
                  </a:cubicBezTo>
                  <a:lnTo>
                    <a:pt x="0" y="75505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52595" tIns="52595" rIns="52595" bIns="52595" numCol="1" spcCol="1270" anchor="t" anchorCtr="1">
              <a:noAutofit/>
            </a:bodyPr>
            <a:lstStyle/>
            <a:p>
              <a:pPr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s-SV" sz="1400" b="1" dirty="0">
                  <a:latin typeface="Century Gothic" panose="020B0502020202020204" pitchFamily="34" charset="0"/>
                </a:rPr>
                <a:t>CATTLE</a:t>
              </a:r>
            </a:p>
            <a:p>
              <a:pPr marL="0" marR="0" lvl="0" indent="0" algn="ctr" defTabSz="355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SV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7 Forma libre"/>
            <p:cNvSpPr/>
            <p:nvPr/>
          </p:nvSpPr>
          <p:spPr>
            <a:xfrm>
              <a:off x="3757814" y="4298941"/>
              <a:ext cx="903616" cy="964348"/>
            </a:xfrm>
            <a:custGeom>
              <a:avLst/>
              <a:gdLst>
                <a:gd name="connsiteX0" fmla="*/ 0 w 755054"/>
                <a:gd name="connsiteY0" fmla="*/ 75505 h 2598208"/>
                <a:gd name="connsiteX1" fmla="*/ 75505 w 755054"/>
                <a:gd name="connsiteY1" fmla="*/ 0 h 2598208"/>
                <a:gd name="connsiteX2" fmla="*/ 679549 w 755054"/>
                <a:gd name="connsiteY2" fmla="*/ 0 h 2598208"/>
                <a:gd name="connsiteX3" fmla="*/ 755054 w 755054"/>
                <a:gd name="connsiteY3" fmla="*/ 75505 h 2598208"/>
                <a:gd name="connsiteX4" fmla="*/ 755054 w 755054"/>
                <a:gd name="connsiteY4" fmla="*/ 2522703 h 2598208"/>
                <a:gd name="connsiteX5" fmla="*/ 679549 w 755054"/>
                <a:gd name="connsiteY5" fmla="*/ 2598208 h 2598208"/>
                <a:gd name="connsiteX6" fmla="*/ 75505 w 755054"/>
                <a:gd name="connsiteY6" fmla="*/ 2598208 h 2598208"/>
                <a:gd name="connsiteX7" fmla="*/ 0 w 755054"/>
                <a:gd name="connsiteY7" fmla="*/ 2522703 h 2598208"/>
                <a:gd name="connsiteX8" fmla="*/ 0 w 755054"/>
                <a:gd name="connsiteY8" fmla="*/ 75505 h 2598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5054" h="2598208">
                  <a:moveTo>
                    <a:pt x="0" y="75505"/>
                  </a:moveTo>
                  <a:cubicBezTo>
                    <a:pt x="0" y="33805"/>
                    <a:pt x="33805" y="0"/>
                    <a:pt x="75505" y="0"/>
                  </a:cubicBezTo>
                  <a:lnTo>
                    <a:pt x="679549" y="0"/>
                  </a:lnTo>
                  <a:cubicBezTo>
                    <a:pt x="721249" y="0"/>
                    <a:pt x="755054" y="33805"/>
                    <a:pt x="755054" y="75505"/>
                  </a:cubicBezTo>
                  <a:lnTo>
                    <a:pt x="755054" y="2522703"/>
                  </a:lnTo>
                  <a:cubicBezTo>
                    <a:pt x="755054" y="2564403"/>
                    <a:pt x="721249" y="2598208"/>
                    <a:pt x="679549" y="2598208"/>
                  </a:cubicBezTo>
                  <a:lnTo>
                    <a:pt x="75505" y="2598208"/>
                  </a:lnTo>
                  <a:cubicBezTo>
                    <a:pt x="33805" y="2598208"/>
                    <a:pt x="0" y="2564403"/>
                    <a:pt x="0" y="2522703"/>
                  </a:cubicBezTo>
                  <a:lnTo>
                    <a:pt x="0" y="75505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52595" tIns="52595" rIns="52595" bIns="52595" numCol="1" spcCol="1270" anchor="t" anchorCtr="1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SV" sz="1200" b="1" dirty="0">
                  <a:latin typeface="Century Gothic" panose="020B0502020202020204" pitchFamily="34" charset="0"/>
                </a:rPr>
                <a:t>COFFE</a:t>
              </a:r>
            </a:p>
          </p:txBody>
        </p:sp>
        <p:sp>
          <p:nvSpPr>
            <p:cNvPr id="29" name="26 Forma libre"/>
            <p:cNvSpPr/>
            <p:nvPr/>
          </p:nvSpPr>
          <p:spPr>
            <a:xfrm>
              <a:off x="2822447" y="4305307"/>
              <a:ext cx="896045" cy="957982"/>
            </a:xfrm>
            <a:custGeom>
              <a:avLst/>
              <a:gdLst>
                <a:gd name="connsiteX0" fmla="*/ 0 w 755054"/>
                <a:gd name="connsiteY0" fmla="*/ 75505 h 2598208"/>
                <a:gd name="connsiteX1" fmla="*/ 75505 w 755054"/>
                <a:gd name="connsiteY1" fmla="*/ 0 h 2598208"/>
                <a:gd name="connsiteX2" fmla="*/ 679549 w 755054"/>
                <a:gd name="connsiteY2" fmla="*/ 0 h 2598208"/>
                <a:gd name="connsiteX3" fmla="*/ 755054 w 755054"/>
                <a:gd name="connsiteY3" fmla="*/ 75505 h 2598208"/>
                <a:gd name="connsiteX4" fmla="*/ 755054 w 755054"/>
                <a:gd name="connsiteY4" fmla="*/ 2522703 h 2598208"/>
                <a:gd name="connsiteX5" fmla="*/ 679549 w 755054"/>
                <a:gd name="connsiteY5" fmla="*/ 2598208 h 2598208"/>
                <a:gd name="connsiteX6" fmla="*/ 75505 w 755054"/>
                <a:gd name="connsiteY6" fmla="*/ 2598208 h 2598208"/>
                <a:gd name="connsiteX7" fmla="*/ 0 w 755054"/>
                <a:gd name="connsiteY7" fmla="*/ 2522703 h 2598208"/>
                <a:gd name="connsiteX8" fmla="*/ 0 w 755054"/>
                <a:gd name="connsiteY8" fmla="*/ 75505 h 2598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5054" h="2598208">
                  <a:moveTo>
                    <a:pt x="0" y="75505"/>
                  </a:moveTo>
                  <a:cubicBezTo>
                    <a:pt x="0" y="33805"/>
                    <a:pt x="33805" y="0"/>
                    <a:pt x="75505" y="0"/>
                  </a:cubicBezTo>
                  <a:lnTo>
                    <a:pt x="679549" y="0"/>
                  </a:lnTo>
                  <a:cubicBezTo>
                    <a:pt x="721249" y="0"/>
                    <a:pt x="755054" y="33805"/>
                    <a:pt x="755054" y="75505"/>
                  </a:cubicBezTo>
                  <a:lnTo>
                    <a:pt x="755054" y="2522703"/>
                  </a:lnTo>
                  <a:cubicBezTo>
                    <a:pt x="755054" y="2564403"/>
                    <a:pt x="721249" y="2598208"/>
                    <a:pt x="679549" y="2598208"/>
                  </a:cubicBezTo>
                  <a:lnTo>
                    <a:pt x="75505" y="2598208"/>
                  </a:lnTo>
                  <a:cubicBezTo>
                    <a:pt x="33805" y="2598208"/>
                    <a:pt x="0" y="2564403"/>
                    <a:pt x="0" y="2522703"/>
                  </a:cubicBezTo>
                  <a:lnTo>
                    <a:pt x="0" y="75505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52595" tIns="52595" rIns="52595" bIns="52595" numCol="1" spcCol="1270" anchor="t" anchorCtr="1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SV" sz="900" b="1" dirty="0" err="1" smtClean="0">
                  <a:latin typeface="Century Gothic" panose="020B0502020202020204" pitchFamily="34" charset="0"/>
                </a:rPr>
                <a:t>AQUACULTURE</a:t>
              </a:r>
              <a:endParaRPr lang="es-SV" sz="9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30" name="28 Forma libre"/>
            <p:cNvSpPr/>
            <p:nvPr/>
          </p:nvSpPr>
          <p:spPr>
            <a:xfrm>
              <a:off x="5656046" y="4308720"/>
              <a:ext cx="871481" cy="972879"/>
            </a:xfrm>
            <a:custGeom>
              <a:avLst/>
              <a:gdLst>
                <a:gd name="connsiteX0" fmla="*/ 0 w 755054"/>
                <a:gd name="connsiteY0" fmla="*/ 75505 h 2598208"/>
                <a:gd name="connsiteX1" fmla="*/ 75505 w 755054"/>
                <a:gd name="connsiteY1" fmla="*/ 0 h 2598208"/>
                <a:gd name="connsiteX2" fmla="*/ 679549 w 755054"/>
                <a:gd name="connsiteY2" fmla="*/ 0 h 2598208"/>
                <a:gd name="connsiteX3" fmla="*/ 755054 w 755054"/>
                <a:gd name="connsiteY3" fmla="*/ 75505 h 2598208"/>
                <a:gd name="connsiteX4" fmla="*/ 755054 w 755054"/>
                <a:gd name="connsiteY4" fmla="*/ 2522703 h 2598208"/>
                <a:gd name="connsiteX5" fmla="*/ 679549 w 755054"/>
                <a:gd name="connsiteY5" fmla="*/ 2598208 h 2598208"/>
                <a:gd name="connsiteX6" fmla="*/ 75505 w 755054"/>
                <a:gd name="connsiteY6" fmla="*/ 2598208 h 2598208"/>
                <a:gd name="connsiteX7" fmla="*/ 0 w 755054"/>
                <a:gd name="connsiteY7" fmla="*/ 2522703 h 2598208"/>
                <a:gd name="connsiteX8" fmla="*/ 0 w 755054"/>
                <a:gd name="connsiteY8" fmla="*/ 75505 h 2598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5054" h="2598208">
                  <a:moveTo>
                    <a:pt x="0" y="75505"/>
                  </a:moveTo>
                  <a:cubicBezTo>
                    <a:pt x="0" y="33805"/>
                    <a:pt x="33805" y="0"/>
                    <a:pt x="75505" y="0"/>
                  </a:cubicBezTo>
                  <a:lnTo>
                    <a:pt x="679549" y="0"/>
                  </a:lnTo>
                  <a:cubicBezTo>
                    <a:pt x="721249" y="0"/>
                    <a:pt x="755054" y="33805"/>
                    <a:pt x="755054" y="75505"/>
                  </a:cubicBezTo>
                  <a:lnTo>
                    <a:pt x="755054" y="2522703"/>
                  </a:lnTo>
                  <a:cubicBezTo>
                    <a:pt x="755054" y="2564403"/>
                    <a:pt x="721249" y="2598208"/>
                    <a:pt x="679549" y="2598208"/>
                  </a:cubicBezTo>
                  <a:lnTo>
                    <a:pt x="75505" y="2598208"/>
                  </a:lnTo>
                  <a:cubicBezTo>
                    <a:pt x="33805" y="2598208"/>
                    <a:pt x="0" y="2564403"/>
                    <a:pt x="0" y="2522703"/>
                  </a:cubicBezTo>
                  <a:lnTo>
                    <a:pt x="0" y="75505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52595" tIns="52595" rIns="52595" bIns="52595" numCol="1" spcCol="1270" anchor="t" anchorCtr="1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SV" sz="1200" b="1" dirty="0">
                  <a:latin typeface="Century Gothic" panose="020B0502020202020204" pitchFamily="34" charset="0"/>
                </a:rPr>
                <a:t>CITRUS</a:t>
              </a:r>
            </a:p>
          </p:txBody>
        </p:sp>
        <p:sp>
          <p:nvSpPr>
            <p:cNvPr id="31" name="32 Forma libre"/>
            <p:cNvSpPr/>
            <p:nvPr/>
          </p:nvSpPr>
          <p:spPr>
            <a:xfrm>
              <a:off x="4715655" y="4309208"/>
              <a:ext cx="871481" cy="972879"/>
            </a:xfrm>
            <a:custGeom>
              <a:avLst/>
              <a:gdLst>
                <a:gd name="connsiteX0" fmla="*/ 0 w 755054"/>
                <a:gd name="connsiteY0" fmla="*/ 75505 h 2598208"/>
                <a:gd name="connsiteX1" fmla="*/ 75505 w 755054"/>
                <a:gd name="connsiteY1" fmla="*/ 0 h 2598208"/>
                <a:gd name="connsiteX2" fmla="*/ 679549 w 755054"/>
                <a:gd name="connsiteY2" fmla="*/ 0 h 2598208"/>
                <a:gd name="connsiteX3" fmla="*/ 755054 w 755054"/>
                <a:gd name="connsiteY3" fmla="*/ 75505 h 2598208"/>
                <a:gd name="connsiteX4" fmla="*/ 755054 w 755054"/>
                <a:gd name="connsiteY4" fmla="*/ 2522703 h 2598208"/>
                <a:gd name="connsiteX5" fmla="*/ 679549 w 755054"/>
                <a:gd name="connsiteY5" fmla="*/ 2598208 h 2598208"/>
                <a:gd name="connsiteX6" fmla="*/ 75505 w 755054"/>
                <a:gd name="connsiteY6" fmla="*/ 2598208 h 2598208"/>
                <a:gd name="connsiteX7" fmla="*/ 0 w 755054"/>
                <a:gd name="connsiteY7" fmla="*/ 2522703 h 2598208"/>
                <a:gd name="connsiteX8" fmla="*/ 0 w 755054"/>
                <a:gd name="connsiteY8" fmla="*/ 75505 h 2598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5054" h="2598208">
                  <a:moveTo>
                    <a:pt x="0" y="75505"/>
                  </a:moveTo>
                  <a:cubicBezTo>
                    <a:pt x="0" y="33805"/>
                    <a:pt x="33805" y="0"/>
                    <a:pt x="75505" y="0"/>
                  </a:cubicBezTo>
                  <a:lnTo>
                    <a:pt x="679549" y="0"/>
                  </a:lnTo>
                  <a:cubicBezTo>
                    <a:pt x="721249" y="0"/>
                    <a:pt x="755054" y="33805"/>
                    <a:pt x="755054" y="75505"/>
                  </a:cubicBezTo>
                  <a:lnTo>
                    <a:pt x="755054" y="2522703"/>
                  </a:lnTo>
                  <a:cubicBezTo>
                    <a:pt x="755054" y="2564403"/>
                    <a:pt x="721249" y="2598208"/>
                    <a:pt x="679549" y="2598208"/>
                  </a:cubicBezTo>
                  <a:lnTo>
                    <a:pt x="75505" y="2598208"/>
                  </a:lnTo>
                  <a:cubicBezTo>
                    <a:pt x="33805" y="2598208"/>
                    <a:pt x="0" y="2564403"/>
                    <a:pt x="0" y="2522703"/>
                  </a:cubicBezTo>
                  <a:lnTo>
                    <a:pt x="0" y="75505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52595" tIns="52595" rIns="52595" bIns="52595" numCol="1" spcCol="1270" anchor="t" anchorCtr="1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SV" sz="900" b="1" dirty="0" err="1" smtClean="0">
                  <a:latin typeface="Century Gothic" panose="020B0502020202020204" pitchFamily="34" charset="0"/>
                </a:rPr>
                <a:t>FRUITS</a:t>
              </a:r>
              <a:r>
                <a:rPr lang="es-SV" sz="900" b="1" dirty="0" smtClean="0">
                  <a:latin typeface="Century Gothic" panose="020B0502020202020204" pitchFamily="34" charset="0"/>
                </a:rPr>
                <a:t> </a:t>
              </a:r>
              <a:r>
                <a:rPr lang="es-SV" sz="900" b="1" dirty="0">
                  <a:latin typeface="Century Gothic" panose="020B0502020202020204" pitchFamily="34" charset="0"/>
                </a:rPr>
                <a:t>&amp; VEGETABLES</a:t>
              </a:r>
            </a:p>
          </p:txBody>
        </p:sp>
        <p:sp>
          <p:nvSpPr>
            <p:cNvPr id="32" name="33 Forma libre"/>
            <p:cNvSpPr/>
            <p:nvPr/>
          </p:nvSpPr>
          <p:spPr>
            <a:xfrm>
              <a:off x="1820876" y="4305307"/>
              <a:ext cx="958558" cy="972879"/>
            </a:xfrm>
            <a:custGeom>
              <a:avLst/>
              <a:gdLst>
                <a:gd name="connsiteX0" fmla="*/ 0 w 755054"/>
                <a:gd name="connsiteY0" fmla="*/ 75505 h 2598208"/>
                <a:gd name="connsiteX1" fmla="*/ 75505 w 755054"/>
                <a:gd name="connsiteY1" fmla="*/ 0 h 2598208"/>
                <a:gd name="connsiteX2" fmla="*/ 679549 w 755054"/>
                <a:gd name="connsiteY2" fmla="*/ 0 h 2598208"/>
                <a:gd name="connsiteX3" fmla="*/ 755054 w 755054"/>
                <a:gd name="connsiteY3" fmla="*/ 75505 h 2598208"/>
                <a:gd name="connsiteX4" fmla="*/ 755054 w 755054"/>
                <a:gd name="connsiteY4" fmla="*/ 2522703 h 2598208"/>
                <a:gd name="connsiteX5" fmla="*/ 679549 w 755054"/>
                <a:gd name="connsiteY5" fmla="*/ 2598208 h 2598208"/>
                <a:gd name="connsiteX6" fmla="*/ 75505 w 755054"/>
                <a:gd name="connsiteY6" fmla="*/ 2598208 h 2598208"/>
                <a:gd name="connsiteX7" fmla="*/ 0 w 755054"/>
                <a:gd name="connsiteY7" fmla="*/ 2522703 h 2598208"/>
                <a:gd name="connsiteX8" fmla="*/ 0 w 755054"/>
                <a:gd name="connsiteY8" fmla="*/ 75505 h 2598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5054" h="2598208">
                  <a:moveTo>
                    <a:pt x="0" y="75505"/>
                  </a:moveTo>
                  <a:cubicBezTo>
                    <a:pt x="0" y="33805"/>
                    <a:pt x="33805" y="0"/>
                    <a:pt x="75505" y="0"/>
                  </a:cubicBezTo>
                  <a:lnTo>
                    <a:pt x="679549" y="0"/>
                  </a:lnTo>
                  <a:cubicBezTo>
                    <a:pt x="721249" y="0"/>
                    <a:pt x="755054" y="33805"/>
                    <a:pt x="755054" y="75505"/>
                  </a:cubicBezTo>
                  <a:lnTo>
                    <a:pt x="755054" y="2522703"/>
                  </a:lnTo>
                  <a:cubicBezTo>
                    <a:pt x="755054" y="2564403"/>
                    <a:pt x="721249" y="2598208"/>
                    <a:pt x="679549" y="2598208"/>
                  </a:cubicBezTo>
                  <a:lnTo>
                    <a:pt x="75505" y="2598208"/>
                  </a:lnTo>
                  <a:cubicBezTo>
                    <a:pt x="33805" y="2598208"/>
                    <a:pt x="0" y="2564403"/>
                    <a:pt x="0" y="2522703"/>
                  </a:cubicBezTo>
                  <a:lnTo>
                    <a:pt x="0" y="75505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52595" tIns="52595" rIns="52595" bIns="52595" numCol="1" spcCol="1270" anchor="t" anchorCtr="1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SV" sz="1400" b="1" dirty="0" smtClean="0">
                  <a:latin typeface="Century Gothic" panose="020B0502020202020204" pitchFamily="34" charset="0"/>
                </a:rPr>
                <a:t>FISHERY</a:t>
              </a:r>
              <a:endParaRPr lang="es-SV" sz="14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33" name="34 Forma libre"/>
            <p:cNvSpPr/>
            <p:nvPr/>
          </p:nvSpPr>
          <p:spPr>
            <a:xfrm>
              <a:off x="6573588" y="4311099"/>
              <a:ext cx="871481" cy="953117"/>
            </a:xfrm>
            <a:custGeom>
              <a:avLst/>
              <a:gdLst>
                <a:gd name="connsiteX0" fmla="*/ 0 w 755054"/>
                <a:gd name="connsiteY0" fmla="*/ 75505 h 2598208"/>
                <a:gd name="connsiteX1" fmla="*/ 75505 w 755054"/>
                <a:gd name="connsiteY1" fmla="*/ 0 h 2598208"/>
                <a:gd name="connsiteX2" fmla="*/ 679549 w 755054"/>
                <a:gd name="connsiteY2" fmla="*/ 0 h 2598208"/>
                <a:gd name="connsiteX3" fmla="*/ 755054 w 755054"/>
                <a:gd name="connsiteY3" fmla="*/ 75505 h 2598208"/>
                <a:gd name="connsiteX4" fmla="*/ 755054 w 755054"/>
                <a:gd name="connsiteY4" fmla="*/ 2522703 h 2598208"/>
                <a:gd name="connsiteX5" fmla="*/ 679549 w 755054"/>
                <a:gd name="connsiteY5" fmla="*/ 2598208 h 2598208"/>
                <a:gd name="connsiteX6" fmla="*/ 75505 w 755054"/>
                <a:gd name="connsiteY6" fmla="*/ 2598208 h 2598208"/>
                <a:gd name="connsiteX7" fmla="*/ 0 w 755054"/>
                <a:gd name="connsiteY7" fmla="*/ 2522703 h 2598208"/>
                <a:gd name="connsiteX8" fmla="*/ 0 w 755054"/>
                <a:gd name="connsiteY8" fmla="*/ 75505 h 2598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5054" h="2598208">
                  <a:moveTo>
                    <a:pt x="0" y="75505"/>
                  </a:moveTo>
                  <a:cubicBezTo>
                    <a:pt x="0" y="33805"/>
                    <a:pt x="33805" y="0"/>
                    <a:pt x="75505" y="0"/>
                  </a:cubicBezTo>
                  <a:lnTo>
                    <a:pt x="679549" y="0"/>
                  </a:lnTo>
                  <a:cubicBezTo>
                    <a:pt x="721249" y="0"/>
                    <a:pt x="755054" y="33805"/>
                    <a:pt x="755054" y="75505"/>
                  </a:cubicBezTo>
                  <a:lnTo>
                    <a:pt x="755054" y="2522703"/>
                  </a:lnTo>
                  <a:cubicBezTo>
                    <a:pt x="755054" y="2564403"/>
                    <a:pt x="721249" y="2598208"/>
                    <a:pt x="679549" y="2598208"/>
                  </a:cubicBezTo>
                  <a:lnTo>
                    <a:pt x="75505" y="2598208"/>
                  </a:lnTo>
                  <a:cubicBezTo>
                    <a:pt x="33805" y="2598208"/>
                    <a:pt x="0" y="2564403"/>
                    <a:pt x="0" y="2522703"/>
                  </a:cubicBezTo>
                  <a:lnTo>
                    <a:pt x="0" y="75505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52595" tIns="52595" rIns="52595" bIns="52595" numCol="1" spcCol="1270" anchor="t" anchorCtr="1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s-SV" sz="1100" b="1" dirty="0" smtClean="0">
                  <a:latin typeface="Century Gothic" panose="020B0502020202020204" pitchFamily="34" charset="0"/>
                </a:rPr>
                <a:t>SWINE</a:t>
              </a:r>
              <a:endParaRPr kumimoji="0" lang="es-SV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35 Forma libre"/>
            <p:cNvSpPr/>
            <p:nvPr/>
          </p:nvSpPr>
          <p:spPr>
            <a:xfrm>
              <a:off x="8466209" y="4305307"/>
              <a:ext cx="921096" cy="972879"/>
            </a:xfrm>
            <a:custGeom>
              <a:avLst/>
              <a:gdLst>
                <a:gd name="connsiteX0" fmla="*/ 0 w 755054"/>
                <a:gd name="connsiteY0" fmla="*/ 75505 h 2598208"/>
                <a:gd name="connsiteX1" fmla="*/ 75505 w 755054"/>
                <a:gd name="connsiteY1" fmla="*/ 0 h 2598208"/>
                <a:gd name="connsiteX2" fmla="*/ 679549 w 755054"/>
                <a:gd name="connsiteY2" fmla="*/ 0 h 2598208"/>
                <a:gd name="connsiteX3" fmla="*/ 755054 w 755054"/>
                <a:gd name="connsiteY3" fmla="*/ 75505 h 2598208"/>
                <a:gd name="connsiteX4" fmla="*/ 755054 w 755054"/>
                <a:gd name="connsiteY4" fmla="*/ 2522703 h 2598208"/>
                <a:gd name="connsiteX5" fmla="*/ 679549 w 755054"/>
                <a:gd name="connsiteY5" fmla="*/ 2598208 h 2598208"/>
                <a:gd name="connsiteX6" fmla="*/ 75505 w 755054"/>
                <a:gd name="connsiteY6" fmla="*/ 2598208 h 2598208"/>
                <a:gd name="connsiteX7" fmla="*/ 0 w 755054"/>
                <a:gd name="connsiteY7" fmla="*/ 2522703 h 2598208"/>
                <a:gd name="connsiteX8" fmla="*/ 0 w 755054"/>
                <a:gd name="connsiteY8" fmla="*/ 75505 h 2598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5054" h="2598208">
                  <a:moveTo>
                    <a:pt x="0" y="75505"/>
                  </a:moveTo>
                  <a:cubicBezTo>
                    <a:pt x="0" y="33805"/>
                    <a:pt x="33805" y="0"/>
                    <a:pt x="75505" y="0"/>
                  </a:cubicBezTo>
                  <a:lnTo>
                    <a:pt x="679549" y="0"/>
                  </a:lnTo>
                  <a:cubicBezTo>
                    <a:pt x="721249" y="0"/>
                    <a:pt x="755054" y="33805"/>
                    <a:pt x="755054" y="75505"/>
                  </a:cubicBezTo>
                  <a:lnTo>
                    <a:pt x="755054" y="2522703"/>
                  </a:lnTo>
                  <a:cubicBezTo>
                    <a:pt x="755054" y="2564403"/>
                    <a:pt x="721249" y="2598208"/>
                    <a:pt x="679549" y="2598208"/>
                  </a:cubicBezTo>
                  <a:lnTo>
                    <a:pt x="75505" y="2598208"/>
                  </a:lnTo>
                  <a:cubicBezTo>
                    <a:pt x="33805" y="2598208"/>
                    <a:pt x="0" y="2564403"/>
                    <a:pt x="0" y="2522703"/>
                  </a:cubicBezTo>
                  <a:lnTo>
                    <a:pt x="0" y="75505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52595" tIns="52595" rIns="52595" bIns="52595" numCol="1" spcCol="1270" anchor="t" anchorCtr="1">
              <a:noAutofit/>
            </a:bodyPr>
            <a:lstStyle/>
            <a:p>
              <a:pPr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s-SV" sz="1200" b="1" dirty="0">
                  <a:latin typeface="Century Gothic" panose="020B0502020202020204" pitchFamily="34" charset="0"/>
                </a:rPr>
                <a:t>FORESTRY</a:t>
              </a:r>
            </a:p>
            <a:p>
              <a:pPr marL="0" marR="0" lvl="0" indent="0" algn="ctr" defTabSz="355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SV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735" y="4593982"/>
              <a:ext cx="692740" cy="627712"/>
            </a:xfrm>
            <a:prstGeom prst="roundRect">
              <a:avLst>
                <a:gd name="adj" fmla="val 1666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pic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316" y="4579139"/>
              <a:ext cx="755593" cy="649208"/>
            </a:xfrm>
            <a:prstGeom prst="roundRect">
              <a:avLst>
                <a:gd name="adj" fmla="val 16667"/>
              </a:avLst>
            </a:prstGeom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pic>
        <p:pic>
          <p:nvPicPr>
            <p:cNvPr id="37" name="Picture 4" descr="C:\Users\Federico Aquino\Downloads\TRIO BRAHMA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58" y="4579139"/>
              <a:ext cx="804081" cy="675638"/>
            </a:xfrm>
            <a:prstGeom prst="roundRect">
              <a:avLst>
                <a:gd name="adj" fmla="val 16667"/>
              </a:avLst>
            </a:prstGeom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pic>
        <p:pic>
          <p:nvPicPr>
            <p:cNvPr id="39" name="Picture 5" descr="C:\Users\Federico Aquino\Downloads\CAF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2821" y="4592187"/>
              <a:ext cx="753936" cy="627712"/>
            </a:xfrm>
            <a:prstGeom prst="roundRect">
              <a:avLst>
                <a:gd name="adj" fmla="val 16667"/>
              </a:avLst>
            </a:prstGeom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pic>
        <p:pic>
          <p:nvPicPr>
            <p:cNvPr id="40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6204" y="4556934"/>
              <a:ext cx="771841" cy="662964"/>
            </a:xfrm>
            <a:prstGeom prst="roundRect">
              <a:avLst>
                <a:gd name="adj" fmla="val 16667"/>
              </a:avLst>
            </a:prstGeom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pic>
        <p:pic>
          <p:nvPicPr>
            <p:cNvPr id="41" name="Picture 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18" y="4593982"/>
              <a:ext cx="752448" cy="635036"/>
            </a:xfrm>
            <a:prstGeom prst="roundRect">
              <a:avLst>
                <a:gd name="adj" fmla="val 16667"/>
              </a:avLst>
            </a:prstGeom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pic>
        <p:pic>
          <p:nvPicPr>
            <p:cNvPr id="42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5847" y="4649832"/>
              <a:ext cx="864998" cy="621476"/>
            </a:xfrm>
            <a:prstGeom prst="rect">
              <a:avLst/>
            </a:prstGeom>
            <a:no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pic>
        <p:pic>
          <p:nvPicPr>
            <p:cNvPr id="43" name="Picture 1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1160" y="4579139"/>
              <a:ext cx="828675" cy="661066"/>
            </a:xfrm>
            <a:prstGeom prst="rect">
              <a:avLst/>
            </a:prstGeom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pic>
      </p:grpSp>
      <p:pic>
        <p:nvPicPr>
          <p:cNvPr id="44" name="Picture 2" descr="Imagen relacionad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997" y="4364256"/>
            <a:ext cx="779725" cy="610626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9546" y="4344401"/>
            <a:ext cx="757191" cy="6304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0" t="73873" r="16580" b="6667"/>
          <a:stretch/>
        </p:blipFill>
        <p:spPr>
          <a:xfrm>
            <a:off x="11128464" y="5783485"/>
            <a:ext cx="1096873" cy="36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89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191738"/>
            <a:ext cx="12192000" cy="5355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32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CLIMATE VARIABILITY AND AGRICULTURAL HEALTH PROGRAM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623" t="9180" r="1208" b="5274"/>
          <a:stretch/>
        </p:blipFill>
        <p:spPr>
          <a:xfrm>
            <a:off x="1114424" y="855856"/>
            <a:ext cx="10172701" cy="498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2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0" y="438599"/>
            <a:ext cx="12192000" cy="757130"/>
          </a:xfr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ea typeface="+mn-ea"/>
                <a:cs typeface="+mn-cs"/>
              </a:rPr>
              <a:t>PHYTOSANITARY</a:t>
            </a:r>
            <a:r>
              <a:rPr lang="en-US" sz="48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4800" b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ea typeface="+mn-ea"/>
                <a:cs typeface="+mn-cs"/>
              </a:rPr>
              <a:t>SIMULATION</a:t>
            </a:r>
            <a:endParaRPr lang="en-US" sz="4800" b="1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8" name="Picture 4" descr="Resultado de imagen para simulacro en cafÃ© OIR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894" y="1349766"/>
            <a:ext cx="8760211" cy="389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0" t="73873" r="16580" b="6667"/>
          <a:stretch/>
        </p:blipFill>
        <p:spPr>
          <a:xfrm>
            <a:off x="10815878" y="5883004"/>
            <a:ext cx="1096873" cy="36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9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3863"/>
            <a:ext cx="7520153" cy="334229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2290"/>
            <a:ext cx="6244772" cy="351571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772" y="0"/>
            <a:ext cx="5947229" cy="440138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772" y="3342290"/>
            <a:ext cx="5947228" cy="351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39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Resultado de imagen para simulacro OIR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547" y="-13458"/>
            <a:ext cx="5675453" cy="687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Resultado de imagen para simulacro en cafÃ© OIR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74"/>
            <a:ext cx="857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sultado de imagen para simulacro en cafÃ© OIRS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5"/>
          <a:stretch/>
        </p:blipFill>
        <p:spPr bwMode="auto">
          <a:xfrm>
            <a:off x="0" y="3402957"/>
            <a:ext cx="8572500" cy="346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69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2539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550401" cy="364652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401" y="-4688"/>
            <a:ext cx="5641663" cy="310162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62781"/>
          </a:xfrm>
          <a:solidFill>
            <a:srgbClr val="EAC900"/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International M</a:t>
            </a:r>
            <a:r>
              <a:rPr lang="en-US" sz="3600" b="1" dirty="0" smtClean="0"/>
              <a:t>issions: </a:t>
            </a:r>
            <a:r>
              <a:rPr lang="en-US" sz="3600" b="1" dirty="0"/>
              <a:t>Colombia, </a:t>
            </a:r>
            <a:r>
              <a:rPr lang="en-US" sz="3600" b="1" dirty="0" smtClean="0"/>
              <a:t>Panamá, Taiwan ICDF</a:t>
            </a:r>
            <a:endParaRPr lang="es-SV" sz="36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6933"/>
            <a:ext cx="6550337" cy="376106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401" y="3096935"/>
            <a:ext cx="5641600" cy="376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8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2"/>
          <a:srcRect l="39273" t="13817" r="32988" b="30589"/>
          <a:stretch/>
        </p:blipFill>
        <p:spPr>
          <a:xfrm>
            <a:off x="10160" y="1600406"/>
            <a:ext cx="1563826" cy="176255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7" r="12601"/>
          <a:stretch/>
        </p:blipFill>
        <p:spPr>
          <a:xfrm>
            <a:off x="5126984" y="200638"/>
            <a:ext cx="6128532" cy="5930056"/>
          </a:xfrm>
          <a:prstGeom prst="rect">
            <a:avLst/>
          </a:prstGeom>
          <a:ln>
            <a:noFill/>
          </a:ln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2796002" y="4865764"/>
            <a:ext cx="4804204" cy="848405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latin typeface="Berlin Sans FB Demi" panose="020E0802020502020306" pitchFamily="34" charset="0"/>
                <a:ea typeface="Calibri" charset="0"/>
                <a:cs typeface="Calibri" charset="0"/>
              </a:rPr>
              <a:t>THANK YOU!</a:t>
            </a:r>
            <a:endParaRPr lang="en-US" sz="5400" b="1" dirty="0">
              <a:latin typeface="Berlin Sans FB Demi" panose="020E0802020502020306" pitchFamily="34" charset="0"/>
              <a:ea typeface="Calibri" charset="0"/>
              <a:cs typeface="Calibri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9" r="18540" b="22608"/>
          <a:stretch/>
        </p:blipFill>
        <p:spPr>
          <a:xfrm>
            <a:off x="10160" y="3214433"/>
            <a:ext cx="1563826" cy="1825996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5"/>
          <a:srcRect l="2979" t="10151" r="4341" b="14470"/>
          <a:stretch/>
        </p:blipFill>
        <p:spPr>
          <a:xfrm>
            <a:off x="10160" y="5036239"/>
            <a:ext cx="1563826" cy="1821954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2149434" y="1179831"/>
            <a:ext cx="2402102" cy="3412489"/>
            <a:chOff x="2830298" y="998337"/>
            <a:chExt cx="2082800" cy="2995909"/>
          </a:xfrm>
        </p:grpSpPr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07" t="9445" r="16981" b="39141"/>
            <a:stretch/>
          </p:blipFill>
          <p:spPr>
            <a:xfrm>
              <a:off x="2830298" y="998337"/>
              <a:ext cx="2082800" cy="18236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07" t="59526" r="16981" b="6667"/>
            <a:stretch/>
          </p:blipFill>
          <p:spPr>
            <a:xfrm>
              <a:off x="2830298" y="2795081"/>
              <a:ext cx="2082800" cy="119916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7"/>
          <a:srcRect l="39256" t="7207" r="21538" b="4633"/>
          <a:stretch/>
        </p:blipFill>
        <p:spPr>
          <a:xfrm>
            <a:off x="10160" y="1"/>
            <a:ext cx="1563826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28613" y="416932"/>
            <a:ext cx="112585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3200" b="1" dirty="0" smtClean="0">
                <a:solidFill>
                  <a:schemeClr val="accent6">
                    <a:lumMod val="50000"/>
                  </a:schemeClr>
                </a:solidFill>
              </a:rPr>
              <a:t>FRUIT</a:t>
            </a:r>
            <a:r>
              <a:rPr lang="es-SV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SV" sz="3200" b="1" dirty="0" smtClean="0">
                <a:solidFill>
                  <a:schemeClr val="accent6">
                    <a:lumMod val="50000"/>
                  </a:schemeClr>
                </a:solidFill>
              </a:rPr>
              <a:t>PROGRAM </a:t>
            </a:r>
            <a:r>
              <a:rPr lang="es-SV" sz="3200" b="1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es-SV" sz="3200" b="1" dirty="0" smtClean="0">
                <a:solidFill>
                  <a:schemeClr val="accent6">
                    <a:lumMod val="50000"/>
                  </a:schemeClr>
                </a:solidFill>
              </a:rPr>
              <a:t>HLB MANAGEMENT AND CONTROL PROJECT</a:t>
            </a:r>
            <a:endParaRPr lang="es-SV" sz="3200" b="1" i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537" y="1625600"/>
            <a:ext cx="6376988" cy="2903538"/>
          </a:xfrm>
        </p:spPr>
        <p:txBody>
          <a:bodyPr>
            <a:noAutofit/>
          </a:bodyPr>
          <a:lstStyle/>
          <a:p>
            <a:pPr marL="457200" lvl="1" indent="-457200" algn="just">
              <a:buNone/>
            </a:pPr>
            <a:r>
              <a:rPr lang="en-US" sz="1900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Citrus sector strengthened for the IPM- HLB in the region of OIRSA</a:t>
            </a:r>
          </a:p>
          <a:p>
            <a:pPr lvl="1" algn="just"/>
            <a:endParaRPr lang="en-US" sz="1900" b="1" dirty="0" smtClean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538163" lvl="1" indent="-269875" algn="just"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MT"/>
              </a:rPr>
              <a:t>HLB Project is structured as a regional program for the control of citrus HLB</a:t>
            </a:r>
          </a:p>
          <a:p>
            <a:pPr marL="538163" lvl="1" indent="-269875" algn="just"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MT"/>
              </a:rPr>
              <a:t>Production of 1.2 million healthy citrus plants per year </a:t>
            </a:r>
          </a:p>
          <a:p>
            <a:pPr marL="538163" lvl="1" indent="-269875" algn="just"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MT"/>
              </a:rPr>
              <a:t>More than 1,000 persons trained in 2018 in IPM - HLB</a:t>
            </a:r>
          </a:p>
          <a:p>
            <a:pPr marL="538163" lvl="1" indent="-269875" algn="just"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MT"/>
              </a:rPr>
              <a:t>Simulations for the evaluation of the response capacity of the citrus chain, in case of possible scenarios</a:t>
            </a:r>
          </a:p>
          <a:p>
            <a:pPr marL="0" indent="0">
              <a:buNone/>
            </a:pPr>
            <a:endParaRPr lang="en-US" sz="19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412" y="1625600"/>
            <a:ext cx="5466645" cy="3074988"/>
          </a:xfrm>
          <a:prstGeom prst="round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8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4704"/>
            <a:ext cx="10515600" cy="1014568"/>
          </a:xfrm>
        </p:spPr>
        <p:txBody>
          <a:bodyPr/>
          <a:lstStyle/>
          <a:p>
            <a:pPr algn="ctr"/>
            <a:r>
              <a:rPr lang="es-SV" b="1" dirty="0" err="1" smtClean="0">
                <a:solidFill>
                  <a:schemeClr val="accent6">
                    <a:lumMod val="50000"/>
                  </a:schemeClr>
                </a:solidFill>
              </a:rPr>
              <a:t>Fruit</a:t>
            </a:r>
            <a:r>
              <a:rPr lang="es-SV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SV" b="1" dirty="0" err="1">
                <a:solidFill>
                  <a:schemeClr val="accent6">
                    <a:lumMod val="50000"/>
                  </a:schemeClr>
                </a:solidFill>
              </a:rPr>
              <a:t>F</a:t>
            </a:r>
            <a:r>
              <a:rPr lang="es-SV" b="1" dirty="0" err="1" smtClean="0">
                <a:solidFill>
                  <a:schemeClr val="accent6">
                    <a:lumMod val="50000"/>
                  </a:schemeClr>
                </a:solidFill>
              </a:rPr>
              <a:t>lies</a:t>
            </a:r>
            <a:endParaRPr lang="es-SV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95275" y="1330326"/>
            <a:ext cx="5391150" cy="29892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200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The status of country and </a:t>
            </a: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Medfly-free areas is </a:t>
            </a:r>
            <a:r>
              <a:rPr lang="en-US" sz="2200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maintained in the OIRSA region</a:t>
            </a:r>
          </a:p>
          <a:p>
            <a:pPr marL="0" indent="0" algn="just">
              <a:buNone/>
            </a:pPr>
            <a:endParaRPr lang="en-US" sz="2200" b="1" dirty="0" smtClean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en-US" sz="2200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There´s no exotic flies established in the OIRSA region</a:t>
            </a:r>
          </a:p>
          <a:p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A socialization campaign of fruit flies is developed</a:t>
            </a:r>
          </a:p>
          <a:p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It is based on the recognition of new production areas in surveillance and admissibility</a:t>
            </a:r>
            <a:endParaRPr lang="en-US" sz="2200" b="1" dirty="0" smtClean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2200" b="1" dirty="0" smtClean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en-US" sz="22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1209" t="17095" r="33911" b="6802"/>
          <a:stretch/>
        </p:blipFill>
        <p:spPr>
          <a:xfrm>
            <a:off x="6130276" y="1330326"/>
            <a:ext cx="5118141" cy="399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26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s-SV" b="1" dirty="0" err="1" smtClean="0">
                <a:solidFill>
                  <a:schemeClr val="accent6">
                    <a:lumMod val="50000"/>
                  </a:schemeClr>
                </a:solidFill>
              </a:rPr>
              <a:t>Foc</a:t>
            </a:r>
            <a:r>
              <a:rPr lang="es-SV" b="1" dirty="0" smtClean="0">
                <a:solidFill>
                  <a:schemeClr val="accent6">
                    <a:lumMod val="50000"/>
                  </a:schemeClr>
                </a:solidFill>
              </a:rPr>
              <a:t> TR4</a:t>
            </a:r>
            <a:endParaRPr lang="es-SV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95276" y="1096963"/>
            <a:ext cx="5748337" cy="435133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sz="2300" b="1" dirty="0" smtClean="0">
                <a:solidFill>
                  <a:schemeClr val="accent6">
                    <a:lumMod val="50000"/>
                  </a:schemeClr>
                </a:solidFill>
              </a:rPr>
              <a:t>The prevention capacities have been strengthened to minimized their introduction and control of outbreaks in the countries of the OIRSA region</a:t>
            </a:r>
          </a:p>
          <a:p>
            <a:pPr marL="0" indent="0" algn="just">
              <a:buNone/>
            </a:pPr>
            <a:r>
              <a:rPr lang="en-US" sz="2300" dirty="0" smtClean="0">
                <a:solidFill>
                  <a:schemeClr val="accent6">
                    <a:lumMod val="50000"/>
                  </a:schemeClr>
                </a:solidFill>
              </a:rPr>
              <a:t>Simulations for the evaluation of capacities in Mex, RD., Gt, </a:t>
            </a:r>
            <a:r>
              <a:rPr lang="en-US" sz="2300" dirty="0" err="1" smtClean="0">
                <a:solidFill>
                  <a:schemeClr val="accent6">
                    <a:lumMod val="50000"/>
                  </a:schemeClr>
                </a:solidFill>
              </a:rPr>
              <a:t>Hn</a:t>
            </a:r>
            <a:r>
              <a:rPr lang="en-US" sz="2300" dirty="0" smtClean="0">
                <a:solidFill>
                  <a:schemeClr val="accent6">
                    <a:lumMod val="50000"/>
                  </a:schemeClr>
                </a:solidFill>
              </a:rPr>
              <a:t>, and Pa.</a:t>
            </a:r>
          </a:p>
          <a:p>
            <a:pPr marL="0" indent="0">
              <a:buNone/>
            </a:pPr>
            <a:endParaRPr lang="en-US" sz="23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300" b="1" dirty="0" smtClean="0">
                <a:solidFill>
                  <a:schemeClr val="accent6">
                    <a:lumMod val="50000"/>
                  </a:schemeClr>
                </a:solidFill>
              </a:rPr>
              <a:t>Scheduled: </a:t>
            </a:r>
            <a:r>
              <a:rPr lang="en-US" sz="2300" dirty="0" smtClean="0">
                <a:solidFill>
                  <a:schemeClr val="accent6">
                    <a:lumMod val="50000"/>
                  </a:schemeClr>
                </a:solidFill>
              </a:rPr>
              <a:t>Simulations in El Salvador and Costa Rica </a:t>
            </a:r>
          </a:p>
          <a:p>
            <a:pPr marL="0" indent="0">
              <a:buNone/>
            </a:pPr>
            <a:endParaRPr lang="en-US" sz="23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300" b="1" dirty="0" smtClean="0">
                <a:solidFill>
                  <a:schemeClr val="accent6">
                    <a:lumMod val="50000"/>
                  </a:schemeClr>
                </a:solidFill>
              </a:rPr>
              <a:t>OIRSA – FAO agreement for prevention actions in the OIRSA region</a:t>
            </a:r>
            <a:endParaRPr lang="en-US" sz="23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23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613" y="1096963"/>
            <a:ext cx="4180436" cy="2786957"/>
          </a:xfrm>
          <a:prstGeom prst="round2Diag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489" y="3386142"/>
            <a:ext cx="3958397" cy="2638931"/>
          </a:xfrm>
          <a:prstGeom prst="round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5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s-SV" b="1" dirty="0" err="1" smtClean="0">
                <a:solidFill>
                  <a:schemeClr val="accent6">
                    <a:lumMod val="50000"/>
                  </a:schemeClr>
                </a:solidFill>
              </a:rPr>
              <a:t>Rust</a:t>
            </a:r>
            <a:r>
              <a:rPr lang="es-SV" b="1" dirty="0" smtClean="0">
                <a:solidFill>
                  <a:schemeClr val="accent6">
                    <a:lumMod val="50000"/>
                  </a:schemeClr>
                </a:solidFill>
              </a:rPr>
              <a:t> and </a:t>
            </a:r>
            <a:r>
              <a:rPr lang="es-SV" b="1" dirty="0" err="1" smtClean="0">
                <a:solidFill>
                  <a:schemeClr val="accent6">
                    <a:lumMod val="50000"/>
                  </a:schemeClr>
                </a:solidFill>
              </a:rPr>
              <a:t>other</a:t>
            </a:r>
            <a:r>
              <a:rPr lang="es-SV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SV" b="1" dirty="0" err="1" smtClean="0">
                <a:solidFill>
                  <a:schemeClr val="accent6">
                    <a:lumMod val="50000"/>
                  </a:schemeClr>
                </a:solidFill>
              </a:rPr>
              <a:t>coffe</a:t>
            </a:r>
            <a:r>
              <a:rPr lang="es-SV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SV" b="1" dirty="0" err="1" smtClean="0">
                <a:solidFill>
                  <a:schemeClr val="accent6">
                    <a:lumMod val="50000"/>
                  </a:schemeClr>
                </a:solidFill>
              </a:rPr>
              <a:t>pests</a:t>
            </a:r>
            <a:r>
              <a:rPr lang="es-SV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es-SV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09577" y="1795465"/>
            <a:ext cx="6048374" cy="32908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SV" sz="2300" b="1" dirty="0" err="1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Strenghtening</a:t>
            </a:r>
            <a:r>
              <a:rPr lang="es-SV" sz="2300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SV" sz="2300" b="1" dirty="0" err="1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capacities</a:t>
            </a:r>
            <a:r>
              <a:rPr lang="es-SV" sz="2300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SV" sz="2300" b="1" dirty="0" err="1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for</a:t>
            </a:r>
            <a:r>
              <a:rPr lang="es-SV" sz="2300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SV" sz="2300" b="1" dirty="0" err="1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monitoring</a:t>
            </a:r>
            <a:r>
              <a:rPr lang="es-SV" sz="2300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and control of </a:t>
            </a:r>
            <a:r>
              <a:rPr lang="es-SV" sz="2300" b="1" dirty="0" err="1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coffee</a:t>
            </a:r>
            <a:r>
              <a:rPr lang="es-SV" sz="2300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SV" sz="2300" b="1" dirty="0" err="1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rust</a:t>
            </a:r>
            <a:endParaRPr lang="es-SV" sz="2300" b="1" dirty="0" smtClean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s-SV" sz="2300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Virtual </a:t>
            </a:r>
            <a:r>
              <a:rPr lang="es-SV" sz="2300" dirty="0" err="1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coffee</a:t>
            </a:r>
            <a:r>
              <a:rPr lang="es-SV" sz="2300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SV" sz="2300" dirty="0" err="1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course</a:t>
            </a:r>
            <a:r>
              <a:rPr lang="es-SV" sz="2300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SV" sz="2300" dirty="0" err="1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with</a:t>
            </a:r>
            <a:r>
              <a:rPr lang="es-SV" sz="2300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SV" sz="2300" dirty="0" err="1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emphasis</a:t>
            </a:r>
            <a:r>
              <a:rPr lang="es-SV" sz="2300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SV" sz="2300" dirty="0" err="1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on</a:t>
            </a:r>
            <a:r>
              <a:rPr lang="es-SV" sz="2300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SV" sz="2300" dirty="0" err="1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phytosanitary</a:t>
            </a:r>
            <a:r>
              <a:rPr lang="es-SV" sz="2300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in </a:t>
            </a:r>
            <a:r>
              <a:rPr lang="es-SV" sz="2300" dirty="0" err="1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December</a:t>
            </a:r>
            <a:r>
              <a:rPr lang="es-SV" sz="2300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2018</a:t>
            </a:r>
          </a:p>
          <a:p>
            <a:r>
              <a:rPr lang="es-SV" sz="2300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Molecular </a:t>
            </a:r>
            <a:r>
              <a:rPr lang="es-SV" sz="2300" dirty="0" err="1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diagnostic</a:t>
            </a:r>
            <a:r>
              <a:rPr lang="es-SV" sz="2300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SV" sz="2300" dirty="0" err="1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protocols</a:t>
            </a:r>
            <a:r>
              <a:rPr lang="es-SV" sz="2300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of </a:t>
            </a:r>
            <a:r>
              <a:rPr lang="es-SV" sz="2300" dirty="0" err="1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rust</a:t>
            </a:r>
            <a:r>
              <a:rPr lang="es-SV" sz="2300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SV" sz="2300" dirty="0" err="1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races</a:t>
            </a:r>
            <a:endParaRPr lang="es-SV" sz="2300" dirty="0" smtClean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s-SV" sz="2300" dirty="0" err="1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Simulations</a:t>
            </a:r>
            <a:r>
              <a:rPr lang="es-SV" sz="2300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SV" sz="2300" dirty="0" err="1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for</a:t>
            </a:r>
            <a:r>
              <a:rPr lang="es-SV" sz="2300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SV" sz="2300" dirty="0" err="1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the</a:t>
            </a:r>
            <a:r>
              <a:rPr lang="es-SV" sz="2300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SV" sz="2300" dirty="0" err="1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attention</a:t>
            </a:r>
            <a:r>
              <a:rPr lang="es-SV" sz="2300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 of </a:t>
            </a:r>
            <a:r>
              <a:rPr lang="es-SV" sz="2300" dirty="0" err="1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emergencies</a:t>
            </a:r>
            <a:r>
              <a:rPr lang="es-SV" sz="2300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of </a:t>
            </a:r>
            <a:r>
              <a:rPr lang="es-SV" sz="2300" dirty="0" err="1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coffee</a:t>
            </a:r>
            <a:r>
              <a:rPr lang="es-SV" sz="2300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SV" sz="2300" dirty="0" err="1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pests</a:t>
            </a:r>
            <a:endParaRPr lang="es-SV" sz="2300" dirty="0" smtClean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s-SV" sz="2300" dirty="0" smtClean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s-SV" sz="23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5137" y="1752601"/>
            <a:ext cx="2489937" cy="378124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074" y="1752601"/>
            <a:ext cx="2835937" cy="378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92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-80967"/>
            <a:ext cx="10515600" cy="1325563"/>
          </a:xfrm>
        </p:spPr>
        <p:txBody>
          <a:bodyPr/>
          <a:lstStyle/>
          <a:p>
            <a:pPr algn="ctr"/>
            <a:r>
              <a:rPr lang="es-SV" b="1" dirty="0" smtClean="0">
                <a:solidFill>
                  <a:schemeClr val="accent6">
                    <a:lumMod val="50000"/>
                  </a:schemeClr>
                </a:solidFill>
              </a:rPr>
              <a:t> Central American </a:t>
            </a:r>
            <a:r>
              <a:rPr lang="es-SV" b="1" dirty="0" err="1">
                <a:solidFill>
                  <a:schemeClr val="accent6">
                    <a:lumMod val="50000"/>
                  </a:schemeClr>
                </a:solidFill>
              </a:rPr>
              <a:t>L</a:t>
            </a:r>
            <a:r>
              <a:rPr lang="es-SV" b="1" dirty="0" err="1" smtClean="0">
                <a:solidFill>
                  <a:schemeClr val="accent6">
                    <a:lumMod val="50000"/>
                  </a:schemeClr>
                </a:solidFill>
              </a:rPr>
              <a:t>ocust</a:t>
            </a:r>
            <a:r>
              <a:rPr lang="es-SV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es-SV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00746" y="2068512"/>
            <a:ext cx="5919813" cy="27035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Achievements: The ability to respond to the emergence of outbreaks is increased </a:t>
            </a:r>
          </a:p>
          <a:p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Progress in updating the action plan to address outbreaks in agricultural, forestry, urban and protected areas</a:t>
            </a:r>
          </a:p>
          <a:p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Formation of the Regional Commando for the attention of outbreaks</a:t>
            </a:r>
          </a:p>
          <a:p>
            <a:endParaRPr lang="en-US" sz="2200" dirty="0" smtClean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22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77" y="2504439"/>
            <a:ext cx="3401379" cy="2267586"/>
          </a:xfrm>
          <a:prstGeom prst="snip2DiagRect">
            <a:avLst/>
          </a:prstGeom>
        </p:spPr>
      </p:pic>
      <p:pic>
        <p:nvPicPr>
          <p:cNvPr id="5" name="Picture 2" descr="Resultado de imagen para schistocerca piceifr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102" y="1052924"/>
            <a:ext cx="3001208" cy="2031175"/>
          </a:xfrm>
          <a:prstGeom prst="round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esultado de imagen para tropidacris dux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368" y="3955713"/>
            <a:ext cx="3129942" cy="2086629"/>
          </a:xfrm>
          <a:prstGeom prst="snip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681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22250"/>
            <a:ext cx="10515600" cy="892175"/>
          </a:xfrm>
        </p:spPr>
        <p:txBody>
          <a:bodyPr/>
          <a:lstStyle/>
          <a:p>
            <a:pPr algn="ctr"/>
            <a:r>
              <a:rPr lang="es-SV" b="1" dirty="0" err="1" smtClean="0">
                <a:solidFill>
                  <a:schemeClr val="accent6">
                    <a:lumMod val="50000"/>
                  </a:schemeClr>
                </a:solidFill>
              </a:rPr>
              <a:t>PHYTOSANITARY</a:t>
            </a:r>
            <a:r>
              <a:rPr lang="es-SV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SV" b="1" dirty="0" err="1" smtClean="0">
                <a:solidFill>
                  <a:schemeClr val="accent6">
                    <a:lumMod val="50000"/>
                  </a:schemeClr>
                </a:solidFill>
              </a:rPr>
              <a:t>SURVEILLANCE</a:t>
            </a:r>
            <a:r>
              <a:rPr lang="es-SV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es-SV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314951" y="2097087"/>
            <a:ext cx="6629399" cy="3046413"/>
          </a:xfrm>
        </p:spPr>
        <p:txBody>
          <a:bodyPr/>
          <a:lstStyle/>
          <a:p>
            <a:pPr marL="0" indent="0" algn="just">
              <a:buNone/>
            </a:pPr>
            <a:r>
              <a:rPr lang="es-SV" b="1" dirty="0" err="1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Epidemiological</a:t>
            </a:r>
            <a:r>
              <a:rPr lang="es-SV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SV" b="1" dirty="0" err="1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surveillance</a:t>
            </a:r>
            <a:r>
              <a:rPr lang="es-SV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SV" b="1" dirty="0" err="1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work</a:t>
            </a:r>
            <a:r>
              <a:rPr lang="es-SV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SV" b="1" dirty="0" err="1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on</a:t>
            </a:r>
            <a:r>
              <a:rPr lang="es-SV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SV" b="1" dirty="0" err="1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coffee</a:t>
            </a:r>
            <a:r>
              <a:rPr lang="es-SV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SV" b="1" dirty="0" err="1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rust</a:t>
            </a:r>
            <a:r>
              <a:rPr lang="es-SV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s-SV" b="1" dirty="0" err="1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fruit</a:t>
            </a:r>
            <a:r>
              <a:rPr lang="es-SV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SV" b="1" dirty="0" err="1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flies</a:t>
            </a:r>
            <a:r>
              <a:rPr lang="es-SV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and </a:t>
            </a:r>
            <a:r>
              <a:rPr lang="es-SV" b="1" dirty="0" err="1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forest</a:t>
            </a:r>
            <a:r>
              <a:rPr lang="es-SV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SV" b="1" dirty="0" err="1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bark</a:t>
            </a:r>
            <a:r>
              <a:rPr lang="es-SV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SV" b="1" dirty="0" err="1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beetle</a:t>
            </a:r>
            <a:r>
              <a:rPr lang="es-SV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SV" b="1" dirty="0" err="1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is</a:t>
            </a:r>
            <a:r>
              <a:rPr lang="es-SV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SV" b="1" dirty="0" err="1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preliminary</a:t>
            </a:r>
            <a:r>
              <a:rPr lang="es-SV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SV" b="1" dirty="0" err="1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harmonized</a:t>
            </a:r>
            <a:endParaRPr lang="es-SV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es-SV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Virtual and </a:t>
            </a:r>
            <a:r>
              <a:rPr lang="es-SV" dirty="0" err="1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face</a:t>
            </a:r>
            <a:r>
              <a:rPr lang="es-SV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to </a:t>
            </a:r>
            <a:r>
              <a:rPr lang="es-SV" dirty="0" err="1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face</a:t>
            </a:r>
            <a:r>
              <a:rPr lang="es-SV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training </a:t>
            </a:r>
          </a:p>
          <a:p>
            <a:pPr algn="just"/>
            <a:r>
              <a:rPr lang="es-SV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Use of </a:t>
            </a:r>
            <a:r>
              <a:rPr lang="es-SV" dirty="0" err="1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high</a:t>
            </a:r>
            <a:r>
              <a:rPr lang="es-SV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SV" dirty="0" err="1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tecnology</a:t>
            </a:r>
            <a:r>
              <a:rPr lang="es-SV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to </a:t>
            </a:r>
            <a:r>
              <a:rPr lang="es-SV" dirty="0" err="1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improve</a:t>
            </a:r>
            <a:r>
              <a:rPr lang="es-SV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SV" dirty="0" err="1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phytosanitary</a:t>
            </a:r>
            <a:r>
              <a:rPr lang="es-SV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SV" dirty="0" err="1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surveillance</a:t>
            </a:r>
            <a:r>
              <a:rPr lang="es-SV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es-SV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421" y="1472955"/>
            <a:ext cx="3470303" cy="4627070"/>
          </a:xfrm>
          <a:prstGeom prst="round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29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170688"/>
            <a:ext cx="12192000" cy="7571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48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Canine </a:t>
            </a:r>
            <a:r>
              <a:rPr lang="en-US" sz="4800" b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Inspection Unit</a:t>
            </a:r>
            <a:endParaRPr lang="en-US" sz="4800" b="1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5364" name="Picture 4" descr="Con inspecciÃ³n canina ejercerÃ¡n control fitozoosanitaria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9" r="31057"/>
          <a:stretch/>
        </p:blipFill>
        <p:spPr bwMode="auto">
          <a:xfrm>
            <a:off x="8879840" y="1178124"/>
            <a:ext cx="2733040" cy="447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Resultado de imagen para Unidades CAninas OIRSA panamÃ¡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4" b="18934"/>
          <a:stretch/>
        </p:blipFill>
        <p:spPr bwMode="auto">
          <a:xfrm>
            <a:off x="4643120" y="1178301"/>
            <a:ext cx="4138294" cy="447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42875" y="2017306"/>
            <a:ext cx="4157663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Graduation and implementation of Canine Units in Panamá, Guatemala and Honduras, with the support of the Canine School of SENASIC</a:t>
            </a:r>
            <a:r>
              <a:rPr lang="en-US" sz="23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A</a:t>
            </a:r>
            <a:r>
              <a:rPr lang="en-US" sz="2300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US" sz="2300" b="1" dirty="0" err="1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Mx</a:t>
            </a:r>
            <a:endParaRPr lang="en-US" sz="23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12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5" r="21699"/>
          <a:stretch/>
        </p:blipFill>
        <p:spPr>
          <a:xfrm>
            <a:off x="2328863" y="2000305"/>
            <a:ext cx="2695136" cy="2352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ángulo 1"/>
          <p:cNvSpPr/>
          <p:nvPr/>
        </p:nvSpPr>
        <p:spPr>
          <a:xfrm>
            <a:off x="0" y="231648"/>
            <a:ext cx="12192000" cy="7571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48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Regional </a:t>
            </a:r>
            <a:r>
              <a:rPr lang="en-US" sz="4800" b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Unit of Pest Risk Analysis</a:t>
            </a:r>
            <a:endParaRPr lang="en-US" sz="4800" b="1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5023998" y="1192461"/>
            <a:ext cx="6944225" cy="5299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3038" indent="-173038" algn="just">
              <a:lnSpc>
                <a:spcPct val="150000"/>
              </a:lnSpc>
              <a:buFontTx/>
              <a:buChar char="-"/>
            </a:pPr>
            <a:r>
              <a:rPr lang="en-US" sz="1900" dirty="0" smtClean="0">
                <a:solidFill>
                  <a:schemeClr val="accent6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Coordinates the development of Regional Pest Risk Analysis </a:t>
            </a:r>
          </a:p>
          <a:p>
            <a:pPr marL="173038" indent="-173038" algn="just">
              <a:lnSpc>
                <a:spcPct val="150000"/>
              </a:lnSpc>
              <a:buFontTx/>
              <a:buChar char="-"/>
            </a:pPr>
            <a:r>
              <a:rPr lang="en-US" sz="1900" dirty="0" smtClean="0">
                <a:solidFill>
                  <a:schemeClr val="accent6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Supports the OIRSA member States for </a:t>
            </a:r>
            <a:r>
              <a:rPr lang="en-US" sz="1900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the </a:t>
            </a:r>
            <a:r>
              <a:rPr lang="en-US" sz="1900" dirty="0" smtClean="0">
                <a:solidFill>
                  <a:schemeClr val="accent6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development of </a:t>
            </a:r>
            <a:r>
              <a:rPr lang="en-US" sz="19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National Pest Risk Analysis</a:t>
            </a:r>
            <a:endParaRPr lang="en-US" sz="1900" dirty="0" smtClean="0">
              <a:solidFill>
                <a:schemeClr val="accent6">
                  <a:lumMod val="50000"/>
                </a:schemeClr>
              </a:solidFill>
              <a:effectLst/>
              <a:latin typeface="Century Gothic" panose="020B0502020202020204" pitchFamily="34" charset="0"/>
            </a:endParaRPr>
          </a:p>
          <a:p>
            <a:pPr marL="173038" indent="-173038" algn="just">
              <a:lnSpc>
                <a:spcPct val="150000"/>
              </a:lnSpc>
              <a:buFontTx/>
              <a:buChar char="-"/>
            </a:pPr>
            <a:r>
              <a:rPr lang="en-US" sz="1900" dirty="0" smtClean="0">
                <a:solidFill>
                  <a:schemeClr val="accent6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Provides with technical-scientific based opinions to help the OIRSA members States for decisions making</a:t>
            </a:r>
          </a:p>
          <a:p>
            <a:pPr marL="173038" indent="-173038" algn="just">
              <a:lnSpc>
                <a:spcPct val="150000"/>
              </a:lnSpc>
              <a:buFontTx/>
              <a:buChar char="-"/>
            </a:pPr>
            <a:r>
              <a:rPr lang="en-US" sz="1900" dirty="0" smtClean="0">
                <a:solidFill>
                  <a:schemeClr val="accent6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Provides technical training to create and update technical skills in Pest Risk </a:t>
            </a:r>
            <a:r>
              <a:rPr lang="en-US" sz="19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A</a:t>
            </a:r>
            <a:r>
              <a:rPr lang="en-US" sz="1900" dirty="0" smtClean="0">
                <a:solidFill>
                  <a:schemeClr val="accent6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nalysis</a:t>
            </a:r>
          </a:p>
          <a:p>
            <a:pPr marL="173038" indent="-173038" algn="just">
              <a:lnSpc>
                <a:spcPct val="150000"/>
              </a:lnSpc>
              <a:buFontTx/>
              <a:buChar char="-"/>
            </a:pPr>
            <a:r>
              <a:rPr lang="en-US" sz="1900" dirty="0" smtClean="0">
                <a:solidFill>
                  <a:schemeClr val="accent6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Promotes the adoption of international regulations of the WTO, </a:t>
            </a:r>
            <a:r>
              <a:rPr lang="en-US" sz="19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AMSF</a:t>
            </a:r>
            <a:r>
              <a:rPr lang="en-US" sz="1900" dirty="0">
                <a:solidFill>
                  <a:schemeClr val="accent6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US" sz="1900" dirty="0" smtClean="0">
                <a:solidFill>
                  <a:schemeClr val="accent6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Agreement, CODEX </a:t>
            </a:r>
            <a:r>
              <a:rPr lang="en-US" sz="1900" i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Alimentarius</a:t>
            </a:r>
            <a:r>
              <a:rPr lang="en-US" sz="1900" dirty="0" smtClean="0">
                <a:solidFill>
                  <a:schemeClr val="accent6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, OIE and IPPC.</a:t>
            </a:r>
          </a:p>
          <a:p>
            <a:pPr marL="173038" indent="-173038" algn="just">
              <a:lnSpc>
                <a:spcPct val="150000"/>
              </a:lnSpc>
              <a:buFontTx/>
              <a:buChar char="-"/>
            </a:pPr>
            <a:endParaRPr lang="en-US" sz="1900" dirty="0" smtClean="0">
              <a:solidFill>
                <a:schemeClr val="accent6">
                  <a:lumMod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5" name="Imagen 4" descr="analisis de riesgo3 (00000002)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11977" r="8487"/>
          <a:stretch/>
        </p:blipFill>
        <p:spPr bwMode="auto">
          <a:xfrm>
            <a:off x="1412698" y="5379228"/>
            <a:ext cx="3611301" cy="93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1192461"/>
            <a:ext cx="2928938" cy="1952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7"/>
          <a:stretch/>
        </p:blipFill>
        <p:spPr>
          <a:xfrm>
            <a:off x="182671" y="3448680"/>
            <a:ext cx="2603391" cy="2027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226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541</Words>
  <Application>Microsoft Office PowerPoint</Application>
  <PresentationFormat>Widescreen</PresentationFormat>
  <Paragraphs>84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ArialMT</vt:lpstr>
      <vt:lpstr>Berlin Sans FB Demi</vt:lpstr>
      <vt:lpstr>Calibri</vt:lpstr>
      <vt:lpstr>Calibri Light</vt:lpstr>
      <vt:lpstr>Century Gothic</vt:lpstr>
      <vt:lpstr>inherit</vt:lpstr>
      <vt:lpstr>Microsoft Sans Serif</vt:lpstr>
      <vt:lpstr>Wingdings</vt:lpstr>
      <vt:lpstr>Tema de Office</vt:lpstr>
      <vt:lpstr>PowerPoint Presentation</vt:lpstr>
      <vt:lpstr>PowerPoint Presentation</vt:lpstr>
      <vt:lpstr>Fruit Flies</vt:lpstr>
      <vt:lpstr>Foc TR4</vt:lpstr>
      <vt:lpstr>Rust and other coffe pests </vt:lpstr>
      <vt:lpstr> Central American Locust </vt:lpstr>
      <vt:lpstr>PHYTOSANITARY SURVEILLANCE </vt:lpstr>
      <vt:lpstr>PowerPoint Presentation</vt:lpstr>
      <vt:lpstr>PowerPoint Presentation</vt:lpstr>
      <vt:lpstr>PowerPoint Presentation</vt:lpstr>
      <vt:lpstr>PowerPoint Presentation</vt:lpstr>
      <vt:lpstr>PHYTOSANITARY SIMULATION</vt:lpstr>
      <vt:lpstr>PowerPoint Presentation</vt:lpstr>
      <vt:lpstr>PowerPoint Presentation</vt:lpstr>
      <vt:lpstr>International Missions: Colombia, Panamá, Taiwan ICDF</vt:lpstr>
      <vt:lpstr>THANK YOU!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Brunel, Sarah (AGDI)</cp:lastModifiedBy>
  <cp:revision>2</cp:revision>
  <dcterms:created xsi:type="dcterms:W3CDTF">2018-10-05T14:37:42Z</dcterms:created>
  <dcterms:modified xsi:type="dcterms:W3CDTF">2018-11-22T13:15:34Z</dcterms:modified>
</cp:coreProperties>
</file>