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g"/>
  <Override PartName="/ppt/media/image10.jpg" ContentType="image/jpg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</p:sldMasterIdLst>
  <p:notesMasterIdLst>
    <p:notesMasterId r:id="rId29"/>
  </p:notesMasterIdLst>
  <p:sldIdLst>
    <p:sldId id="263" r:id="rId3"/>
    <p:sldId id="304" r:id="rId4"/>
    <p:sldId id="320" r:id="rId5"/>
    <p:sldId id="306" r:id="rId6"/>
    <p:sldId id="305" r:id="rId7"/>
    <p:sldId id="307" r:id="rId8"/>
    <p:sldId id="308" r:id="rId9"/>
    <p:sldId id="309" r:id="rId10"/>
    <p:sldId id="311" r:id="rId11"/>
    <p:sldId id="310" r:id="rId12"/>
    <p:sldId id="312" r:id="rId13"/>
    <p:sldId id="314" r:id="rId14"/>
    <p:sldId id="301" r:id="rId15"/>
    <p:sldId id="300" r:id="rId16"/>
    <p:sldId id="313" r:id="rId17"/>
    <p:sldId id="321" r:id="rId18"/>
    <p:sldId id="322" r:id="rId19"/>
    <p:sldId id="323" r:id="rId20"/>
    <p:sldId id="324" r:id="rId21"/>
    <p:sldId id="325" r:id="rId22"/>
    <p:sldId id="315" r:id="rId23"/>
    <p:sldId id="286" r:id="rId24"/>
    <p:sldId id="282" r:id="rId25"/>
    <p:sldId id="317" r:id="rId26"/>
    <p:sldId id="319" r:id="rId27"/>
    <p:sldId id="284" r:id="rId2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92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  <p15:guide id="4" orient="horz" pos="4320" userDrawn="1">
          <p15:clr>
            <a:srgbClr val="A4A3A4"/>
          </p15:clr>
        </p15:guide>
        <p15:guide id="5" pos="177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uze, Jan (CIP)" initials="KJ(" lastIdx="1" clrIdx="0">
    <p:extLst>
      <p:ext uri="{19B8F6BF-5375-455C-9EA6-DF929625EA0E}">
        <p15:presenceInfo xmlns:p15="http://schemas.microsoft.com/office/powerpoint/2012/main" userId="S-1-5-21-1606980848-162531612-839522115-399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2500"/>
    <a:srgbClr val="8E0E00"/>
    <a:srgbClr val="853301"/>
    <a:srgbClr val="A22700"/>
    <a:srgbClr val="CC3300"/>
    <a:srgbClr val="8A2B00"/>
    <a:srgbClr val="6F2B01"/>
    <a:srgbClr val="572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9" autoAdjust="0"/>
    <p:restoredTop sz="86270" autoAdjust="0"/>
  </p:normalViewPr>
  <p:slideViewPr>
    <p:cSldViewPr showGuides="1">
      <p:cViewPr varScale="1">
        <p:scale>
          <a:sx n="63" d="100"/>
          <a:sy n="63" d="100"/>
        </p:scale>
        <p:origin x="1572" y="90"/>
      </p:cViewPr>
      <p:guideLst>
        <p:guide pos="1920"/>
        <p:guide pos="3840"/>
        <p:guide pos="2880"/>
        <p:guide orient="horz" pos="4320"/>
        <p:guide pos="1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EDEC5-F4AB-493C-B9D2-8C8D09A4F5C4}" type="doc">
      <dgm:prSet loTypeId="urn:microsoft.com/office/officeart/2005/8/layout/cycle8" loCatId="cycle" qsTypeId="urn:microsoft.com/office/officeart/2005/8/quickstyle/simple5" qsCatId="simple" csTypeId="urn:microsoft.com/office/officeart/2005/8/colors/accent1_2" csCatId="accent1" phldr="1"/>
      <dgm:spPr/>
    </dgm:pt>
    <dgm:pt modelId="{ACEBF683-3062-4B17-AD67-2E8C23EFF59D}">
      <dgm:prSet phldrT="[Text]"/>
      <dgm:spPr/>
      <dgm:t>
        <a:bodyPr/>
        <a:lstStyle/>
        <a:p>
          <a:r>
            <a:rPr lang="en-US" b="1" dirty="0"/>
            <a:t>Technical</a:t>
          </a:r>
        </a:p>
      </dgm:t>
    </dgm:pt>
    <dgm:pt modelId="{EBA34DB4-1168-4E40-806E-EA9D0EACA991}" type="parTrans" cxnId="{36A9F57A-42A5-4F9A-BB9F-0DF54EB4E7AD}">
      <dgm:prSet/>
      <dgm:spPr/>
      <dgm:t>
        <a:bodyPr/>
        <a:lstStyle/>
        <a:p>
          <a:endParaRPr lang="en-US" b="1"/>
        </a:p>
      </dgm:t>
    </dgm:pt>
    <dgm:pt modelId="{86F5CAA5-11EB-4CB6-A4E5-7E5FCC1973D0}" type="sibTrans" cxnId="{36A9F57A-42A5-4F9A-BB9F-0DF54EB4E7AD}">
      <dgm:prSet/>
      <dgm:spPr/>
      <dgm:t>
        <a:bodyPr/>
        <a:lstStyle/>
        <a:p>
          <a:endParaRPr lang="en-US" b="1"/>
        </a:p>
      </dgm:t>
    </dgm:pt>
    <dgm:pt modelId="{0F4341FF-7BB6-4663-8AF7-BE5A061EB713}">
      <dgm:prSet phldrT="[Text]"/>
      <dgm:spPr/>
      <dgm:t>
        <a:bodyPr/>
        <a:lstStyle/>
        <a:p>
          <a:r>
            <a:rPr lang="en-US" b="1" dirty="0"/>
            <a:t>Policy</a:t>
          </a:r>
        </a:p>
      </dgm:t>
    </dgm:pt>
    <dgm:pt modelId="{33FA9F7E-8ADA-4C88-9B0D-9D2A3AC39980}" type="parTrans" cxnId="{BC5458CE-4BC5-4E1D-940B-A746907B82CB}">
      <dgm:prSet/>
      <dgm:spPr/>
      <dgm:t>
        <a:bodyPr/>
        <a:lstStyle/>
        <a:p>
          <a:endParaRPr lang="en-US" b="1"/>
        </a:p>
      </dgm:t>
    </dgm:pt>
    <dgm:pt modelId="{1F241C04-DE02-46BE-B355-E9D3817F10E5}" type="sibTrans" cxnId="{BC5458CE-4BC5-4E1D-940B-A746907B82CB}">
      <dgm:prSet/>
      <dgm:spPr/>
      <dgm:t>
        <a:bodyPr/>
        <a:lstStyle/>
        <a:p>
          <a:endParaRPr lang="en-US" b="1"/>
        </a:p>
      </dgm:t>
    </dgm:pt>
    <dgm:pt modelId="{3FC358EC-02E4-4C2B-BDD0-763FDFDFC533}">
      <dgm:prSet phldrT="[Text]"/>
      <dgm:spPr/>
      <dgm:t>
        <a:bodyPr/>
        <a:lstStyle/>
        <a:p>
          <a:r>
            <a:rPr lang="en-US" b="1" dirty="0"/>
            <a:t>Managerial</a:t>
          </a:r>
        </a:p>
      </dgm:t>
    </dgm:pt>
    <dgm:pt modelId="{656322F8-C657-4729-B8C2-68DC628CD153}" type="parTrans" cxnId="{B7C4BC5B-CE18-4A16-92AD-BE0FFD35105B}">
      <dgm:prSet/>
      <dgm:spPr/>
      <dgm:t>
        <a:bodyPr/>
        <a:lstStyle/>
        <a:p>
          <a:endParaRPr lang="en-US" b="1"/>
        </a:p>
      </dgm:t>
    </dgm:pt>
    <dgm:pt modelId="{406F4890-6568-4CDA-AC8B-1EAA43F2D276}" type="sibTrans" cxnId="{B7C4BC5B-CE18-4A16-92AD-BE0FFD35105B}">
      <dgm:prSet/>
      <dgm:spPr/>
      <dgm:t>
        <a:bodyPr/>
        <a:lstStyle/>
        <a:p>
          <a:endParaRPr lang="en-US" b="1"/>
        </a:p>
      </dgm:t>
    </dgm:pt>
    <dgm:pt modelId="{9F775F12-5320-4D00-BA7F-ABD1A22FA214}">
      <dgm:prSet/>
      <dgm:spPr/>
      <dgm:t>
        <a:bodyPr/>
        <a:lstStyle/>
        <a:p>
          <a:r>
            <a:rPr lang="en-US" b="1" dirty="0"/>
            <a:t>ME&amp;L</a:t>
          </a:r>
        </a:p>
      </dgm:t>
    </dgm:pt>
    <dgm:pt modelId="{E49AB401-2941-43A0-89E9-B103ADA1F2D7}" type="parTrans" cxnId="{66695204-75A5-4D75-94C4-10C5D4217002}">
      <dgm:prSet/>
      <dgm:spPr/>
      <dgm:t>
        <a:bodyPr/>
        <a:lstStyle/>
        <a:p>
          <a:endParaRPr lang="en-US" b="1"/>
        </a:p>
      </dgm:t>
    </dgm:pt>
    <dgm:pt modelId="{9279576C-F0E2-4B52-9E44-B319A82CEA26}" type="sibTrans" cxnId="{66695204-75A5-4D75-94C4-10C5D4217002}">
      <dgm:prSet/>
      <dgm:spPr/>
      <dgm:t>
        <a:bodyPr/>
        <a:lstStyle/>
        <a:p>
          <a:endParaRPr lang="en-US" b="1"/>
        </a:p>
      </dgm:t>
    </dgm:pt>
    <dgm:pt modelId="{7E9DC9AA-BC9A-4FE6-99B8-3D4C3F9E8AB9}" type="pres">
      <dgm:prSet presAssocID="{33CEDEC5-F4AB-493C-B9D2-8C8D09A4F5C4}" presName="compositeShape" presStyleCnt="0">
        <dgm:presLayoutVars>
          <dgm:chMax val="7"/>
          <dgm:dir/>
          <dgm:resizeHandles val="exact"/>
        </dgm:presLayoutVars>
      </dgm:prSet>
      <dgm:spPr/>
    </dgm:pt>
    <dgm:pt modelId="{52A9FBCE-4712-42EC-97ED-291BE8E0F4E7}" type="pres">
      <dgm:prSet presAssocID="{33CEDEC5-F4AB-493C-B9D2-8C8D09A4F5C4}" presName="wedge1" presStyleLbl="node1" presStyleIdx="0" presStyleCnt="4"/>
      <dgm:spPr/>
      <dgm:t>
        <a:bodyPr/>
        <a:lstStyle/>
        <a:p>
          <a:endParaRPr lang="es-ES"/>
        </a:p>
      </dgm:t>
    </dgm:pt>
    <dgm:pt modelId="{E08EC2EB-D37E-4155-ACDC-CBE7B542219B}" type="pres">
      <dgm:prSet presAssocID="{33CEDEC5-F4AB-493C-B9D2-8C8D09A4F5C4}" presName="dummy1a" presStyleCnt="0"/>
      <dgm:spPr/>
    </dgm:pt>
    <dgm:pt modelId="{E9E93E21-075D-4DD0-A78F-2FD89CFE47D0}" type="pres">
      <dgm:prSet presAssocID="{33CEDEC5-F4AB-493C-B9D2-8C8D09A4F5C4}" presName="dummy1b" presStyleCnt="0"/>
      <dgm:spPr/>
    </dgm:pt>
    <dgm:pt modelId="{85283A3C-1351-49CB-8620-2B6BA1B7B081}" type="pres">
      <dgm:prSet presAssocID="{33CEDEC5-F4AB-493C-B9D2-8C8D09A4F5C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AE5244-21EA-4B5A-BB79-C8F74A011A13}" type="pres">
      <dgm:prSet presAssocID="{33CEDEC5-F4AB-493C-B9D2-8C8D09A4F5C4}" presName="wedge2" presStyleLbl="node1" presStyleIdx="1" presStyleCnt="4"/>
      <dgm:spPr/>
      <dgm:t>
        <a:bodyPr/>
        <a:lstStyle/>
        <a:p>
          <a:endParaRPr lang="es-ES"/>
        </a:p>
      </dgm:t>
    </dgm:pt>
    <dgm:pt modelId="{84714934-0205-4A81-89FA-1B9F0357D6C3}" type="pres">
      <dgm:prSet presAssocID="{33CEDEC5-F4AB-493C-B9D2-8C8D09A4F5C4}" presName="dummy2a" presStyleCnt="0"/>
      <dgm:spPr/>
    </dgm:pt>
    <dgm:pt modelId="{FCC432B2-F2BB-4E0B-98B8-F5EC59D681CE}" type="pres">
      <dgm:prSet presAssocID="{33CEDEC5-F4AB-493C-B9D2-8C8D09A4F5C4}" presName="dummy2b" presStyleCnt="0"/>
      <dgm:spPr/>
    </dgm:pt>
    <dgm:pt modelId="{AD318FEA-E584-45F1-A4B2-9C697E017228}" type="pres">
      <dgm:prSet presAssocID="{33CEDEC5-F4AB-493C-B9D2-8C8D09A4F5C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B3DBD7-5DD8-47C7-BAEB-09F9A0841928}" type="pres">
      <dgm:prSet presAssocID="{33CEDEC5-F4AB-493C-B9D2-8C8D09A4F5C4}" presName="wedge3" presStyleLbl="node1" presStyleIdx="2" presStyleCnt="4"/>
      <dgm:spPr/>
      <dgm:t>
        <a:bodyPr/>
        <a:lstStyle/>
        <a:p>
          <a:endParaRPr lang="es-ES"/>
        </a:p>
      </dgm:t>
    </dgm:pt>
    <dgm:pt modelId="{01E4FFB7-56F2-4585-B91A-C88B57635A00}" type="pres">
      <dgm:prSet presAssocID="{33CEDEC5-F4AB-493C-B9D2-8C8D09A4F5C4}" presName="dummy3a" presStyleCnt="0"/>
      <dgm:spPr/>
    </dgm:pt>
    <dgm:pt modelId="{70351CF7-39F1-417C-9C5D-B804C131AA3E}" type="pres">
      <dgm:prSet presAssocID="{33CEDEC5-F4AB-493C-B9D2-8C8D09A4F5C4}" presName="dummy3b" presStyleCnt="0"/>
      <dgm:spPr/>
    </dgm:pt>
    <dgm:pt modelId="{60BFDD71-AAF0-4068-8892-E504E8DAB28E}" type="pres">
      <dgm:prSet presAssocID="{33CEDEC5-F4AB-493C-B9D2-8C8D09A4F5C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940526-996A-44BC-91F8-FDB11A96952F}" type="pres">
      <dgm:prSet presAssocID="{33CEDEC5-F4AB-493C-B9D2-8C8D09A4F5C4}" presName="wedge4" presStyleLbl="node1" presStyleIdx="3" presStyleCnt="4"/>
      <dgm:spPr/>
      <dgm:t>
        <a:bodyPr/>
        <a:lstStyle/>
        <a:p>
          <a:endParaRPr lang="es-ES"/>
        </a:p>
      </dgm:t>
    </dgm:pt>
    <dgm:pt modelId="{F79BEE09-6D93-4DCA-8652-B359DA5064A7}" type="pres">
      <dgm:prSet presAssocID="{33CEDEC5-F4AB-493C-B9D2-8C8D09A4F5C4}" presName="dummy4a" presStyleCnt="0"/>
      <dgm:spPr/>
    </dgm:pt>
    <dgm:pt modelId="{8CB4133D-BC79-489E-9E29-08FD4B2B1F8C}" type="pres">
      <dgm:prSet presAssocID="{33CEDEC5-F4AB-493C-B9D2-8C8D09A4F5C4}" presName="dummy4b" presStyleCnt="0"/>
      <dgm:spPr/>
    </dgm:pt>
    <dgm:pt modelId="{1E64FD08-1517-40E6-920F-71748313C2D6}" type="pres">
      <dgm:prSet presAssocID="{33CEDEC5-F4AB-493C-B9D2-8C8D09A4F5C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1EE85F-C6EC-4835-831C-95BF15AF155B}" type="pres">
      <dgm:prSet presAssocID="{86F5CAA5-11EB-4CB6-A4E5-7E5FCC1973D0}" presName="arrowWedge1" presStyleLbl="fgSibTrans2D1" presStyleIdx="0" presStyleCnt="4"/>
      <dgm:spPr/>
    </dgm:pt>
    <dgm:pt modelId="{FE159E1A-9397-47E2-A167-66E0898A1272}" type="pres">
      <dgm:prSet presAssocID="{1F241C04-DE02-46BE-B355-E9D3817F10E5}" presName="arrowWedge2" presStyleLbl="fgSibTrans2D1" presStyleIdx="1" presStyleCnt="4"/>
      <dgm:spPr/>
    </dgm:pt>
    <dgm:pt modelId="{7EAA2029-0FC9-439A-8168-A589D44E1E31}" type="pres">
      <dgm:prSet presAssocID="{9279576C-F0E2-4B52-9E44-B319A82CEA26}" presName="arrowWedge3" presStyleLbl="fgSibTrans2D1" presStyleIdx="2" presStyleCnt="4"/>
      <dgm:spPr/>
    </dgm:pt>
    <dgm:pt modelId="{6F7BE3BB-4863-4CB7-885F-490FD5FCA328}" type="pres">
      <dgm:prSet presAssocID="{406F4890-6568-4CDA-AC8B-1EAA43F2D276}" presName="arrowWedge4" presStyleLbl="fgSibTrans2D1" presStyleIdx="3" presStyleCnt="4"/>
      <dgm:spPr/>
    </dgm:pt>
  </dgm:ptLst>
  <dgm:cxnLst>
    <dgm:cxn modelId="{66695204-75A5-4D75-94C4-10C5D4217002}" srcId="{33CEDEC5-F4AB-493C-B9D2-8C8D09A4F5C4}" destId="{9F775F12-5320-4D00-BA7F-ABD1A22FA214}" srcOrd="2" destOrd="0" parTransId="{E49AB401-2941-43A0-89E9-B103ADA1F2D7}" sibTransId="{9279576C-F0E2-4B52-9E44-B319A82CEA26}"/>
    <dgm:cxn modelId="{792B03F6-C3A4-4B56-8EC9-A021B359A50E}" type="presOf" srcId="{3FC358EC-02E4-4C2B-BDD0-763FDFDFC533}" destId="{BE940526-996A-44BC-91F8-FDB11A96952F}" srcOrd="0" destOrd="0" presId="urn:microsoft.com/office/officeart/2005/8/layout/cycle8"/>
    <dgm:cxn modelId="{01250D69-C474-48DB-A5B8-AF82005897A2}" type="presOf" srcId="{9F775F12-5320-4D00-BA7F-ABD1A22FA214}" destId="{60BFDD71-AAF0-4068-8892-E504E8DAB28E}" srcOrd="1" destOrd="0" presId="urn:microsoft.com/office/officeart/2005/8/layout/cycle8"/>
    <dgm:cxn modelId="{FBF17C88-A4A3-4C4F-ACAA-6968B4ACC087}" type="presOf" srcId="{3FC358EC-02E4-4C2B-BDD0-763FDFDFC533}" destId="{1E64FD08-1517-40E6-920F-71748313C2D6}" srcOrd="1" destOrd="0" presId="urn:microsoft.com/office/officeart/2005/8/layout/cycle8"/>
    <dgm:cxn modelId="{36A9F57A-42A5-4F9A-BB9F-0DF54EB4E7AD}" srcId="{33CEDEC5-F4AB-493C-B9D2-8C8D09A4F5C4}" destId="{ACEBF683-3062-4B17-AD67-2E8C23EFF59D}" srcOrd="0" destOrd="0" parTransId="{EBA34DB4-1168-4E40-806E-EA9D0EACA991}" sibTransId="{86F5CAA5-11EB-4CB6-A4E5-7E5FCC1973D0}"/>
    <dgm:cxn modelId="{B68A13D8-351B-46A8-807E-90A1147F6488}" type="presOf" srcId="{9F775F12-5320-4D00-BA7F-ABD1A22FA214}" destId="{CEB3DBD7-5DD8-47C7-BAEB-09F9A0841928}" srcOrd="0" destOrd="0" presId="urn:microsoft.com/office/officeart/2005/8/layout/cycle8"/>
    <dgm:cxn modelId="{50C086EA-036C-4EB6-A3CB-880250ECA240}" type="presOf" srcId="{ACEBF683-3062-4B17-AD67-2E8C23EFF59D}" destId="{85283A3C-1351-49CB-8620-2B6BA1B7B081}" srcOrd="1" destOrd="0" presId="urn:microsoft.com/office/officeart/2005/8/layout/cycle8"/>
    <dgm:cxn modelId="{1582AE5C-A126-41B5-8344-3BD32958982A}" type="presOf" srcId="{0F4341FF-7BB6-4663-8AF7-BE5A061EB713}" destId="{D4AE5244-21EA-4B5A-BB79-C8F74A011A13}" srcOrd="0" destOrd="0" presId="urn:microsoft.com/office/officeart/2005/8/layout/cycle8"/>
    <dgm:cxn modelId="{BC5458CE-4BC5-4E1D-940B-A746907B82CB}" srcId="{33CEDEC5-F4AB-493C-B9D2-8C8D09A4F5C4}" destId="{0F4341FF-7BB6-4663-8AF7-BE5A061EB713}" srcOrd="1" destOrd="0" parTransId="{33FA9F7E-8ADA-4C88-9B0D-9D2A3AC39980}" sibTransId="{1F241C04-DE02-46BE-B355-E9D3817F10E5}"/>
    <dgm:cxn modelId="{B7C4BC5B-CE18-4A16-92AD-BE0FFD35105B}" srcId="{33CEDEC5-F4AB-493C-B9D2-8C8D09A4F5C4}" destId="{3FC358EC-02E4-4C2B-BDD0-763FDFDFC533}" srcOrd="3" destOrd="0" parTransId="{656322F8-C657-4729-B8C2-68DC628CD153}" sibTransId="{406F4890-6568-4CDA-AC8B-1EAA43F2D276}"/>
    <dgm:cxn modelId="{6D0769DD-F18C-4962-A3FD-B544416919F0}" type="presOf" srcId="{0F4341FF-7BB6-4663-8AF7-BE5A061EB713}" destId="{AD318FEA-E584-45F1-A4B2-9C697E017228}" srcOrd="1" destOrd="0" presId="urn:microsoft.com/office/officeart/2005/8/layout/cycle8"/>
    <dgm:cxn modelId="{CC9E641D-D3A6-4261-A388-5251852CB02F}" type="presOf" srcId="{ACEBF683-3062-4B17-AD67-2E8C23EFF59D}" destId="{52A9FBCE-4712-42EC-97ED-291BE8E0F4E7}" srcOrd="0" destOrd="0" presId="urn:microsoft.com/office/officeart/2005/8/layout/cycle8"/>
    <dgm:cxn modelId="{DF78EA89-4C24-44E7-95D1-A12879D6016E}" type="presOf" srcId="{33CEDEC5-F4AB-493C-B9D2-8C8D09A4F5C4}" destId="{7E9DC9AA-BC9A-4FE6-99B8-3D4C3F9E8AB9}" srcOrd="0" destOrd="0" presId="urn:microsoft.com/office/officeart/2005/8/layout/cycle8"/>
    <dgm:cxn modelId="{2D64C3E8-CF61-48B2-963C-6DE4B21ECCCC}" type="presParOf" srcId="{7E9DC9AA-BC9A-4FE6-99B8-3D4C3F9E8AB9}" destId="{52A9FBCE-4712-42EC-97ED-291BE8E0F4E7}" srcOrd="0" destOrd="0" presId="urn:microsoft.com/office/officeart/2005/8/layout/cycle8"/>
    <dgm:cxn modelId="{D3A5767A-CD57-43A2-86D2-07571EFF48DE}" type="presParOf" srcId="{7E9DC9AA-BC9A-4FE6-99B8-3D4C3F9E8AB9}" destId="{E08EC2EB-D37E-4155-ACDC-CBE7B542219B}" srcOrd="1" destOrd="0" presId="urn:microsoft.com/office/officeart/2005/8/layout/cycle8"/>
    <dgm:cxn modelId="{5A4AAD73-853E-4017-BC37-11E7D755100F}" type="presParOf" srcId="{7E9DC9AA-BC9A-4FE6-99B8-3D4C3F9E8AB9}" destId="{E9E93E21-075D-4DD0-A78F-2FD89CFE47D0}" srcOrd="2" destOrd="0" presId="urn:microsoft.com/office/officeart/2005/8/layout/cycle8"/>
    <dgm:cxn modelId="{2BCAD975-569E-4C8C-BDA0-5827F9AA5CEB}" type="presParOf" srcId="{7E9DC9AA-BC9A-4FE6-99B8-3D4C3F9E8AB9}" destId="{85283A3C-1351-49CB-8620-2B6BA1B7B081}" srcOrd="3" destOrd="0" presId="urn:microsoft.com/office/officeart/2005/8/layout/cycle8"/>
    <dgm:cxn modelId="{88993E54-A0E7-4E91-AE9E-B3A5631E3A27}" type="presParOf" srcId="{7E9DC9AA-BC9A-4FE6-99B8-3D4C3F9E8AB9}" destId="{D4AE5244-21EA-4B5A-BB79-C8F74A011A13}" srcOrd="4" destOrd="0" presId="urn:microsoft.com/office/officeart/2005/8/layout/cycle8"/>
    <dgm:cxn modelId="{D13D8A80-73B0-4078-A135-A678C6358E72}" type="presParOf" srcId="{7E9DC9AA-BC9A-4FE6-99B8-3D4C3F9E8AB9}" destId="{84714934-0205-4A81-89FA-1B9F0357D6C3}" srcOrd="5" destOrd="0" presId="urn:microsoft.com/office/officeart/2005/8/layout/cycle8"/>
    <dgm:cxn modelId="{9CB5F424-E2BD-423C-9379-EF75528B3185}" type="presParOf" srcId="{7E9DC9AA-BC9A-4FE6-99B8-3D4C3F9E8AB9}" destId="{FCC432B2-F2BB-4E0B-98B8-F5EC59D681CE}" srcOrd="6" destOrd="0" presId="urn:microsoft.com/office/officeart/2005/8/layout/cycle8"/>
    <dgm:cxn modelId="{813DAD07-522D-4696-9A9C-6F4C560C16E7}" type="presParOf" srcId="{7E9DC9AA-BC9A-4FE6-99B8-3D4C3F9E8AB9}" destId="{AD318FEA-E584-45F1-A4B2-9C697E017228}" srcOrd="7" destOrd="0" presId="urn:microsoft.com/office/officeart/2005/8/layout/cycle8"/>
    <dgm:cxn modelId="{36D5692E-716D-4317-9033-E14CEE1600B3}" type="presParOf" srcId="{7E9DC9AA-BC9A-4FE6-99B8-3D4C3F9E8AB9}" destId="{CEB3DBD7-5DD8-47C7-BAEB-09F9A0841928}" srcOrd="8" destOrd="0" presId="urn:microsoft.com/office/officeart/2005/8/layout/cycle8"/>
    <dgm:cxn modelId="{8540F34D-9D08-4CED-A20A-1EFED8BD922B}" type="presParOf" srcId="{7E9DC9AA-BC9A-4FE6-99B8-3D4C3F9E8AB9}" destId="{01E4FFB7-56F2-4585-B91A-C88B57635A00}" srcOrd="9" destOrd="0" presId="urn:microsoft.com/office/officeart/2005/8/layout/cycle8"/>
    <dgm:cxn modelId="{A04A5231-97C9-4EAE-AB85-7BD297E495C5}" type="presParOf" srcId="{7E9DC9AA-BC9A-4FE6-99B8-3D4C3F9E8AB9}" destId="{70351CF7-39F1-417C-9C5D-B804C131AA3E}" srcOrd="10" destOrd="0" presId="urn:microsoft.com/office/officeart/2005/8/layout/cycle8"/>
    <dgm:cxn modelId="{8429C967-F8B9-436A-9407-EF3DA3311274}" type="presParOf" srcId="{7E9DC9AA-BC9A-4FE6-99B8-3D4C3F9E8AB9}" destId="{60BFDD71-AAF0-4068-8892-E504E8DAB28E}" srcOrd="11" destOrd="0" presId="urn:microsoft.com/office/officeart/2005/8/layout/cycle8"/>
    <dgm:cxn modelId="{65ED2692-9F82-4593-A101-DFEDFFEB3966}" type="presParOf" srcId="{7E9DC9AA-BC9A-4FE6-99B8-3D4C3F9E8AB9}" destId="{BE940526-996A-44BC-91F8-FDB11A96952F}" srcOrd="12" destOrd="0" presId="urn:microsoft.com/office/officeart/2005/8/layout/cycle8"/>
    <dgm:cxn modelId="{37F5982D-3721-4725-AB32-63CA007CD883}" type="presParOf" srcId="{7E9DC9AA-BC9A-4FE6-99B8-3D4C3F9E8AB9}" destId="{F79BEE09-6D93-4DCA-8652-B359DA5064A7}" srcOrd="13" destOrd="0" presId="urn:microsoft.com/office/officeart/2005/8/layout/cycle8"/>
    <dgm:cxn modelId="{87E814BA-7DC8-4567-8B0F-15CD0FE6C2CB}" type="presParOf" srcId="{7E9DC9AA-BC9A-4FE6-99B8-3D4C3F9E8AB9}" destId="{8CB4133D-BC79-489E-9E29-08FD4B2B1F8C}" srcOrd="14" destOrd="0" presId="urn:microsoft.com/office/officeart/2005/8/layout/cycle8"/>
    <dgm:cxn modelId="{1424DF1D-942C-4FC7-A678-3EA4E7EC334A}" type="presParOf" srcId="{7E9DC9AA-BC9A-4FE6-99B8-3D4C3F9E8AB9}" destId="{1E64FD08-1517-40E6-920F-71748313C2D6}" srcOrd="15" destOrd="0" presId="urn:microsoft.com/office/officeart/2005/8/layout/cycle8"/>
    <dgm:cxn modelId="{8EBF798B-9C3D-47F3-893E-EA0BE3A6B705}" type="presParOf" srcId="{7E9DC9AA-BC9A-4FE6-99B8-3D4C3F9E8AB9}" destId="{C41EE85F-C6EC-4835-831C-95BF15AF155B}" srcOrd="16" destOrd="0" presId="urn:microsoft.com/office/officeart/2005/8/layout/cycle8"/>
    <dgm:cxn modelId="{85A26ECF-FA58-4E86-8C1B-A5F95AE5206F}" type="presParOf" srcId="{7E9DC9AA-BC9A-4FE6-99B8-3D4C3F9E8AB9}" destId="{FE159E1A-9397-47E2-A167-66E0898A1272}" srcOrd="17" destOrd="0" presId="urn:microsoft.com/office/officeart/2005/8/layout/cycle8"/>
    <dgm:cxn modelId="{5C5E64B8-BDB8-4102-8670-199A66F12351}" type="presParOf" srcId="{7E9DC9AA-BC9A-4FE6-99B8-3D4C3F9E8AB9}" destId="{7EAA2029-0FC9-439A-8168-A589D44E1E31}" srcOrd="18" destOrd="0" presId="urn:microsoft.com/office/officeart/2005/8/layout/cycle8"/>
    <dgm:cxn modelId="{42B6AA23-7A4D-4DAF-B176-66118CF24F3A}" type="presParOf" srcId="{7E9DC9AA-BC9A-4FE6-99B8-3D4C3F9E8AB9}" destId="{6F7BE3BB-4863-4CB7-885F-490FD5FCA328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B0E45F-403B-41B7-A134-400CA99204F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46D0ECF-9AFF-4235-B090-2755B6605A56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/>
            <a:t>2017</a:t>
          </a:r>
        </a:p>
        <a:p>
          <a:r>
            <a:rPr lang="en-US" b="1" dirty="0"/>
            <a:t>Framework &amp; workplan</a:t>
          </a:r>
        </a:p>
      </dgm:t>
    </dgm:pt>
    <dgm:pt modelId="{AD46FFD5-E4C8-4EFD-9E47-B2E3B31DDE16}" type="parTrans" cxnId="{DD94BDA3-BA6F-476A-B4BA-85515A1853F2}">
      <dgm:prSet/>
      <dgm:spPr/>
      <dgm:t>
        <a:bodyPr/>
        <a:lstStyle/>
        <a:p>
          <a:endParaRPr lang="en-US" b="1"/>
        </a:p>
      </dgm:t>
    </dgm:pt>
    <dgm:pt modelId="{6B41A558-6958-4F7D-9535-25CF02FFAC7D}" type="sibTrans" cxnId="{DD94BDA3-BA6F-476A-B4BA-85515A1853F2}">
      <dgm:prSet/>
      <dgm:spPr/>
      <dgm:t>
        <a:bodyPr/>
        <a:lstStyle/>
        <a:p>
          <a:endParaRPr lang="en-US" b="1"/>
        </a:p>
      </dgm:t>
    </dgm:pt>
    <dgm:pt modelId="{F6A63664-3B4E-43E4-ADC4-F723952697E6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2018</a:t>
          </a:r>
        </a:p>
        <a:p>
          <a:r>
            <a:rPr lang="en-US" b="1" dirty="0"/>
            <a:t>Implementation </a:t>
          </a:r>
        </a:p>
      </dgm:t>
    </dgm:pt>
    <dgm:pt modelId="{B55092C8-4A5C-4EEF-9C2A-A809BDFDE4D3}" type="parTrans" cxnId="{5B7CF47B-4BF0-4DA7-825B-985AE2ED4F4A}">
      <dgm:prSet/>
      <dgm:spPr/>
      <dgm:t>
        <a:bodyPr/>
        <a:lstStyle/>
        <a:p>
          <a:endParaRPr lang="en-US" b="1"/>
        </a:p>
      </dgm:t>
    </dgm:pt>
    <dgm:pt modelId="{EB594F55-B240-413B-A6E3-DF5A39EDA920}" type="sibTrans" cxnId="{5B7CF47B-4BF0-4DA7-825B-985AE2ED4F4A}">
      <dgm:prSet/>
      <dgm:spPr/>
      <dgm:t>
        <a:bodyPr/>
        <a:lstStyle/>
        <a:p>
          <a:endParaRPr lang="en-US" b="1"/>
        </a:p>
      </dgm:t>
    </dgm:pt>
    <dgm:pt modelId="{46419A98-91F5-4927-BE7D-90CB2D3C3300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dirty="0"/>
            <a:t>2019</a:t>
          </a:r>
        </a:p>
        <a:p>
          <a:r>
            <a:rPr lang="en-US" b="1" dirty="0"/>
            <a:t>Implementation a and verification of establishment </a:t>
          </a:r>
        </a:p>
      </dgm:t>
    </dgm:pt>
    <dgm:pt modelId="{D147B035-F416-4FA6-833A-72D81611F75A}" type="parTrans" cxnId="{3734BE05-126E-4AF6-815D-CF67326A88CB}">
      <dgm:prSet/>
      <dgm:spPr/>
      <dgm:t>
        <a:bodyPr/>
        <a:lstStyle/>
        <a:p>
          <a:endParaRPr lang="en-US" b="1"/>
        </a:p>
      </dgm:t>
    </dgm:pt>
    <dgm:pt modelId="{781D2639-1DCC-4429-931B-6FEB806A51BF}" type="sibTrans" cxnId="{3734BE05-126E-4AF6-815D-CF67326A88CB}">
      <dgm:prSet/>
      <dgm:spPr/>
      <dgm:t>
        <a:bodyPr/>
        <a:lstStyle/>
        <a:p>
          <a:endParaRPr lang="en-US" b="1"/>
        </a:p>
      </dgm:t>
    </dgm:pt>
    <dgm:pt modelId="{C7FFDFCD-E193-4A3A-8579-99E54AD097AF}" type="pres">
      <dgm:prSet presAssocID="{1CB0E45F-403B-41B7-A134-400CA99204F0}" presName="Name0" presStyleCnt="0">
        <dgm:presLayoutVars>
          <dgm:dir/>
          <dgm:animLvl val="lvl"/>
          <dgm:resizeHandles val="exact"/>
        </dgm:presLayoutVars>
      </dgm:prSet>
      <dgm:spPr/>
    </dgm:pt>
    <dgm:pt modelId="{DA4265C4-C854-4F3A-9089-E4440EF276C4}" type="pres">
      <dgm:prSet presAssocID="{946D0ECF-9AFF-4235-B090-2755B6605A5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EDD23A-D077-4F2A-A9EE-0CDCAE14B3EC}" type="pres">
      <dgm:prSet presAssocID="{6B41A558-6958-4F7D-9535-25CF02FFAC7D}" presName="parTxOnlySpace" presStyleCnt="0"/>
      <dgm:spPr/>
    </dgm:pt>
    <dgm:pt modelId="{0319EF10-BE51-4304-8742-1444C3BAC870}" type="pres">
      <dgm:prSet presAssocID="{F6A63664-3B4E-43E4-ADC4-F723952697E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730831-C787-4940-A15C-AD07D08F508E}" type="pres">
      <dgm:prSet presAssocID="{EB594F55-B240-413B-A6E3-DF5A39EDA920}" presName="parTxOnlySpace" presStyleCnt="0"/>
      <dgm:spPr/>
    </dgm:pt>
    <dgm:pt modelId="{8DC13726-9DAE-42C9-A9F1-FAC35D982B20}" type="pres">
      <dgm:prSet presAssocID="{46419A98-91F5-4927-BE7D-90CB2D3C3300}" presName="parTxOnly" presStyleLbl="node1" presStyleIdx="2" presStyleCnt="3" custScaleX="1408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D94BDA3-BA6F-476A-B4BA-85515A1853F2}" srcId="{1CB0E45F-403B-41B7-A134-400CA99204F0}" destId="{946D0ECF-9AFF-4235-B090-2755B6605A56}" srcOrd="0" destOrd="0" parTransId="{AD46FFD5-E4C8-4EFD-9E47-B2E3B31DDE16}" sibTransId="{6B41A558-6958-4F7D-9535-25CF02FFAC7D}"/>
    <dgm:cxn modelId="{6EE4E9FF-04E4-43D6-B678-6AE9D6BA7CC9}" type="presOf" srcId="{1CB0E45F-403B-41B7-A134-400CA99204F0}" destId="{C7FFDFCD-E193-4A3A-8579-99E54AD097AF}" srcOrd="0" destOrd="0" presId="urn:microsoft.com/office/officeart/2005/8/layout/chevron1"/>
    <dgm:cxn modelId="{3734BE05-126E-4AF6-815D-CF67326A88CB}" srcId="{1CB0E45F-403B-41B7-A134-400CA99204F0}" destId="{46419A98-91F5-4927-BE7D-90CB2D3C3300}" srcOrd="2" destOrd="0" parTransId="{D147B035-F416-4FA6-833A-72D81611F75A}" sibTransId="{781D2639-1DCC-4429-931B-6FEB806A51BF}"/>
    <dgm:cxn modelId="{321C960D-D2AC-4099-BC2A-C1BF6431F5E5}" type="presOf" srcId="{F6A63664-3B4E-43E4-ADC4-F723952697E6}" destId="{0319EF10-BE51-4304-8742-1444C3BAC870}" srcOrd="0" destOrd="0" presId="urn:microsoft.com/office/officeart/2005/8/layout/chevron1"/>
    <dgm:cxn modelId="{E5ED91B5-F38A-4989-A2DF-51BECF2C0DA3}" type="presOf" srcId="{46419A98-91F5-4927-BE7D-90CB2D3C3300}" destId="{8DC13726-9DAE-42C9-A9F1-FAC35D982B20}" srcOrd="0" destOrd="0" presId="urn:microsoft.com/office/officeart/2005/8/layout/chevron1"/>
    <dgm:cxn modelId="{1EA9B878-7200-4C77-A747-CD87A1C6CA85}" type="presOf" srcId="{946D0ECF-9AFF-4235-B090-2755B6605A56}" destId="{DA4265C4-C854-4F3A-9089-E4440EF276C4}" srcOrd="0" destOrd="0" presId="urn:microsoft.com/office/officeart/2005/8/layout/chevron1"/>
    <dgm:cxn modelId="{5B7CF47B-4BF0-4DA7-825B-985AE2ED4F4A}" srcId="{1CB0E45F-403B-41B7-A134-400CA99204F0}" destId="{F6A63664-3B4E-43E4-ADC4-F723952697E6}" srcOrd="1" destOrd="0" parTransId="{B55092C8-4A5C-4EEF-9C2A-A809BDFDE4D3}" sibTransId="{EB594F55-B240-413B-A6E3-DF5A39EDA920}"/>
    <dgm:cxn modelId="{FE6122A2-CC7A-4028-8DF3-1528EA201658}" type="presParOf" srcId="{C7FFDFCD-E193-4A3A-8579-99E54AD097AF}" destId="{DA4265C4-C854-4F3A-9089-E4440EF276C4}" srcOrd="0" destOrd="0" presId="urn:microsoft.com/office/officeart/2005/8/layout/chevron1"/>
    <dgm:cxn modelId="{8085E36E-0953-4756-A980-BA6A3C710B1E}" type="presParOf" srcId="{C7FFDFCD-E193-4A3A-8579-99E54AD097AF}" destId="{79EDD23A-D077-4F2A-A9EE-0CDCAE14B3EC}" srcOrd="1" destOrd="0" presId="urn:microsoft.com/office/officeart/2005/8/layout/chevron1"/>
    <dgm:cxn modelId="{7681F87F-CDF7-44B3-905A-A0071898CA20}" type="presParOf" srcId="{C7FFDFCD-E193-4A3A-8579-99E54AD097AF}" destId="{0319EF10-BE51-4304-8742-1444C3BAC870}" srcOrd="2" destOrd="0" presId="urn:microsoft.com/office/officeart/2005/8/layout/chevron1"/>
    <dgm:cxn modelId="{4CD34B11-8F95-4D30-8DDF-C5A0BB0D0779}" type="presParOf" srcId="{C7FFDFCD-E193-4A3A-8579-99E54AD097AF}" destId="{75730831-C787-4940-A15C-AD07D08F508E}" srcOrd="3" destOrd="0" presId="urn:microsoft.com/office/officeart/2005/8/layout/chevron1"/>
    <dgm:cxn modelId="{1DABCC84-7CB7-40C4-B560-DE6D3EEF1782}" type="presParOf" srcId="{C7FFDFCD-E193-4A3A-8579-99E54AD097AF}" destId="{8DC13726-9DAE-42C9-A9F1-FAC35D982B2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9FBCE-4712-42EC-97ED-291BE8E0F4E7}">
      <dsp:nvSpPr>
        <dsp:cNvPr id="0" name=""/>
        <dsp:cNvSpPr/>
      </dsp:nvSpPr>
      <dsp:spPr>
        <a:xfrm>
          <a:off x="512221" y="226197"/>
          <a:ext cx="3112685" cy="3112685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Technical</a:t>
          </a:r>
        </a:p>
      </dsp:txBody>
      <dsp:txXfrm>
        <a:off x="2164538" y="871338"/>
        <a:ext cx="1148729" cy="852282"/>
      </dsp:txXfrm>
    </dsp:sp>
    <dsp:sp modelId="{D4AE5244-21EA-4B5A-BB79-C8F74A011A13}">
      <dsp:nvSpPr>
        <dsp:cNvPr id="0" name=""/>
        <dsp:cNvSpPr/>
      </dsp:nvSpPr>
      <dsp:spPr>
        <a:xfrm>
          <a:off x="512221" y="330694"/>
          <a:ext cx="3112685" cy="3112685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Policy</a:t>
          </a:r>
        </a:p>
      </dsp:txBody>
      <dsp:txXfrm>
        <a:off x="2164538" y="1945956"/>
        <a:ext cx="1148729" cy="852282"/>
      </dsp:txXfrm>
    </dsp:sp>
    <dsp:sp modelId="{CEB3DBD7-5DD8-47C7-BAEB-09F9A0841928}">
      <dsp:nvSpPr>
        <dsp:cNvPr id="0" name=""/>
        <dsp:cNvSpPr/>
      </dsp:nvSpPr>
      <dsp:spPr>
        <a:xfrm>
          <a:off x="407724" y="330694"/>
          <a:ext cx="3112685" cy="3112685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ME&amp;L</a:t>
          </a:r>
        </a:p>
      </dsp:txBody>
      <dsp:txXfrm>
        <a:off x="719363" y="1945956"/>
        <a:ext cx="1148729" cy="852282"/>
      </dsp:txXfrm>
    </dsp:sp>
    <dsp:sp modelId="{BE940526-996A-44BC-91F8-FDB11A96952F}">
      <dsp:nvSpPr>
        <dsp:cNvPr id="0" name=""/>
        <dsp:cNvSpPr/>
      </dsp:nvSpPr>
      <dsp:spPr>
        <a:xfrm>
          <a:off x="407724" y="226197"/>
          <a:ext cx="3112685" cy="3112685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Managerial</a:t>
          </a:r>
        </a:p>
      </dsp:txBody>
      <dsp:txXfrm>
        <a:off x="719363" y="871338"/>
        <a:ext cx="1148729" cy="852282"/>
      </dsp:txXfrm>
    </dsp:sp>
    <dsp:sp modelId="{C41EE85F-C6EC-4835-831C-95BF15AF155B}">
      <dsp:nvSpPr>
        <dsp:cNvPr id="0" name=""/>
        <dsp:cNvSpPr/>
      </dsp:nvSpPr>
      <dsp:spPr>
        <a:xfrm>
          <a:off x="319531" y="33507"/>
          <a:ext cx="3498065" cy="3498065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159E1A-9397-47E2-A167-66E0898A1272}">
      <dsp:nvSpPr>
        <dsp:cNvPr id="0" name=""/>
        <dsp:cNvSpPr/>
      </dsp:nvSpPr>
      <dsp:spPr>
        <a:xfrm>
          <a:off x="319531" y="138004"/>
          <a:ext cx="3498065" cy="3498065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AA2029-0FC9-439A-8168-A589D44E1E31}">
      <dsp:nvSpPr>
        <dsp:cNvPr id="0" name=""/>
        <dsp:cNvSpPr/>
      </dsp:nvSpPr>
      <dsp:spPr>
        <a:xfrm>
          <a:off x="215034" y="138004"/>
          <a:ext cx="3498065" cy="3498065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7BE3BB-4863-4CB7-885F-490FD5FCA328}">
      <dsp:nvSpPr>
        <dsp:cNvPr id="0" name=""/>
        <dsp:cNvSpPr/>
      </dsp:nvSpPr>
      <dsp:spPr>
        <a:xfrm>
          <a:off x="215034" y="33507"/>
          <a:ext cx="3498065" cy="3498065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265C4-C854-4F3A-9089-E4440EF276C4}">
      <dsp:nvSpPr>
        <dsp:cNvPr id="0" name=""/>
        <dsp:cNvSpPr/>
      </dsp:nvSpPr>
      <dsp:spPr>
        <a:xfrm>
          <a:off x="1245" y="415704"/>
          <a:ext cx="1899046" cy="759618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2017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Framework &amp; workplan</a:t>
          </a:r>
        </a:p>
      </dsp:txBody>
      <dsp:txXfrm>
        <a:off x="381054" y="415704"/>
        <a:ext cx="1139428" cy="759618"/>
      </dsp:txXfrm>
    </dsp:sp>
    <dsp:sp modelId="{0319EF10-BE51-4304-8742-1444C3BAC870}">
      <dsp:nvSpPr>
        <dsp:cNvPr id="0" name=""/>
        <dsp:cNvSpPr/>
      </dsp:nvSpPr>
      <dsp:spPr>
        <a:xfrm>
          <a:off x="1710387" y="415704"/>
          <a:ext cx="1899046" cy="759618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2018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Implementation </a:t>
          </a:r>
        </a:p>
      </dsp:txBody>
      <dsp:txXfrm>
        <a:off x="2090196" y="415704"/>
        <a:ext cx="1139428" cy="759618"/>
      </dsp:txXfrm>
    </dsp:sp>
    <dsp:sp modelId="{8DC13726-9DAE-42C9-A9F1-FAC35D982B20}">
      <dsp:nvSpPr>
        <dsp:cNvPr id="0" name=""/>
        <dsp:cNvSpPr/>
      </dsp:nvSpPr>
      <dsp:spPr>
        <a:xfrm>
          <a:off x="3419529" y="415704"/>
          <a:ext cx="2675225" cy="759618"/>
        </a:xfrm>
        <a:prstGeom prst="chevron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2019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Implementation a and verification of establishment </a:t>
          </a:r>
        </a:p>
      </dsp:txBody>
      <dsp:txXfrm>
        <a:off x="3799338" y="415704"/>
        <a:ext cx="1915607" cy="759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2129-EB53-4CD2-8D85-E52E5A033E21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B7275-31D0-46F1-BC0B-A57BEDE182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7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7275-31D0-46F1-BC0B-A57BEDE182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4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B7275-31D0-46F1-BC0B-A57BEDE182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13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37CB8-31A8-40EE-8239-034B93F150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63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E6618-CE0D-42EF-9F46-7A6A349138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7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48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50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76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241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31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18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2971800" y="-7938"/>
            <a:ext cx="3124200" cy="211138"/>
          </a:xfrm>
          <a:prstGeom prst="rect">
            <a:avLst/>
          </a:prstGeom>
          <a:solidFill>
            <a:srgbClr val="F07A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PE" altLang="es-PE"/>
          </a:p>
        </p:txBody>
      </p:sp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0" y="-7938"/>
            <a:ext cx="3048000" cy="211138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PE" altLang="es-PE"/>
          </a:p>
        </p:txBody>
      </p:sp>
      <p:pic>
        <p:nvPicPr>
          <p:cNvPr id="6" name="Imagen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64" y="476250"/>
            <a:ext cx="2199219" cy="10572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FF6600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FF6600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FF6600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FF6600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 b="1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5F5F5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rgbClr val="5F5F5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rgbClr val="5F5F5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5F5F5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400" b="1">
          <a:solidFill>
            <a:srgbClr val="5F5F5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400" b="1">
          <a:solidFill>
            <a:srgbClr val="5F5F5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400" b="1">
          <a:solidFill>
            <a:srgbClr val="5F5F5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400" b="1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3044825" y="6646863"/>
            <a:ext cx="6091238" cy="211137"/>
          </a:xfrm>
          <a:prstGeom prst="rect">
            <a:avLst/>
          </a:prstGeom>
          <a:solidFill>
            <a:srgbClr val="F07A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PE" altLang="es-PE"/>
          </a:p>
        </p:txBody>
      </p:sp>
      <p:sp>
        <p:nvSpPr>
          <p:cNvPr id="2051" name="Line 10"/>
          <p:cNvSpPr>
            <a:spLocks noChangeShapeType="1"/>
          </p:cNvSpPr>
          <p:nvPr/>
        </p:nvSpPr>
        <p:spPr bwMode="auto">
          <a:xfrm>
            <a:off x="950913" y="2290763"/>
            <a:ext cx="7162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2971800" y="-7938"/>
            <a:ext cx="3124200" cy="211138"/>
          </a:xfrm>
          <a:prstGeom prst="rect">
            <a:avLst/>
          </a:prstGeom>
          <a:solidFill>
            <a:srgbClr val="F07A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PE" altLang="es-PE"/>
          </a:p>
        </p:txBody>
      </p:sp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0" y="-7938"/>
            <a:ext cx="3048000" cy="211138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PE" alt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6600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FF6600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FF6600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FF6600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FF6600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 b="1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5F5F5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rgbClr val="5F5F5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rgbClr val="5F5F5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5F5F5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400" b="1">
          <a:solidFill>
            <a:srgbClr val="5F5F5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400" b="1">
          <a:solidFill>
            <a:srgbClr val="5F5F5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400" b="1">
          <a:solidFill>
            <a:srgbClr val="5F5F5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400" b="1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ppc.int/external-cooperation/regional-plant-protection-organizations/nappo" TargetMode="External"/><Relationship Id="rId3" Type="http://schemas.openxmlformats.org/officeDocument/2006/relationships/hyperlink" Target="https://www.ippc.int/external-cooperation/regional-plant-protection-organizations/comunidadandina" TargetMode="External"/><Relationship Id="rId7" Type="http://schemas.openxmlformats.org/officeDocument/2006/relationships/hyperlink" Target="https://www.ippc.int/external-cooperation/regional-plant-protection-organizations/neppo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ippc.int/external-cooperation/regional-plant-protection-organizations/interafricanphytosanitarycouncil" TargetMode="External"/><Relationship Id="rId11" Type="http://schemas.openxmlformats.org/officeDocument/2006/relationships/slide" Target="slide11.xml"/><Relationship Id="rId5" Type="http://schemas.openxmlformats.org/officeDocument/2006/relationships/hyperlink" Target="https://www.ippc.int/external-cooperation/regional-plant-protection-organizations/eppo" TargetMode="External"/><Relationship Id="rId10" Type="http://schemas.openxmlformats.org/officeDocument/2006/relationships/hyperlink" Target="https://www.ippc.int/external-cooperation/regional-plant-protection-organizations/pacificplantprotectionorganisation" TargetMode="External"/><Relationship Id="rId4" Type="http://schemas.openxmlformats.org/officeDocument/2006/relationships/hyperlink" Target="https://www.ippc.int/external-cooperation/regional-plant-protection-organizations/cosave" TargetMode="External"/><Relationship Id="rId9" Type="http://schemas.openxmlformats.org/officeDocument/2006/relationships/hyperlink" Target="https://www.ippc.int/external-cooperation/regional-plant-protection-organizations/oirs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4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slide" Target="slide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slide" Target="slide2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5" Type="http://schemas.openxmlformats.org/officeDocument/2006/relationships/slide" Target="slide2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Relationship Id="rId4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enebanks.org/the-platform/germplasm-health/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0.xml"/><Relationship Id="rId7" Type="http://schemas.openxmlformats.org/officeDocument/2006/relationships/slide" Target="slide1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5BC890-C4BB-4B81-B77F-BDAD9FCEF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7426"/>
            <a:ext cx="9144000" cy="5074585"/>
          </a:xfrm>
          <a:prstGeom prst="rect">
            <a:avLst/>
          </a:prstGeom>
        </p:spPr>
      </p:pic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0" y="1782763"/>
            <a:ext cx="9144000" cy="5075237"/>
            <a:chOff x="0" y="1782763"/>
            <a:chExt cx="9144000" cy="5075237"/>
          </a:xfrm>
        </p:grpSpPr>
        <p:sp>
          <p:nvSpPr>
            <p:cNvPr id="7" name="Rectángulo 6"/>
            <p:cNvSpPr/>
            <p:nvPr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CC330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PE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0" y="1782763"/>
              <a:ext cx="9144000" cy="1557337"/>
            </a:xfrm>
            <a:prstGeom prst="rect">
              <a:avLst/>
            </a:prstGeom>
            <a:solidFill>
              <a:srgbClr val="8E0E00">
                <a:alpha val="6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PE"/>
            </a:p>
          </p:txBody>
        </p:sp>
      </p:grp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74638" y="6529388"/>
            <a:ext cx="8915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s-PE" sz="1200" b="1" kern="1700" spc="2500" dirty="0">
                <a:solidFill>
                  <a:schemeClr val="bg1"/>
                </a:solidFill>
              </a:rPr>
              <a:t>30th TC-RPPOs 2018</a:t>
            </a:r>
          </a:p>
        </p:txBody>
      </p:sp>
      <p:sp>
        <p:nvSpPr>
          <p:cNvPr id="3077" name="CuadroTexto 7"/>
          <p:cNvSpPr txBox="1">
            <a:spLocks noChangeArrowheads="1"/>
          </p:cNvSpPr>
          <p:nvPr/>
        </p:nvSpPr>
        <p:spPr bwMode="auto">
          <a:xfrm>
            <a:off x="6858000" y="3045023"/>
            <a:ext cx="2286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Lima, </a:t>
            </a:r>
            <a:r>
              <a:rPr lang="es-PE" altLang="es-PE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October</a:t>
            </a:r>
            <a:r>
              <a:rPr lang="es-PE" altLang="es-PE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31, 2018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52400" y="1806713"/>
            <a:ext cx="883761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“CGIAR Germplasm health units &amp; CIP’s Health Quarantine Unit: ISO/IEC 17025:2005 Phytosanitary testing, an accredited workflow to assure safe movement of germplasm”</a:t>
            </a:r>
          </a:p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G. Müller &amp; J. Kreuze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426FC5-1DE6-4682-B0B2-EE84EA76583A}"/>
              </a:ext>
            </a:extLst>
          </p:cNvPr>
          <p:cNvGrpSpPr/>
          <p:nvPr/>
        </p:nvGrpSpPr>
        <p:grpSpPr>
          <a:xfrm>
            <a:off x="152400" y="304800"/>
            <a:ext cx="8839200" cy="6285530"/>
            <a:chOff x="152400" y="304800"/>
            <a:chExt cx="8839200" cy="62855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BEA543-2F44-4653-B622-5507ADB8970B}"/>
                </a:ext>
              </a:extLst>
            </p:cNvPr>
            <p:cNvGrpSpPr/>
            <p:nvPr/>
          </p:nvGrpSpPr>
          <p:grpSpPr>
            <a:xfrm>
              <a:off x="152400" y="762000"/>
              <a:ext cx="8839200" cy="5828330"/>
              <a:chOff x="0" y="457200"/>
              <a:chExt cx="9144000" cy="621233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3F5025F-7221-4FA6-BF0F-13BAF0AAAF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57200"/>
                <a:ext cx="9144000" cy="963137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EFCFBE-580B-47AB-A1E1-6C36943B5146}"/>
                  </a:ext>
                </a:extLst>
              </p:cNvPr>
              <p:cNvSpPr/>
              <p:nvPr/>
            </p:nvSpPr>
            <p:spPr>
              <a:xfrm>
                <a:off x="190500" y="2069653"/>
                <a:ext cx="8763000" cy="246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88CC"/>
                    </a:solidFill>
                  </a:rPr>
                  <a:t>RPPOs</a:t>
                </a:r>
              </a:p>
              <a:p>
                <a:pPr algn="ctr"/>
                <a:endParaRPr lang="en-US" sz="1400" b="1" dirty="0">
                  <a:solidFill>
                    <a:srgbClr val="0088CC"/>
                  </a:solidFill>
                  <a:hlinkClick r:id="" action="ppaction://noaction"/>
                </a:endParaRPr>
              </a:p>
              <a:p>
                <a:pPr algn="ctr"/>
                <a:r>
                  <a:rPr lang="en-US" sz="1400" b="1" dirty="0">
                    <a:solidFill>
                      <a:srgbClr val="0088CC"/>
                    </a:solidFill>
                    <a:hlinkClick r:id="" action="ppaction://noaction"/>
                  </a:rPr>
                  <a:t>Asia and Pacific Plant Protection Commission (APPPC)</a:t>
                </a:r>
                <a:endParaRPr lang="en-US" sz="14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400" b="1" dirty="0" err="1">
                    <a:solidFill>
                      <a:srgbClr val="0088CC"/>
                    </a:solidFill>
                    <a:hlinkClick r:id="rId3"/>
                  </a:rPr>
                  <a:t>Comunidad</a:t>
                </a:r>
                <a:r>
                  <a:rPr lang="en-US" sz="1400" b="1" dirty="0">
                    <a:solidFill>
                      <a:srgbClr val="0088CC"/>
                    </a:solidFill>
                    <a:hlinkClick r:id="rId3"/>
                  </a:rPr>
                  <a:t> </a:t>
                </a:r>
                <a:r>
                  <a:rPr lang="en-US" sz="1400" b="1" dirty="0" err="1">
                    <a:solidFill>
                      <a:srgbClr val="0088CC"/>
                    </a:solidFill>
                    <a:hlinkClick r:id="rId3"/>
                  </a:rPr>
                  <a:t>Andina</a:t>
                </a:r>
                <a:r>
                  <a:rPr lang="en-US" sz="1400" b="1" dirty="0">
                    <a:solidFill>
                      <a:srgbClr val="0088CC"/>
                    </a:solidFill>
                    <a:hlinkClick r:id="rId3"/>
                  </a:rPr>
                  <a:t> (CA)</a:t>
                </a:r>
                <a:endParaRPr lang="en-US" sz="14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400" b="1" dirty="0" err="1">
                    <a:solidFill>
                      <a:srgbClr val="0088CC"/>
                    </a:solidFill>
                    <a:hlinkClick r:id="rId4"/>
                  </a:rPr>
                  <a:t>Comite</a:t>
                </a:r>
                <a:r>
                  <a:rPr lang="en-US" sz="1400" b="1" dirty="0">
                    <a:solidFill>
                      <a:srgbClr val="0088CC"/>
                    </a:solidFill>
                    <a:hlinkClick r:id="rId4"/>
                  </a:rPr>
                  <a:t> de </a:t>
                </a:r>
                <a:r>
                  <a:rPr lang="en-US" sz="1400" b="1" dirty="0" err="1">
                    <a:solidFill>
                      <a:srgbClr val="0088CC"/>
                    </a:solidFill>
                    <a:hlinkClick r:id="rId4"/>
                  </a:rPr>
                  <a:t>Sanidad</a:t>
                </a:r>
                <a:r>
                  <a:rPr lang="en-US" sz="1400" b="1" dirty="0">
                    <a:solidFill>
                      <a:srgbClr val="0088CC"/>
                    </a:solidFill>
                    <a:hlinkClick r:id="rId4"/>
                  </a:rPr>
                  <a:t> Vegetal del </a:t>
                </a:r>
                <a:r>
                  <a:rPr lang="en-US" sz="1400" b="1" dirty="0" err="1">
                    <a:solidFill>
                      <a:srgbClr val="0088CC"/>
                    </a:solidFill>
                    <a:hlinkClick r:id="rId4"/>
                  </a:rPr>
                  <a:t>Cono</a:t>
                </a:r>
                <a:r>
                  <a:rPr lang="en-US" sz="1400" b="1" dirty="0">
                    <a:solidFill>
                      <a:srgbClr val="0088CC"/>
                    </a:solidFill>
                    <a:hlinkClick r:id="rId4"/>
                  </a:rPr>
                  <a:t> Sur (COSAVE)</a:t>
                </a:r>
                <a:endParaRPr lang="en-US" sz="14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400" b="1" u="sng" dirty="0">
                    <a:solidFill>
                      <a:srgbClr val="005580"/>
                    </a:solidFill>
                    <a:hlinkClick r:id="rId5"/>
                  </a:rPr>
                  <a:t>European and Mediterranean Plant Protection Organization (EPPO)</a:t>
                </a:r>
                <a:endParaRPr lang="en-US" sz="14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400" b="1" dirty="0">
                    <a:solidFill>
                      <a:srgbClr val="0088CC"/>
                    </a:solidFill>
                    <a:hlinkClick r:id="rId6"/>
                  </a:rPr>
                  <a:t>Inter-African Phytosanitary Council (IAPSC)</a:t>
                </a:r>
                <a:endParaRPr lang="en-US" sz="14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400" b="1" dirty="0">
                    <a:solidFill>
                      <a:srgbClr val="0088CC"/>
                    </a:solidFill>
                    <a:hlinkClick r:id="rId7"/>
                  </a:rPr>
                  <a:t>Near East Plant Protection Organization (NEPPO)</a:t>
                </a:r>
                <a:endParaRPr lang="en-US" sz="14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400" b="1" dirty="0">
                    <a:solidFill>
                      <a:srgbClr val="0088CC"/>
                    </a:solidFill>
                    <a:hlinkClick r:id="rId8"/>
                  </a:rPr>
                  <a:t>North American Plant Protection Organization (NAPPO)</a:t>
                </a:r>
                <a:endParaRPr lang="en-US" sz="14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400" b="1" dirty="0" err="1">
                    <a:solidFill>
                      <a:srgbClr val="0088CC"/>
                    </a:solidFill>
                    <a:hlinkClick r:id="rId9"/>
                  </a:rPr>
                  <a:t>Organismo</a:t>
                </a:r>
                <a:r>
                  <a:rPr lang="en-US" sz="1400" b="1" dirty="0">
                    <a:solidFill>
                      <a:srgbClr val="0088CC"/>
                    </a:solidFill>
                    <a:hlinkClick r:id="rId9"/>
                  </a:rPr>
                  <a:t> </a:t>
                </a:r>
                <a:r>
                  <a:rPr lang="en-US" sz="1400" b="1" dirty="0" err="1">
                    <a:solidFill>
                      <a:srgbClr val="0088CC"/>
                    </a:solidFill>
                    <a:hlinkClick r:id="rId9"/>
                  </a:rPr>
                  <a:t>Internacional</a:t>
                </a:r>
                <a:r>
                  <a:rPr lang="en-US" sz="1400" b="1" dirty="0">
                    <a:solidFill>
                      <a:srgbClr val="0088CC"/>
                    </a:solidFill>
                    <a:hlinkClick r:id="rId9"/>
                  </a:rPr>
                  <a:t> Regional de </a:t>
                </a:r>
                <a:r>
                  <a:rPr lang="en-US" sz="1400" b="1" dirty="0" err="1">
                    <a:solidFill>
                      <a:srgbClr val="0088CC"/>
                    </a:solidFill>
                    <a:hlinkClick r:id="rId9"/>
                  </a:rPr>
                  <a:t>Sanidad</a:t>
                </a:r>
                <a:r>
                  <a:rPr lang="en-US" sz="1400" b="1" dirty="0">
                    <a:solidFill>
                      <a:srgbClr val="0088CC"/>
                    </a:solidFill>
                    <a:hlinkClick r:id="rId9"/>
                  </a:rPr>
                  <a:t> </a:t>
                </a:r>
                <a:r>
                  <a:rPr lang="en-US" sz="1400" b="1" dirty="0" err="1">
                    <a:solidFill>
                      <a:srgbClr val="0088CC"/>
                    </a:solidFill>
                    <a:hlinkClick r:id="rId9"/>
                  </a:rPr>
                  <a:t>Agropecuaria</a:t>
                </a:r>
                <a:r>
                  <a:rPr lang="en-US" sz="1400" b="1" dirty="0">
                    <a:solidFill>
                      <a:srgbClr val="0088CC"/>
                    </a:solidFill>
                    <a:hlinkClick r:id="rId9"/>
                  </a:rPr>
                  <a:t> (OIRSA)</a:t>
                </a:r>
                <a:endParaRPr lang="en-US" sz="14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1400" b="1" dirty="0">
                    <a:solidFill>
                      <a:srgbClr val="0088CC"/>
                    </a:solidFill>
                    <a:hlinkClick r:id="rId10"/>
                  </a:rPr>
                  <a:t>Pacific Plant Protection Organization (PPPO)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9E0D9C4-B4D7-44A5-8361-57443A1F4F14}"/>
                  </a:ext>
                </a:extLst>
              </p:cNvPr>
              <p:cNvSpPr/>
              <p:nvPr/>
            </p:nvSpPr>
            <p:spPr>
              <a:xfrm>
                <a:off x="4028593" y="4676212"/>
                <a:ext cx="934871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88CC"/>
                    </a:solidFill>
                  </a:rPr>
                  <a:t>NPPOs</a:t>
                </a:r>
              </a:p>
              <a:p>
                <a:pPr algn="ctr"/>
                <a:endParaRPr lang="en-US" sz="1400" b="1" dirty="0">
                  <a:solidFill>
                    <a:srgbClr val="0088CC"/>
                  </a:solidFill>
                </a:endParaRPr>
              </a:p>
              <a:p>
                <a:pPr algn="ctr"/>
                <a:r>
                  <a:rPr lang="en-US" sz="1400" b="1" dirty="0">
                    <a:solidFill>
                      <a:schemeClr val="accent1">
                        <a:lumMod val="50000"/>
                      </a:schemeClr>
                    </a:solidFill>
                  </a:rPr>
                  <a:t>SENASA</a:t>
                </a:r>
              </a:p>
              <a:p>
                <a:pPr algn="ctr"/>
                <a:r>
                  <a:rPr lang="en-US" sz="1400" b="1" dirty="0">
                    <a:solidFill>
                      <a:schemeClr val="accent1">
                        <a:lumMod val="50000"/>
                      </a:schemeClr>
                    </a:solidFill>
                  </a:rPr>
                  <a:t>KEPHIS </a:t>
                </a:r>
              </a:p>
              <a:p>
                <a:pPr algn="ctr"/>
                <a:r>
                  <a:rPr lang="en-US" sz="1400" b="1" dirty="0">
                    <a:solidFill>
                      <a:schemeClr val="accent1">
                        <a:lumMod val="50000"/>
                      </a:schemeClr>
                    </a:solidFill>
                  </a:rPr>
                  <a:t>Etc.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442D4B8-C693-46FA-AD49-4CAB8A803BBA}"/>
                  </a:ext>
                </a:extLst>
              </p:cNvPr>
              <p:cNvSpPr/>
              <p:nvPr/>
            </p:nvSpPr>
            <p:spPr>
              <a:xfrm>
                <a:off x="1447800" y="1631059"/>
                <a:ext cx="70866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International Standards for Phytosanitary Measures (ISPMs)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DB58A8F-5652-47A8-A434-972C5D6A93C2}"/>
                  </a:ext>
                </a:extLst>
              </p:cNvPr>
              <p:cNvSpPr/>
              <p:nvPr/>
            </p:nvSpPr>
            <p:spPr>
              <a:xfrm>
                <a:off x="609828" y="5882206"/>
                <a:ext cx="7772400" cy="787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- </a:t>
                </a:r>
                <a:r>
                  <a:rPr lang="en-US" sz="1400" dirty="0">
                    <a:highlight>
                      <a:srgbClr val="FFFF00"/>
                    </a:highlight>
                  </a:rPr>
                  <a:t>EPPO technical guidelines PM 7/98 (2010)</a:t>
                </a:r>
              </a:p>
              <a:p>
                <a:r>
                  <a:rPr lang="en-US" sz="1400" dirty="0"/>
                  <a:t>- FAO/IPGRI Technical Guidelines for the safe movement of germplasm: Potato N°19 (1997)  </a:t>
                </a:r>
              </a:p>
              <a:p>
                <a:r>
                  <a:rPr lang="en-US" sz="1400" dirty="0"/>
                  <a:t>- FAO/IBPGR Technical Guidelines for the safe movement of germplasm: </a:t>
                </a:r>
                <a:r>
                  <a:rPr lang="en-US" sz="1400" dirty="0" err="1"/>
                  <a:t>sweetpotato</a:t>
                </a:r>
                <a:r>
                  <a:rPr lang="en-US" sz="1400" dirty="0"/>
                  <a:t> (1989) 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A7426B-C99D-4ADD-A43A-FA0F8691EF28}"/>
                </a:ext>
              </a:extLst>
            </p:cNvPr>
            <p:cNvSpPr/>
            <p:nvPr/>
          </p:nvSpPr>
          <p:spPr>
            <a:xfrm>
              <a:off x="367030" y="304800"/>
              <a:ext cx="82205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2400" b="1" kern="0" dirty="0">
                  <a:solidFill>
                    <a:srgbClr val="9A2500"/>
                  </a:solidFill>
                </a:rPr>
                <a:t>CIP – HQU, </a:t>
              </a:r>
              <a:r>
                <a:rPr lang="en-US" sz="2200" kern="0" dirty="0">
                  <a:solidFill>
                    <a:srgbClr val="9A2500"/>
                  </a:solidFill>
                </a:rPr>
                <a:t>is aligned with national and international standards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DAFDB2-FA83-4DE0-91DB-73E485D60E4D}"/>
              </a:ext>
            </a:extLst>
          </p:cNvPr>
          <p:cNvSpPr txBox="1"/>
          <p:nvPr/>
        </p:nvSpPr>
        <p:spPr>
          <a:xfrm>
            <a:off x="8410903" y="631333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11" action="ppaction://hlinksldjump"/>
              </a:rPr>
              <a:t>Next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3454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0E37DE-6D58-4AD0-AEBF-7FFB6B45D124}"/>
              </a:ext>
            </a:extLst>
          </p:cNvPr>
          <p:cNvSpPr/>
          <p:nvPr/>
        </p:nvSpPr>
        <p:spPr>
          <a:xfrm>
            <a:off x="619381" y="1132582"/>
            <a:ext cx="762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A2500"/>
                </a:solidFill>
              </a:rPr>
              <a:t>The main role of CIP’s GHU is to enforce the plant health policy within CIP through the surveillance and monitoring of plant health, control of harmful organisms (HO) and/or perform risk analysis and develop / implement measures to prevent or limit their spread.</a:t>
            </a:r>
            <a:endParaRPr lang="es-PE" sz="1600" dirty="0">
              <a:solidFill>
                <a:srgbClr val="9A25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AAF44D-FDD3-44D5-8549-1252D1E9E247}"/>
              </a:ext>
            </a:extLst>
          </p:cNvPr>
          <p:cNvGrpSpPr/>
          <p:nvPr/>
        </p:nvGrpSpPr>
        <p:grpSpPr>
          <a:xfrm>
            <a:off x="910270" y="2438400"/>
            <a:ext cx="7038222" cy="3611724"/>
            <a:chOff x="900489" y="2793087"/>
            <a:chExt cx="7038222" cy="36117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C0BDD0-B6BC-484F-9FAA-DCDBC71DB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000" t="26285" r="10833" b="41106"/>
            <a:stretch/>
          </p:blipFill>
          <p:spPr>
            <a:xfrm>
              <a:off x="1248951" y="2793087"/>
              <a:ext cx="6510744" cy="135882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87D558-55E3-44E4-B0C8-66BB375E8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00" t="17391" r="10834" b="55756"/>
            <a:stretch/>
          </p:blipFill>
          <p:spPr>
            <a:xfrm>
              <a:off x="920052" y="4260758"/>
              <a:ext cx="7018659" cy="13076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191532-C661-41D5-9897-FC8F1A85F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05" t="59536" r="11867" b="27368"/>
            <a:stretch/>
          </p:blipFill>
          <p:spPr>
            <a:xfrm>
              <a:off x="900489" y="5755265"/>
              <a:ext cx="7018659" cy="64954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E6EEC1E-F1CE-440C-A2C2-F5290EEBEA1C}"/>
                </a:ext>
              </a:extLst>
            </p:cNvPr>
            <p:cNvCxnSpPr/>
            <p:nvPr/>
          </p:nvCxnSpPr>
          <p:spPr>
            <a:xfrm>
              <a:off x="1302483" y="4621237"/>
              <a:ext cx="637385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9AE1B2-D53C-4A4D-9E2E-0DBAF6D074BB}"/>
                </a:ext>
              </a:extLst>
            </p:cNvPr>
            <p:cNvCxnSpPr/>
            <p:nvPr/>
          </p:nvCxnSpPr>
          <p:spPr>
            <a:xfrm>
              <a:off x="1302483" y="4808050"/>
              <a:ext cx="637385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1CB8CBA-BFE2-4FCD-986B-5C080256FF6C}"/>
                </a:ext>
              </a:extLst>
            </p:cNvPr>
            <p:cNvCxnSpPr>
              <a:cxnSpLocks/>
            </p:cNvCxnSpPr>
            <p:nvPr/>
          </p:nvCxnSpPr>
          <p:spPr>
            <a:xfrm>
              <a:off x="1302483" y="4994863"/>
              <a:ext cx="121103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1FA680-654B-4A29-BC19-896EB60CF1FC}"/>
                </a:ext>
              </a:extLst>
            </p:cNvPr>
            <p:cNvCxnSpPr/>
            <p:nvPr/>
          </p:nvCxnSpPr>
          <p:spPr>
            <a:xfrm>
              <a:off x="1302483" y="5991201"/>
              <a:ext cx="637385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77256B-7B29-42E5-AB1A-DA701D109D14}"/>
                </a:ext>
              </a:extLst>
            </p:cNvPr>
            <p:cNvCxnSpPr>
              <a:cxnSpLocks/>
            </p:cNvCxnSpPr>
            <p:nvPr/>
          </p:nvCxnSpPr>
          <p:spPr>
            <a:xfrm>
              <a:off x="1302483" y="6172200"/>
              <a:ext cx="395179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D17B-C7E2-4EAB-998A-9981213136EC}"/>
              </a:ext>
            </a:extLst>
          </p:cNvPr>
          <p:cNvSpPr/>
          <p:nvPr/>
        </p:nvSpPr>
        <p:spPr>
          <a:xfrm>
            <a:off x="609600" y="504736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E0E00"/>
                </a:solidFill>
              </a:rPr>
              <a:t>GHUs: Surveillance and Pest Risk Assessment</a:t>
            </a:r>
          </a:p>
        </p:txBody>
      </p:sp>
      <p:sp>
        <p:nvSpPr>
          <p:cNvPr id="13" name="TextBox 12">
            <a:hlinkClick r:id="rId4" action="ppaction://hlinksldjump"/>
            <a:extLst>
              <a:ext uri="{FF2B5EF4-FFF2-40B4-BE49-F238E27FC236}">
                <a16:creationId xmlns:a16="http://schemas.microsoft.com/office/drawing/2014/main" id="{E3AED303-8F48-4D88-A175-D99EDB20FD3A}"/>
              </a:ext>
            </a:extLst>
          </p:cNvPr>
          <p:cNvSpPr txBox="1"/>
          <p:nvPr/>
        </p:nvSpPr>
        <p:spPr>
          <a:xfrm>
            <a:off x="8410903" y="6313331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 action="ppaction://hlinksldjump"/>
              </a:rPr>
              <a:t>Back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5292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7FC54-6C7A-4347-9ABA-3B869AC9F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7" t="21838" r="41667" b="5533"/>
          <a:stretch/>
        </p:blipFill>
        <p:spPr>
          <a:xfrm>
            <a:off x="4528611" y="819685"/>
            <a:ext cx="4241124" cy="5468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06DCC-8FB1-4022-99DA-6918C2D61231}"/>
              </a:ext>
            </a:extLst>
          </p:cNvPr>
          <p:cNvSpPr txBox="1"/>
          <p:nvPr/>
        </p:nvSpPr>
        <p:spPr>
          <a:xfrm>
            <a:off x="8279724" y="6324600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 action="ppaction://hlinksldjump"/>
              </a:rPr>
              <a:t>Back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A632F-1C51-43F6-A09D-6B4955028244}"/>
              </a:ext>
            </a:extLst>
          </p:cNvPr>
          <p:cNvSpPr/>
          <p:nvPr/>
        </p:nvSpPr>
        <p:spPr>
          <a:xfrm>
            <a:off x="379581" y="43414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8E0E00"/>
                </a:solidFill>
              </a:rPr>
              <a:t>Awareness and exchange of pest distribution knowledge on exotic and</a:t>
            </a:r>
          </a:p>
          <a:p>
            <a:r>
              <a:rPr lang="en-US" sz="1600" dirty="0">
                <a:solidFill>
                  <a:srgbClr val="8E0E00"/>
                </a:solidFill>
              </a:rPr>
              <a:t>endemic pest and pathogens with NPPOs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199D21-75B3-4AB8-B1F7-557C91130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783047"/>
            <a:ext cx="3581400" cy="41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78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372D46-E59E-4AAA-B480-C22BB567A905}"/>
              </a:ext>
            </a:extLst>
          </p:cNvPr>
          <p:cNvSpPr/>
          <p:nvPr/>
        </p:nvSpPr>
        <p:spPr>
          <a:xfrm>
            <a:off x="732775" y="200783"/>
            <a:ext cx="7278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C3300"/>
                </a:solidFill>
                <a:cs typeface="Calibri" panose="020F0502020204030204" pitchFamily="34" charset="0"/>
              </a:rPr>
              <a:t>Training courses &amp; capacity development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90CA12-1649-44FF-800F-E72D51E62794}"/>
              </a:ext>
            </a:extLst>
          </p:cNvPr>
          <p:cNvGrpSpPr/>
          <p:nvPr/>
        </p:nvGrpSpPr>
        <p:grpSpPr>
          <a:xfrm>
            <a:off x="732775" y="1980505"/>
            <a:ext cx="7348454" cy="3429695"/>
            <a:chOff x="732775" y="1524001"/>
            <a:chExt cx="7348454" cy="342969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49CB93-2CCC-4ECC-9373-6E5F5FBD17EB}"/>
                </a:ext>
              </a:extLst>
            </p:cNvPr>
            <p:cNvGrpSpPr/>
            <p:nvPr/>
          </p:nvGrpSpPr>
          <p:grpSpPr>
            <a:xfrm>
              <a:off x="3224390" y="2129353"/>
              <a:ext cx="2539999" cy="1765297"/>
              <a:chOff x="5339360" y="3910963"/>
              <a:chExt cx="2807424" cy="171790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9AEFF31-C7AB-48F5-99B8-3C09E6464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9360" y="3910963"/>
                <a:ext cx="2807424" cy="1717905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827A99F-35B2-4D9D-92F7-36329F1C0F69}"/>
                  </a:ext>
                </a:extLst>
              </p:cNvPr>
              <p:cNvSpPr/>
              <p:nvPr/>
            </p:nvSpPr>
            <p:spPr>
              <a:xfrm>
                <a:off x="5639111" y="5331023"/>
                <a:ext cx="190468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Nairobi, 25-29 June 2018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986B64-834A-4DBB-B046-AE71B3E46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775" y="1524001"/>
              <a:ext cx="2539999" cy="190499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283545A-EBC2-4FF6-B039-913056886BAA}"/>
                </a:ext>
              </a:extLst>
            </p:cNvPr>
            <p:cNvGrpSpPr/>
            <p:nvPr/>
          </p:nvGrpSpPr>
          <p:grpSpPr>
            <a:xfrm>
              <a:off x="5541230" y="3048697"/>
              <a:ext cx="2539999" cy="1904999"/>
              <a:chOff x="5152181" y="1667041"/>
              <a:chExt cx="2830352" cy="206675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B1A2F6C-2D07-4D40-AE64-587721F72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2181" y="1667041"/>
                <a:ext cx="2830352" cy="206675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6460E3-135E-499D-BCD8-E7675BEE7E35}"/>
                  </a:ext>
                </a:extLst>
              </p:cNvPr>
              <p:cNvSpPr txBox="1"/>
              <p:nvPr/>
            </p:nvSpPr>
            <p:spPr>
              <a:xfrm>
                <a:off x="5486400" y="1676400"/>
                <a:ext cx="19319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Kumasi, 18-22 June 2018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DF93FE0-ED17-435D-A50A-3B98B334BC7F}"/>
              </a:ext>
            </a:extLst>
          </p:cNvPr>
          <p:cNvSpPr/>
          <p:nvPr/>
        </p:nvSpPr>
        <p:spPr>
          <a:xfrm>
            <a:off x="1043837" y="5715000"/>
            <a:ext cx="6531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22700"/>
                </a:solidFill>
              </a:rPr>
              <a:t>Since its foundation CIP organize several courses to share knowledge on diagnostic methods</a:t>
            </a:r>
          </a:p>
          <a:p>
            <a:r>
              <a:rPr lang="en-US" sz="1200" dirty="0">
                <a:solidFill>
                  <a:srgbClr val="A22700"/>
                </a:solidFill>
              </a:rPr>
              <a:t>Since 2018, CIP also offers service to prepare libraries and bioinformatic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7FE7C5-C405-4450-9C39-C0F67AA47A22}"/>
              </a:ext>
            </a:extLst>
          </p:cNvPr>
          <p:cNvSpPr txBox="1"/>
          <p:nvPr/>
        </p:nvSpPr>
        <p:spPr>
          <a:xfrm>
            <a:off x="1043340" y="952381"/>
            <a:ext cx="65528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8E0E00"/>
                </a:solidFill>
              </a:rPr>
              <a:t>Preventing risk of pest and pathogen spread with germplasm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8E0E00"/>
                </a:solidFill>
              </a:rPr>
              <a:t>National phytosanitary capacity development for innovations, development and extension 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8E0E00"/>
                </a:solidFill>
              </a:rPr>
              <a:t>Contributions to national clean planting material production systems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DA2C79-49E6-4B69-A5C4-8D2095836CE0}"/>
              </a:ext>
            </a:extLst>
          </p:cNvPr>
          <p:cNvSpPr txBox="1"/>
          <p:nvPr/>
        </p:nvSpPr>
        <p:spPr>
          <a:xfrm>
            <a:off x="8410903" y="631333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6" action="ppaction://hlinksldjump"/>
              </a:rPr>
              <a:t>Next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9832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B656DED-3E95-4422-9E24-AC595FA05253}"/>
              </a:ext>
            </a:extLst>
          </p:cNvPr>
          <p:cNvGrpSpPr/>
          <p:nvPr/>
        </p:nvGrpSpPr>
        <p:grpSpPr>
          <a:xfrm>
            <a:off x="685800" y="990600"/>
            <a:ext cx="4046740" cy="2971800"/>
            <a:chOff x="142460" y="419100"/>
            <a:chExt cx="8915400" cy="6169626"/>
          </a:xfrm>
        </p:grpSpPr>
        <p:pic>
          <p:nvPicPr>
            <p:cNvPr id="4" name="Imagen 6" descr="instagram phytosanitary.jpeg">
              <a:extLst>
                <a:ext uri="{FF2B5EF4-FFF2-40B4-BE49-F238E27FC236}">
                  <a16:creationId xmlns:a16="http://schemas.microsoft.com/office/drawing/2014/main" id="{DF03E583-837A-4525-A5F0-C55BD7C55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61" y="431801"/>
              <a:ext cx="4933034" cy="3225799"/>
            </a:xfrm>
            <a:prstGeom prst="rect">
              <a:avLst/>
            </a:prstGeom>
          </p:spPr>
        </p:pic>
        <p:pic>
          <p:nvPicPr>
            <p:cNvPr id="5" name="Imagen 7" descr="phytosanitary tweet announce.jpeg">
              <a:extLst>
                <a:ext uri="{FF2B5EF4-FFF2-40B4-BE49-F238E27FC236}">
                  <a16:creationId xmlns:a16="http://schemas.microsoft.com/office/drawing/2014/main" id="{53E5B671-8E2C-45F5-9370-B720B5DD4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60" y="3581400"/>
              <a:ext cx="5029200" cy="3007326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FDA1DD-E918-4429-86F7-10B860D10F5A}"/>
                </a:ext>
              </a:extLst>
            </p:cNvPr>
            <p:cNvGrpSpPr/>
            <p:nvPr/>
          </p:nvGrpSpPr>
          <p:grpSpPr>
            <a:xfrm>
              <a:off x="5095460" y="419100"/>
              <a:ext cx="3962400" cy="6134100"/>
              <a:chOff x="5095460" y="419100"/>
              <a:chExt cx="3962400" cy="6134100"/>
            </a:xfrm>
          </p:grpSpPr>
          <p:pic>
            <p:nvPicPr>
              <p:cNvPr id="6" name="Imagen 8" descr="instagram2.jpeg">
                <a:extLst>
                  <a:ext uri="{FF2B5EF4-FFF2-40B4-BE49-F238E27FC236}">
                    <a16:creationId xmlns:a16="http://schemas.microsoft.com/office/drawing/2014/main" id="{085C3813-8251-4C6F-9D4F-A3C529357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5460" y="419100"/>
                <a:ext cx="3962400" cy="6134100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9E64F9F2-D941-4699-861F-86F8AAC22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5460" y="4620126"/>
                <a:ext cx="1914940" cy="1905000"/>
              </a:xfrm>
              <a:prstGeom prst="rect">
                <a:avLst/>
              </a:prstGeom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6692B86-78E7-4208-B149-FC97FA64F714}"/>
              </a:ext>
            </a:extLst>
          </p:cNvPr>
          <p:cNvSpPr txBox="1"/>
          <p:nvPr/>
        </p:nvSpPr>
        <p:spPr>
          <a:xfrm>
            <a:off x="372860" y="371686"/>
            <a:ext cx="7986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853301"/>
                </a:solidFill>
              </a:rPr>
              <a:t>CGIAR &amp; Crop trust: Awareness week campaigns on phytosanitation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F74B65-37DD-4E61-8B80-176CE7237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992" y="3014160"/>
            <a:ext cx="3650245" cy="27376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0C4172-E753-4C65-88DE-21C0F2AAC6B4}"/>
              </a:ext>
            </a:extLst>
          </p:cNvPr>
          <p:cNvSpPr txBox="1"/>
          <p:nvPr/>
        </p:nvSpPr>
        <p:spPr>
          <a:xfrm>
            <a:off x="4743173" y="990600"/>
            <a:ext cx="38674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9A2500"/>
                </a:solidFill>
              </a:rPr>
              <a:t>Increase awareness on phytosanitary obligations and emerging challenges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9A2500"/>
                </a:solidFill>
              </a:rPr>
              <a:t>Showcase tools and technologies for seed health testing and phytosanitary controls in CG centers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48B1EC-249A-4EBB-930E-B12FA2AEA70A}"/>
              </a:ext>
            </a:extLst>
          </p:cNvPr>
          <p:cNvSpPr/>
          <p:nvPr/>
        </p:nvSpPr>
        <p:spPr>
          <a:xfrm>
            <a:off x="390581" y="4165864"/>
            <a:ext cx="418141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9A2500"/>
                </a:solidFill>
              </a:rPr>
              <a:t>Joint activities with national quarantine authorities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9A2500"/>
                </a:solidFill>
              </a:rPr>
              <a:t>Communication channels (posters, flyers, webinars, blogs, etc.)  </a:t>
            </a:r>
          </a:p>
        </p:txBody>
      </p:sp>
      <p:sp>
        <p:nvSpPr>
          <p:cNvPr id="16" name="TextBox 15">
            <a:hlinkClick r:id="rId7" action="ppaction://hlinksldjump"/>
            <a:extLst>
              <a:ext uri="{FF2B5EF4-FFF2-40B4-BE49-F238E27FC236}">
                <a16:creationId xmlns:a16="http://schemas.microsoft.com/office/drawing/2014/main" id="{08255FD9-E01F-47DF-904F-E846FC315954}"/>
              </a:ext>
            </a:extLst>
          </p:cNvPr>
          <p:cNvSpPr txBox="1"/>
          <p:nvPr/>
        </p:nvSpPr>
        <p:spPr>
          <a:xfrm>
            <a:off x="8430126" y="6288435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7" action="ppaction://hlinksldjump"/>
              </a:rPr>
              <a:t>Back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9691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AA1DC3-3D87-474F-80B9-8711E7E9C2A5}"/>
              </a:ext>
            </a:extLst>
          </p:cNvPr>
          <p:cNvGrpSpPr/>
          <p:nvPr/>
        </p:nvGrpSpPr>
        <p:grpSpPr>
          <a:xfrm>
            <a:off x="609600" y="304800"/>
            <a:ext cx="7696200" cy="6248400"/>
            <a:chOff x="609600" y="304800"/>
            <a:chExt cx="7696200" cy="6248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0EEEBE-58D9-439E-9C86-3261E6340CA2}"/>
                </a:ext>
              </a:extLst>
            </p:cNvPr>
            <p:cNvSpPr/>
            <p:nvPr/>
          </p:nvSpPr>
          <p:spPr>
            <a:xfrm>
              <a:off x="609600" y="304800"/>
              <a:ext cx="76962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rgbClr val="CC3300"/>
                  </a:solidFill>
                </a:rPr>
                <a:t>Distribution of CIP’s germplasm and breeding lines – Internal Procedures accredited</a:t>
              </a:r>
              <a:endParaRPr lang="es-PE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8DA01C-5E0E-46C5-9C76-C49E3A6F0194}"/>
                </a:ext>
              </a:extLst>
            </p:cNvPr>
            <p:cNvSpPr txBox="1"/>
            <p:nvPr/>
          </p:nvSpPr>
          <p:spPr>
            <a:xfrm>
              <a:off x="612913" y="1009766"/>
              <a:ext cx="675056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solidFill>
                    <a:srgbClr val="8E0E00"/>
                  </a:solidFill>
                </a:rPr>
                <a:t>Phytosanitary</a:t>
              </a:r>
              <a:r>
                <a:rPr lang="es-PE" sz="1700" dirty="0">
                  <a:solidFill>
                    <a:srgbClr val="8E0E00"/>
                  </a:solidFill>
                </a:rPr>
                <a:t> </a:t>
              </a:r>
              <a:r>
                <a:rPr lang="en-US" sz="1700" dirty="0">
                  <a:solidFill>
                    <a:srgbClr val="8E0E00"/>
                  </a:solidFill>
                </a:rPr>
                <a:t>requirement</a:t>
              </a:r>
              <a:r>
                <a:rPr lang="es-PE" sz="1700" dirty="0">
                  <a:solidFill>
                    <a:srgbClr val="8E0E00"/>
                  </a:solidFill>
                </a:rPr>
                <a:t> </a:t>
              </a:r>
              <a:r>
                <a:rPr lang="en-US" sz="1700" dirty="0">
                  <a:solidFill>
                    <a:srgbClr val="8E0E00"/>
                  </a:solidFill>
                </a:rPr>
                <a:t>for International distribution </a:t>
              </a:r>
              <a:r>
                <a:rPr lang="es-PE" sz="1700" dirty="0">
                  <a:solidFill>
                    <a:srgbClr val="8E0E00"/>
                  </a:solidFill>
                </a:rPr>
                <a:t>= HS2 status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384FA5-24F4-4FFF-8119-E4901073BE3E}"/>
                </a:ext>
              </a:extLst>
            </p:cNvPr>
            <p:cNvGrpSpPr/>
            <p:nvPr/>
          </p:nvGrpSpPr>
          <p:grpSpPr>
            <a:xfrm>
              <a:off x="1524000" y="1376177"/>
              <a:ext cx="6373696" cy="5177023"/>
              <a:chOff x="1524000" y="1376177"/>
              <a:chExt cx="6373696" cy="517702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E0BC7AB-B292-4B60-B24F-A41FC16AB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24000" y="1376177"/>
                <a:ext cx="6373696" cy="5177023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3BC113-71C4-4663-8568-D13BBE48C7C0}"/>
                  </a:ext>
                </a:extLst>
              </p:cNvPr>
              <p:cNvSpPr/>
              <p:nvPr/>
            </p:nvSpPr>
            <p:spPr>
              <a:xfrm>
                <a:off x="7348239" y="1831088"/>
                <a:ext cx="457200" cy="426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D698196-0E83-42B0-93E0-27458AFBA3F0}"/>
              </a:ext>
            </a:extLst>
          </p:cNvPr>
          <p:cNvSpPr txBox="1"/>
          <p:nvPr/>
        </p:nvSpPr>
        <p:spPr>
          <a:xfrm>
            <a:off x="7956986" y="6183868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 action="ppaction://hlinksldjump"/>
              </a:rPr>
              <a:t>Next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9173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4602B-C5E2-4B54-AFA0-24AE7B5F3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0" t="19608" r="20981" b="8824"/>
          <a:stretch/>
        </p:blipFill>
        <p:spPr>
          <a:xfrm>
            <a:off x="381000" y="1071332"/>
            <a:ext cx="7685621" cy="518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19BC35-2641-4DA5-B107-73F58AA8E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524000"/>
            <a:ext cx="2116094" cy="2738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E8CED5-AE6A-4979-97D0-F3FC40D5C8ED}"/>
              </a:ext>
            </a:extLst>
          </p:cNvPr>
          <p:cNvSpPr txBox="1"/>
          <p:nvPr/>
        </p:nvSpPr>
        <p:spPr>
          <a:xfrm>
            <a:off x="106957" y="281852"/>
            <a:ext cx="8960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22700"/>
                </a:solidFill>
                <a:latin typeface="+mn-lt"/>
              </a:rPr>
              <a:t>Quality Management System at CIP. ISO/IEC 17025 accredited Phytosanitary testing and cleaning workflows.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F50FF-4892-400E-BB88-19BA669A28B0}"/>
              </a:ext>
            </a:extLst>
          </p:cNvPr>
          <p:cNvSpPr txBox="1"/>
          <p:nvPr/>
        </p:nvSpPr>
        <p:spPr>
          <a:xfrm>
            <a:off x="8376654" y="629914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 action="ppaction://hlinksldjump"/>
              </a:rPr>
              <a:t>Next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7259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/confluence/download/attachments/14523/WF19.png?version=30&amp;modificationDate=1499374775000&amp;api=v2">
            <a:extLst>
              <a:ext uri="{FF2B5EF4-FFF2-40B4-BE49-F238E27FC236}">
                <a16:creationId xmlns:a16="http://schemas.microsoft.com/office/drawing/2014/main" id="{D7C04D5A-7C97-4D91-8A9A-0E059561E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b="11598"/>
          <a:stretch/>
        </p:blipFill>
        <p:spPr bwMode="auto">
          <a:xfrm>
            <a:off x="2133600" y="228600"/>
            <a:ext cx="7010400" cy="64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71600C-8EE0-48C3-9FF5-FA84CF1BD93A}"/>
              </a:ext>
            </a:extLst>
          </p:cNvPr>
          <p:cNvSpPr/>
          <p:nvPr/>
        </p:nvSpPr>
        <p:spPr>
          <a:xfrm>
            <a:off x="152400" y="381000"/>
            <a:ext cx="2173014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PE" dirty="0" err="1">
                <a:solidFill>
                  <a:srgbClr val="A227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Germplasm</a:t>
            </a:r>
            <a:r>
              <a:rPr lang="es-PE" dirty="0">
                <a:solidFill>
                  <a:srgbClr val="A227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PE" dirty="0" err="1">
                <a:solidFill>
                  <a:srgbClr val="A227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Distribution</a:t>
            </a:r>
            <a:r>
              <a:rPr lang="es-PE" dirty="0">
                <a:solidFill>
                  <a:srgbClr val="A227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PE" dirty="0" err="1">
                <a:solidFill>
                  <a:srgbClr val="A227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Workflow</a:t>
            </a:r>
            <a:r>
              <a:rPr lang="es-PE" dirty="0">
                <a:solidFill>
                  <a:srgbClr val="A227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- WF019</a:t>
            </a:r>
            <a:endParaRPr lang="es-PE" sz="1000" dirty="0">
              <a:solidFill>
                <a:srgbClr val="A227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7D076-2084-4E33-B5EC-C8ACF47AF198}"/>
              </a:ext>
            </a:extLst>
          </p:cNvPr>
          <p:cNvSpPr txBox="1"/>
          <p:nvPr/>
        </p:nvSpPr>
        <p:spPr>
          <a:xfrm>
            <a:off x="381000" y="6324600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 action="ppaction://hlinksldjump"/>
              </a:rPr>
              <a:t>Next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4388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/confluence/download/attachments/13050/WF_20.png?version=14&amp;modificationDate=1499201059000&amp;api=v2">
            <a:extLst>
              <a:ext uri="{FF2B5EF4-FFF2-40B4-BE49-F238E27FC236}">
                <a16:creationId xmlns:a16="http://schemas.microsoft.com/office/drawing/2014/main" id="{B8C9B4DB-F29A-4DBB-8CDD-381365B2A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3925" r="11957" b="3222"/>
          <a:stretch/>
        </p:blipFill>
        <p:spPr bwMode="auto">
          <a:xfrm>
            <a:off x="1752600" y="152399"/>
            <a:ext cx="7086600" cy="65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4058BE-A4D3-46D4-A769-C5482E617ABC}"/>
              </a:ext>
            </a:extLst>
          </p:cNvPr>
          <p:cNvSpPr/>
          <p:nvPr/>
        </p:nvSpPr>
        <p:spPr>
          <a:xfrm>
            <a:off x="166255" y="228600"/>
            <a:ext cx="1586345" cy="1606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dirty="0">
                <a:solidFill>
                  <a:srgbClr val="CC3300"/>
                </a:solidFill>
              </a:rPr>
              <a:t>Genebank - Distribution of in vitro material - WF020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C0584-8C6E-43E6-A655-05DC918699DA}"/>
              </a:ext>
            </a:extLst>
          </p:cNvPr>
          <p:cNvSpPr txBox="1"/>
          <p:nvPr/>
        </p:nvSpPr>
        <p:spPr>
          <a:xfrm>
            <a:off x="381000" y="6324600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 action="ppaction://hlinksldjump"/>
              </a:rPr>
              <a:t>Next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5536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36A50A-819E-4C34-81E3-824CD2CD2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0356" r="36666" b="8499"/>
          <a:stretch/>
        </p:blipFill>
        <p:spPr>
          <a:xfrm>
            <a:off x="320675" y="428063"/>
            <a:ext cx="4251325" cy="6001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59B89B-9392-4CAF-83DB-8C8567DBA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80463"/>
            <a:ext cx="2215529" cy="3305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B195DA-51B7-4B1B-87F0-6C8C231BD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99" y="3962400"/>
            <a:ext cx="3902771" cy="2195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AEFF5C-7E86-4B9B-80D5-119DAE1CC346}"/>
              </a:ext>
            </a:extLst>
          </p:cNvPr>
          <p:cNvSpPr txBox="1"/>
          <p:nvPr/>
        </p:nvSpPr>
        <p:spPr>
          <a:xfrm>
            <a:off x="8202912" y="624083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 action="ppaction://hlinksldjump"/>
              </a:rPr>
              <a:t>Next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CA4E6-4AC8-438A-B085-565DB11E47E2}"/>
              </a:ext>
            </a:extLst>
          </p:cNvPr>
          <p:cNvSpPr txBox="1"/>
          <p:nvPr/>
        </p:nvSpPr>
        <p:spPr>
          <a:xfrm>
            <a:off x="7258583" y="838200"/>
            <a:ext cx="1564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22700"/>
                </a:solidFill>
              </a:rPr>
              <a:t>Accredited pathogen testing for potato </a:t>
            </a:r>
          </a:p>
        </p:txBody>
      </p:sp>
    </p:spTree>
    <p:extLst>
      <p:ext uri="{BB962C8B-B14F-4D97-AF65-F5344CB8AC3E}">
        <p14:creationId xmlns:p14="http://schemas.microsoft.com/office/powerpoint/2010/main" val="313020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A31E79-F010-457C-A3B7-B55F15F1B643}"/>
              </a:ext>
            </a:extLst>
          </p:cNvPr>
          <p:cNvGrpSpPr/>
          <p:nvPr/>
        </p:nvGrpSpPr>
        <p:grpSpPr>
          <a:xfrm>
            <a:off x="689314" y="424543"/>
            <a:ext cx="8226086" cy="6210300"/>
            <a:chOff x="689314" y="424543"/>
            <a:chExt cx="8226086" cy="62103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065D028-3A63-45C4-B2E3-BE7D7E23CC9A}"/>
                </a:ext>
              </a:extLst>
            </p:cNvPr>
            <p:cNvGrpSpPr/>
            <p:nvPr/>
          </p:nvGrpSpPr>
          <p:grpSpPr>
            <a:xfrm>
              <a:off x="689314" y="424543"/>
              <a:ext cx="8090044" cy="6210300"/>
              <a:chOff x="-1" y="0"/>
              <a:chExt cx="8928245" cy="6858001"/>
            </a:xfrm>
          </p:grpSpPr>
          <p:pic>
            <p:nvPicPr>
              <p:cNvPr id="3" name="Picture 2" descr="Related image">
                <a:extLst>
                  <a:ext uri="{FF2B5EF4-FFF2-40B4-BE49-F238E27FC236}">
                    <a16:creationId xmlns:a16="http://schemas.microsoft.com/office/drawing/2014/main" id="{7AE74D89-430B-48C9-871E-525CF61EAB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8928245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E85CA9-232E-4F57-9AD3-63E3C5FABFCF}"/>
                  </a:ext>
                </a:extLst>
              </p:cNvPr>
              <p:cNvSpPr/>
              <p:nvPr/>
            </p:nvSpPr>
            <p:spPr>
              <a:xfrm>
                <a:off x="-1" y="5691116"/>
                <a:ext cx="2238234" cy="573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4400851-F262-4217-BCA8-F208686CB621}"/>
                  </a:ext>
                </a:extLst>
              </p:cNvPr>
              <p:cNvSpPr/>
              <p:nvPr/>
            </p:nvSpPr>
            <p:spPr>
              <a:xfrm>
                <a:off x="193106" y="6130119"/>
                <a:ext cx="3560027" cy="573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8E49C5-72F3-4CE1-A7E7-3B5F83763CA4}"/>
                </a:ext>
              </a:extLst>
            </p:cNvPr>
            <p:cNvSpPr txBox="1"/>
            <p:nvPr/>
          </p:nvSpPr>
          <p:spPr>
            <a:xfrm>
              <a:off x="6001603" y="457200"/>
              <a:ext cx="291379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E0E00"/>
                  </a:solidFill>
                </a:rPr>
                <a:t>CGIAR</a:t>
              </a:r>
              <a:r>
                <a:rPr lang="en-US" sz="4400" b="1" dirty="0">
                  <a:solidFill>
                    <a:srgbClr val="8E0E00"/>
                  </a:solidFill>
                </a:rPr>
                <a:t> </a:t>
              </a:r>
            </a:p>
            <a:p>
              <a:r>
                <a:rPr lang="en-US" sz="2400" b="1" dirty="0">
                  <a:solidFill>
                    <a:srgbClr val="8E0E00"/>
                  </a:solidFill>
                </a:rPr>
                <a:t>Research Portfolio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881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ADD04B-497B-41AD-ACFC-9B9A7151A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530081"/>
            <a:ext cx="3429000" cy="2279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FE62B-A03E-4B86-AE5C-7E29286C9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376" y="4203586"/>
            <a:ext cx="3635224" cy="2044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4004A1-C508-44E1-A1AB-EA39B56628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00" t="21838" r="36666" b="5533"/>
          <a:stretch/>
        </p:blipFill>
        <p:spPr>
          <a:xfrm>
            <a:off x="475862" y="299355"/>
            <a:ext cx="4324738" cy="6232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7020EE-037F-433E-8CE1-561FE7D33631}"/>
              </a:ext>
            </a:extLst>
          </p:cNvPr>
          <p:cNvSpPr txBox="1"/>
          <p:nvPr/>
        </p:nvSpPr>
        <p:spPr>
          <a:xfrm>
            <a:off x="8167680" y="6364987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 action="ppaction://hlinksldjump"/>
              </a:rPr>
              <a:t>Next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54A40C-92B3-460A-87E5-16C8CE0F8B91}"/>
              </a:ext>
            </a:extLst>
          </p:cNvPr>
          <p:cNvSpPr txBox="1"/>
          <p:nvPr/>
        </p:nvSpPr>
        <p:spPr>
          <a:xfrm>
            <a:off x="4954594" y="358914"/>
            <a:ext cx="3427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22700"/>
                </a:solidFill>
              </a:rPr>
              <a:t>Accredited pathogen testing for sweetpotato </a:t>
            </a:r>
          </a:p>
        </p:txBody>
      </p:sp>
    </p:spTree>
    <p:extLst>
      <p:ext uri="{BB962C8B-B14F-4D97-AF65-F5344CB8AC3E}">
        <p14:creationId xmlns:p14="http://schemas.microsoft.com/office/powerpoint/2010/main" val="2584464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FCED6FC-FFAE-49BB-8CB6-2A5B0A27AC64}"/>
              </a:ext>
            </a:extLst>
          </p:cNvPr>
          <p:cNvGrpSpPr/>
          <p:nvPr/>
        </p:nvGrpSpPr>
        <p:grpSpPr>
          <a:xfrm>
            <a:off x="685800" y="838200"/>
            <a:ext cx="7772400" cy="5715000"/>
            <a:chOff x="381000" y="381000"/>
            <a:chExt cx="8610600" cy="6324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9D9F52-0282-4416-8D83-A04523D77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535335"/>
              <a:ext cx="4756239" cy="615666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044438-9D10-451E-92C1-F03DFF559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149" r="20149" b="38889"/>
            <a:stretch/>
          </p:blipFill>
          <p:spPr>
            <a:xfrm>
              <a:off x="4621876" y="381000"/>
              <a:ext cx="4369724" cy="63246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F1C58E5-DC92-444D-83BE-8B18BD5ED688}"/>
              </a:ext>
            </a:extLst>
          </p:cNvPr>
          <p:cNvSpPr/>
          <p:nvPr/>
        </p:nvSpPr>
        <p:spPr>
          <a:xfrm>
            <a:off x="381000" y="166003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>
                <a:solidFill>
                  <a:srgbClr val="CC3300"/>
                </a:solidFill>
              </a:rPr>
              <a:t>Distribution of CIP’s germplasm and breeding lines – Internal Procedure</a:t>
            </a:r>
            <a:endParaRPr lang="es-PE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D6F72-DB1D-4603-85F2-5AC379B92B9C}"/>
              </a:ext>
            </a:extLst>
          </p:cNvPr>
          <p:cNvSpPr txBox="1"/>
          <p:nvPr/>
        </p:nvSpPr>
        <p:spPr>
          <a:xfrm>
            <a:off x="649705" y="627073"/>
            <a:ext cx="15985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Local movement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A0728-815A-45EF-A843-A31844FAFA20}"/>
              </a:ext>
            </a:extLst>
          </p:cNvPr>
          <p:cNvSpPr txBox="1"/>
          <p:nvPr/>
        </p:nvSpPr>
        <p:spPr>
          <a:xfrm>
            <a:off x="4572000" y="587220"/>
            <a:ext cx="22317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International distribution</a:t>
            </a:r>
          </a:p>
        </p:txBody>
      </p:sp>
      <p:sp>
        <p:nvSpPr>
          <p:cNvPr id="9" name="TextBox 8">
            <a:hlinkClick r:id="rId4" action="ppaction://hlinksldjump"/>
            <a:extLst>
              <a:ext uri="{FF2B5EF4-FFF2-40B4-BE49-F238E27FC236}">
                <a16:creationId xmlns:a16="http://schemas.microsoft.com/office/drawing/2014/main" id="{75D51002-4621-486C-85DC-BCB04443F7EA}"/>
              </a:ext>
            </a:extLst>
          </p:cNvPr>
          <p:cNvSpPr txBox="1"/>
          <p:nvPr/>
        </p:nvSpPr>
        <p:spPr>
          <a:xfrm>
            <a:off x="8430126" y="6288435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 action="ppaction://hlinksldjump"/>
              </a:rPr>
              <a:t>Back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6184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20067" y="2543270"/>
            <a:ext cx="5511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/>
              <a:t>Stage 1: Evaluation of current status </a:t>
            </a:r>
          </a:p>
          <a:p>
            <a:pPr>
              <a:spcAft>
                <a:spcPts val="1200"/>
              </a:spcAft>
            </a:pPr>
            <a:r>
              <a:rPr lang="en-US" sz="1600" b="1" dirty="0"/>
              <a:t>Stage 2: Development of QMS framework </a:t>
            </a:r>
          </a:p>
          <a:p>
            <a:pPr>
              <a:spcAft>
                <a:spcPts val="1200"/>
              </a:spcAft>
            </a:pPr>
            <a:r>
              <a:rPr lang="en-US" sz="1600" b="1" dirty="0"/>
              <a:t>Stage 3: Establishment and implementation of QMS</a:t>
            </a:r>
          </a:p>
          <a:p>
            <a:pPr>
              <a:spcAft>
                <a:spcPts val="1200"/>
              </a:spcAft>
            </a:pPr>
            <a:r>
              <a:rPr lang="en-US" sz="1600" b="1" dirty="0"/>
              <a:t>Stage 4: Feasibility for accreditation </a:t>
            </a:r>
          </a:p>
          <a:p>
            <a:pPr>
              <a:spcAft>
                <a:spcPts val="1200"/>
              </a:spcAft>
            </a:pPr>
            <a:r>
              <a:rPr lang="en-US" sz="1600" b="1" dirty="0"/>
              <a:t>Stage 5: ME&amp;L and assessing the impact and benefit  </a:t>
            </a:r>
            <a:endParaRPr lang="en-US" sz="1600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-105199" y="1670050"/>
          <a:ext cx="4068631" cy="370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/>
          </p:nvPr>
        </p:nvGraphicFramePr>
        <p:xfrm>
          <a:off x="1654431" y="5216172"/>
          <a:ext cx="6096000" cy="1591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93392" y="205194"/>
            <a:ext cx="784307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/>
              <a:t>Quality Management Systems (QMS)</a:t>
            </a:r>
          </a:p>
          <a:p>
            <a:pPr algn="r"/>
            <a:r>
              <a:rPr lang="en-GB" sz="3200" b="1" dirty="0"/>
              <a:t>for the CGIAR Germplasm Health Units</a:t>
            </a:r>
          </a:p>
          <a:p>
            <a:pPr algn="r"/>
            <a:r>
              <a:rPr lang="en-GB" sz="1900" b="1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2700" y="1263241"/>
            <a:ext cx="648376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i="1" dirty="0">
                <a:latin typeface="Arial" pitchFamily="34" charset="0"/>
                <a:ea typeface="Verdana" pitchFamily="34" charset="0"/>
                <a:cs typeface="Arial" pitchFamily="34" charset="0"/>
              </a:rPr>
              <a:t>“QMS for CGIAR GHUs, similar to ISO/IEC 17025, and harmonize quality standards for laboratory  management, testing protocols, facilities, equipment and training”</a:t>
            </a:r>
          </a:p>
        </p:txBody>
      </p:sp>
    </p:spTree>
    <p:extLst>
      <p:ext uri="{BB962C8B-B14F-4D97-AF65-F5344CB8AC3E}">
        <p14:creationId xmlns:p14="http://schemas.microsoft.com/office/powerpoint/2010/main" val="4223463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1988" y="2585027"/>
            <a:ext cx="7176823" cy="3228086"/>
            <a:chOff x="611188" y="1162249"/>
            <a:chExt cx="9510712" cy="5938527"/>
          </a:xfrm>
        </p:grpSpPr>
        <p:pic>
          <p:nvPicPr>
            <p:cNvPr id="3" name="Picture 6" descr="DSC04521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11188" y="1171575"/>
              <a:ext cx="1223962" cy="309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6575425" y="1162249"/>
              <a:ext cx="2987675" cy="888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4429" tIns="42215" rIns="84429" bIns="42215">
              <a:spAutoFit/>
            </a:bodyPr>
            <a:lstStyle/>
            <a:p>
              <a:r>
                <a:rPr lang="en-US" sz="1293" dirty="0"/>
                <a:t>Cut and purify 20-30 </a:t>
              </a:r>
              <a:r>
                <a:rPr lang="en-US" sz="1293" dirty="0" err="1"/>
                <a:t>nt</a:t>
              </a:r>
              <a:r>
                <a:rPr lang="en-US" sz="1293" dirty="0"/>
                <a:t> band, prepare library</a:t>
              </a:r>
            </a:p>
          </p:txBody>
        </p:sp>
        <p:pic>
          <p:nvPicPr>
            <p:cNvPr id="11" name="Picture 15" descr="HiSeq 2000 Workflow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857999" y="4724399"/>
              <a:ext cx="1849437" cy="2133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5" descr="HiSeq 2000 Workflow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489700" y="2028825"/>
              <a:ext cx="2673350" cy="1808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5" descr="HiSeq 2000 Workflow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09901" y="4392964"/>
              <a:ext cx="1955800" cy="1966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7677149" y="3959675"/>
              <a:ext cx="2444751" cy="888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4429" tIns="42215" rIns="84429" bIns="42215">
              <a:spAutoFit/>
            </a:bodyPr>
            <a:lstStyle/>
            <a:p>
              <a:r>
                <a:rPr lang="en-US" sz="1293" dirty="0"/>
                <a:t>Send to sequencing provider</a:t>
              </a: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H="1">
              <a:off x="7534275" y="4057650"/>
              <a:ext cx="0" cy="6667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84429" tIns="42215" rIns="84429" bIns="42215"/>
            <a:lstStyle/>
            <a:p>
              <a:endParaRPr lang="en-US" sz="1293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>
              <a:off x="5076825" y="5810250"/>
              <a:ext cx="1609725" cy="19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84429" tIns="42215" rIns="84429" bIns="42215"/>
            <a:lstStyle/>
            <a:p>
              <a:endParaRPr lang="en-US" sz="1293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828926" y="6211890"/>
              <a:ext cx="2124075" cy="888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4429" tIns="42215" rIns="84429" bIns="42215">
              <a:spAutoFit/>
            </a:bodyPr>
            <a:lstStyle/>
            <a:p>
              <a:r>
                <a:rPr lang="en-US" sz="1293" dirty="0"/>
                <a:t>Bio-informatics: </a:t>
              </a:r>
              <a:r>
                <a:rPr lang="en-US" sz="1293" dirty="0" err="1"/>
                <a:t>VirusDetect</a:t>
              </a:r>
              <a:r>
                <a:rPr lang="en-US" sz="1293" dirty="0"/>
                <a:t> v1.0</a:t>
              </a:r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1161420" y="1748730"/>
            <a:ext cx="6998992" cy="467141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47" dirty="0"/>
              <a:t>2 weeks, 96 samples</a:t>
            </a:r>
          </a:p>
        </p:txBody>
      </p:sp>
      <p:sp>
        <p:nvSpPr>
          <p:cNvPr id="19" name="Right Arrow 18"/>
          <p:cNvSpPr/>
          <p:nvPr/>
        </p:nvSpPr>
        <p:spPr>
          <a:xfrm flipH="1">
            <a:off x="2728762" y="5626297"/>
            <a:ext cx="2241067" cy="4834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47" dirty="0"/>
              <a:t>&lt;1 day</a:t>
            </a:r>
          </a:p>
        </p:txBody>
      </p:sp>
      <p:sp>
        <p:nvSpPr>
          <p:cNvPr id="20" name="Right Arrow 19"/>
          <p:cNvSpPr/>
          <p:nvPr/>
        </p:nvSpPr>
        <p:spPr>
          <a:xfrm flipH="1">
            <a:off x="5514192" y="5626297"/>
            <a:ext cx="2241067" cy="487107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47" dirty="0"/>
              <a:t>cue + 3 days</a:t>
            </a:r>
          </a:p>
        </p:txBody>
      </p:sp>
      <p:sp>
        <p:nvSpPr>
          <p:cNvPr id="21" name="Right Arrow 20"/>
          <p:cNvSpPr/>
          <p:nvPr/>
        </p:nvSpPr>
        <p:spPr>
          <a:xfrm rot="16200000" flipH="1">
            <a:off x="7174754" y="3667641"/>
            <a:ext cx="2186440" cy="421673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47" dirty="0"/>
              <a:t>3-5 days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5966" y="323757"/>
            <a:ext cx="7317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Validation of NGS based approach for virus indexing in clonally propagated crops</a:t>
            </a:r>
            <a:endParaRPr lang="en-US" dirty="0">
              <a:solidFill>
                <a:srgbClr val="FF0000"/>
              </a:solidFill>
              <a:cs typeface="Arial" pitchFamily="34" charset="0"/>
            </a:endParaRPr>
          </a:p>
          <a:p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19661" y="6167729"/>
            <a:ext cx="1941557" cy="376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47" dirty="0"/>
              <a:t>~20 US$/sample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64739" y="2204344"/>
            <a:ext cx="2007281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47" dirty="0"/>
              <a:t>~ 30 US$/sample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7866295" y="3776273"/>
            <a:ext cx="1810111" cy="376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47" dirty="0"/>
              <a:t>&lt;1 US$/sample</a:t>
            </a: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5E33760-0CE2-4BA2-90BD-689BF6A23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5823" y="3768296"/>
            <a:ext cx="33373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4429" tIns="42215" rIns="84429" bIns="42215"/>
          <a:lstStyle/>
          <a:p>
            <a:endParaRPr lang="en-US" sz="1293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0BC8AC-78B5-4843-AD93-9533D6DC9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34" t="15666" r="22500" b="20284"/>
          <a:stretch/>
        </p:blipFill>
        <p:spPr>
          <a:xfrm>
            <a:off x="3549555" y="2592424"/>
            <a:ext cx="1549014" cy="1093388"/>
          </a:xfrm>
          <a:prstGeom prst="rect">
            <a:avLst/>
          </a:prstGeom>
        </p:spPr>
      </p:pic>
      <p:sp>
        <p:nvSpPr>
          <p:cNvPr id="29" name="Text Box 13">
            <a:extLst>
              <a:ext uri="{FF2B5EF4-FFF2-40B4-BE49-F238E27FC236}">
                <a16:creationId xmlns:a16="http://schemas.microsoft.com/office/drawing/2014/main" id="{B3193590-0FB4-40FB-A1F4-441A1CBB3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362" y="3782119"/>
            <a:ext cx="1314252" cy="28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4429" tIns="42215" rIns="84429" bIns="42215">
            <a:spAutoFit/>
          </a:bodyPr>
          <a:lstStyle/>
          <a:p>
            <a:r>
              <a:rPr lang="en-US" sz="1293" dirty="0"/>
              <a:t>RNA extraction</a:t>
            </a:r>
          </a:p>
        </p:txBody>
      </p:sp>
    </p:spTree>
    <p:extLst>
      <p:ext uri="{BB962C8B-B14F-4D97-AF65-F5344CB8AC3E}">
        <p14:creationId xmlns:p14="http://schemas.microsoft.com/office/powerpoint/2010/main" val="1709645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57B41-935D-4BEF-BD24-046B2130D560}"/>
              </a:ext>
            </a:extLst>
          </p:cNvPr>
          <p:cNvSpPr txBox="1">
            <a:spLocks/>
          </p:cNvSpPr>
          <p:nvPr/>
        </p:nvSpPr>
        <p:spPr>
          <a:xfrm>
            <a:off x="2726368" y="228600"/>
            <a:ext cx="6187857" cy="46396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6600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6600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6600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6600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6600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F6600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US" sz="2700" kern="0" dirty="0"/>
              <a:t>Conclusion and Prospects </a:t>
            </a:r>
            <a:endParaRPr lang="en-US" sz="2700" i="1" kern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771755-0FBD-4943-BF4E-2B10A3B81BCD}"/>
              </a:ext>
            </a:extLst>
          </p:cNvPr>
          <p:cNvSpPr/>
          <p:nvPr/>
        </p:nvSpPr>
        <p:spPr>
          <a:xfrm>
            <a:off x="228600" y="1033076"/>
            <a:ext cx="8801100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CIP-HQU unit adheres to the highest (inter)national quality standards and  strives to keep improving the safety of germplasm movement by developing, adopting and implementing novel diagnostic approaches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Germplasm exchange is a joint endeavor with national partners 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GHU initiative of the “CGIAR Genebank Platform” poised to further strengthen collaborations with national partners  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Working towards </a:t>
            </a:r>
            <a:r>
              <a:rPr lang="en-US" b="1" dirty="0">
                <a:solidFill>
                  <a:srgbClr val="00B050"/>
                </a:solidFill>
              </a:rPr>
              <a:t>‘</a:t>
            </a:r>
            <a:r>
              <a:rPr lang="en-US" b="1" dirty="0" err="1">
                <a:solidFill>
                  <a:srgbClr val="00B050"/>
                </a:solidFill>
              </a:rPr>
              <a:t>GreenPass</a:t>
            </a:r>
            <a:r>
              <a:rPr lang="en-US" b="1" dirty="0">
                <a:solidFill>
                  <a:srgbClr val="00B050"/>
                </a:solidFill>
              </a:rPr>
              <a:t>’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certification as a credible phytosanitary quality assurance system for germplasm distribution from CGIAR centers </a:t>
            </a: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1400" b="1" dirty="0">
                <a:solidFill>
                  <a:srgbClr val="00B050"/>
                </a:solidFill>
              </a:rPr>
              <a:t>‘</a:t>
            </a:r>
            <a:r>
              <a:rPr lang="en-US" sz="1400" b="1" dirty="0" err="1">
                <a:solidFill>
                  <a:srgbClr val="00B050"/>
                </a:solidFill>
              </a:rPr>
              <a:t>GreenPass</a:t>
            </a:r>
            <a:r>
              <a:rPr lang="en-US" sz="1400" b="1" dirty="0">
                <a:solidFill>
                  <a:srgbClr val="00B050"/>
                </a:solidFill>
              </a:rPr>
              <a:t>’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innovative mechanism for rapid distribution of CGIAR germplasm (e.g. ISPM on CGIAR germplasm exchange)</a:t>
            </a: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 standards and practices for conservation and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phytosanitation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germplasm (from  conservation, seed increase and distribution)    </a:t>
            </a: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Procedures for pest risk assessment of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genebanks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(in situ, ex situ and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and germplasm flows Awareness and advocacy for buy-in and acceptance </a:t>
            </a: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‘</a:t>
            </a:r>
            <a:r>
              <a:rPr lang="en-US" sz="1400" b="1" dirty="0" err="1">
                <a:solidFill>
                  <a:srgbClr val="00B050"/>
                </a:solidFill>
              </a:rPr>
              <a:t>GreenPass</a:t>
            </a:r>
            <a:r>
              <a:rPr lang="en-US" sz="1400" b="1" dirty="0">
                <a:solidFill>
                  <a:srgbClr val="00B050"/>
                </a:solidFill>
              </a:rPr>
              <a:t>’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certification is expected to provide a credible assurance to national phytosanitary agencies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AAEEBE-FA16-43C8-8C5B-1992374D36E5}"/>
              </a:ext>
            </a:extLst>
          </p:cNvPr>
          <p:cNvSpPr/>
          <p:nvPr/>
        </p:nvSpPr>
        <p:spPr>
          <a:xfrm>
            <a:off x="345249" y="6329220"/>
            <a:ext cx="8684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For more information visit: </a:t>
            </a:r>
            <a:r>
              <a:rPr lang="en-US" sz="1600" u="sng" dirty="0">
                <a:hlinkClick r:id="rId2"/>
              </a:rPr>
              <a:t>https://www.genebanks.org/the-platform/germplasm-health/</a:t>
            </a:r>
            <a:endParaRPr lang="en-US" sz="1600" dirty="0"/>
          </a:p>
        </p:txBody>
      </p:sp>
      <p:pic>
        <p:nvPicPr>
          <p:cNvPr id="5" name="Picture 2" descr="C:\Users\Lkumar\Documents\CGIAR GHU group\Platform logo.jpg">
            <a:extLst>
              <a:ext uri="{FF2B5EF4-FFF2-40B4-BE49-F238E27FC236}">
                <a16:creationId xmlns:a16="http://schemas.microsoft.com/office/drawing/2014/main" id="{B51D1D5A-9424-4C89-AC40-141C84060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639848" cy="6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070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7E1B4-523B-4BB2-A4BE-6E094C92F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93051"/>
            <a:ext cx="6928151" cy="4321951"/>
          </a:xfrm>
          <a:prstGeom prst="rect">
            <a:avLst/>
          </a:prstGeom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id="{85D226A4-12A8-4E5A-B6AC-9D2744613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2419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563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89550"/>
            <a:ext cx="9144000" cy="1568450"/>
          </a:xfrm>
          <a:prstGeom prst="rect">
            <a:avLst/>
          </a:prstGeom>
          <a:solidFill>
            <a:srgbClr val="8E0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/>
          </a:p>
        </p:txBody>
      </p:sp>
      <p:grpSp>
        <p:nvGrpSpPr>
          <p:cNvPr id="7171" name="Grupo 7"/>
          <p:cNvGrpSpPr>
            <a:grpSpLocks/>
          </p:cNvGrpSpPr>
          <p:nvPr/>
        </p:nvGrpSpPr>
        <p:grpSpPr bwMode="auto">
          <a:xfrm>
            <a:off x="1371600" y="1066800"/>
            <a:ext cx="6477000" cy="3662363"/>
            <a:chOff x="1370862" y="1066800"/>
            <a:chExt cx="6477738" cy="3662363"/>
          </a:xfrm>
        </p:grpSpPr>
        <p:sp>
          <p:nvSpPr>
            <p:cNvPr id="7172" name="TextBox 9"/>
            <p:cNvSpPr txBox="1">
              <a:spLocks noChangeArrowheads="1"/>
            </p:cNvSpPr>
            <p:nvPr/>
          </p:nvSpPr>
          <p:spPr bwMode="auto">
            <a:xfrm>
              <a:off x="2971467" y="1066800"/>
              <a:ext cx="4877133" cy="366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en-US" altLang="es-PE" b="1" baseline="30000" dirty="0">
                  <a:solidFill>
                    <a:srgbClr val="6F2B01"/>
                  </a:solidFill>
                </a:rPr>
                <a:t>The International Potato Center </a:t>
              </a:r>
              <a:r>
                <a:rPr lang="en-US" altLang="es-PE" sz="1600" baseline="30000" dirty="0">
                  <a:solidFill>
                    <a:srgbClr val="6F2B01"/>
                  </a:solidFill>
                </a:rPr>
                <a:t>(known by its Spanish acronym CIP) is a research-for-development organization with a focus on potato, </a:t>
              </a:r>
              <a:r>
                <a:rPr lang="en-US" altLang="es-PE" sz="1600" baseline="30000" dirty="0" err="1">
                  <a:solidFill>
                    <a:srgbClr val="6F2B01"/>
                  </a:solidFill>
                </a:rPr>
                <a:t>sweetpotato</a:t>
              </a:r>
              <a:r>
                <a:rPr lang="en-US" altLang="es-PE" sz="1600" baseline="30000" dirty="0">
                  <a:solidFill>
                    <a:srgbClr val="6F2B01"/>
                  </a:solidFill>
                </a:rPr>
                <a:t>, and Andean roots and tubers. CIP is dedicated to delivering sustainable science-based solutions to the pressing world issues of hunger, poverty, gender equity, climate change and the preservation of our Earth’s fragile biodiversity and natural resources.</a:t>
              </a:r>
            </a:p>
            <a:p>
              <a:pPr algn="just" eaLnBrk="1" hangingPunct="1">
                <a:lnSpc>
                  <a:spcPct val="150000"/>
                </a:lnSpc>
              </a:pPr>
              <a:r>
                <a:rPr lang="en-US" altLang="es-PE" sz="1600" baseline="30000" dirty="0">
                  <a:solidFill>
                    <a:srgbClr val="6F2B01"/>
                  </a:solidFill>
                </a:rPr>
                <a:t>www.cipotato.org</a:t>
              </a:r>
            </a:p>
            <a:p>
              <a:pPr algn="just" eaLnBrk="1" hangingPunct="1">
                <a:lnSpc>
                  <a:spcPct val="150000"/>
                </a:lnSpc>
              </a:pPr>
              <a:endParaRPr lang="en-US" altLang="es-PE" b="1" baseline="30000" dirty="0">
                <a:solidFill>
                  <a:srgbClr val="6F2B01"/>
                </a:solidFill>
              </a:endParaRPr>
            </a:p>
            <a:p>
              <a:pPr algn="just" eaLnBrk="1" hangingPunct="1">
                <a:lnSpc>
                  <a:spcPct val="150000"/>
                </a:lnSpc>
              </a:pPr>
              <a:r>
                <a:rPr lang="en-US" altLang="es-PE" b="1" baseline="30000" dirty="0">
                  <a:solidFill>
                    <a:srgbClr val="6F2B01"/>
                  </a:solidFill>
                </a:rPr>
                <a:t>CIP is a member of CGIAR</a:t>
              </a:r>
            </a:p>
            <a:p>
              <a:pPr algn="just" eaLnBrk="1" hangingPunct="1">
                <a:lnSpc>
                  <a:spcPct val="150000"/>
                </a:lnSpc>
              </a:pPr>
              <a:r>
                <a:rPr lang="en-US" altLang="es-PE" sz="1600" baseline="30000" dirty="0">
                  <a:solidFill>
                    <a:srgbClr val="6F2B01"/>
                  </a:solidFill>
                </a:rPr>
                <a:t>CGIAR is a global agriculture research partnership for a food secure future. Its science is carried out by the 15 research centers who are members of the CGIAR Consortium in collaboration with hundreds of partner organizations. </a:t>
              </a:r>
            </a:p>
            <a:p>
              <a:pPr algn="just" eaLnBrk="1" hangingPunct="1">
                <a:lnSpc>
                  <a:spcPct val="150000"/>
                </a:lnSpc>
              </a:pPr>
              <a:r>
                <a:rPr lang="en-US" altLang="es-PE" sz="1600" baseline="30000" dirty="0">
                  <a:solidFill>
                    <a:srgbClr val="6F2B01"/>
                  </a:solidFill>
                </a:rPr>
                <a:t>www.cgiar.org</a:t>
              </a:r>
            </a:p>
            <a:p>
              <a:pPr eaLnBrk="1" hangingPunct="1"/>
              <a:endParaRPr lang="en-US" altLang="es-PE" dirty="0"/>
            </a:p>
          </p:txBody>
        </p:sp>
        <p:pic>
          <p:nvPicPr>
            <p:cNvPr id="717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449" y="3144012"/>
              <a:ext cx="1327451" cy="1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862" y="1089402"/>
              <a:ext cx="1548384" cy="73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80533F4-9C6E-4E09-9DB9-2FC53F182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4535970"/>
            <a:ext cx="6705600" cy="22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24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46EA1F-3009-49D2-BF3A-D152F4C8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932" y="304800"/>
            <a:ext cx="6625486" cy="3316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AF469F-03B2-4FAC-8E43-E3B630AEC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4" t="23955" r="7500" b="7360"/>
          <a:stretch/>
        </p:blipFill>
        <p:spPr>
          <a:xfrm>
            <a:off x="1405932" y="3697019"/>
            <a:ext cx="6625486" cy="285618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281401D-AFB6-4526-B326-BF4F2DD39CB1}"/>
              </a:ext>
            </a:extLst>
          </p:cNvPr>
          <p:cNvSpPr/>
          <p:nvPr/>
        </p:nvSpPr>
        <p:spPr>
          <a:xfrm>
            <a:off x="1828800" y="5334000"/>
            <a:ext cx="262932" cy="304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9A625F-0B46-4376-B1B9-FC188362D6F3}"/>
              </a:ext>
            </a:extLst>
          </p:cNvPr>
          <p:cNvSpPr/>
          <p:nvPr/>
        </p:nvSpPr>
        <p:spPr>
          <a:xfrm>
            <a:off x="4680156" y="5791200"/>
            <a:ext cx="262932" cy="304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3861A6-C1AE-402D-B7B1-0E086282C31C}"/>
              </a:ext>
            </a:extLst>
          </p:cNvPr>
          <p:cNvSpPr/>
          <p:nvPr/>
        </p:nvSpPr>
        <p:spPr>
          <a:xfrm>
            <a:off x="3753896" y="4902373"/>
            <a:ext cx="284704" cy="304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57A762-D3E9-4C54-8E5A-9A9ABC632D52}"/>
              </a:ext>
            </a:extLst>
          </p:cNvPr>
          <p:cNvSpPr/>
          <p:nvPr/>
        </p:nvSpPr>
        <p:spPr>
          <a:xfrm>
            <a:off x="4680156" y="5029200"/>
            <a:ext cx="394398" cy="304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518797-A488-49A0-ABAA-CF28D842B9E3}"/>
              </a:ext>
            </a:extLst>
          </p:cNvPr>
          <p:cNvSpPr/>
          <p:nvPr/>
        </p:nvSpPr>
        <p:spPr>
          <a:xfrm>
            <a:off x="6904056" y="3916344"/>
            <a:ext cx="262932" cy="304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36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35AC3-F5B6-4793-92BD-3F0EED041F54}"/>
              </a:ext>
            </a:extLst>
          </p:cNvPr>
          <p:cNvGrpSpPr/>
          <p:nvPr/>
        </p:nvGrpSpPr>
        <p:grpSpPr>
          <a:xfrm>
            <a:off x="343456" y="609600"/>
            <a:ext cx="8463621" cy="5925144"/>
            <a:chOff x="343456" y="609600"/>
            <a:chExt cx="8463621" cy="5925144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33B2B316-1EBD-44BF-95CD-8641B4716B56}"/>
                </a:ext>
              </a:extLst>
            </p:cNvPr>
            <p:cNvSpPr txBox="1"/>
            <p:nvPr/>
          </p:nvSpPr>
          <p:spPr>
            <a:xfrm>
              <a:off x="609600" y="6329622"/>
              <a:ext cx="1757455" cy="205122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-60" dirty="0">
                  <a:solidFill>
                    <a:srgbClr val="9A2500"/>
                  </a:solidFill>
                  <a:latin typeface="+mn-lt"/>
                  <a:cs typeface="Times New Roman"/>
                </a:rPr>
                <a:t>S</a:t>
              </a:r>
              <a:r>
                <a:rPr sz="1100" spc="10" dirty="0">
                  <a:solidFill>
                    <a:srgbClr val="9A2500"/>
                  </a:solidFill>
                  <a:latin typeface="+mn-lt"/>
                  <a:cs typeface="Times New Roman"/>
                </a:rPr>
                <a:t>ou</a:t>
              </a:r>
              <a:r>
                <a:rPr sz="1100" spc="-15" dirty="0">
                  <a:solidFill>
                    <a:srgbClr val="9A2500"/>
                  </a:solidFill>
                  <a:latin typeface="+mn-lt"/>
                  <a:cs typeface="Times New Roman"/>
                </a:rPr>
                <a:t>rc</a:t>
              </a:r>
              <a:r>
                <a:rPr sz="1100" spc="25" dirty="0">
                  <a:solidFill>
                    <a:srgbClr val="9A2500"/>
                  </a:solidFill>
                  <a:latin typeface="+mn-lt"/>
                  <a:cs typeface="Times New Roman"/>
                </a:rPr>
                <a:t>e</a:t>
              </a:r>
              <a:r>
                <a:rPr sz="1100" spc="-10" dirty="0">
                  <a:solidFill>
                    <a:srgbClr val="9A2500"/>
                  </a:solidFill>
                  <a:latin typeface="+mn-lt"/>
                  <a:cs typeface="Times New Roman"/>
                </a:rPr>
                <a:t>: </a:t>
              </a:r>
              <a:r>
                <a:rPr sz="1100" spc="-55" dirty="0">
                  <a:solidFill>
                    <a:srgbClr val="9A2500"/>
                  </a:solidFill>
                  <a:latin typeface="+mn-lt"/>
                  <a:cs typeface="Times New Roman"/>
                </a:rPr>
                <a:t>G</a:t>
              </a:r>
              <a:r>
                <a:rPr sz="1100" spc="-85" dirty="0">
                  <a:solidFill>
                    <a:srgbClr val="9A2500"/>
                  </a:solidFill>
                  <a:latin typeface="+mn-lt"/>
                  <a:cs typeface="Times New Roman"/>
                </a:rPr>
                <a:t>C</a:t>
              </a:r>
              <a:r>
                <a:rPr sz="1100" spc="-75" dirty="0">
                  <a:solidFill>
                    <a:srgbClr val="9A2500"/>
                  </a:solidFill>
                  <a:latin typeface="+mn-lt"/>
                  <a:cs typeface="Times New Roman"/>
                </a:rPr>
                <a:t>D</a:t>
              </a:r>
              <a:r>
                <a:rPr sz="1100" spc="-80" dirty="0">
                  <a:solidFill>
                    <a:srgbClr val="9A2500"/>
                  </a:solidFill>
                  <a:latin typeface="+mn-lt"/>
                  <a:cs typeface="Times New Roman"/>
                </a:rPr>
                <a:t>T</a:t>
              </a:r>
              <a:r>
                <a:rPr sz="1100" spc="-15" dirty="0">
                  <a:solidFill>
                    <a:srgbClr val="9A2500"/>
                  </a:solidFill>
                  <a:latin typeface="+mn-lt"/>
                  <a:cs typeface="Times New Roman"/>
                </a:rPr>
                <a:t> </a:t>
              </a:r>
              <a:r>
                <a:rPr sz="1100" spc="-5" dirty="0">
                  <a:solidFill>
                    <a:srgbClr val="9A2500"/>
                  </a:solidFill>
                  <a:latin typeface="+mn-lt"/>
                  <a:cs typeface="Times New Roman"/>
                </a:rPr>
                <a:t>2008</a:t>
              </a:r>
              <a:r>
                <a:rPr sz="1100" spc="-25" dirty="0">
                  <a:solidFill>
                    <a:srgbClr val="9A2500"/>
                  </a:solidFill>
                  <a:latin typeface="+mn-lt"/>
                  <a:cs typeface="Times New Roman"/>
                </a:rPr>
                <a:t>-</a:t>
              </a:r>
              <a:r>
                <a:rPr sz="1100" spc="-5" dirty="0">
                  <a:solidFill>
                    <a:srgbClr val="9A2500"/>
                  </a:solidFill>
                  <a:latin typeface="+mn-lt"/>
                  <a:cs typeface="Times New Roman"/>
                </a:rPr>
                <a:t>201</a:t>
              </a:r>
              <a:r>
                <a:rPr sz="1100" spc="0" dirty="0">
                  <a:solidFill>
                    <a:srgbClr val="9A2500"/>
                  </a:solidFill>
                  <a:latin typeface="+mn-lt"/>
                  <a:cs typeface="Times New Roman"/>
                </a:rPr>
                <a:t>0</a:t>
              </a:r>
              <a:endParaRPr sz="1100" dirty="0">
                <a:solidFill>
                  <a:srgbClr val="9A2500"/>
                </a:solidFill>
                <a:latin typeface="+mn-lt"/>
                <a:cs typeface="Times New Roman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0BE1262-9A52-44E8-AFCE-CD4D96CF2894}"/>
                </a:ext>
              </a:extLst>
            </p:cNvPr>
            <p:cNvGrpSpPr/>
            <p:nvPr/>
          </p:nvGrpSpPr>
          <p:grpSpPr>
            <a:xfrm>
              <a:off x="381000" y="1143000"/>
              <a:ext cx="8426077" cy="5029200"/>
              <a:chOff x="76200" y="1219200"/>
              <a:chExt cx="8426077" cy="5029200"/>
            </a:xfrm>
          </p:grpSpPr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94CA1F59-2CC7-4DFF-879F-187A5DAC0BE9}"/>
                  </a:ext>
                </a:extLst>
              </p:cNvPr>
              <p:cNvSpPr/>
              <p:nvPr/>
            </p:nvSpPr>
            <p:spPr>
              <a:xfrm>
                <a:off x="76200" y="1219200"/>
                <a:ext cx="7117080" cy="4621093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 dirty="0">
                  <a:solidFill>
                    <a:srgbClr val="9A2500"/>
                  </a:solidFill>
                  <a:latin typeface="+mn-lt"/>
                </a:endParaRPr>
              </a:p>
            </p:txBody>
          </p:sp>
          <p:sp>
            <p:nvSpPr>
              <p:cNvPr id="7" name="object 5">
                <a:extLst>
                  <a:ext uri="{FF2B5EF4-FFF2-40B4-BE49-F238E27FC236}">
                    <a16:creationId xmlns:a16="http://schemas.microsoft.com/office/drawing/2014/main" id="{8B601F03-B068-475B-9520-AE74DEDF31E7}"/>
                  </a:ext>
                </a:extLst>
              </p:cNvPr>
              <p:cNvSpPr txBox="1"/>
              <p:nvPr/>
            </p:nvSpPr>
            <p:spPr>
              <a:xfrm>
                <a:off x="5105400" y="4316188"/>
                <a:ext cx="3396877" cy="193221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297815" marR="20955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  <a:tabLst>
                    <a:tab pos="99060" algn="l"/>
                  </a:tabLst>
                </a:pPr>
                <a:r>
                  <a:rPr sz="1400" spc="-10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H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i</a:t>
                </a:r>
                <a:r>
                  <a:rPr sz="1400" spc="-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g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h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-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sz="1400" spc="6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t</a:t>
                </a:r>
                <a:r>
                  <a:rPr sz="1400" spc="-1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lang="en-US"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percentage</a:t>
                </a:r>
                <a:r>
                  <a:rPr lang="es-PE"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o</a:t>
                </a:r>
                <a:r>
                  <a:rPr sz="1400" spc="-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f</a:t>
                </a:r>
                <a:r>
                  <a:rPr sz="1400" spc="-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i</a:t>
                </a:r>
                <a:r>
                  <a:rPr sz="1400" spc="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n</a:t>
                </a:r>
                <a:r>
                  <a:rPr sz="1400" spc="5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t</a:t>
                </a:r>
                <a:r>
                  <a:rPr sz="1400" spc="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2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n</a:t>
                </a:r>
                <a:r>
                  <a:rPr sz="1400" spc="2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a</a:t>
                </a:r>
                <a:r>
                  <a:rPr sz="1400" spc="6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t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i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on</a:t>
                </a:r>
                <a:r>
                  <a:rPr sz="1400" spc="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a</a:t>
                </a:r>
                <a:r>
                  <a:rPr sz="1400" spc="-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l</a:t>
                </a:r>
                <a:r>
                  <a:rPr sz="1400" spc="-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g</a:t>
                </a:r>
                <a:r>
                  <a:rPr sz="1400" spc="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2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m</a:t>
                </a:r>
                <a:r>
                  <a:rPr sz="1400" spc="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p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l</a:t>
                </a:r>
                <a:r>
                  <a:rPr sz="1400" spc="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a</a:t>
                </a:r>
                <a:r>
                  <a:rPr sz="1400" spc="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m</a:t>
                </a:r>
                <a:r>
                  <a:rPr sz="1400" spc="-1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d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i</a:t>
                </a:r>
                <a:r>
                  <a:rPr sz="1400" spc="-1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sz="1400" spc="6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t</a:t>
                </a:r>
                <a:r>
                  <a:rPr sz="1400" spc="2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i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bu</a:t>
                </a:r>
                <a:r>
                  <a:rPr sz="1400" spc="6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t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i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on</a:t>
                </a:r>
                <a:endParaRPr sz="1400" dirty="0">
                  <a:solidFill>
                    <a:srgbClr val="9A2500"/>
                  </a:solidFill>
                  <a:latin typeface="+mn-lt"/>
                  <a:cs typeface="Times New Roman"/>
                </a:endParaRPr>
              </a:p>
              <a:p>
                <a:pPr marL="285750" indent="-285750">
                  <a:lnSpc>
                    <a:spcPts val="9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sz="1400" dirty="0">
                  <a:solidFill>
                    <a:srgbClr val="9A2500"/>
                  </a:solidFill>
                  <a:latin typeface="+mn-lt"/>
                </a:endParaRPr>
              </a:p>
              <a:p>
                <a:pPr marL="297815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  <a:tabLst>
                    <a:tab pos="99060" algn="l"/>
                  </a:tabLst>
                </a:pPr>
                <a:r>
                  <a:rPr sz="1400" spc="-6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~</a:t>
                </a:r>
                <a:r>
                  <a:rPr sz="1400" spc="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2</a:t>
                </a:r>
                <a:r>
                  <a:rPr sz="1400" spc="-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,</a:t>
                </a:r>
                <a:r>
                  <a:rPr sz="1400" spc="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000</a:t>
                </a:r>
                <a:r>
                  <a:rPr sz="1400" spc="-1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1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qu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-1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sz="1400" spc="5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t</a:t>
                </a:r>
                <a:r>
                  <a:rPr sz="1400" spc="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sz="1400" spc="-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p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-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y</a:t>
                </a:r>
                <a:r>
                  <a:rPr sz="1400" spc="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ea</a:t>
                </a:r>
                <a:r>
                  <a:rPr sz="1400" spc="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endParaRPr sz="1400" dirty="0">
                  <a:solidFill>
                    <a:srgbClr val="9A2500"/>
                  </a:solidFill>
                  <a:latin typeface="+mn-lt"/>
                  <a:cs typeface="Times New Roman"/>
                </a:endParaRPr>
              </a:p>
              <a:p>
                <a:pPr marL="285750" indent="-285750">
                  <a:lnSpc>
                    <a:spcPts val="9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sz="1400" dirty="0">
                  <a:solidFill>
                    <a:srgbClr val="9A2500"/>
                  </a:solidFill>
                  <a:latin typeface="+mn-lt"/>
                </a:endParaRPr>
              </a:p>
              <a:p>
                <a:pPr marL="297815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  <a:tabLst>
                    <a:tab pos="99060" algn="l"/>
                  </a:tabLst>
                </a:pPr>
                <a:r>
                  <a:rPr sz="1400" spc="-6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~</a:t>
                </a:r>
                <a:r>
                  <a:rPr sz="1400" spc="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100</a:t>
                </a:r>
                <a:r>
                  <a:rPr sz="1400" spc="-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-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c</a:t>
                </a:r>
                <a:r>
                  <a:rPr sz="1400" spc="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o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u</a:t>
                </a:r>
                <a:r>
                  <a:rPr sz="1400" spc="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n</a:t>
                </a:r>
                <a:r>
                  <a:rPr sz="1400" spc="6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t</a:t>
                </a:r>
                <a:r>
                  <a:rPr sz="1400" spc="2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i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sz="1400" spc="-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v</a:t>
                </a:r>
                <a:r>
                  <a:rPr sz="1400" spc="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d</a:t>
                </a:r>
                <a:r>
                  <a:rPr sz="1400" spc="-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p</a:t>
                </a:r>
                <a:r>
                  <a:rPr sz="1400" spc="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-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y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a</a:t>
                </a:r>
                <a:r>
                  <a:rPr sz="1400" spc="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endParaRPr sz="1400" dirty="0">
                  <a:solidFill>
                    <a:srgbClr val="9A2500"/>
                  </a:solidFill>
                  <a:latin typeface="+mn-lt"/>
                  <a:cs typeface="Times New Roman"/>
                </a:endParaRPr>
              </a:p>
              <a:p>
                <a:pPr marL="285750" indent="-285750">
                  <a:lnSpc>
                    <a:spcPts val="9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sz="1400" dirty="0">
                  <a:solidFill>
                    <a:srgbClr val="9A2500"/>
                  </a:solidFill>
                  <a:latin typeface="+mn-lt"/>
                </a:endParaRPr>
              </a:p>
              <a:p>
                <a:pPr marL="297815" marR="12700" indent="-285750">
                  <a:buFont typeface="Arial" panose="020B0604020202020204" pitchFamily="34" charset="0"/>
                  <a:buChar char="•"/>
                  <a:tabLst>
                    <a:tab pos="99060" algn="l"/>
                  </a:tabLst>
                </a:pPr>
                <a:r>
                  <a:rPr sz="1400" spc="-9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d</a:t>
                </a:r>
                <a:r>
                  <a:rPr sz="1400" spc="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,</a:t>
                </a:r>
                <a:r>
                  <a:rPr sz="1400" spc="-1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-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c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l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o</a:t>
                </a:r>
                <a:r>
                  <a:rPr sz="1400" spc="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n</a:t>
                </a:r>
                <a:r>
                  <a:rPr sz="1400" spc="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a</a:t>
                </a:r>
                <a:r>
                  <a:rPr sz="1400" spc="-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l</a:t>
                </a:r>
                <a:r>
                  <a:rPr sz="1400" spc="-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a</a:t>
                </a:r>
                <a:r>
                  <a:rPr sz="1400" spc="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n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d</a:t>
                </a:r>
                <a:r>
                  <a:rPr sz="1400" spc="-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6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t</a:t>
                </a:r>
                <a:r>
                  <a:rPr sz="1400" spc="1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5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-2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g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2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m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p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l</a:t>
                </a:r>
                <a:r>
                  <a:rPr sz="1400" spc="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a</a:t>
                </a:r>
                <a:r>
                  <a:rPr sz="1400" spc="-1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m</a:t>
                </a:r>
                <a:r>
                  <a:rPr sz="1400" spc="1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-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(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l</a:t>
                </a:r>
                <a:r>
                  <a:rPr sz="1400" spc="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a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nd</a:t>
                </a:r>
                <a:r>
                  <a:rPr sz="1400" spc="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a</a:t>
                </a:r>
                <a:r>
                  <a:rPr sz="1400" spc="-2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c</a:t>
                </a:r>
                <a:r>
                  <a:rPr sz="1400" spc="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sz="1400" spc="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,</a:t>
                </a:r>
                <a:r>
                  <a:rPr sz="1400" spc="-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i</a:t>
                </a:r>
                <a:r>
                  <a:rPr sz="1400" spc="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m</a:t>
                </a:r>
                <a:r>
                  <a:rPr sz="1400" spc="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p</a:t>
                </a:r>
                <a:r>
                  <a:rPr sz="1400" spc="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r</a:t>
                </a:r>
                <a:r>
                  <a:rPr sz="1400" spc="4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o</a:t>
                </a:r>
                <a:r>
                  <a:rPr sz="1400" spc="-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v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d</a:t>
                </a:r>
                <a:r>
                  <a:rPr sz="1400" spc="-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li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n</a:t>
                </a:r>
                <a:r>
                  <a:rPr sz="1400" spc="5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sz="1400" spc="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sz="1400" spc="-1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sz="1400" spc="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a</a:t>
                </a:r>
                <a:r>
                  <a:rPr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nd</a:t>
                </a:r>
                <a:r>
                  <a:rPr lang="es-PE"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lang="es-PE" sz="1400" spc="1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w</a:t>
                </a:r>
                <a:r>
                  <a:rPr lang="es-PE"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il</a:t>
                </a:r>
                <a:r>
                  <a:rPr lang="es-PE"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d</a:t>
                </a:r>
                <a:r>
                  <a:rPr lang="es-PE" sz="1400" spc="-2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 </a:t>
                </a:r>
                <a:r>
                  <a:rPr lang="en-US" sz="1400" spc="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a</a:t>
                </a:r>
                <a:r>
                  <a:rPr lang="en-US" sz="1400" spc="-2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c</a:t>
                </a:r>
                <a:r>
                  <a:rPr lang="en-US" sz="1400" spc="-3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c</a:t>
                </a:r>
                <a:r>
                  <a:rPr lang="en-US" sz="1400" spc="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e</a:t>
                </a:r>
                <a:r>
                  <a:rPr lang="en-US" sz="140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ss</a:t>
                </a:r>
                <a:r>
                  <a:rPr lang="en-US" sz="1400" spc="-4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i</a:t>
                </a:r>
                <a:r>
                  <a:rPr lang="en-US" sz="1400" spc="3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on</a:t>
                </a:r>
                <a:r>
                  <a:rPr lang="en-US" sz="1400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s</a:t>
                </a:r>
                <a:r>
                  <a:rPr lang="es-PE" sz="1400" spc="-25" dirty="0">
                    <a:solidFill>
                      <a:srgbClr val="9A2500"/>
                    </a:solidFill>
                    <a:latin typeface="+mn-lt"/>
                    <a:cs typeface="Times New Roman"/>
                  </a:rPr>
                  <a:t>)</a:t>
                </a:r>
                <a:endParaRPr lang="es-PE" sz="1400" dirty="0">
                  <a:solidFill>
                    <a:srgbClr val="9A2500"/>
                  </a:solidFill>
                  <a:latin typeface="+mn-lt"/>
                  <a:cs typeface="Times New Roman"/>
                </a:endParaRPr>
              </a:p>
              <a:p>
                <a:pPr marL="297815" marR="1270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  <a:tabLst>
                    <a:tab pos="99060" algn="l"/>
                  </a:tabLst>
                </a:pPr>
                <a:endParaRPr sz="1400" dirty="0">
                  <a:solidFill>
                    <a:srgbClr val="9A2500"/>
                  </a:solidFill>
                  <a:latin typeface="+mn-lt"/>
                  <a:cs typeface="Times New Roman"/>
                </a:endParaRPr>
              </a:p>
            </p:txBody>
          </p:sp>
        </p:grp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41BC1D6E-4237-4C4A-9343-942E15DC190B}"/>
                </a:ext>
              </a:extLst>
            </p:cNvPr>
            <p:cNvSpPr txBox="1"/>
            <p:nvPr/>
          </p:nvSpPr>
          <p:spPr>
            <a:xfrm>
              <a:off x="343456" y="609600"/>
              <a:ext cx="7117080" cy="40810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indent="34925">
                <a:lnSpc>
                  <a:spcPct val="100000"/>
                </a:lnSpc>
              </a:pPr>
              <a:r>
                <a:rPr sz="2400" spc="-240" dirty="0">
                  <a:solidFill>
                    <a:srgbClr val="9A2500"/>
                  </a:solidFill>
                  <a:latin typeface="+mn-lt"/>
                  <a:cs typeface="Times New Roman"/>
                </a:rPr>
                <a:t>C</a:t>
              </a:r>
              <a:r>
                <a:rPr sz="2400" spc="-140" dirty="0">
                  <a:solidFill>
                    <a:srgbClr val="9A2500"/>
                  </a:solidFill>
                  <a:latin typeface="+mn-lt"/>
                  <a:cs typeface="Times New Roman"/>
                </a:rPr>
                <a:t>G</a:t>
              </a:r>
              <a:r>
                <a:rPr sz="2400" spc="-125" dirty="0">
                  <a:solidFill>
                    <a:srgbClr val="9A2500"/>
                  </a:solidFill>
                  <a:latin typeface="+mn-lt"/>
                  <a:cs typeface="Times New Roman"/>
                </a:rPr>
                <a:t>I</a:t>
              </a:r>
              <a:r>
                <a:rPr sz="2400" spc="-195" dirty="0">
                  <a:solidFill>
                    <a:srgbClr val="9A2500"/>
                  </a:solidFill>
                  <a:latin typeface="+mn-lt"/>
                  <a:cs typeface="Times New Roman"/>
                </a:rPr>
                <a:t>A</a:t>
              </a:r>
              <a:r>
                <a:rPr sz="2400" spc="-175" dirty="0">
                  <a:solidFill>
                    <a:srgbClr val="9A2500"/>
                  </a:solidFill>
                  <a:latin typeface="+mn-lt"/>
                  <a:cs typeface="Times New Roman"/>
                </a:rPr>
                <a:t>R</a:t>
              </a:r>
              <a:r>
                <a:rPr sz="2400" spc="-25" dirty="0">
                  <a:solidFill>
                    <a:srgbClr val="9A2500"/>
                  </a:solidFill>
                  <a:latin typeface="+mn-lt"/>
                  <a:cs typeface="Times New Roman"/>
                </a:rPr>
                <a:t> </a:t>
              </a:r>
              <a:r>
                <a:rPr sz="2400" spc="-55" dirty="0">
                  <a:solidFill>
                    <a:srgbClr val="9A2500"/>
                  </a:solidFill>
                  <a:latin typeface="+mn-lt"/>
                  <a:cs typeface="Times New Roman"/>
                </a:rPr>
                <a:t>l</a:t>
              </a:r>
              <a:r>
                <a:rPr sz="2400" spc="85" dirty="0">
                  <a:solidFill>
                    <a:srgbClr val="9A2500"/>
                  </a:solidFill>
                  <a:latin typeface="+mn-lt"/>
                  <a:cs typeface="Times New Roman"/>
                </a:rPr>
                <a:t>e</a:t>
              </a:r>
              <a:r>
                <a:rPr sz="2400" spc="80" dirty="0">
                  <a:solidFill>
                    <a:srgbClr val="9A2500"/>
                  </a:solidFill>
                  <a:latin typeface="+mn-lt"/>
                  <a:cs typeface="Times New Roman"/>
                </a:rPr>
                <a:t>a</a:t>
              </a:r>
              <a:r>
                <a:rPr sz="2400" spc="35" dirty="0">
                  <a:solidFill>
                    <a:srgbClr val="9A2500"/>
                  </a:solidFill>
                  <a:latin typeface="+mn-lt"/>
                  <a:cs typeface="Times New Roman"/>
                </a:rPr>
                <a:t>d</a:t>
              </a:r>
              <a:r>
                <a:rPr sz="2400" spc="10" dirty="0">
                  <a:solidFill>
                    <a:srgbClr val="9A2500"/>
                  </a:solidFill>
                  <a:latin typeface="+mn-lt"/>
                  <a:cs typeface="Times New Roman"/>
                </a:rPr>
                <a:t>s</a:t>
              </a:r>
              <a:r>
                <a:rPr sz="2400" spc="-50" dirty="0">
                  <a:solidFill>
                    <a:srgbClr val="9A2500"/>
                  </a:solidFill>
                  <a:latin typeface="+mn-lt"/>
                  <a:cs typeface="Times New Roman"/>
                </a:rPr>
                <a:t> </a:t>
              </a:r>
              <a:r>
                <a:rPr sz="2400" spc="-55" dirty="0">
                  <a:solidFill>
                    <a:srgbClr val="9A2500"/>
                  </a:solidFill>
                  <a:latin typeface="+mn-lt"/>
                  <a:cs typeface="Times New Roman"/>
                </a:rPr>
                <a:t>i</a:t>
              </a:r>
              <a:r>
                <a:rPr sz="2400" spc="35" dirty="0">
                  <a:solidFill>
                    <a:srgbClr val="9A2500"/>
                  </a:solidFill>
                  <a:latin typeface="+mn-lt"/>
                  <a:cs typeface="Times New Roman"/>
                </a:rPr>
                <a:t>n</a:t>
              </a:r>
              <a:r>
                <a:rPr sz="2400" spc="75" dirty="0">
                  <a:solidFill>
                    <a:srgbClr val="9A2500"/>
                  </a:solidFill>
                  <a:latin typeface="+mn-lt"/>
                  <a:cs typeface="Times New Roman"/>
                </a:rPr>
                <a:t>t</a:t>
              </a:r>
              <a:r>
                <a:rPr sz="2400" spc="85" dirty="0">
                  <a:solidFill>
                    <a:srgbClr val="9A2500"/>
                  </a:solidFill>
                  <a:latin typeface="+mn-lt"/>
                  <a:cs typeface="Times New Roman"/>
                </a:rPr>
                <a:t>e</a:t>
              </a:r>
              <a:r>
                <a:rPr sz="2400" spc="35" dirty="0">
                  <a:solidFill>
                    <a:srgbClr val="9A2500"/>
                  </a:solidFill>
                  <a:latin typeface="+mn-lt"/>
                  <a:cs typeface="Times New Roman"/>
                </a:rPr>
                <a:t>rn</a:t>
              </a:r>
              <a:r>
                <a:rPr sz="2400" spc="65" dirty="0">
                  <a:solidFill>
                    <a:srgbClr val="9A2500"/>
                  </a:solidFill>
                  <a:latin typeface="+mn-lt"/>
                  <a:cs typeface="Times New Roman"/>
                </a:rPr>
                <a:t>a</a:t>
              </a:r>
              <a:r>
                <a:rPr sz="2400" spc="95" dirty="0">
                  <a:solidFill>
                    <a:srgbClr val="9A2500"/>
                  </a:solidFill>
                  <a:latin typeface="+mn-lt"/>
                  <a:cs typeface="Times New Roman"/>
                </a:rPr>
                <a:t>t</a:t>
              </a:r>
              <a:r>
                <a:rPr sz="2400" spc="-55" dirty="0">
                  <a:solidFill>
                    <a:srgbClr val="9A2500"/>
                  </a:solidFill>
                  <a:latin typeface="+mn-lt"/>
                  <a:cs typeface="Times New Roman"/>
                </a:rPr>
                <a:t>i</a:t>
              </a:r>
              <a:r>
                <a:rPr sz="2400" spc="55" dirty="0">
                  <a:solidFill>
                    <a:srgbClr val="9A2500"/>
                  </a:solidFill>
                  <a:latin typeface="+mn-lt"/>
                  <a:cs typeface="Times New Roman"/>
                </a:rPr>
                <a:t>o</a:t>
              </a:r>
              <a:r>
                <a:rPr sz="2400" spc="50" dirty="0">
                  <a:solidFill>
                    <a:srgbClr val="9A2500"/>
                  </a:solidFill>
                  <a:latin typeface="+mn-lt"/>
                  <a:cs typeface="Times New Roman"/>
                </a:rPr>
                <a:t>n</a:t>
              </a:r>
              <a:r>
                <a:rPr sz="2400" spc="65" dirty="0">
                  <a:solidFill>
                    <a:srgbClr val="9A2500"/>
                  </a:solidFill>
                  <a:latin typeface="+mn-lt"/>
                  <a:cs typeface="Times New Roman"/>
                </a:rPr>
                <a:t>a</a:t>
              </a:r>
              <a:r>
                <a:rPr sz="2400" spc="-60" dirty="0">
                  <a:solidFill>
                    <a:srgbClr val="9A2500"/>
                  </a:solidFill>
                  <a:latin typeface="+mn-lt"/>
                  <a:cs typeface="Times New Roman"/>
                </a:rPr>
                <a:t>l</a:t>
              </a:r>
              <a:r>
                <a:rPr sz="2400" spc="-55" dirty="0">
                  <a:solidFill>
                    <a:srgbClr val="9A2500"/>
                  </a:solidFill>
                  <a:latin typeface="+mn-lt"/>
                  <a:cs typeface="Times New Roman"/>
                </a:rPr>
                <a:t> </a:t>
              </a:r>
              <a:r>
                <a:rPr sz="2400" spc="35" dirty="0">
                  <a:solidFill>
                    <a:srgbClr val="9A2500"/>
                  </a:solidFill>
                  <a:latin typeface="+mn-lt"/>
                  <a:cs typeface="Times New Roman"/>
                </a:rPr>
                <a:t>d</a:t>
              </a:r>
              <a:r>
                <a:rPr sz="2400" spc="-55" dirty="0">
                  <a:solidFill>
                    <a:srgbClr val="9A2500"/>
                  </a:solidFill>
                  <a:latin typeface="+mn-lt"/>
                  <a:cs typeface="Times New Roman"/>
                </a:rPr>
                <a:t>i</a:t>
              </a:r>
              <a:r>
                <a:rPr sz="2400" spc="-5" dirty="0">
                  <a:solidFill>
                    <a:srgbClr val="9A2500"/>
                  </a:solidFill>
                  <a:latin typeface="+mn-lt"/>
                  <a:cs typeface="Times New Roman"/>
                </a:rPr>
                <a:t>s</a:t>
              </a:r>
              <a:r>
                <a:rPr sz="2400" spc="95" dirty="0">
                  <a:solidFill>
                    <a:srgbClr val="9A2500"/>
                  </a:solidFill>
                  <a:latin typeface="+mn-lt"/>
                  <a:cs typeface="Times New Roman"/>
                </a:rPr>
                <a:t>t</a:t>
              </a:r>
              <a:r>
                <a:rPr sz="2400" spc="20" dirty="0">
                  <a:solidFill>
                    <a:srgbClr val="9A2500"/>
                  </a:solidFill>
                  <a:latin typeface="+mn-lt"/>
                  <a:cs typeface="Times New Roman"/>
                </a:rPr>
                <a:t>r</a:t>
              </a:r>
              <a:r>
                <a:rPr sz="2400" spc="-55" dirty="0">
                  <a:solidFill>
                    <a:srgbClr val="9A2500"/>
                  </a:solidFill>
                  <a:latin typeface="+mn-lt"/>
                  <a:cs typeface="Times New Roman"/>
                </a:rPr>
                <a:t>i</a:t>
              </a:r>
              <a:r>
                <a:rPr sz="2400" spc="50" dirty="0">
                  <a:solidFill>
                    <a:srgbClr val="9A2500"/>
                  </a:solidFill>
                  <a:latin typeface="+mn-lt"/>
                  <a:cs typeface="Times New Roman"/>
                </a:rPr>
                <a:t>b</a:t>
              </a:r>
              <a:r>
                <a:rPr sz="2400" spc="35" dirty="0">
                  <a:solidFill>
                    <a:srgbClr val="9A2500"/>
                  </a:solidFill>
                  <a:latin typeface="+mn-lt"/>
                  <a:cs typeface="Times New Roman"/>
                </a:rPr>
                <a:t>u</a:t>
              </a:r>
              <a:r>
                <a:rPr sz="2400" spc="110" dirty="0">
                  <a:solidFill>
                    <a:srgbClr val="9A2500"/>
                  </a:solidFill>
                  <a:latin typeface="+mn-lt"/>
                  <a:cs typeface="Times New Roman"/>
                </a:rPr>
                <a:t>t</a:t>
              </a:r>
              <a:r>
                <a:rPr sz="2400" spc="-70" dirty="0">
                  <a:solidFill>
                    <a:srgbClr val="9A2500"/>
                  </a:solidFill>
                  <a:latin typeface="+mn-lt"/>
                  <a:cs typeface="Times New Roman"/>
                </a:rPr>
                <a:t>i</a:t>
              </a:r>
              <a:r>
                <a:rPr sz="2400" spc="75" dirty="0">
                  <a:solidFill>
                    <a:srgbClr val="9A2500"/>
                  </a:solidFill>
                  <a:latin typeface="+mn-lt"/>
                  <a:cs typeface="Times New Roman"/>
                </a:rPr>
                <a:t>o</a:t>
              </a:r>
              <a:r>
                <a:rPr sz="2400" spc="45" dirty="0">
                  <a:solidFill>
                    <a:srgbClr val="9A2500"/>
                  </a:solidFill>
                  <a:latin typeface="+mn-lt"/>
                  <a:cs typeface="Times New Roman"/>
                </a:rPr>
                <a:t>n</a:t>
              </a:r>
              <a:r>
                <a:rPr sz="2400" spc="-15" dirty="0">
                  <a:solidFill>
                    <a:srgbClr val="9A2500"/>
                  </a:solidFill>
                  <a:latin typeface="+mn-lt"/>
                  <a:cs typeface="Times New Roman"/>
                </a:rPr>
                <a:t> </a:t>
              </a:r>
              <a:r>
                <a:rPr sz="2400" spc="55" dirty="0">
                  <a:solidFill>
                    <a:srgbClr val="9A2500"/>
                  </a:solidFill>
                  <a:latin typeface="+mn-lt"/>
                  <a:cs typeface="Times New Roman"/>
                </a:rPr>
                <a:t>o</a:t>
              </a:r>
              <a:r>
                <a:rPr sz="2400" spc="-35" dirty="0">
                  <a:solidFill>
                    <a:srgbClr val="9A2500"/>
                  </a:solidFill>
                  <a:latin typeface="+mn-lt"/>
                  <a:cs typeface="Times New Roman"/>
                </a:rPr>
                <a:t>f</a:t>
              </a:r>
              <a:r>
                <a:rPr sz="2400" spc="-45" dirty="0">
                  <a:solidFill>
                    <a:srgbClr val="9A2500"/>
                  </a:solidFill>
                  <a:latin typeface="+mn-lt"/>
                  <a:cs typeface="Times New Roman"/>
                </a:rPr>
                <a:t> </a:t>
              </a:r>
              <a:r>
                <a:rPr sz="2400" spc="-60" dirty="0">
                  <a:solidFill>
                    <a:srgbClr val="9A2500"/>
                  </a:solidFill>
                  <a:latin typeface="+mn-lt"/>
                  <a:cs typeface="Times New Roman"/>
                </a:rPr>
                <a:t>g</a:t>
              </a:r>
              <a:r>
                <a:rPr sz="2400" spc="85" dirty="0">
                  <a:solidFill>
                    <a:srgbClr val="9A2500"/>
                  </a:solidFill>
                  <a:latin typeface="+mn-lt"/>
                  <a:cs typeface="Times New Roman"/>
                </a:rPr>
                <a:t>e</a:t>
              </a:r>
              <a:r>
                <a:rPr sz="2400" spc="20" dirty="0">
                  <a:solidFill>
                    <a:srgbClr val="9A2500"/>
                  </a:solidFill>
                  <a:latin typeface="+mn-lt"/>
                  <a:cs typeface="Times New Roman"/>
                </a:rPr>
                <a:t>r</a:t>
              </a:r>
              <a:r>
                <a:rPr sz="2400" spc="55" dirty="0">
                  <a:solidFill>
                    <a:srgbClr val="9A2500"/>
                  </a:solidFill>
                  <a:latin typeface="+mn-lt"/>
                  <a:cs typeface="Times New Roman"/>
                </a:rPr>
                <a:t>m</a:t>
              </a:r>
              <a:r>
                <a:rPr sz="2400" spc="35" dirty="0">
                  <a:solidFill>
                    <a:srgbClr val="9A2500"/>
                  </a:solidFill>
                  <a:latin typeface="+mn-lt"/>
                  <a:cs typeface="Times New Roman"/>
                </a:rPr>
                <a:t>p</a:t>
              </a:r>
              <a:r>
                <a:rPr sz="2400" spc="-55" dirty="0">
                  <a:solidFill>
                    <a:srgbClr val="9A2500"/>
                  </a:solidFill>
                  <a:latin typeface="+mn-lt"/>
                  <a:cs typeface="Times New Roman"/>
                </a:rPr>
                <a:t>l</a:t>
              </a:r>
              <a:r>
                <a:rPr sz="2400" spc="65" dirty="0">
                  <a:solidFill>
                    <a:srgbClr val="9A2500"/>
                  </a:solidFill>
                  <a:latin typeface="+mn-lt"/>
                  <a:cs typeface="Times New Roman"/>
                </a:rPr>
                <a:t>a</a:t>
              </a:r>
              <a:r>
                <a:rPr sz="2400" spc="10" dirty="0">
                  <a:solidFill>
                    <a:srgbClr val="9A2500"/>
                  </a:solidFill>
                  <a:latin typeface="+mn-lt"/>
                  <a:cs typeface="Times New Roman"/>
                </a:rPr>
                <a:t>s</a:t>
              </a:r>
              <a:r>
                <a:rPr sz="2400" spc="45" dirty="0">
                  <a:solidFill>
                    <a:srgbClr val="9A2500"/>
                  </a:solidFill>
                  <a:latin typeface="+mn-lt"/>
                  <a:cs typeface="Times New Roman"/>
                </a:rPr>
                <a:t>m</a:t>
              </a:r>
              <a:endParaRPr sz="2400" dirty="0">
                <a:solidFill>
                  <a:srgbClr val="9A2500"/>
                </a:solidFill>
                <a:latin typeface="+mn-lt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7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C34B25-D7A0-4278-97A7-0474E4F0D268}"/>
              </a:ext>
            </a:extLst>
          </p:cNvPr>
          <p:cNvGrpSpPr/>
          <p:nvPr/>
        </p:nvGrpSpPr>
        <p:grpSpPr>
          <a:xfrm>
            <a:off x="178400" y="120774"/>
            <a:ext cx="8906136" cy="6277339"/>
            <a:chOff x="178400" y="120774"/>
            <a:chExt cx="8906136" cy="62773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66A0AF-2CF2-4781-AE04-E47096E3B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1255" y="1259348"/>
              <a:ext cx="3623281" cy="3404877"/>
            </a:xfrm>
            <a:prstGeom prst="rect">
              <a:avLst/>
            </a:prstGeom>
          </p:spPr>
        </p:pic>
        <p:pic>
          <p:nvPicPr>
            <p:cNvPr id="4" name="Picture 2" descr="C:\Users\Lkumar\Documents\CGIAR GHU group\Platform logo.jpg">
              <a:extLst>
                <a:ext uri="{FF2B5EF4-FFF2-40B4-BE49-F238E27FC236}">
                  <a16:creationId xmlns:a16="http://schemas.microsoft.com/office/drawing/2014/main" id="{D1848425-DE6E-4499-8BD6-6594CF8E93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00" y="120774"/>
              <a:ext cx="1133824" cy="5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AFEFC746-7B27-4E7B-A58B-C581DA09E686}"/>
                </a:ext>
              </a:extLst>
            </p:cNvPr>
            <p:cNvSpPr txBox="1">
              <a:spLocks/>
            </p:cNvSpPr>
            <p:nvPr/>
          </p:nvSpPr>
          <p:spPr>
            <a:xfrm>
              <a:off x="5511248" y="311414"/>
              <a:ext cx="3109186" cy="782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2400" b="1" dirty="0">
                  <a:solidFill>
                    <a:srgbClr val="8E0E00"/>
                  </a:solidFill>
                  <a:latin typeface="+mn-lt"/>
                </a:rPr>
                <a:t>Genebank Platform: </a:t>
              </a:r>
            </a:p>
            <a:p>
              <a:pPr algn="r"/>
              <a:r>
                <a:rPr lang="en-US" sz="2400" b="1" dirty="0">
                  <a:solidFill>
                    <a:srgbClr val="8E0E00"/>
                  </a:solidFill>
                  <a:latin typeface="+mn-lt"/>
                </a:rPr>
                <a:t>Modules</a:t>
              </a:r>
            </a:p>
          </p:txBody>
        </p:sp>
        <p:sp>
          <p:nvSpPr>
            <p:cNvPr id="6" name="Text Placeholder 1">
              <a:extLst>
                <a:ext uri="{FF2B5EF4-FFF2-40B4-BE49-F238E27FC236}">
                  <a16:creationId xmlns:a16="http://schemas.microsoft.com/office/drawing/2014/main" id="{6B2F0E24-9DB2-4D22-8EFC-2F52D1628EFD}"/>
                </a:ext>
              </a:extLst>
            </p:cNvPr>
            <p:cNvSpPr txBox="1">
              <a:spLocks/>
            </p:cNvSpPr>
            <p:nvPr/>
          </p:nvSpPr>
          <p:spPr>
            <a:xfrm>
              <a:off x="358019" y="1435099"/>
              <a:ext cx="5104800" cy="200505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800" b="1" dirty="0">
                  <a:solidFill>
                    <a:srgbClr val="008000"/>
                  </a:solidFill>
                </a:rPr>
                <a:t>Conservation</a:t>
              </a:r>
              <a:r>
                <a:rPr lang="en-US" sz="1800" b="1" dirty="0"/>
                <a:t> Module </a:t>
              </a:r>
              <a:r>
                <a:rPr lang="en-US" sz="1800" b="1" i="1" dirty="0">
                  <a:solidFill>
                    <a:srgbClr val="C00000"/>
                  </a:solidFill>
                </a:rPr>
                <a:t>(with GHU component)</a:t>
              </a:r>
              <a:r>
                <a:rPr lang="en-US" sz="1800" b="1" dirty="0"/>
                <a:t> </a:t>
              </a:r>
            </a:p>
            <a:p>
              <a:pPr marL="378900" indent="-342900" algn="l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Core </a:t>
              </a:r>
              <a:r>
                <a:rPr lang="en-US" sz="1800" dirty="0" err="1">
                  <a:solidFill>
                    <a:schemeClr val="tx1"/>
                  </a:solidFill>
                </a:rPr>
                <a:t>genebank</a:t>
              </a:r>
              <a:r>
                <a:rPr lang="en-US" sz="1800" dirty="0">
                  <a:solidFill>
                    <a:schemeClr val="tx1"/>
                  </a:solidFill>
                </a:rPr>
                <a:t> operations and ensure </a:t>
              </a:r>
              <a:r>
                <a:rPr lang="en-US" sz="1800" b="1" u="sng" dirty="0">
                  <a:solidFill>
                    <a:schemeClr val="accent4">
                      <a:lumMod val="75000"/>
                    </a:schemeClr>
                  </a:solidFill>
                </a:rPr>
                <a:t>‘disease-free’</a:t>
              </a:r>
              <a:r>
                <a:rPr lang="en-US" sz="1800" dirty="0">
                  <a:solidFill>
                    <a:schemeClr val="tx1"/>
                  </a:solidFill>
                </a:rPr>
                <a:t> germplasm availability</a:t>
              </a:r>
            </a:p>
            <a:p>
              <a:pPr marL="378900" indent="-342900" algn="l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Improve core </a:t>
              </a:r>
              <a:r>
                <a:rPr lang="en-US" sz="1800" dirty="0" err="1">
                  <a:solidFill>
                    <a:schemeClr val="tx1"/>
                  </a:solidFill>
                </a:rPr>
                <a:t>genebank</a:t>
              </a:r>
              <a:r>
                <a:rPr lang="en-US" sz="1800" dirty="0">
                  <a:solidFill>
                    <a:schemeClr val="tx1"/>
                  </a:solidFill>
                </a:rPr>
                <a:t> operations and management</a:t>
              </a:r>
              <a:endParaRPr lang="en-US" sz="1800" dirty="0"/>
            </a:p>
          </p:txBody>
        </p:sp>
        <p:sp>
          <p:nvSpPr>
            <p:cNvPr id="7" name="Text Placeholder 1">
              <a:extLst>
                <a:ext uri="{FF2B5EF4-FFF2-40B4-BE49-F238E27FC236}">
                  <a16:creationId xmlns:a16="http://schemas.microsoft.com/office/drawing/2014/main" id="{8C54CE5C-B69E-4A4B-954D-2B2E371B7BEC}"/>
                </a:ext>
              </a:extLst>
            </p:cNvPr>
            <p:cNvSpPr txBox="1">
              <a:spLocks/>
            </p:cNvSpPr>
            <p:nvPr/>
          </p:nvSpPr>
          <p:spPr>
            <a:xfrm>
              <a:off x="416363" y="3330087"/>
              <a:ext cx="6365438" cy="1312861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rmAutofit lnSpcReduction="10000"/>
            </a:bodyPr>
            <a:lstStyle>
              <a:lvl1pPr marL="342900" indent="-378000" algn="l" defTabSz="457200" rtl="0" eaLnBrk="1" latinLnBrk="0" hangingPunct="1">
                <a:lnSpc>
                  <a:spcPct val="150000"/>
                </a:lnSpc>
                <a:spcBef>
                  <a:spcPts val="0"/>
                </a:spcBef>
                <a:buFont typeface="Arial"/>
                <a:buChar char="•"/>
                <a:defRPr sz="2400" b="0" i="0" kern="1200" baseline="0">
                  <a:solidFill>
                    <a:srgbClr val="071E4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sz="1800" b="1" dirty="0">
                  <a:solidFill>
                    <a:srgbClr val="FF0000"/>
                  </a:solidFill>
                </a:rPr>
                <a:t>Use</a:t>
              </a:r>
              <a:r>
                <a:rPr lang="en-US" sz="1800" b="1" dirty="0"/>
                <a:t> Module</a:t>
              </a:r>
            </a:p>
            <a:p>
              <a:pPr indent="-342900">
                <a:lnSpc>
                  <a:spcPct val="100000"/>
                </a:lnSpc>
              </a:pPr>
              <a:r>
                <a:rPr lang="en-US" sz="1800" dirty="0">
                  <a:solidFill>
                    <a:schemeClr val="tx1"/>
                  </a:solidFill>
                </a:rPr>
                <a:t>To facilitate more effective access and use through </a:t>
              </a:r>
            </a:p>
            <a:p>
              <a:pPr indent="-342900">
                <a:lnSpc>
                  <a:spcPct val="100000"/>
                </a:lnSpc>
              </a:pPr>
              <a:r>
                <a:rPr lang="en-US" sz="1800" dirty="0">
                  <a:solidFill>
                    <a:schemeClr val="tx1"/>
                  </a:solidFill>
                </a:rPr>
                <a:t>targeted delivery of germplasm that better meets the needs of users</a:t>
              </a:r>
            </a:p>
            <a:p>
              <a:pPr indent="-342900"/>
              <a:endParaRPr lang="en-US" sz="1800" dirty="0"/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B52B8C23-FB1E-4089-8FE7-D5E8FC427510}"/>
                </a:ext>
              </a:extLst>
            </p:cNvPr>
            <p:cNvSpPr txBox="1">
              <a:spLocks/>
            </p:cNvSpPr>
            <p:nvPr/>
          </p:nvSpPr>
          <p:spPr>
            <a:xfrm>
              <a:off x="416362" y="4648200"/>
              <a:ext cx="8069936" cy="174991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rmAutofit/>
            </a:bodyPr>
            <a:lstStyle>
              <a:lvl1pPr marL="342900" indent="-378000" algn="l" defTabSz="457200" rtl="0" eaLnBrk="1" latinLnBrk="0" hangingPunct="1">
                <a:lnSpc>
                  <a:spcPct val="150000"/>
                </a:lnSpc>
                <a:spcBef>
                  <a:spcPts val="0"/>
                </a:spcBef>
                <a:buFont typeface="Arial"/>
                <a:buChar char="•"/>
                <a:defRPr sz="2400" b="0" i="0" kern="1200" baseline="0">
                  <a:solidFill>
                    <a:srgbClr val="071E4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sz="1800" b="1" dirty="0">
                  <a:solidFill>
                    <a:srgbClr val="0070C0"/>
                  </a:solidFill>
                </a:rPr>
                <a:t>Policy </a:t>
              </a:r>
              <a:r>
                <a:rPr lang="en-US" sz="1800" b="1" dirty="0"/>
                <a:t>Module</a:t>
              </a:r>
            </a:p>
            <a:p>
              <a:pPr indent="-342900">
                <a:lnSpc>
                  <a:spcPct val="100000"/>
                </a:lnSpc>
              </a:pPr>
              <a:r>
                <a:rPr lang="en-US" sz="1800" dirty="0">
                  <a:solidFill>
                    <a:schemeClr val="tx1"/>
                  </a:solidFill>
                </a:rPr>
                <a:t>To ensure Centers comply with international policies and laws, increase their influence in policy-making processes and strengthen capacity of national programs</a:t>
              </a:r>
            </a:p>
            <a:p>
              <a:pPr indent="-342900"/>
              <a:endParaRPr lang="en-US" sz="1800" dirty="0"/>
            </a:p>
          </p:txBody>
        </p:sp>
        <p:pic>
          <p:nvPicPr>
            <p:cNvPr id="9" name="Picture 8" descr="Logo-horizontal-RVB.eps">
              <a:extLst>
                <a:ext uri="{FF2B5EF4-FFF2-40B4-BE49-F238E27FC236}">
                  <a16:creationId xmlns:a16="http://schemas.microsoft.com/office/drawing/2014/main" id="{111137E4-9E81-429F-8716-16960808E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1421" y="597862"/>
              <a:ext cx="1654619" cy="837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51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E49222BE-D64D-45FC-B3FC-77DE5842B5AD}"/>
              </a:ext>
            </a:extLst>
          </p:cNvPr>
          <p:cNvSpPr/>
          <p:nvPr/>
        </p:nvSpPr>
        <p:spPr>
          <a:xfrm>
            <a:off x="600890" y="3737523"/>
            <a:ext cx="4656909" cy="2887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9ED73D09-D3A1-41FD-8DD4-D68B0BBCDE26}"/>
              </a:ext>
            </a:extLst>
          </p:cNvPr>
          <p:cNvSpPr txBox="1"/>
          <p:nvPr/>
        </p:nvSpPr>
        <p:spPr>
          <a:xfrm>
            <a:off x="1371599" y="304800"/>
            <a:ext cx="6477000" cy="978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/>
            <a:r>
              <a:rPr sz="2400" spc="-105" dirty="0">
                <a:solidFill>
                  <a:srgbClr val="9A2500"/>
                </a:solidFill>
                <a:latin typeface="+mn-lt"/>
                <a:cs typeface="Times New Roman"/>
              </a:rPr>
              <a:t>I</a:t>
            </a:r>
            <a:r>
              <a:rPr sz="2400" spc="35" dirty="0">
                <a:solidFill>
                  <a:srgbClr val="9A2500"/>
                </a:solidFill>
                <a:latin typeface="+mn-lt"/>
                <a:cs typeface="Times New Roman"/>
              </a:rPr>
              <a:t>n</a:t>
            </a:r>
            <a:r>
              <a:rPr sz="2400" spc="95" dirty="0">
                <a:solidFill>
                  <a:srgbClr val="9A2500"/>
                </a:solidFill>
                <a:latin typeface="+mn-lt"/>
                <a:cs typeface="Times New Roman"/>
              </a:rPr>
              <a:t>t</a:t>
            </a:r>
            <a:r>
              <a:rPr sz="2400" spc="75" dirty="0">
                <a:solidFill>
                  <a:srgbClr val="9A2500"/>
                </a:solidFill>
                <a:latin typeface="+mn-lt"/>
                <a:cs typeface="Times New Roman"/>
              </a:rPr>
              <a:t>e</a:t>
            </a:r>
            <a:r>
              <a:rPr sz="2400" spc="30" dirty="0">
                <a:solidFill>
                  <a:srgbClr val="9A2500"/>
                </a:solidFill>
                <a:latin typeface="+mn-lt"/>
                <a:cs typeface="Times New Roman"/>
              </a:rPr>
              <a:t>r</a:t>
            </a:r>
            <a:r>
              <a:rPr sz="2400" spc="50" dirty="0">
                <a:solidFill>
                  <a:srgbClr val="9A2500"/>
                </a:solidFill>
                <a:latin typeface="+mn-lt"/>
                <a:cs typeface="Times New Roman"/>
              </a:rPr>
              <a:t>n</a:t>
            </a:r>
            <a:r>
              <a:rPr sz="2400" spc="60" dirty="0">
                <a:solidFill>
                  <a:srgbClr val="9A2500"/>
                </a:solidFill>
                <a:latin typeface="+mn-lt"/>
                <a:cs typeface="Times New Roman"/>
              </a:rPr>
              <a:t>a</a:t>
            </a:r>
            <a:r>
              <a:rPr sz="2400" spc="95" dirty="0">
                <a:solidFill>
                  <a:srgbClr val="9A2500"/>
                </a:solidFill>
                <a:latin typeface="+mn-lt"/>
                <a:cs typeface="Times New Roman"/>
              </a:rPr>
              <a:t>t</a:t>
            </a:r>
            <a:r>
              <a:rPr sz="2400" spc="-60" dirty="0">
                <a:solidFill>
                  <a:srgbClr val="9A2500"/>
                </a:solidFill>
                <a:latin typeface="+mn-lt"/>
                <a:cs typeface="Times New Roman"/>
              </a:rPr>
              <a:t>i</a:t>
            </a:r>
            <a:r>
              <a:rPr sz="2400" spc="35" dirty="0">
                <a:solidFill>
                  <a:srgbClr val="9A2500"/>
                </a:solidFill>
                <a:latin typeface="+mn-lt"/>
                <a:cs typeface="Times New Roman"/>
              </a:rPr>
              <a:t>o</a:t>
            </a:r>
            <a:r>
              <a:rPr sz="2400" spc="50" dirty="0">
                <a:solidFill>
                  <a:srgbClr val="9A2500"/>
                </a:solidFill>
                <a:latin typeface="+mn-lt"/>
                <a:cs typeface="Times New Roman"/>
              </a:rPr>
              <a:t>n</a:t>
            </a:r>
            <a:r>
              <a:rPr sz="2400" spc="70" dirty="0">
                <a:solidFill>
                  <a:srgbClr val="9A2500"/>
                </a:solidFill>
                <a:latin typeface="+mn-lt"/>
                <a:cs typeface="Times New Roman"/>
              </a:rPr>
              <a:t>a</a:t>
            </a:r>
            <a:r>
              <a:rPr sz="2400" spc="-50" dirty="0">
                <a:solidFill>
                  <a:srgbClr val="9A2500"/>
                </a:solidFill>
                <a:latin typeface="+mn-lt"/>
                <a:cs typeface="Times New Roman"/>
              </a:rPr>
              <a:t>l </a:t>
            </a:r>
            <a:r>
              <a:rPr sz="2400" spc="-125" dirty="0">
                <a:solidFill>
                  <a:srgbClr val="9A2500"/>
                </a:solidFill>
                <a:latin typeface="+mn-lt"/>
                <a:cs typeface="Times New Roman"/>
              </a:rPr>
              <a:t>G</a:t>
            </a:r>
            <a:r>
              <a:rPr sz="2400" spc="75" dirty="0">
                <a:solidFill>
                  <a:srgbClr val="9A2500"/>
                </a:solidFill>
                <a:latin typeface="+mn-lt"/>
                <a:cs typeface="Times New Roman"/>
              </a:rPr>
              <a:t>e</a:t>
            </a:r>
            <a:r>
              <a:rPr sz="2400" spc="30" dirty="0">
                <a:solidFill>
                  <a:srgbClr val="9A2500"/>
                </a:solidFill>
                <a:latin typeface="+mn-lt"/>
                <a:cs typeface="Times New Roman"/>
              </a:rPr>
              <a:t>r</a:t>
            </a:r>
            <a:r>
              <a:rPr sz="2400" spc="45" dirty="0">
                <a:solidFill>
                  <a:srgbClr val="9A2500"/>
                </a:solidFill>
                <a:latin typeface="+mn-lt"/>
                <a:cs typeface="Times New Roman"/>
              </a:rPr>
              <a:t>m</a:t>
            </a:r>
            <a:r>
              <a:rPr sz="2400" spc="35" dirty="0">
                <a:solidFill>
                  <a:srgbClr val="9A2500"/>
                </a:solidFill>
                <a:latin typeface="+mn-lt"/>
                <a:cs typeface="Times New Roman"/>
              </a:rPr>
              <a:t>p</a:t>
            </a:r>
            <a:r>
              <a:rPr sz="2400" spc="-60" dirty="0">
                <a:solidFill>
                  <a:srgbClr val="9A2500"/>
                </a:solidFill>
                <a:latin typeface="+mn-lt"/>
                <a:cs typeface="Times New Roman"/>
              </a:rPr>
              <a:t>l</a:t>
            </a:r>
            <a:r>
              <a:rPr sz="2400" spc="70" dirty="0">
                <a:solidFill>
                  <a:srgbClr val="9A2500"/>
                </a:solidFill>
                <a:latin typeface="+mn-lt"/>
                <a:cs typeface="Times New Roman"/>
              </a:rPr>
              <a:t>a</a:t>
            </a:r>
            <a:r>
              <a:rPr sz="2400" spc="-5" dirty="0">
                <a:solidFill>
                  <a:srgbClr val="9A2500"/>
                </a:solidFill>
                <a:latin typeface="+mn-lt"/>
                <a:cs typeface="Times New Roman"/>
              </a:rPr>
              <a:t>s</a:t>
            </a:r>
            <a:r>
              <a:rPr sz="2400" spc="40" dirty="0">
                <a:solidFill>
                  <a:srgbClr val="9A2500"/>
                </a:solidFill>
                <a:latin typeface="+mn-lt"/>
                <a:cs typeface="Times New Roman"/>
              </a:rPr>
              <a:t>m</a:t>
            </a:r>
            <a:r>
              <a:rPr sz="2400" spc="-75" dirty="0">
                <a:solidFill>
                  <a:srgbClr val="9A2500"/>
                </a:solidFill>
                <a:latin typeface="+mn-lt"/>
                <a:cs typeface="Times New Roman"/>
              </a:rPr>
              <a:t> </a:t>
            </a:r>
            <a:r>
              <a:rPr sz="2400" spc="-135" dirty="0">
                <a:solidFill>
                  <a:srgbClr val="9A2500"/>
                </a:solidFill>
                <a:latin typeface="+mn-lt"/>
                <a:cs typeface="Times New Roman"/>
              </a:rPr>
              <a:t>H</a:t>
            </a:r>
            <a:r>
              <a:rPr sz="2400" spc="85" dirty="0">
                <a:solidFill>
                  <a:srgbClr val="9A2500"/>
                </a:solidFill>
                <a:latin typeface="+mn-lt"/>
                <a:cs typeface="Times New Roman"/>
              </a:rPr>
              <a:t>e</a:t>
            </a:r>
            <a:r>
              <a:rPr sz="2400" spc="60" dirty="0">
                <a:solidFill>
                  <a:srgbClr val="9A2500"/>
                </a:solidFill>
                <a:latin typeface="+mn-lt"/>
                <a:cs typeface="Times New Roman"/>
              </a:rPr>
              <a:t>a</a:t>
            </a:r>
            <a:r>
              <a:rPr sz="2400" spc="-45" dirty="0">
                <a:solidFill>
                  <a:srgbClr val="9A2500"/>
                </a:solidFill>
                <a:latin typeface="+mn-lt"/>
                <a:cs typeface="Times New Roman"/>
              </a:rPr>
              <a:t>l</a:t>
            </a:r>
            <a:r>
              <a:rPr sz="2400" spc="95" dirty="0">
                <a:solidFill>
                  <a:srgbClr val="9A2500"/>
                </a:solidFill>
                <a:latin typeface="+mn-lt"/>
                <a:cs typeface="Times New Roman"/>
              </a:rPr>
              <a:t>t</a:t>
            </a:r>
            <a:r>
              <a:rPr sz="2400" spc="45" dirty="0">
                <a:solidFill>
                  <a:srgbClr val="9A2500"/>
                </a:solidFill>
                <a:latin typeface="+mn-lt"/>
                <a:cs typeface="Times New Roman"/>
              </a:rPr>
              <a:t>h</a:t>
            </a:r>
            <a:r>
              <a:rPr sz="2400" spc="-50" dirty="0">
                <a:solidFill>
                  <a:srgbClr val="9A2500"/>
                </a:solidFill>
                <a:latin typeface="+mn-lt"/>
                <a:cs typeface="Times New Roman"/>
              </a:rPr>
              <a:t> </a:t>
            </a:r>
            <a:r>
              <a:rPr sz="2400" spc="-170" dirty="0">
                <a:solidFill>
                  <a:srgbClr val="9A2500"/>
                </a:solidFill>
                <a:latin typeface="+mn-lt"/>
                <a:cs typeface="Times New Roman"/>
              </a:rPr>
              <a:t>R</a:t>
            </a:r>
            <a:r>
              <a:rPr sz="2400" spc="75" dirty="0">
                <a:solidFill>
                  <a:srgbClr val="9A2500"/>
                </a:solidFill>
                <a:latin typeface="+mn-lt"/>
                <a:cs typeface="Times New Roman"/>
              </a:rPr>
              <a:t>e</a:t>
            </a:r>
            <a:r>
              <a:rPr sz="2400" spc="50" dirty="0">
                <a:solidFill>
                  <a:srgbClr val="9A2500"/>
                </a:solidFill>
                <a:latin typeface="+mn-lt"/>
                <a:cs typeface="Times New Roman"/>
              </a:rPr>
              <a:t>qu</a:t>
            </a:r>
            <a:r>
              <a:rPr sz="2400" spc="-45" dirty="0">
                <a:solidFill>
                  <a:srgbClr val="9A2500"/>
                </a:solidFill>
                <a:latin typeface="+mn-lt"/>
                <a:cs typeface="Times New Roman"/>
              </a:rPr>
              <a:t>i</a:t>
            </a:r>
            <a:r>
              <a:rPr sz="2400" spc="15" dirty="0">
                <a:solidFill>
                  <a:srgbClr val="9A2500"/>
                </a:solidFill>
                <a:latin typeface="+mn-lt"/>
                <a:cs typeface="Times New Roman"/>
              </a:rPr>
              <a:t>r</a:t>
            </a:r>
            <a:r>
              <a:rPr sz="2400" spc="75" dirty="0">
                <a:solidFill>
                  <a:srgbClr val="9A2500"/>
                </a:solidFill>
                <a:latin typeface="+mn-lt"/>
                <a:cs typeface="Times New Roman"/>
              </a:rPr>
              <a:t>e</a:t>
            </a:r>
            <a:r>
              <a:rPr sz="2400" spc="45" dirty="0">
                <a:solidFill>
                  <a:srgbClr val="9A2500"/>
                </a:solidFill>
                <a:latin typeface="+mn-lt"/>
                <a:cs typeface="Times New Roman"/>
              </a:rPr>
              <a:t>m</a:t>
            </a:r>
            <a:r>
              <a:rPr sz="2400" spc="75" dirty="0">
                <a:solidFill>
                  <a:srgbClr val="9A2500"/>
                </a:solidFill>
                <a:latin typeface="+mn-lt"/>
                <a:cs typeface="Times New Roman"/>
              </a:rPr>
              <a:t>e</a:t>
            </a:r>
            <a:r>
              <a:rPr sz="2400" spc="35" dirty="0">
                <a:solidFill>
                  <a:srgbClr val="9A2500"/>
                </a:solidFill>
                <a:latin typeface="+mn-lt"/>
                <a:cs typeface="Times New Roman"/>
              </a:rPr>
              <a:t>n</a:t>
            </a:r>
            <a:r>
              <a:rPr sz="2400" spc="80" dirty="0">
                <a:solidFill>
                  <a:srgbClr val="9A2500"/>
                </a:solidFill>
                <a:latin typeface="+mn-lt"/>
                <a:cs typeface="Times New Roman"/>
              </a:rPr>
              <a:t>t</a:t>
            </a:r>
            <a:r>
              <a:rPr sz="2400" spc="10" dirty="0">
                <a:solidFill>
                  <a:srgbClr val="9A2500"/>
                </a:solidFill>
                <a:latin typeface="+mn-lt"/>
                <a:cs typeface="Times New Roman"/>
              </a:rPr>
              <a:t>s</a:t>
            </a:r>
            <a:r>
              <a:rPr lang="es-PE" sz="2400" spc="10" dirty="0">
                <a:solidFill>
                  <a:srgbClr val="9A2500"/>
                </a:solidFill>
                <a:latin typeface="+mn-lt"/>
                <a:cs typeface="Times New Roman"/>
              </a:rPr>
              <a:t> </a:t>
            </a:r>
            <a:r>
              <a:rPr lang="en-GB" sz="1600" dirty="0">
                <a:solidFill>
                  <a:srgbClr val="8E0E00"/>
                </a:solidFill>
              </a:rPr>
              <a:t>IPPC recommendations in the 6</a:t>
            </a:r>
            <a:r>
              <a:rPr lang="en-GB" sz="1600" baseline="30000" dirty="0">
                <a:solidFill>
                  <a:srgbClr val="8E0E00"/>
                </a:solidFill>
              </a:rPr>
              <a:t>th</a:t>
            </a:r>
            <a:r>
              <a:rPr lang="en-GB" sz="1600" dirty="0">
                <a:solidFill>
                  <a:srgbClr val="8E0E00"/>
                </a:solidFill>
              </a:rPr>
              <a:t> International Plant Protection Congress (August 1993, Montreal, Canada)</a:t>
            </a:r>
          </a:p>
          <a:p>
            <a:pPr marL="12700">
              <a:lnSpc>
                <a:spcPct val="100000"/>
              </a:lnSpc>
            </a:pPr>
            <a:endParaRPr sz="2400" dirty="0">
              <a:solidFill>
                <a:srgbClr val="9A2500"/>
              </a:solidFill>
              <a:latin typeface="+mn-lt"/>
              <a:cs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821F7D-E5C3-4290-A317-4AC340B3DA06}"/>
              </a:ext>
            </a:extLst>
          </p:cNvPr>
          <p:cNvSpPr/>
          <p:nvPr/>
        </p:nvSpPr>
        <p:spPr>
          <a:xfrm>
            <a:off x="4267200" y="1524000"/>
            <a:ext cx="44500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marR="34290" indent="-114935">
              <a:lnSpc>
                <a:spcPct val="100000"/>
              </a:lnSpc>
              <a:buFont typeface="Times New Roman"/>
              <a:buChar char="•"/>
              <a:tabLst>
                <a:tab pos="187325" algn="l"/>
              </a:tabLst>
            </a:pP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ch</a:t>
            </a:r>
            <a:r>
              <a:rPr lang="en-US" spc="-4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c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r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sh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ou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l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d</a:t>
            </a:r>
            <a:r>
              <a:rPr lang="en-US" spc="-4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spc="-45" dirty="0">
                <a:solidFill>
                  <a:srgbClr val="9A2500"/>
                </a:solidFill>
                <a:latin typeface="Times New Roman"/>
                <a:cs typeface="Times New Roman"/>
              </a:rPr>
              <a:t>k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spc="-15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d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q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u</a:t>
            </a:r>
            <a:r>
              <a:rPr lang="en-US" spc="-1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e 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mea</a:t>
            </a:r>
            <a:r>
              <a:rPr lang="en-US" spc="10" dirty="0">
                <a:solidFill>
                  <a:srgbClr val="9A2500"/>
                </a:solidFill>
                <a:latin typeface="Times New Roman"/>
                <a:cs typeface="Times New Roman"/>
              </a:rPr>
              <a:t>s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ur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s</a:t>
            </a:r>
            <a:r>
              <a:rPr lang="en-US" spc="-3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o</a:t>
            </a:r>
            <a:r>
              <a:rPr lang="en-US" spc="-3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r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d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uce</a:t>
            </a:r>
            <a:r>
              <a:rPr lang="en-US" spc="-25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h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spc="-25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ri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sk</a:t>
            </a:r>
            <a:r>
              <a:rPr lang="en-US" spc="-55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of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p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spc="-3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d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p</a:t>
            </a:r>
            <a:r>
              <a:rPr lang="en-US" spc="-1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ho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ge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spc="-3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sp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r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ea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d</a:t>
            </a:r>
            <a:r>
              <a:rPr lang="en-US" spc="-3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wi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th</a:t>
            </a:r>
            <a:r>
              <a:rPr lang="en-US" spc="-5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ge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r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m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p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l</a:t>
            </a:r>
            <a:r>
              <a:rPr lang="en-US" spc="-1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spc="10" dirty="0">
                <a:solidFill>
                  <a:srgbClr val="9A2500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m </a:t>
            </a:r>
            <a:r>
              <a:rPr lang="en-US" spc="-1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spc="-35" dirty="0">
                <a:solidFill>
                  <a:srgbClr val="9A2500"/>
                </a:solidFill>
                <a:latin typeface="Times New Roman"/>
                <a:cs typeface="Times New Roman"/>
              </a:rPr>
              <a:t>x</a:t>
            </a:r>
            <a:r>
              <a:rPr lang="en-US" spc="10" dirty="0">
                <a:solidFill>
                  <a:srgbClr val="9A2500"/>
                </a:solidFill>
                <a:latin typeface="Times New Roman"/>
                <a:cs typeface="Times New Roman"/>
              </a:rPr>
              <a:t>c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h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g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e </a:t>
            </a:r>
          </a:p>
          <a:p>
            <a:pPr marL="72390" marR="34290">
              <a:lnSpc>
                <a:spcPct val="100000"/>
              </a:lnSpc>
              <a:tabLst>
                <a:tab pos="187325" algn="l"/>
              </a:tabLst>
            </a:pPr>
            <a:endParaRPr lang="en-US" dirty="0">
              <a:solidFill>
                <a:srgbClr val="9A2500"/>
              </a:solidFill>
              <a:latin typeface="Times New Roman"/>
              <a:cs typeface="Times New Roman"/>
            </a:endParaRPr>
          </a:p>
          <a:p>
            <a:pPr marL="187325" marR="34290" indent="-114935">
              <a:buFont typeface="Times New Roman"/>
              <a:buChar char="•"/>
              <a:tabLst>
                <a:tab pos="187325" algn="l"/>
              </a:tabLst>
            </a:pP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S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d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rd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i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z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spc="-25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pro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c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d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ur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s</a:t>
            </a:r>
            <a:r>
              <a:rPr lang="en-US" spc="-3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f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o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r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h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d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li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g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p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l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spc="-3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h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ea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l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th</a:t>
            </a:r>
            <a:r>
              <a:rPr lang="en-US" spc="-3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o</a:t>
            </a:r>
            <a:r>
              <a:rPr lang="en-US" spc="-3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c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o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pe</a:t>
            </a:r>
            <a:r>
              <a:rPr lang="en-US" spc="-4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wi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th</a:t>
            </a:r>
            <a:r>
              <a:rPr lang="en-US" spc="-5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d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i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ve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r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se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qu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r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a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i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spc="-25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s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y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st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em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s</a:t>
            </a:r>
            <a:r>
              <a:rPr lang="en-US" spc="-55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i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spc="-40" dirty="0">
                <a:solidFill>
                  <a:srgbClr val="9A25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d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i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f</a:t>
            </a:r>
            <a:r>
              <a:rPr lang="en-US" spc="-30" dirty="0">
                <a:solidFill>
                  <a:srgbClr val="9A2500"/>
                </a:solidFill>
                <a:latin typeface="Times New Roman"/>
                <a:cs typeface="Times New Roman"/>
              </a:rPr>
              <a:t>f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r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t co</a:t>
            </a:r>
            <a:r>
              <a:rPr lang="en-US" spc="-10" dirty="0">
                <a:solidFill>
                  <a:srgbClr val="9A2500"/>
                </a:solidFill>
                <a:latin typeface="Times New Roman"/>
                <a:cs typeface="Times New Roman"/>
              </a:rPr>
              <a:t>u</a:t>
            </a:r>
            <a:r>
              <a:rPr lang="en-US" spc="-20" dirty="0">
                <a:solidFill>
                  <a:srgbClr val="9A2500"/>
                </a:solidFill>
                <a:latin typeface="Times New Roman"/>
                <a:cs typeface="Times New Roman"/>
              </a:rPr>
              <a:t>n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t</a:t>
            </a:r>
            <a:r>
              <a:rPr lang="en-US" spc="5" dirty="0">
                <a:solidFill>
                  <a:srgbClr val="9A2500"/>
                </a:solidFill>
                <a:latin typeface="Times New Roman"/>
                <a:cs typeface="Times New Roman"/>
              </a:rPr>
              <a:t>ri</a:t>
            </a:r>
            <a:r>
              <a:rPr lang="en-US" spc="-5" dirty="0">
                <a:solidFill>
                  <a:srgbClr val="9A2500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s</a:t>
            </a:r>
          </a:p>
          <a:p>
            <a:pPr marL="72390" marR="34290">
              <a:tabLst>
                <a:tab pos="187325" algn="l"/>
              </a:tabLst>
            </a:pPr>
            <a:endParaRPr lang="en-US" dirty="0">
              <a:solidFill>
                <a:srgbClr val="9A2500"/>
              </a:solidFill>
              <a:latin typeface="Times New Roman"/>
              <a:cs typeface="Times New Roman"/>
            </a:endParaRPr>
          </a:p>
          <a:p>
            <a:pPr marL="187325" marR="34290" indent="-114935">
              <a:buFont typeface="Times New Roman"/>
              <a:buChar char="•"/>
              <a:tabLst>
                <a:tab pos="187325" algn="l"/>
              </a:tabLst>
            </a:pPr>
            <a:r>
              <a:rPr lang="en-US" dirty="0">
                <a:solidFill>
                  <a:srgbClr val="9A2500"/>
                </a:solidFill>
                <a:latin typeface="Times New Roman"/>
                <a:cs typeface="Times New Roman"/>
              </a:rPr>
              <a:t>Comply with IPPC and NPPO procedures</a:t>
            </a:r>
          </a:p>
          <a:p>
            <a:pPr marL="72390" marR="34290">
              <a:tabLst>
                <a:tab pos="187325" algn="l"/>
              </a:tabLst>
            </a:pPr>
            <a:endParaRPr lang="en-US" dirty="0">
              <a:latin typeface="Times New Roman"/>
              <a:cs typeface="Times New Roman"/>
            </a:endParaRPr>
          </a:p>
          <a:p>
            <a:pPr marL="187325" marR="34290" indent="-114935">
              <a:buFont typeface="Times New Roman"/>
              <a:buChar char="•"/>
              <a:tabLst>
                <a:tab pos="187325" algn="l"/>
              </a:tabLst>
            </a:pPr>
            <a:r>
              <a:rPr lang="en-US" spc="-5" dirty="0">
                <a:solidFill>
                  <a:srgbClr val="008000"/>
                </a:solidFill>
                <a:latin typeface="Times New Roman"/>
                <a:cs typeface="Times New Roman"/>
              </a:rPr>
              <a:t>Le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d</a:t>
            </a:r>
            <a:r>
              <a:rPr lang="en-US" spc="-3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008000"/>
                </a:solidFill>
                <a:latin typeface="Times New Roman"/>
                <a:cs typeface="Times New Roman"/>
              </a:rPr>
              <a:t>t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o</a:t>
            </a:r>
            <a:r>
              <a:rPr lang="en-US" spc="-3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the</a:t>
            </a:r>
            <a:r>
              <a:rPr lang="en-US" spc="-3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pc="-5" dirty="0">
                <a:solidFill>
                  <a:srgbClr val="008000"/>
                </a:solidFill>
                <a:latin typeface="Times New Roman"/>
                <a:cs typeface="Times New Roman"/>
              </a:rPr>
              <a:t>e</a:t>
            </a:r>
            <a:r>
              <a:rPr lang="en-US" spc="-20" dirty="0">
                <a:solidFill>
                  <a:srgbClr val="008000"/>
                </a:solidFill>
                <a:latin typeface="Times New Roman"/>
                <a:cs typeface="Times New Roman"/>
              </a:rPr>
              <a:t>st</a:t>
            </a:r>
            <a:r>
              <a:rPr lang="en-US" spc="10" dirty="0">
                <a:solidFill>
                  <a:srgbClr val="008000"/>
                </a:solidFill>
                <a:latin typeface="Times New Roman"/>
                <a:cs typeface="Times New Roman"/>
              </a:rPr>
              <a:t>a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b</a:t>
            </a:r>
            <a:r>
              <a:rPr lang="en-US" spc="5" dirty="0">
                <a:solidFill>
                  <a:srgbClr val="008000"/>
                </a:solidFill>
                <a:latin typeface="Times New Roman"/>
                <a:cs typeface="Times New Roman"/>
              </a:rPr>
              <a:t>li</a:t>
            </a:r>
            <a:r>
              <a:rPr lang="en-US" spc="-20" dirty="0">
                <a:solidFill>
                  <a:srgbClr val="008000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h</a:t>
            </a:r>
            <a:r>
              <a:rPr lang="en-US" spc="-15" dirty="0">
                <a:solidFill>
                  <a:srgbClr val="008000"/>
                </a:solidFill>
                <a:latin typeface="Times New Roman"/>
                <a:cs typeface="Times New Roman"/>
              </a:rPr>
              <a:t>m</a:t>
            </a:r>
            <a:r>
              <a:rPr lang="en-US" spc="-5" dirty="0">
                <a:solidFill>
                  <a:srgbClr val="008000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nt</a:t>
            </a:r>
            <a:r>
              <a:rPr lang="en-US" spc="-7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of</a:t>
            </a:r>
            <a:r>
              <a:rPr lang="en-US" spc="-3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pc="10" dirty="0">
                <a:solidFill>
                  <a:srgbClr val="008000"/>
                </a:solidFill>
                <a:latin typeface="Times New Roman"/>
                <a:cs typeface="Times New Roman"/>
              </a:rPr>
              <a:t>G</a:t>
            </a:r>
            <a:r>
              <a:rPr lang="en-US" spc="-15" dirty="0">
                <a:solidFill>
                  <a:srgbClr val="008000"/>
                </a:solidFill>
                <a:latin typeface="Times New Roman"/>
                <a:cs typeface="Times New Roman"/>
              </a:rPr>
              <a:t>e</a:t>
            </a:r>
            <a:r>
              <a:rPr lang="en-US" spc="-5" dirty="0">
                <a:solidFill>
                  <a:srgbClr val="008000"/>
                </a:solidFill>
                <a:latin typeface="Times New Roman"/>
                <a:cs typeface="Times New Roman"/>
              </a:rPr>
              <a:t>r</a:t>
            </a:r>
            <a:r>
              <a:rPr lang="en-US" spc="5" dirty="0">
                <a:solidFill>
                  <a:srgbClr val="008000"/>
                </a:solidFill>
                <a:latin typeface="Times New Roman"/>
                <a:cs typeface="Times New Roman"/>
              </a:rPr>
              <a:t>m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en-US" spc="5" dirty="0">
                <a:solidFill>
                  <a:srgbClr val="008000"/>
                </a:solidFill>
                <a:latin typeface="Times New Roman"/>
                <a:cs typeface="Times New Roman"/>
              </a:rPr>
              <a:t>l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a</a:t>
            </a:r>
            <a:r>
              <a:rPr lang="en-US" spc="-5" dirty="0">
                <a:solidFill>
                  <a:srgbClr val="008000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m H</a:t>
            </a:r>
            <a:r>
              <a:rPr lang="en-US" spc="-5" dirty="0">
                <a:solidFill>
                  <a:srgbClr val="008000"/>
                </a:solidFill>
                <a:latin typeface="Times New Roman"/>
                <a:cs typeface="Times New Roman"/>
              </a:rPr>
              <a:t>e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a</a:t>
            </a:r>
            <a:r>
              <a:rPr lang="en-US" spc="5" dirty="0">
                <a:solidFill>
                  <a:srgbClr val="008000"/>
                </a:solidFill>
                <a:latin typeface="Times New Roman"/>
                <a:cs typeface="Times New Roman"/>
              </a:rPr>
              <a:t>l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th</a:t>
            </a:r>
            <a:r>
              <a:rPr lang="en-US" spc="-5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pc="-5" dirty="0">
                <a:solidFill>
                  <a:srgbClr val="008000"/>
                </a:solidFill>
                <a:latin typeface="Times New Roman"/>
                <a:cs typeface="Times New Roman"/>
              </a:rPr>
              <a:t>U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n</a:t>
            </a:r>
            <a:r>
              <a:rPr lang="en-US" spc="5" dirty="0">
                <a:solidFill>
                  <a:srgbClr val="008000"/>
                </a:solidFill>
                <a:latin typeface="Times New Roman"/>
                <a:cs typeface="Times New Roman"/>
              </a:rPr>
              <a:t>i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ts</a:t>
            </a:r>
            <a:r>
              <a:rPr lang="en-US" spc="-4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pc="-5" dirty="0">
                <a:solidFill>
                  <a:srgbClr val="008000"/>
                </a:solidFill>
                <a:latin typeface="Times New Roman"/>
                <a:cs typeface="Times New Roman"/>
              </a:rPr>
              <a:t>(</a:t>
            </a:r>
            <a:r>
              <a:rPr lang="en-US" spc="10" dirty="0">
                <a:solidFill>
                  <a:srgbClr val="008000"/>
                </a:solidFill>
                <a:latin typeface="Times New Roman"/>
                <a:cs typeface="Times New Roman"/>
              </a:rPr>
              <a:t>G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H</a:t>
            </a:r>
            <a:r>
              <a:rPr lang="en-US" spc="-5" dirty="0">
                <a:solidFill>
                  <a:srgbClr val="008000"/>
                </a:solidFill>
                <a:latin typeface="Times New Roman"/>
                <a:cs typeface="Times New Roman"/>
              </a:rPr>
              <a:t>Us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6E1909-6246-4DE2-A8B8-6A6A12DEB32B}"/>
              </a:ext>
            </a:extLst>
          </p:cNvPr>
          <p:cNvSpPr/>
          <p:nvPr/>
        </p:nvSpPr>
        <p:spPr>
          <a:xfrm>
            <a:off x="600891" y="1545771"/>
            <a:ext cx="3437709" cy="17543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63500" marR="69850">
              <a:lnSpc>
                <a:spcPct val="100000"/>
              </a:lnSpc>
            </a:pPr>
            <a:r>
              <a:rPr lang="en-US" spc="10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Times New Roman"/>
                <a:cs typeface="Times New Roman"/>
              </a:rPr>
              <a:t>er</a:t>
            </a:r>
            <a:r>
              <a:rPr lang="en-US" spc="-10" dirty="0">
                <a:latin typeface="Times New Roman"/>
                <a:cs typeface="Times New Roman"/>
              </a:rPr>
              <a:t>m</a:t>
            </a:r>
            <a:r>
              <a:rPr lang="en-US" spc="5" dirty="0">
                <a:latin typeface="Times New Roman"/>
                <a:cs typeface="Times New Roman"/>
              </a:rPr>
              <a:t>p</a:t>
            </a:r>
            <a:r>
              <a:rPr lang="en-US" spc="-10" dirty="0">
                <a:latin typeface="Times New Roman"/>
                <a:cs typeface="Times New Roman"/>
              </a:rPr>
              <a:t>l</a:t>
            </a:r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spc="-5" dirty="0">
                <a:latin typeface="Times New Roman"/>
                <a:cs typeface="Times New Roman"/>
              </a:rPr>
              <a:t>s</a:t>
            </a:r>
            <a:r>
              <a:rPr lang="en-US" dirty="0">
                <a:latin typeface="Times New Roman"/>
                <a:cs typeface="Times New Roman"/>
              </a:rPr>
              <a:t>m</a:t>
            </a:r>
            <a:r>
              <a:rPr lang="en-US" spc="-50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d</a:t>
            </a:r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en-US" spc="-25" dirty="0">
                <a:latin typeface="Times New Roman"/>
                <a:cs typeface="Times New Roman"/>
              </a:rPr>
              <a:t>s</a:t>
            </a:r>
            <a:r>
              <a:rPr lang="en-US" spc="-5" dirty="0">
                <a:latin typeface="Times New Roman"/>
                <a:cs typeface="Times New Roman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ri</a:t>
            </a:r>
            <a:r>
              <a:rPr lang="en-US" spc="-10" dirty="0">
                <a:latin typeface="Times New Roman"/>
                <a:cs typeface="Times New Roman"/>
              </a:rPr>
              <a:t>b</a:t>
            </a:r>
            <a:r>
              <a:rPr lang="en-US" spc="5" dirty="0">
                <a:latin typeface="Times New Roman"/>
                <a:cs typeface="Times New Roman"/>
              </a:rPr>
              <a:t>u</a:t>
            </a:r>
            <a:r>
              <a:rPr lang="en-US" spc="-5" dirty="0">
                <a:latin typeface="Times New Roman"/>
                <a:cs typeface="Times New Roman"/>
              </a:rPr>
              <a:t>t</a:t>
            </a:r>
            <a:r>
              <a:rPr lang="en-US" spc="-10" dirty="0">
                <a:latin typeface="Times New Roman"/>
                <a:cs typeface="Times New Roman"/>
              </a:rPr>
              <a:t>i</a:t>
            </a:r>
            <a:r>
              <a:rPr lang="en-US" dirty="0">
                <a:latin typeface="Times New Roman"/>
                <a:cs typeface="Times New Roman"/>
              </a:rPr>
              <a:t>on</a:t>
            </a:r>
            <a:r>
              <a:rPr lang="en-US" spc="-1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spc="-5" dirty="0">
                <a:latin typeface="Times New Roman"/>
                <a:cs typeface="Times New Roman"/>
              </a:rPr>
              <a:t>ct</a:t>
            </a:r>
            <a:r>
              <a:rPr lang="en-US" spc="-10" dirty="0">
                <a:latin typeface="Times New Roman"/>
                <a:cs typeface="Times New Roman"/>
              </a:rPr>
              <a:t>i</a:t>
            </a:r>
            <a:r>
              <a:rPr lang="en-US" spc="5" dirty="0">
                <a:latin typeface="Times New Roman"/>
                <a:cs typeface="Times New Roman"/>
              </a:rPr>
              <a:t>v</a:t>
            </a:r>
            <a:r>
              <a:rPr lang="en-US" spc="-10" dirty="0">
                <a:latin typeface="Times New Roman"/>
                <a:cs typeface="Times New Roman"/>
              </a:rPr>
              <a:t>i</a:t>
            </a:r>
            <a:r>
              <a:rPr lang="en-US" spc="-5" dirty="0">
                <a:latin typeface="Times New Roman"/>
                <a:cs typeface="Times New Roman"/>
              </a:rPr>
              <a:t>t</a:t>
            </a:r>
            <a:r>
              <a:rPr lang="en-US" spc="-70" dirty="0">
                <a:latin typeface="Times New Roman"/>
                <a:cs typeface="Times New Roman"/>
              </a:rPr>
              <a:t>y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spc="-10" dirty="0">
                <a:latin typeface="Times New Roman"/>
                <a:cs typeface="Times New Roman"/>
              </a:rPr>
              <a:t>h</a:t>
            </a:r>
            <a:r>
              <a:rPr lang="en-US" dirty="0">
                <a:latin typeface="Times New Roman"/>
                <a:cs typeface="Times New Roman"/>
              </a:rPr>
              <a:t>as</a:t>
            </a:r>
            <a:r>
              <a:rPr lang="en-US" spc="-3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an</a:t>
            </a:r>
            <a:r>
              <a:rPr lang="en-US" spc="-4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en-US" spc="-10" dirty="0">
                <a:latin typeface="Times New Roman"/>
                <a:cs typeface="Times New Roman"/>
              </a:rPr>
              <a:t>nh</a:t>
            </a:r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spc="-10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spc="-20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t</a:t>
            </a:r>
            <a:r>
              <a:rPr lang="en-US" spc="-3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ri</a:t>
            </a:r>
            <a:r>
              <a:rPr lang="en-US" spc="-5" dirty="0">
                <a:latin typeface="Times New Roman"/>
                <a:cs typeface="Times New Roman"/>
              </a:rPr>
              <a:t>s</a:t>
            </a:r>
            <a:r>
              <a:rPr lang="en-US" dirty="0">
                <a:latin typeface="Times New Roman"/>
                <a:cs typeface="Times New Roman"/>
              </a:rPr>
              <a:t>k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o</a:t>
            </a:r>
            <a:r>
              <a:rPr lang="en-US" dirty="0">
                <a:latin typeface="Times New Roman"/>
                <a:cs typeface="Times New Roman"/>
              </a:rPr>
              <a:t>f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en-US" spc="-20" dirty="0">
                <a:latin typeface="Times New Roman"/>
                <a:cs typeface="Times New Roman"/>
              </a:rPr>
              <a:t>n</a:t>
            </a:r>
            <a:r>
              <a:rPr lang="en-US" spc="-5" dirty="0">
                <a:latin typeface="Times New Roman"/>
                <a:cs typeface="Times New Roman"/>
              </a:rPr>
              <a:t>t</a:t>
            </a:r>
            <a:r>
              <a:rPr lang="en-US" spc="-10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o</a:t>
            </a:r>
            <a:r>
              <a:rPr lang="en-US" spc="-10" dirty="0">
                <a:latin typeface="Times New Roman"/>
                <a:cs typeface="Times New Roman"/>
              </a:rPr>
              <a:t>du</a:t>
            </a:r>
            <a:r>
              <a:rPr lang="en-US" spc="-5" dirty="0">
                <a:latin typeface="Times New Roman"/>
                <a:cs typeface="Times New Roman"/>
              </a:rPr>
              <a:t>c</a:t>
            </a:r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en-US" spc="-10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g </a:t>
            </a:r>
            <a:r>
              <a:rPr lang="en-US" spc="-10" dirty="0">
                <a:latin typeface="Times New Roman"/>
                <a:cs typeface="Times New Roman"/>
              </a:rPr>
              <a:t>e</a:t>
            </a:r>
            <a:r>
              <a:rPr lang="en-US" spc="-25" dirty="0">
                <a:latin typeface="Times New Roman"/>
                <a:cs typeface="Times New Roman"/>
              </a:rPr>
              <a:t>x</a:t>
            </a:r>
            <a:r>
              <a:rPr lang="en-US" spc="-10" dirty="0">
                <a:latin typeface="Times New Roman"/>
                <a:cs typeface="Times New Roman"/>
              </a:rPr>
              <a:t>o</a:t>
            </a:r>
            <a:r>
              <a:rPr lang="en-US" spc="-5" dirty="0">
                <a:latin typeface="Times New Roman"/>
                <a:cs typeface="Times New Roman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ic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p</a:t>
            </a:r>
            <a:r>
              <a:rPr lang="en-US" dirty="0">
                <a:latin typeface="Times New Roman"/>
                <a:cs typeface="Times New Roman"/>
              </a:rPr>
              <a:t>l</a:t>
            </a:r>
            <a:r>
              <a:rPr lang="en-US" spc="-10" dirty="0">
                <a:latin typeface="Times New Roman"/>
                <a:cs typeface="Times New Roman"/>
              </a:rPr>
              <a:t>a</a:t>
            </a:r>
            <a:r>
              <a:rPr lang="en-US" spc="-20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t</a:t>
            </a:r>
            <a:r>
              <a:rPr lang="en-US" spc="-3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p</a:t>
            </a:r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spc="-15" dirty="0">
                <a:latin typeface="Times New Roman"/>
                <a:cs typeface="Times New Roman"/>
              </a:rPr>
              <a:t>s</a:t>
            </a:r>
            <a:r>
              <a:rPr lang="en-US" spc="-5" dirty="0">
                <a:latin typeface="Times New Roman"/>
                <a:cs typeface="Times New Roman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–</a:t>
            </a:r>
            <a:r>
              <a:rPr lang="en-US" spc="-3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solidFill>
                  <a:srgbClr val="BF0000"/>
                </a:solidFill>
                <a:latin typeface="Times New Roman"/>
                <a:cs typeface="Times New Roman"/>
              </a:rPr>
              <a:t>pa</a:t>
            </a:r>
            <a:r>
              <a:rPr lang="en-US" spc="-5" dirty="0">
                <a:solidFill>
                  <a:srgbClr val="BF0000"/>
                </a:solidFill>
                <a:latin typeface="Times New Roman"/>
                <a:cs typeface="Times New Roman"/>
              </a:rPr>
              <a:t>t</a:t>
            </a:r>
            <a:r>
              <a:rPr lang="en-US" spc="-10" dirty="0">
                <a:solidFill>
                  <a:srgbClr val="BF0000"/>
                </a:solidFill>
                <a:latin typeface="Times New Roman"/>
                <a:cs typeface="Times New Roman"/>
              </a:rPr>
              <a:t>ho</a:t>
            </a:r>
            <a:r>
              <a:rPr lang="en-US" spc="-15" dirty="0">
                <a:solidFill>
                  <a:srgbClr val="BF0000"/>
                </a:solidFill>
                <a:latin typeface="Times New Roman"/>
                <a:cs typeface="Times New Roman"/>
              </a:rPr>
              <a:t>g</a:t>
            </a:r>
            <a:r>
              <a:rPr lang="en-US" dirty="0">
                <a:solidFill>
                  <a:srgbClr val="BF0000"/>
                </a:solidFill>
                <a:latin typeface="Times New Roman"/>
                <a:cs typeface="Times New Roman"/>
              </a:rPr>
              <a:t>e</a:t>
            </a:r>
            <a:r>
              <a:rPr lang="en-US" spc="-10" dirty="0">
                <a:solidFill>
                  <a:srgbClr val="BF0000"/>
                </a:solidFill>
                <a:latin typeface="Times New Roman"/>
                <a:cs typeface="Times New Roman"/>
              </a:rPr>
              <a:t>n</a:t>
            </a:r>
            <a:r>
              <a:rPr lang="en-US" spc="-5" dirty="0">
                <a:solidFill>
                  <a:srgbClr val="BF0000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BF0000"/>
                </a:solidFill>
                <a:latin typeface="Times New Roman"/>
                <a:cs typeface="Times New Roman"/>
              </a:rPr>
              <a:t>, i</a:t>
            </a:r>
            <a:r>
              <a:rPr lang="en-US" spc="-10" dirty="0">
                <a:solidFill>
                  <a:srgbClr val="BF0000"/>
                </a:solidFill>
                <a:latin typeface="Times New Roman"/>
                <a:cs typeface="Times New Roman"/>
              </a:rPr>
              <a:t>n</a:t>
            </a:r>
            <a:r>
              <a:rPr lang="en-US" spc="-5" dirty="0">
                <a:solidFill>
                  <a:srgbClr val="BF0000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BF0000"/>
                </a:solidFill>
                <a:latin typeface="Times New Roman"/>
                <a:cs typeface="Times New Roman"/>
              </a:rPr>
              <a:t>e</a:t>
            </a:r>
            <a:r>
              <a:rPr lang="en-US" spc="-5" dirty="0">
                <a:solidFill>
                  <a:srgbClr val="BF0000"/>
                </a:solidFill>
                <a:latin typeface="Times New Roman"/>
                <a:cs typeface="Times New Roman"/>
              </a:rPr>
              <a:t>ct</a:t>
            </a:r>
            <a:r>
              <a:rPr lang="en-US" spc="-15" dirty="0">
                <a:solidFill>
                  <a:srgbClr val="BF0000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BF0000"/>
                </a:solidFill>
                <a:latin typeface="Times New Roman"/>
                <a:cs typeface="Times New Roman"/>
              </a:rPr>
              <a:t>,</a:t>
            </a:r>
            <a:r>
              <a:rPr lang="en-US" spc="-20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en-US" spc="-15" dirty="0">
                <a:solidFill>
                  <a:srgbClr val="BF0000"/>
                </a:solidFill>
                <a:latin typeface="Times New Roman"/>
                <a:cs typeface="Times New Roman"/>
              </a:rPr>
              <a:t>w</a:t>
            </a:r>
            <a:r>
              <a:rPr lang="en-US" dirty="0">
                <a:solidFill>
                  <a:srgbClr val="BF0000"/>
                </a:solidFill>
                <a:latin typeface="Times New Roman"/>
                <a:cs typeface="Times New Roman"/>
              </a:rPr>
              <a:t>ee</a:t>
            </a:r>
            <a:r>
              <a:rPr lang="en-US" spc="5" dirty="0">
                <a:solidFill>
                  <a:srgbClr val="BF0000"/>
                </a:solidFill>
                <a:latin typeface="Times New Roman"/>
                <a:cs typeface="Times New Roman"/>
              </a:rPr>
              <a:t>d</a:t>
            </a:r>
            <a:r>
              <a:rPr lang="en-US" spc="-15" dirty="0">
                <a:solidFill>
                  <a:srgbClr val="BF0000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BF0000"/>
                </a:solidFill>
                <a:latin typeface="Times New Roman"/>
                <a:cs typeface="Times New Roman"/>
              </a:rPr>
              <a:t>,</a:t>
            </a:r>
            <a:r>
              <a:rPr lang="en-US" spc="-20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BF0000"/>
                </a:solidFill>
                <a:latin typeface="Times New Roman"/>
                <a:cs typeface="Times New Roman"/>
              </a:rPr>
              <a:t>e</a:t>
            </a:r>
            <a:r>
              <a:rPr lang="en-US" spc="-15" dirty="0">
                <a:solidFill>
                  <a:srgbClr val="BF0000"/>
                </a:solidFill>
                <a:latin typeface="Times New Roman"/>
                <a:cs typeface="Times New Roman"/>
              </a:rPr>
              <a:t>t</a:t>
            </a:r>
            <a:r>
              <a:rPr lang="en-US" spc="-5" dirty="0">
                <a:solidFill>
                  <a:srgbClr val="BF0000"/>
                </a:solidFill>
                <a:latin typeface="Times New Roman"/>
                <a:cs typeface="Times New Roman"/>
              </a:rPr>
              <a:t>c</a:t>
            </a:r>
            <a:r>
              <a:rPr lang="en-US" dirty="0">
                <a:solidFill>
                  <a:srgbClr val="BF0000"/>
                </a:solidFill>
                <a:latin typeface="Times New Roman"/>
                <a:cs typeface="Times New Roman"/>
              </a:rPr>
              <a:t>.</a:t>
            </a:r>
            <a:r>
              <a:rPr lang="en-US" spc="-40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–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spc="-5" dirty="0">
                <a:latin typeface="Times New Roman"/>
                <a:cs typeface="Times New Roman"/>
              </a:rPr>
              <a:t>t</a:t>
            </a:r>
            <a:r>
              <a:rPr lang="en-US" spc="-10" dirty="0">
                <a:latin typeface="Times New Roman"/>
                <a:cs typeface="Times New Roman"/>
              </a:rPr>
              <a:t>h</a:t>
            </a:r>
            <a:r>
              <a:rPr lang="en-US" spc="-20" dirty="0">
                <a:latin typeface="Times New Roman"/>
                <a:cs typeface="Times New Roman"/>
              </a:rPr>
              <a:t>a</a:t>
            </a:r>
            <a:r>
              <a:rPr lang="en-US" dirty="0">
                <a:latin typeface="Times New Roman"/>
                <a:cs typeface="Times New Roman"/>
              </a:rPr>
              <a:t>t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spc="-15" dirty="0">
                <a:latin typeface="Times New Roman"/>
                <a:cs typeface="Times New Roman"/>
              </a:rPr>
              <a:t>c</a:t>
            </a:r>
            <a:r>
              <a:rPr lang="en-US" spc="-10" dirty="0">
                <a:latin typeface="Times New Roman"/>
                <a:cs typeface="Times New Roman"/>
              </a:rPr>
              <a:t>o</a:t>
            </a:r>
            <a:r>
              <a:rPr lang="en-US" spc="5" dirty="0">
                <a:latin typeface="Times New Roman"/>
                <a:cs typeface="Times New Roman"/>
              </a:rPr>
              <a:t>u</a:t>
            </a:r>
            <a:r>
              <a:rPr lang="en-US" spc="-10" dirty="0">
                <a:latin typeface="Times New Roman"/>
                <a:cs typeface="Times New Roman"/>
              </a:rPr>
              <a:t>l</a:t>
            </a:r>
            <a:r>
              <a:rPr lang="en-US" dirty="0">
                <a:latin typeface="Times New Roman"/>
                <a:cs typeface="Times New Roman"/>
              </a:rPr>
              <a:t>d </a:t>
            </a:r>
            <a:r>
              <a:rPr lang="en-US" spc="-10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spc="-5" dirty="0">
                <a:latin typeface="Times New Roman"/>
                <a:cs typeface="Times New Roman"/>
              </a:rPr>
              <a:t>s</a:t>
            </a:r>
            <a:r>
              <a:rPr lang="en-US" spc="-10" dirty="0">
                <a:latin typeface="Times New Roman"/>
                <a:cs typeface="Times New Roman"/>
              </a:rPr>
              <a:t>u</a:t>
            </a:r>
            <a:r>
              <a:rPr lang="en-US" dirty="0">
                <a:latin typeface="Times New Roman"/>
                <a:cs typeface="Times New Roman"/>
              </a:rPr>
              <a:t>lt</a:t>
            </a:r>
            <a:r>
              <a:rPr lang="en-US" spc="-3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in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spc="-10" dirty="0">
                <a:latin typeface="Times New Roman"/>
                <a:cs typeface="Times New Roman"/>
              </a:rPr>
              <a:t>p</a:t>
            </a:r>
            <a:r>
              <a:rPr lang="en-US" dirty="0">
                <a:latin typeface="Times New Roman"/>
                <a:cs typeface="Times New Roman"/>
              </a:rPr>
              <a:t>o</a:t>
            </a:r>
            <a:r>
              <a:rPr lang="en-US" spc="-15" dirty="0">
                <a:latin typeface="Times New Roman"/>
                <a:cs typeface="Times New Roman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spc="-20" dirty="0">
                <a:latin typeface="Times New Roman"/>
                <a:cs typeface="Times New Roman"/>
              </a:rPr>
              <a:t>n</a:t>
            </a:r>
            <a:r>
              <a:rPr lang="en-US" spc="-5" dirty="0">
                <a:latin typeface="Times New Roman"/>
                <a:cs typeface="Times New Roman"/>
              </a:rPr>
              <a:t>t</a:t>
            </a:r>
            <a:r>
              <a:rPr lang="en-US" spc="-10" dirty="0">
                <a:latin typeface="Times New Roman"/>
                <a:cs typeface="Times New Roman"/>
              </a:rPr>
              <a:t>i</a:t>
            </a:r>
            <a:r>
              <a:rPr lang="en-US" dirty="0">
                <a:latin typeface="Times New Roman"/>
                <a:cs typeface="Times New Roman"/>
              </a:rPr>
              <a:t>al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spc="-25" dirty="0">
                <a:latin typeface="Times New Roman"/>
                <a:cs typeface="Times New Roman"/>
              </a:rPr>
              <a:t>c</a:t>
            </a:r>
            <a:r>
              <a:rPr lang="en-US" dirty="0">
                <a:latin typeface="Times New Roman"/>
                <a:cs typeface="Times New Roman"/>
              </a:rPr>
              <a:t>o</a:t>
            </a:r>
            <a:r>
              <a:rPr lang="en-US" spc="-10" dirty="0">
                <a:latin typeface="Times New Roman"/>
                <a:cs typeface="Times New Roman"/>
              </a:rPr>
              <a:t>no</a:t>
            </a:r>
            <a:r>
              <a:rPr lang="en-US" dirty="0">
                <a:latin typeface="Times New Roman"/>
                <a:cs typeface="Times New Roman"/>
              </a:rPr>
              <a:t>mic</a:t>
            </a:r>
            <a:r>
              <a:rPr lang="en-US" spc="-25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l</a:t>
            </a:r>
            <a:r>
              <a:rPr lang="en-US" spc="-10" dirty="0">
                <a:latin typeface="Times New Roman"/>
                <a:cs typeface="Times New Roman"/>
              </a:rPr>
              <a:t>o</a:t>
            </a:r>
            <a:r>
              <a:rPr lang="en-US" spc="-5" dirty="0">
                <a:latin typeface="Times New Roman"/>
                <a:cs typeface="Times New Roman"/>
              </a:rPr>
              <a:t>ss</a:t>
            </a:r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spc="-15" dirty="0">
                <a:latin typeface="Times New Roman"/>
                <a:cs typeface="Times New Roman"/>
              </a:rPr>
              <a:t>s</a:t>
            </a:r>
            <a:r>
              <a:rPr lang="en-US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5076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F95BD4-4D06-4D0D-BB16-98D2770692DF}"/>
              </a:ext>
            </a:extLst>
          </p:cNvPr>
          <p:cNvGrpSpPr/>
          <p:nvPr/>
        </p:nvGrpSpPr>
        <p:grpSpPr>
          <a:xfrm>
            <a:off x="304800" y="571500"/>
            <a:ext cx="8991600" cy="1440969"/>
            <a:chOff x="304800" y="571500"/>
            <a:chExt cx="8991600" cy="1440969"/>
          </a:xfrm>
        </p:grpSpPr>
        <p:sp>
          <p:nvSpPr>
            <p:cNvPr id="3" name="object 5">
              <a:extLst>
                <a:ext uri="{FF2B5EF4-FFF2-40B4-BE49-F238E27FC236}">
                  <a16:creationId xmlns:a16="http://schemas.microsoft.com/office/drawing/2014/main" id="{B4205617-45CB-412A-A78D-4BFE015945EF}"/>
                </a:ext>
              </a:extLst>
            </p:cNvPr>
            <p:cNvSpPr txBox="1"/>
            <p:nvPr/>
          </p:nvSpPr>
          <p:spPr>
            <a:xfrm>
              <a:off x="876300" y="571500"/>
              <a:ext cx="7391400" cy="38100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948055">
                <a:lnSpc>
                  <a:spcPct val="100000"/>
                </a:lnSpc>
              </a:pPr>
              <a:r>
                <a:rPr sz="2400" spc="-125" dirty="0">
                  <a:solidFill>
                    <a:srgbClr val="9A2500"/>
                  </a:solidFill>
                  <a:cs typeface="Arial" panose="020B0604020202020204" pitchFamily="34" charset="0"/>
                </a:rPr>
                <a:t>G</a:t>
              </a:r>
              <a:r>
                <a:rPr sz="2400" spc="-135" dirty="0">
                  <a:solidFill>
                    <a:srgbClr val="9A2500"/>
                  </a:solidFill>
                  <a:cs typeface="Arial" panose="020B0604020202020204" pitchFamily="34" charset="0"/>
                </a:rPr>
                <a:t>H</a:t>
              </a:r>
              <a:r>
                <a:rPr sz="2400" spc="-110" dirty="0">
                  <a:solidFill>
                    <a:srgbClr val="9A2500"/>
                  </a:solidFill>
                  <a:cs typeface="Arial" panose="020B0604020202020204" pitchFamily="34" charset="0"/>
                </a:rPr>
                <a:t>U</a:t>
              </a:r>
              <a:r>
                <a:rPr sz="2400" spc="10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r>
                <a:rPr sz="2400" spc="-40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sz="2400" spc="75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sz="2400" spc="50" dirty="0">
                  <a:solidFill>
                    <a:srgbClr val="9A2500"/>
                  </a:solidFill>
                  <a:cs typeface="Arial" panose="020B0604020202020204" pitchFamily="34" charset="0"/>
                </a:rPr>
                <a:t>n</a:t>
              </a:r>
              <a:r>
                <a:rPr sz="2400" spc="10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r>
                <a:rPr sz="2400" spc="50" dirty="0">
                  <a:solidFill>
                    <a:srgbClr val="9A2500"/>
                  </a:solidFill>
                  <a:cs typeface="Arial" panose="020B0604020202020204" pitchFamily="34" charset="0"/>
                </a:rPr>
                <a:t>u</a:t>
              </a:r>
              <a:r>
                <a:rPr sz="2400" spc="30" dirty="0">
                  <a:solidFill>
                    <a:srgbClr val="9A2500"/>
                  </a:solidFill>
                  <a:cs typeface="Arial" panose="020B0604020202020204" pitchFamily="34" charset="0"/>
                </a:rPr>
                <a:t>r</a:t>
              </a:r>
              <a:r>
                <a:rPr sz="2400" spc="-45" dirty="0">
                  <a:solidFill>
                    <a:srgbClr val="9A2500"/>
                  </a:solidFill>
                  <a:cs typeface="Arial" panose="020B0604020202020204" pitchFamily="34" charset="0"/>
                </a:rPr>
                <a:t>i</a:t>
              </a:r>
              <a:r>
                <a:rPr sz="2400" spc="50" dirty="0">
                  <a:solidFill>
                    <a:srgbClr val="9A2500"/>
                  </a:solidFill>
                  <a:cs typeface="Arial" panose="020B0604020202020204" pitchFamily="34" charset="0"/>
                </a:rPr>
                <a:t>n</a:t>
              </a:r>
              <a:r>
                <a:rPr sz="24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g</a:t>
              </a:r>
              <a:r>
                <a:rPr sz="2400" spc="-7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sz="2400" spc="10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r>
                <a:rPr sz="2400" spc="60" dirty="0">
                  <a:solidFill>
                    <a:srgbClr val="9A2500"/>
                  </a:solidFill>
                  <a:cs typeface="Arial" panose="020B0604020202020204" pitchFamily="34" charset="0"/>
                </a:rPr>
                <a:t>a</a:t>
              </a:r>
              <a:r>
                <a:rPr sz="2400" spc="-50" dirty="0">
                  <a:solidFill>
                    <a:srgbClr val="9A2500"/>
                  </a:solidFill>
                  <a:cs typeface="Arial" panose="020B0604020202020204" pitchFamily="34" charset="0"/>
                </a:rPr>
                <a:t>f</a:t>
              </a:r>
              <a:r>
                <a:rPr sz="2400" spc="80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sz="24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sz="2400" spc="45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sz="2400" spc="-90" dirty="0">
                  <a:solidFill>
                    <a:srgbClr val="9A2500"/>
                  </a:solidFill>
                  <a:cs typeface="Arial" panose="020B0604020202020204" pitchFamily="34" charset="0"/>
                </a:rPr>
                <a:t>x</a:t>
              </a:r>
              <a:r>
                <a:rPr sz="2400" spc="-40" dirty="0">
                  <a:solidFill>
                    <a:srgbClr val="9A2500"/>
                  </a:solidFill>
                  <a:cs typeface="Arial" panose="020B0604020202020204" pitchFamily="34" charset="0"/>
                </a:rPr>
                <a:t>c</a:t>
              </a:r>
              <a:r>
                <a:rPr sz="2400" spc="50" dirty="0">
                  <a:solidFill>
                    <a:srgbClr val="9A2500"/>
                  </a:solidFill>
                  <a:cs typeface="Arial" panose="020B0604020202020204" pitchFamily="34" charset="0"/>
                </a:rPr>
                <a:t>h</a:t>
              </a:r>
              <a:r>
                <a:rPr sz="2400" spc="60" dirty="0">
                  <a:solidFill>
                    <a:srgbClr val="9A2500"/>
                  </a:solidFill>
                  <a:cs typeface="Arial" panose="020B0604020202020204" pitchFamily="34" charset="0"/>
                </a:rPr>
                <a:t>a</a:t>
              </a:r>
              <a:r>
                <a:rPr sz="2400" spc="50" dirty="0">
                  <a:solidFill>
                    <a:srgbClr val="9A2500"/>
                  </a:solidFill>
                  <a:cs typeface="Arial" panose="020B0604020202020204" pitchFamily="34" charset="0"/>
                </a:rPr>
                <a:t>n</a:t>
              </a:r>
              <a:r>
                <a:rPr sz="2400" spc="-55" dirty="0">
                  <a:solidFill>
                    <a:srgbClr val="9A2500"/>
                  </a:solidFill>
                  <a:cs typeface="Arial" panose="020B0604020202020204" pitchFamily="34" charset="0"/>
                </a:rPr>
                <a:t>g</a:t>
              </a:r>
              <a:r>
                <a:rPr sz="2400" spc="80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sz="2400" spc="-50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sz="2400" spc="45" dirty="0">
                  <a:solidFill>
                    <a:srgbClr val="9A2500"/>
                  </a:solidFill>
                  <a:cs typeface="Arial" panose="020B0604020202020204" pitchFamily="34" charset="0"/>
                </a:rPr>
                <a:t>o</a:t>
              </a:r>
              <a:r>
                <a:rPr sz="2400" spc="-25" dirty="0">
                  <a:solidFill>
                    <a:srgbClr val="9A2500"/>
                  </a:solidFill>
                  <a:cs typeface="Arial" panose="020B0604020202020204" pitchFamily="34" charset="0"/>
                </a:rPr>
                <a:t>f</a:t>
              </a:r>
              <a:r>
                <a:rPr sz="2400" spc="-40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sz="2400" spc="-55" dirty="0">
                  <a:solidFill>
                    <a:srgbClr val="9A2500"/>
                  </a:solidFill>
                  <a:cs typeface="Arial" panose="020B0604020202020204" pitchFamily="34" charset="0"/>
                </a:rPr>
                <a:t>g</a:t>
              </a:r>
              <a:r>
                <a:rPr sz="2400" spc="75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sz="2400" spc="30" dirty="0">
                  <a:solidFill>
                    <a:srgbClr val="9A2500"/>
                  </a:solidFill>
                  <a:cs typeface="Arial" panose="020B0604020202020204" pitchFamily="34" charset="0"/>
                </a:rPr>
                <a:t>r</a:t>
              </a:r>
              <a:r>
                <a:rPr sz="2400" spc="35" dirty="0">
                  <a:solidFill>
                    <a:srgbClr val="9A2500"/>
                  </a:solidFill>
                  <a:cs typeface="Arial" panose="020B0604020202020204" pitchFamily="34" charset="0"/>
                </a:rPr>
                <a:t>m</a:t>
              </a:r>
              <a:r>
                <a:rPr sz="2400" spc="50" dirty="0">
                  <a:solidFill>
                    <a:srgbClr val="9A2500"/>
                  </a:solidFill>
                  <a:cs typeface="Arial" panose="020B0604020202020204" pitchFamily="34" charset="0"/>
                </a:rPr>
                <a:t>p</a:t>
              </a:r>
              <a:r>
                <a:rPr sz="2400" spc="-45" dirty="0">
                  <a:solidFill>
                    <a:srgbClr val="9A2500"/>
                  </a:solidFill>
                  <a:cs typeface="Arial" panose="020B0604020202020204" pitchFamily="34" charset="0"/>
                </a:rPr>
                <a:t>l</a:t>
              </a:r>
              <a:r>
                <a:rPr sz="2400" spc="70" dirty="0">
                  <a:solidFill>
                    <a:srgbClr val="9A2500"/>
                  </a:solidFill>
                  <a:cs typeface="Arial" panose="020B0604020202020204" pitchFamily="34" charset="0"/>
                </a:rPr>
                <a:t>a</a:t>
              </a:r>
              <a:r>
                <a:rPr sz="2400" spc="10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r>
                <a:rPr sz="24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m</a:t>
              </a:r>
              <a:endParaRPr sz="2400" dirty="0">
                <a:solidFill>
                  <a:srgbClr val="9A2500"/>
                </a:solidFill>
                <a:cs typeface="Arial" panose="020B0604020202020204" pitchFamily="34" charset="0"/>
              </a:endParaRPr>
            </a:p>
            <a:p>
              <a:pPr>
                <a:lnSpc>
                  <a:spcPts val="550"/>
                </a:lnSpc>
                <a:spcBef>
                  <a:spcPts val="17"/>
                </a:spcBef>
              </a:pPr>
              <a:endParaRPr dirty="0">
                <a:solidFill>
                  <a:srgbClr val="9A2500"/>
                </a:solidFill>
                <a:cs typeface="Arial" panose="020B0604020202020204" pitchFamily="34" charset="0"/>
              </a:endParaRPr>
            </a:p>
            <a:p>
              <a:pPr>
                <a:lnSpc>
                  <a:spcPts val="1000"/>
                </a:lnSpc>
              </a:pPr>
              <a:endParaRPr dirty="0">
                <a:solidFill>
                  <a:srgbClr val="9A25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EC4D8E9-87F2-40DA-9D61-EFB0C60844BE}"/>
                </a:ext>
              </a:extLst>
            </p:cNvPr>
            <p:cNvSpPr/>
            <p:nvPr/>
          </p:nvSpPr>
          <p:spPr>
            <a:xfrm>
              <a:off x="304800" y="1143000"/>
              <a:ext cx="8991600" cy="869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97815" marR="367665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600" spc="-40" dirty="0">
                  <a:solidFill>
                    <a:srgbClr val="9A2500"/>
                  </a:solidFill>
                  <a:cs typeface="Arial" panose="020B0604020202020204" pitchFamily="34" charset="0"/>
                </a:rPr>
                <a:t>Eleven CGIAR </a:t>
              </a:r>
              <a:r>
                <a:rPr lang="en-US" sz="1600" spc="-40" dirty="0" err="1">
                  <a:solidFill>
                    <a:srgbClr val="9A2500"/>
                  </a:solidFill>
                  <a:cs typeface="Arial" panose="020B0604020202020204" pitchFamily="34" charset="0"/>
                </a:rPr>
                <a:t>genebanks</a:t>
              </a:r>
              <a:r>
                <a:rPr lang="en-US" sz="1600" spc="-40" dirty="0">
                  <a:solidFill>
                    <a:srgbClr val="9A2500"/>
                  </a:solidFill>
                  <a:cs typeface="Arial" panose="020B0604020202020204" pitchFamily="34" charset="0"/>
                </a:rPr>
                <a:t> manage over 750,000 accessions in 35 collections around the world  </a:t>
              </a:r>
            </a:p>
            <a:p>
              <a:pPr marL="297815" marR="367665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600" spc="-40" dirty="0">
                  <a:solidFill>
                    <a:srgbClr val="9A2500"/>
                  </a:solidFill>
                  <a:cs typeface="Arial" panose="020B0604020202020204" pitchFamily="34" charset="0"/>
                </a:rPr>
                <a:t>GHUs p</a:t>
              </a:r>
              <a:r>
                <a:rPr lang="en-US" sz="1600" spc="10" dirty="0">
                  <a:solidFill>
                    <a:srgbClr val="9A2500"/>
                  </a:solidFill>
                  <a:cs typeface="Arial" panose="020B0604020202020204" pitchFamily="34" charset="0"/>
                </a:rPr>
                <a:t>r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o</a:t>
              </a:r>
              <a:r>
                <a:rPr lang="en-US" sz="1600" spc="-45" dirty="0">
                  <a:solidFill>
                    <a:srgbClr val="9A2500"/>
                  </a:solidFill>
                  <a:cs typeface="Arial" panose="020B0604020202020204" pitchFamily="34" charset="0"/>
                </a:rPr>
                <a:t>v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i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d</a:t>
              </a:r>
              <a:r>
                <a:rPr lang="en-US" sz="1600" spc="65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lang="en-US" sz="1600" spc="-5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p</a:t>
              </a:r>
              <a:r>
                <a:rPr lang="en-US" sz="1600" spc="20" dirty="0">
                  <a:solidFill>
                    <a:srgbClr val="9A2500"/>
                  </a:solidFill>
                  <a:cs typeface="Arial" panose="020B0604020202020204" pitchFamily="34" charset="0"/>
                </a:rPr>
                <a:t>h</a:t>
              </a:r>
              <a:r>
                <a:rPr lang="en-US" sz="1600" spc="-45" dirty="0">
                  <a:solidFill>
                    <a:srgbClr val="9A2500"/>
                  </a:solidFill>
                  <a:cs typeface="Arial" panose="020B0604020202020204" pitchFamily="34" charset="0"/>
                </a:rPr>
                <a:t>y</a:t>
              </a:r>
              <a:r>
                <a:rPr lang="en-US" sz="1600" spc="70" dirty="0">
                  <a:solidFill>
                    <a:srgbClr val="9A2500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o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r>
                <a:rPr lang="en-US" sz="1600" spc="50" dirty="0">
                  <a:solidFill>
                    <a:srgbClr val="9A2500"/>
                  </a:solidFill>
                  <a:cs typeface="Arial" panose="020B0604020202020204" pitchFamily="34" charset="0"/>
                </a:rPr>
                <a:t>a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n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i</a:t>
              </a:r>
              <a:r>
                <a:rPr lang="en-US" sz="1600" spc="70" dirty="0">
                  <a:solidFill>
                    <a:srgbClr val="9A2500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spc="50" dirty="0">
                  <a:solidFill>
                    <a:srgbClr val="9A2500"/>
                  </a:solidFill>
                  <a:cs typeface="Arial" panose="020B0604020202020204" pitchFamily="34" charset="0"/>
                </a:rPr>
                <a:t>a</a:t>
              </a:r>
              <a:r>
                <a:rPr lang="en-US" sz="1600" spc="25" dirty="0">
                  <a:solidFill>
                    <a:srgbClr val="9A2500"/>
                  </a:solidFill>
                  <a:cs typeface="Arial" panose="020B0604020202020204" pitchFamily="34" charset="0"/>
                </a:rPr>
                <a:t>r</a:t>
              </a:r>
              <a:r>
                <a:rPr lang="en-US" sz="1600" spc="-40" dirty="0">
                  <a:solidFill>
                    <a:srgbClr val="9A2500"/>
                  </a:solidFill>
                  <a:cs typeface="Arial" panose="020B0604020202020204" pitchFamily="34" charset="0"/>
                </a:rPr>
                <a:t>y</a:t>
              </a:r>
              <a:r>
                <a:rPr lang="en-US" sz="1600" spc="-30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r>
                <a:rPr lang="en-US" sz="1600" spc="60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lang="en-US" sz="1600" spc="35" dirty="0">
                  <a:solidFill>
                    <a:srgbClr val="9A2500"/>
                  </a:solidFill>
                  <a:cs typeface="Arial" panose="020B0604020202020204" pitchFamily="34" charset="0"/>
                </a:rPr>
                <a:t>r</a:t>
              </a:r>
              <a:r>
                <a:rPr lang="en-US" sz="1600" spc="-45" dirty="0">
                  <a:solidFill>
                    <a:srgbClr val="9A2500"/>
                  </a:solidFill>
                  <a:cs typeface="Arial" panose="020B0604020202020204" pitchFamily="34" charset="0"/>
                </a:rPr>
                <a:t>v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ic</a:t>
              </a:r>
              <a:r>
                <a:rPr lang="en-US" sz="1600" spc="60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70" dirty="0">
                  <a:solidFill>
                    <a:srgbClr val="9A2500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o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80" dirty="0">
                  <a:solidFill>
                    <a:srgbClr val="9A2500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h</a:t>
              </a:r>
              <a:r>
                <a:rPr lang="en-US" sz="1600" spc="65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lang="en-US" sz="1600" spc="-30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35</a:t>
              </a:r>
              <a:r>
                <a:rPr lang="en-US" sz="1600" spc="-4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c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o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ll</a:t>
              </a:r>
              <a:r>
                <a:rPr lang="en-US" sz="1600" spc="60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c</a:t>
              </a:r>
              <a:r>
                <a:rPr lang="en-US" sz="1600" spc="80" dirty="0">
                  <a:solidFill>
                    <a:srgbClr val="9A2500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i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on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r>
                <a:rPr lang="en-US" sz="1600" spc="-70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h</a:t>
              </a:r>
              <a:r>
                <a:rPr lang="en-US" sz="1600" spc="60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l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d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30" dirty="0">
                  <a:solidFill>
                    <a:srgbClr val="9A2500"/>
                  </a:solidFill>
                  <a:cs typeface="Arial" panose="020B0604020202020204" pitchFamily="34" charset="0"/>
                </a:rPr>
                <a:t>b</a:t>
              </a:r>
              <a:r>
                <a:rPr lang="en-US" sz="1600" spc="-40" dirty="0">
                  <a:solidFill>
                    <a:srgbClr val="9A2500"/>
                  </a:solidFill>
                  <a:cs typeface="Arial" panose="020B0604020202020204" pitchFamily="34" charset="0"/>
                </a:rPr>
                <a:t>y</a:t>
              </a:r>
              <a:r>
                <a:rPr lang="en-US" sz="1600" spc="-20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80" dirty="0">
                  <a:solidFill>
                    <a:srgbClr val="9A2500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h</a:t>
              </a:r>
              <a:r>
                <a:rPr lang="en-US" sz="1600" spc="65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lang="en-US" sz="1600" spc="-40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11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-185" dirty="0">
                  <a:solidFill>
                    <a:srgbClr val="9A2500"/>
                  </a:solidFill>
                  <a:cs typeface="Arial" panose="020B0604020202020204" pitchFamily="34" charset="0"/>
                </a:rPr>
                <a:t>C</a:t>
              </a:r>
              <a:r>
                <a:rPr lang="en-US" sz="1600" spc="-105" dirty="0">
                  <a:solidFill>
                    <a:srgbClr val="9A2500"/>
                  </a:solidFill>
                  <a:cs typeface="Arial" panose="020B0604020202020204" pitchFamily="34" charset="0"/>
                </a:rPr>
                <a:t>G</a:t>
              </a:r>
              <a:r>
                <a:rPr lang="en-US" sz="1600" spc="-85" dirty="0">
                  <a:solidFill>
                    <a:srgbClr val="9A2500"/>
                  </a:solidFill>
                  <a:cs typeface="Arial" panose="020B0604020202020204" pitchFamily="34" charset="0"/>
                </a:rPr>
                <a:t>I</a:t>
              </a:r>
              <a:r>
                <a:rPr lang="en-US" sz="1600" spc="-145" dirty="0">
                  <a:solidFill>
                    <a:srgbClr val="9A2500"/>
                  </a:solidFill>
                  <a:cs typeface="Arial" panose="020B0604020202020204" pitchFamily="34" charset="0"/>
                </a:rPr>
                <a:t>A</a:t>
              </a:r>
              <a:r>
                <a:rPr lang="en-US" sz="1600" spc="-130" dirty="0">
                  <a:solidFill>
                    <a:srgbClr val="9A2500"/>
                  </a:solidFill>
                  <a:cs typeface="Arial" panose="020B0604020202020204" pitchFamily="34" charset="0"/>
                </a:rPr>
                <a:t>R</a:t>
              </a:r>
              <a:r>
                <a:rPr lang="en-US" sz="1600" spc="-5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c</a:t>
              </a:r>
              <a:r>
                <a:rPr lang="en-US" sz="1600" spc="60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lang="en-US" sz="1600" spc="30" dirty="0">
                  <a:solidFill>
                    <a:srgbClr val="9A2500"/>
                  </a:solidFill>
                  <a:cs typeface="Arial" panose="020B0604020202020204" pitchFamily="34" charset="0"/>
                </a:rPr>
                <a:t>n</a:t>
              </a:r>
              <a:r>
                <a:rPr lang="en-US" sz="1600" spc="80" dirty="0">
                  <a:solidFill>
                    <a:srgbClr val="9A2500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spc="10" dirty="0">
                  <a:solidFill>
                    <a:srgbClr val="9A2500"/>
                  </a:solidFill>
                  <a:cs typeface="Arial" panose="020B0604020202020204" pitchFamily="34" charset="0"/>
                </a:rPr>
                <a:t>er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endParaRPr lang="en-US" sz="1600" dirty="0">
                <a:solidFill>
                  <a:srgbClr val="9A2500"/>
                </a:solidFill>
                <a:cs typeface="Arial" panose="020B0604020202020204" pitchFamily="34" charset="0"/>
              </a:endParaRPr>
            </a:p>
            <a:p>
              <a:pPr marL="298450" indent="-28575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600" spc="-85" dirty="0">
                  <a:solidFill>
                    <a:srgbClr val="9A2500"/>
                  </a:solidFill>
                  <a:cs typeface="Arial" panose="020B0604020202020204" pitchFamily="34" charset="0"/>
                </a:rPr>
                <a:t>I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n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i</a:t>
              </a:r>
              <a:r>
                <a:rPr lang="en-US" sz="1600" spc="80" dirty="0">
                  <a:solidFill>
                    <a:srgbClr val="9A2500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u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,</a:t>
              </a:r>
              <a:r>
                <a:rPr lang="en-US" sz="1600" spc="-4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-155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lang="en-US" sz="1600" spc="-55" dirty="0">
                  <a:solidFill>
                    <a:srgbClr val="9A2500"/>
                  </a:solidFill>
                  <a:cs typeface="Arial" panose="020B0604020202020204" pitchFamily="34" charset="0"/>
                </a:rPr>
                <a:t>x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i</a:t>
              </a:r>
              <a:r>
                <a:rPr lang="en-US" sz="1600" spc="80" dirty="0">
                  <a:solidFill>
                    <a:srgbClr val="9A2500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u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,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 i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n</a:t>
              </a:r>
              <a:r>
                <a:rPr lang="en-US" sz="1600" spc="-45" dirty="0">
                  <a:solidFill>
                    <a:srgbClr val="9A2500"/>
                  </a:solidFill>
                  <a:cs typeface="Arial" panose="020B0604020202020204" pitchFamily="34" charset="0"/>
                </a:rPr>
                <a:t> v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i</a:t>
              </a:r>
              <a:r>
                <a:rPr lang="en-US" sz="1600" spc="80" dirty="0">
                  <a:solidFill>
                    <a:srgbClr val="9A2500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spc="10" dirty="0">
                  <a:solidFill>
                    <a:srgbClr val="9A2500"/>
                  </a:solidFill>
                  <a:cs typeface="Arial" panose="020B0604020202020204" pitchFamily="34" charset="0"/>
                </a:rPr>
                <a:t>r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o</a:t>
              </a:r>
              <a:r>
                <a:rPr lang="en-US" sz="1600" spc="-4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50" dirty="0">
                  <a:solidFill>
                    <a:srgbClr val="9A2500"/>
                  </a:solidFill>
                  <a:cs typeface="Arial" panose="020B0604020202020204" pitchFamily="34" charset="0"/>
                </a:rPr>
                <a:t>a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nd</a:t>
              </a:r>
              <a:r>
                <a:rPr lang="en-US" sz="1600" spc="-20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-35" dirty="0" err="1">
                  <a:solidFill>
                    <a:srgbClr val="9A2500"/>
                  </a:solidFill>
                  <a:cs typeface="Arial" panose="020B0604020202020204" pitchFamily="34" charset="0"/>
                </a:rPr>
                <a:t>c</a:t>
              </a:r>
              <a:r>
                <a:rPr lang="en-US" sz="1600" spc="25" dirty="0" err="1">
                  <a:solidFill>
                    <a:srgbClr val="9A2500"/>
                  </a:solidFill>
                  <a:cs typeface="Arial" panose="020B0604020202020204" pitchFamily="34" charset="0"/>
                </a:rPr>
                <a:t>r</a:t>
              </a:r>
              <a:r>
                <a:rPr lang="en-US" sz="1600" spc="-60" dirty="0" err="1">
                  <a:solidFill>
                    <a:srgbClr val="9A2500"/>
                  </a:solidFill>
                  <a:cs typeface="Arial" panose="020B0604020202020204" pitchFamily="34" charset="0"/>
                </a:rPr>
                <a:t>y</a:t>
              </a:r>
              <a:r>
                <a:rPr lang="en-US" sz="1600" spc="40" dirty="0" err="1">
                  <a:solidFill>
                    <a:srgbClr val="9A2500"/>
                  </a:solidFill>
                  <a:cs typeface="Arial" panose="020B0604020202020204" pitchFamily="34" charset="0"/>
                </a:rPr>
                <a:t>o</a:t>
              </a:r>
              <a:r>
                <a:rPr lang="en-US" sz="1600" spc="-45" dirty="0">
                  <a:solidFill>
                    <a:srgbClr val="9A2500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c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o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ll</a:t>
              </a:r>
              <a:r>
                <a:rPr lang="en-US" sz="1600" spc="60" dirty="0">
                  <a:solidFill>
                    <a:srgbClr val="9A2500"/>
                  </a:solidFill>
                  <a:cs typeface="Arial" panose="020B0604020202020204" pitchFamily="34" charset="0"/>
                </a:rPr>
                <a:t>e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c</a:t>
              </a:r>
              <a:r>
                <a:rPr lang="en-US" sz="1600" spc="80" dirty="0">
                  <a:solidFill>
                    <a:srgbClr val="9A2500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spc="-35" dirty="0">
                  <a:solidFill>
                    <a:srgbClr val="9A2500"/>
                  </a:solidFill>
                  <a:cs typeface="Arial" panose="020B0604020202020204" pitchFamily="34" charset="0"/>
                </a:rPr>
                <a:t>i</a:t>
              </a:r>
              <a:r>
                <a:rPr lang="en-US" sz="1600" spc="40" dirty="0">
                  <a:solidFill>
                    <a:srgbClr val="9A2500"/>
                  </a:solidFill>
                  <a:cs typeface="Arial" panose="020B0604020202020204" pitchFamily="34" charset="0"/>
                </a:rPr>
                <a:t>on</a:t>
              </a:r>
              <a:r>
                <a:rPr lang="en-US" sz="1600" spc="5" dirty="0">
                  <a:solidFill>
                    <a:srgbClr val="9A2500"/>
                  </a:solidFill>
                  <a:cs typeface="Arial" panose="020B0604020202020204" pitchFamily="34" charset="0"/>
                </a:rPr>
                <a:t>s</a:t>
              </a:r>
              <a:endParaRPr lang="en-US" sz="1600" dirty="0">
                <a:solidFill>
                  <a:srgbClr val="9A25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4B7C491-5E2D-4ED3-8E60-7E807419D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696" y="2438400"/>
            <a:ext cx="7187807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0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2367B347-0D86-403B-8765-0D9D8674456E}"/>
              </a:ext>
            </a:extLst>
          </p:cNvPr>
          <p:cNvGrpSpPr/>
          <p:nvPr/>
        </p:nvGrpSpPr>
        <p:grpSpPr>
          <a:xfrm>
            <a:off x="219505" y="286523"/>
            <a:ext cx="8718140" cy="6342878"/>
            <a:chOff x="219505" y="286523"/>
            <a:chExt cx="8718140" cy="6342878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2C66CA1-3235-40BF-B435-B6869B536C14}"/>
                </a:ext>
              </a:extLst>
            </p:cNvPr>
            <p:cNvGrpSpPr/>
            <p:nvPr/>
          </p:nvGrpSpPr>
          <p:grpSpPr>
            <a:xfrm>
              <a:off x="219505" y="783936"/>
              <a:ext cx="3132653" cy="1906503"/>
              <a:chOff x="219505" y="783936"/>
              <a:chExt cx="3132653" cy="190650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75B2B6F-1383-4716-A6A9-AE196E59BE67}"/>
                  </a:ext>
                </a:extLst>
              </p:cNvPr>
              <p:cNvSpPr txBox="1"/>
              <p:nvPr/>
            </p:nvSpPr>
            <p:spPr>
              <a:xfrm>
                <a:off x="341716" y="908930"/>
                <a:ext cx="2221870" cy="314621"/>
              </a:xfrm>
              <a:prstGeom prst="rect">
                <a:avLst/>
              </a:prstGeom>
              <a:noFill/>
              <a:ln>
                <a:solidFill>
                  <a:srgbClr val="F79646">
                    <a:lumMod val="75000"/>
                  </a:srgbClr>
                </a:solidFill>
              </a:ln>
            </p:spPr>
            <p:txBody>
              <a:bodyPr wrap="square" lIns="67739" tIns="33869" rIns="67739" bIns="33869" rtlCol="0">
                <a:spAutoFit/>
              </a:bodyPr>
              <a:lstStyle/>
              <a:p>
                <a:pPr marL="211684" marR="0" lvl="0" indent="-21168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Ex-situ conservation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B9EF96-E15C-41E0-B02E-B192766FB11F}"/>
                  </a:ext>
                </a:extLst>
              </p:cNvPr>
              <p:cNvSpPr txBox="1"/>
              <p:nvPr/>
            </p:nvSpPr>
            <p:spPr>
              <a:xfrm>
                <a:off x="337335" y="1356419"/>
                <a:ext cx="2347042" cy="314621"/>
              </a:xfrm>
              <a:prstGeom prst="rect">
                <a:avLst/>
              </a:prstGeom>
              <a:noFill/>
              <a:ln>
                <a:solidFill>
                  <a:srgbClr val="F79646">
                    <a:lumMod val="75000"/>
                  </a:srgbClr>
                </a:solidFill>
              </a:ln>
            </p:spPr>
            <p:txBody>
              <a:bodyPr wrap="square" lIns="67739" tIns="33869" rIns="67739" bIns="33869" rtlCol="0">
                <a:spAutoFit/>
              </a:bodyPr>
              <a:lstStyle/>
              <a:p>
                <a:pPr marL="211684" marR="0" lvl="0" indent="-21168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In-situ conservation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35D82A5-EA10-4379-AA9E-71327349A154}"/>
                  </a:ext>
                </a:extLst>
              </p:cNvPr>
              <p:cNvSpPr txBox="1"/>
              <p:nvPr/>
            </p:nvSpPr>
            <p:spPr>
              <a:xfrm>
                <a:off x="341715" y="1775869"/>
                <a:ext cx="2406520" cy="314621"/>
              </a:xfrm>
              <a:prstGeom prst="rect">
                <a:avLst/>
              </a:prstGeom>
              <a:noFill/>
              <a:ln>
                <a:solidFill>
                  <a:srgbClr val="F79646">
                    <a:lumMod val="75000"/>
                  </a:srgbClr>
                </a:solidFill>
              </a:ln>
            </p:spPr>
            <p:txBody>
              <a:bodyPr wrap="square" lIns="67739" tIns="33869" rIns="67739" bIns="33869" rtlCol="0">
                <a:spAutoFit/>
              </a:bodyPr>
              <a:lstStyle/>
              <a:p>
                <a:pPr marL="211684" marR="0" lvl="0" indent="-21168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Cryo conservation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C6B9AA9-D733-45FB-9AD1-AF71D73BF4E1}"/>
                  </a:ext>
                </a:extLst>
              </p:cNvPr>
              <p:cNvSpPr txBox="1"/>
              <p:nvPr/>
            </p:nvSpPr>
            <p:spPr>
              <a:xfrm>
                <a:off x="341714" y="2228962"/>
                <a:ext cx="2553885" cy="345398"/>
              </a:xfrm>
              <a:prstGeom prst="rect">
                <a:avLst/>
              </a:prstGeom>
              <a:noFill/>
              <a:ln>
                <a:solidFill>
                  <a:srgbClr val="F79646">
                    <a:lumMod val="75000"/>
                  </a:srgbClr>
                </a:solidFill>
              </a:ln>
            </p:spPr>
            <p:txBody>
              <a:bodyPr wrap="square" lIns="67739" tIns="33869" rIns="67739" bIns="33869" rtlCol="0">
                <a:spAutoFit/>
              </a:bodyPr>
              <a:lstStyle/>
              <a:p>
                <a:pPr marL="211684" marR="0" lvl="0" indent="-21168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Back-up conservation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CD6F8FE-FCED-46CF-803E-603E7BD6448A}"/>
                  </a:ext>
                </a:extLst>
              </p:cNvPr>
              <p:cNvSpPr/>
              <p:nvPr/>
            </p:nvSpPr>
            <p:spPr>
              <a:xfrm>
                <a:off x="219505" y="783936"/>
                <a:ext cx="3132653" cy="1906503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67739" tIns="33869" rIns="67739" bIns="3386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9234A16-C56F-46A8-A7F7-02E84583F7A5}"/>
                </a:ext>
              </a:extLst>
            </p:cNvPr>
            <p:cNvGrpSpPr/>
            <p:nvPr/>
          </p:nvGrpSpPr>
          <p:grpSpPr>
            <a:xfrm>
              <a:off x="219506" y="3256799"/>
              <a:ext cx="3171195" cy="3372602"/>
              <a:chOff x="219506" y="3256799"/>
              <a:chExt cx="3171195" cy="337260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19ECF24-30FC-41D4-83FB-8E9087308F56}"/>
                  </a:ext>
                </a:extLst>
              </p:cNvPr>
              <p:cNvSpPr/>
              <p:nvPr/>
            </p:nvSpPr>
            <p:spPr>
              <a:xfrm>
                <a:off x="219506" y="3256799"/>
                <a:ext cx="3171195" cy="3372602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67739" tIns="33869" rIns="67739" bIns="3386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3ACF3F9-1E3A-4702-8E90-7A5F64491BDF}"/>
                  </a:ext>
                </a:extLst>
              </p:cNvPr>
              <p:cNvSpPr txBox="1"/>
              <p:nvPr/>
            </p:nvSpPr>
            <p:spPr>
              <a:xfrm>
                <a:off x="341730" y="6096000"/>
                <a:ext cx="1656061" cy="314621"/>
              </a:xfrm>
              <a:prstGeom prst="rect">
                <a:avLst/>
              </a:prstGeom>
              <a:noFill/>
              <a:ln>
                <a:solidFill>
                  <a:srgbClr val="F79646">
                    <a:lumMod val="75000"/>
                  </a:srgbClr>
                </a:solidFill>
              </a:ln>
            </p:spPr>
            <p:txBody>
              <a:bodyPr wrap="square" lIns="67739" tIns="33869" rIns="67739" bIns="33869" rtlCol="0">
                <a:spAutoFit/>
              </a:bodyPr>
              <a:lstStyle/>
              <a:p>
                <a:pPr marL="211684" marR="0" lvl="0" indent="-21168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Seed systems 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C0CC8E2-D8BD-40D2-9D96-50E4DA7512BB}"/>
                  </a:ext>
                </a:extLst>
              </p:cNvPr>
              <p:cNvSpPr txBox="1"/>
              <p:nvPr/>
            </p:nvSpPr>
            <p:spPr>
              <a:xfrm>
                <a:off x="341730" y="4724400"/>
                <a:ext cx="1844359" cy="314621"/>
              </a:xfrm>
              <a:prstGeom prst="rect">
                <a:avLst/>
              </a:prstGeom>
              <a:noFill/>
              <a:ln>
                <a:solidFill>
                  <a:srgbClr val="F79646">
                    <a:lumMod val="75000"/>
                  </a:srgbClr>
                </a:solidFill>
              </a:ln>
            </p:spPr>
            <p:txBody>
              <a:bodyPr wrap="square" lIns="67739" tIns="33869" rIns="67739" bIns="33869" rtlCol="0">
                <a:spAutoFit/>
              </a:bodyPr>
              <a:lstStyle/>
              <a:p>
                <a:pPr marL="211684" marR="0" lvl="0" indent="-21168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Evaluation trials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A52CF50-5CB1-4CE0-87C4-EABD02847995}"/>
                  </a:ext>
                </a:extLst>
              </p:cNvPr>
              <p:cNvSpPr txBox="1"/>
              <p:nvPr/>
            </p:nvSpPr>
            <p:spPr>
              <a:xfrm>
                <a:off x="341730" y="4267200"/>
                <a:ext cx="1190772" cy="314621"/>
              </a:xfrm>
              <a:prstGeom prst="rect">
                <a:avLst/>
              </a:prstGeom>
              <a:noFill/>
              <a:ln>
                <a:solidFill>
                  <a:srgbClr val="F79646">
                    <a:lumMod val="75000"/>
                  </a:srgbClr>
                </a:solidFill>
              </a:ln>
            </p:spPr>
            <p:txBody>
              <a:bodyPr wrap="square" lIns="67739" tIns="33869" rIns="67739" bIns="33869" rtlCol="0">
                <a:spAutoFit/>
              </a:bodyPr>
              <a:lstStyle/>
              <a:p>
                <a:pPr marL="211684" marR="0" lvl="0" indent="-21168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Breeding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FD9A793-0A11-42CA-AF4A-5EDBB06F0A26}"/>
                  </a:ext>
                </a:extLst>
              </p:cNvPr>
              <p:cNvSpPr txBox="1"/>
              <p:nvPr/>
            </p:nvSpPr>
            <p:spPr>
              <a:xfrm>
                <a:off x="341730" y="3810000"/>
                <a:ext cx="1569874" cy="314621"/>
              </a:xfrm>
              <a:prstGeom prst="rect">
                <a:avLst/>
              </a:prstGeom>
              <a:noFill/>
              <a:ln>
                <a:solidFill>
                  <a:srgbClr val="F79646">
                    <a:lumMod val="75000"/>
                  </a:srgbClr>
                </a:solidFill>
              </a:ln>
            </p:spPr>
            <p:txBody>
              <a:bodyPr wrap="square" lIns="67739" tIns="33869" rIns="67739" bIns="33869" rtlCol="0">
                <a:spAutoFit/>
              </a:bodyPr>
              <a:lstStyle/>
              <a:p>
                <a:pPr marL="211684" marR="0" lvl="0" indent="-21168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Pre-breeding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48678F3-81A0-41E1-88B7-F29F00029C60}"/>
                  </a:ext>
                </a:extLst>
              </p:cNvPr>
              <p:cNvSpPr txBox="1"/>
              <p:nvPr/>
            </p:nvSpPr>
            <p:spPr>
              <a:xfrm>
                <a:off x="347052" y="3352800"/>
                <a:ext cx="2984858" cy="314621"/>
              </a:xfrm>
              <a:prstGeom prst="rect">
                <a:avLst/>
              </a:prstGeom>
              <a:noFill/>
              <a:ln>
                <a:solidFill>
                  <a:srgbClr val="F79646">
                    <a:lumMod val="75000"/>
                  </a:srgbClr>
                </a:solidFill>
              </a:ln>
            </p:spPr>
            <p:txBody>
              <a:bodyPr wrap="square" lIns="67739" tIns="33869" rIns="67739" bIns="33869" rtlCol="0">
                <a:spAutoFit/>
              </a:bodyPr>
              <a:lstStyle/>
              <a:p>
                <a:pPr marL="211684" marR="0" lvl="0" indent="-21168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Research (genotyping, other)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7FDE3D9-3FC2-4A05-96A7-3BF243A32AE8}"/>
                  </a:ext>
                </a:extLst>
              </p:cNvPr>
              <p:cNvSpPr txBox="1"/>
              <p:nvPr/>
            </p:nvSpPr>
            <p:spPr>
              <a:xfrm>
                <a:off x="341729" y="5181600"/>
                <a:ext cx="1428551" cy="314621"/>
              </a:xfrm>
              <a:prstGeom prst="rect">
                <a:avLst/>
              </a:prstGeom>
              <a:noFill/>
              <a:ln>
                <a:solidFill>
                  <a:srgbClr val="F79646">
                    <a:lumMod val="75000"/>
                  </a:srgbClr>
                </a:solidFill>
              </a:ln>
            </p:spPr>
            <p:txBody>
              <a:bodyPr wrap="square" lIns="67739" tIns="33869" rIns="67739" bIns="33869" rtlCol="0">
                <a:spAutoFit/>
              </a:bodyPr>
              <a:lstStyle/>
              <a:p>
                <a:pPr marL="211684" marR="0" lvl="0" indent="-21168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Variety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FBF85BD-76A4-4108-BB74-BE108920D534}"/>
                  </a:ext>
                </a:extLst>
              </p:cNvPr>
              <p:cNvSpPr txBox="1"/>
              <p:nvPr/>
            </p:nvSpPr>
            <p:spPr>
              <a:xfrm>
                <a:off x="332446" y="5638800"/>
                <a:ext cx="1437835" cy="314621"/>
              </a:xfrm>
              <a:prstGeom prst="rect">
                <a:avLst/>
              </a:prstGeom>
              <a:noFill/>
              <a:ln>
                <a:solidFill>
                  <a:srgbClr val="F79646">
                    <a:lumMod val="75000"/>
                  </a:srgbClr>
                </a:solidFill>
              </a:ln>
            </p:spPr>
            <p:txBody>
              <a:bodyPr wrap="square" lIns="67739" tIns="33869" rIns="67739" bIns="33869" rtlCol="0">
                <a:spAutoFit/>
              </a:bodyPr>
              <a:lstStyle/>
              <a:p>
                <a:pPr marL="211684" marR="0" lvl="0" indent="-21168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rPr>
                  <a:t>Germplasm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FC80E7E-5AFA-4BB3-913C-99999FA2CAA3}"/>
                </a:ext>
              </a:extLst>
            </p:cNvPr>
            <p:cNvSpPr txBox="1"/>
            <p:nvPr/>
          </p:nvSpPr>
          <p:spPr>
            <a:xfrm>
              <a:off x="3640555" y="286523"/>
              <a:ext cx="2483912" cy="1176395"/>
            </a:xfrm>
            <a:prstGeom prst="rect">
              <a:avLst/>
            </a:prstGeom>
            <a:noFill/>
            <a:ln>
              <a:solidFill>
                <a:srgbClr val="F79646">
                  <a:lumMod val="75000"/>
                </a:srgbClr>
              </a:solidFill>
            </a:ln>
          </p:spPr>
          <p:txBody>
            <a:bodyPr wrap="square" lIns="67739" tIns="33869" rIns="67739" bIns="33869" rtlCol="0">
              <a:spAutoFit/>
            </a:bodyPr>
            <a:lstStyle/>
            <a:p>
              <a:pPr marL="211684" marR="0" lvl="0" indent="-211684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Wild species</a:t>
              </a:r>
            </a:p>
            <a:p>
              <a:pPr marL="211684" marR="0" lvl="0" indent="-211684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Landraces </a:t>
              </a:r>
            </a:p>
            <a:p>
              <a:pPr marL="211684" marR="0" lvl="0" indent="-211684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Improved lines</a:t>
              </a:r>
            </a:p>
            <a:p>
              <a:pPr marL="211684" marR="0" lvl="0" indent="-211684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</a:rPr>
                <a:t>Research materials </a:t>
              </a:r>
            </a:p>
          </p:txBody>
        </p:sp>
        <p:cxnSp>
          <p:nvCxnSpPr>
            <p:cNvPr id="59" name="Connector: Elbow 58">
              <a:extLst>
                <a:ext uri="{FF2B5EF4-FFF2-40B4-BE49-F238E27FC236}">
                  <a16:creationId xmlns:a16="http://schemas.microsoft.com/office/drawing/2014/main" id="{6C733F4B-FCBE-43B7-AE01-F10ED310FC8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72460" y="4091899"/>
              <a:ext cx="588224" cy="1551742"/>
            </a:xfrm>
            <a:prstGeom prst="bentConnector2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60" name="Connector: Elbow 59">
              <a:extLst>
                <a:ext uri="{FF2B5EF4-FFF2-40B4-BE49-F238E27FC236}">
                  <a16:creationId xmlns:a16="http://schemas.microsoft.com/office/drawing/2014/main" id="{DA40F0A1-FFBE-4BBD-B5E3-94FB45F39B9D}"/>
                </a:ext>
              </a:extLst>
            </p:cNvPr>
            <p:cNvCxnSpPr>
              <a:cxnSpLocks/>
              <a:endCxn id="43" idx="3"/>
            </p:cNvCxnSpPr>
            <p:nvPr/>
          </p:nvCxnSpPr>
          <p:spPr>
            <a:xfrm rot="16200000" flipV="1">
              <a:off x="3034416" y="2054930"/>
              <a:ext cx="1449902" cy="814417"/>
            </a:xfrm>
            <a:prstGeom prst="bentConnector2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94B5E77-81C8-40CA-95E3-DB5D70CFE658}"/>
                </a:ext>
              </a:extLst>
            </p:cNvPr>
            <p:cNvCxnSpPr/>
            <p:nvPr/>
          </p:nvCxnSpPr>
          <p:spPr>
            <a:xfrm>
              <a:off x="4844271" y="1520102"/>
              <a:ext cx="0" cy="376416"/>
            </a:xfrm>
            <a:prstGeom prst="straightConnector1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4FE2541-B5F0-4BC0-831C-AA91D4A15FA3}"/>
                </a:ext>
              </a:extLst>
            </p:cNvPr>
            <p:cNvGrpSpPr/>
            <p:nvPr/>
          </p:nvGrpSpPr>
          <p:grpSpPr>
            <a:xfrm>
              <a:off x="4366257" y="1840420"/>
              <a:ext cx="4571388" cy="2765016"/>
              <a:chOff x="4366257" y="1840420"/>
              <a:chExt cx="4571388" cy="2765016"/>
            </a:xfrm>
          </p:grpSpPr>
          <p:sp>
            <p:nvSpPr>
              <p:cNvPr id="49" name="Down Arrow 18">
                <a:extLst>
                  <a:ext uri="{FF2B5EF4-FFF2-40B4-BE49-F238E27FC236}">
                    <a16:creationId xmlns:a16="http://schemas.microsoft.com/office/drawing/2014/main" id="{4FBB9A0D-A931-4085-AB14-C5EBE7A44D72}"/>
                  </a:ext>
                </a:extLst>
              </p:cNvPr>
              <p:cNvSpPr/>
              <p:nvPr/>
            </p:nvSpPr>
            <p:spPr>
              <a:xfrm>
                <a:off x="4678019" y="2279760"/>
                <a:ext cx="264424" cy="669091"/>
              </a:xfrm>
              <a:prstGeom prst="downArrow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67739" tIns="33869" rIns="67739" bIns="3386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" name="Down Arrow 19">
                <a:extLst>
                  <a:ext uri="{FF2B5EF4-FFF2-40B4-BE49-F238E27FC236}">
                    <a16:creationId xmlns:a16="http://schemas.microsoft.com/office/drawing/2014/main" id="{22B902CC-2A6F-4727-9B55-BDC580D1E6AA}"/>
                  </a:ext>
                </a:extLst>
              </p:cNvPr>
              <p:cNvSpPr/>
              <p:nvPr/>
            </p:nvSpPr>
            <p:spPr>
              <a:xfrm>
                <a:off x="4702652" y="3446328"/>
                <a:ext cx="274437" cy="789776"/>
              </a:xfrm>
              <a:prstGeom prst="downArrow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67739" tIns="33869" rIns="67739" bIns="3386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" name="Up-Down Arrow 20">
                <a:extLst>
                  <a:ext uri="{FF2B5EF4-FFF2-40B4-BE49-F238E27FC236}">
                    <a16:creationId xmlns:a16="http://schemas.microsoft.com/office/drawing/2014/main" id="{38CAA070-52E9-4BCE-86C0-3FBE6632BBAC}"/>
                  </a:ext>
                </a:extLst>
              </p:cNvPr>
              <p:cNvSpPr/>
              <p:nvPr/>
            </p:nvSpPr>
            <p:spPr>
              <a:xfrm rot="16200000">
                <a:off x="6517002" y="2827575"/>
                <a:ext cx="165709" cy="884740"/>
              </a:xfrm>
              <a:prstGeom prst="upDownArrow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lIns="67739" tIns="33869" rIns="67739" bIns="33869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0366A14-E730-4525-BDB7-237C3A891591}"/>
                  </a:ext>
                </a:extLst>
              </p:cNvPr>
              <p:cNvSpPr txBox="1"/>
              <p:nvPr/>
            </p:nvSpPr>
            <p:spPr>
              <a:xfrm rot="16200000">
                <a:off x="3986882" y="2503162"/>
                <a:ext cx="1132266" cy="222288"/>
              </a:xfrm>
              <a:prstGeom prst="rect">
                <a:avLst/>
              </a:prstGeom>
              <a:noFill/>
            </p:spPr>
            <p:txBody>
              <a:bodyPr wrap="none" lIns="67739" tIns="33869" rIns="67739" bIns="33869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n-lt"/>
                  </a:rPr>
                  <a:t>Phytosanitation 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64AA703-8ADB-4885-AC40-2B7E0D39C766}"/>
                  </a:ext>
                </a:extLst>
              </p:cNvPr>
              <p:cNvSpPr txBox="1"/>
              <p:nvPr/>
            </p:nvSpPr>
            <p:spPr>
              <a:xfrm>
                <a:off x="5879939" y="2130506"/>
                <a:ext cx="1932164" cy="345398"/>
              </a:xfrm>
              <a:prstGeom prst="rect">
                <a:avLst/>
              </a:prstGeom>
              <a:noFill/>
            </p:spPr>
            <p:txBody>
              <a:bodyPr wrap="none" lIns="67739" tIns="33869" rIns="67739" bIns="33869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n-lt"/>
                  </a:rPr>
                  <a:t>Phytosanitation 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C6F1F085-3FAE-4CE5-88BF-9112688C3979}"/>
                  </a:ext>
                </a:extLst>
              </p:cNvPr>
              <p:cNvCxnSpPr/>
              <p:nvPr/>
            </p:nvCxnSpPr>
            <p:spPr>
              <a:xfrm>
                <a:off x="6599856" y="2497526"/>
                <a:ext cx="0" cy="356777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5" name="Elbow Connector 26">
                <a:extLst>
                  <a:ext uri="{FF2B5EF4-FFF2-40B4-BE49-F238E27FC236}">
                    <a16:creationId xmlns:a16="http://schemas.microsoft.com/office/drawing/2014/main" id="{71DB1DEB-4B02-4DE3-B115-A0DAB7FE7837}"/>
                  </a:ext>
                </a:extLst>
              </p:cNvPr>
              <p:cNvCxnSpPr/>
              <p:nvPr/>
            </p:nvCxnSpPr>
            <p:spPr>
              <a:xfrm rot="10800000" flipV="1">
                <a:off x="5809276" y="3573222"/>
                <a:ext cx="1950761" cy="874679"/>
              </a:xfrm>
              <a:prstGeom prst="bentConnector3">
                <a:avLst>
                  <a:gd name="adj1" fmla="val 0"/>
                </a:avLst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812709C-A15B-4C2F-B120-FC801D907C77}"/>
                  </a:ext>
                </a:extLst>
              </p:cNvPr>
              <p:cNvSpPr txBox="1"/>
              <p:nvPr/>
            </p:nvSpPr>
            <p:spPr>
              <a:xfrm>
                <a:off x="5910269" y="4086275"/>
                <a:ext cx="1932164" cy="345398"/>
              </a:xfrm>
              <a:prstGeom prst="rect">
                <a:avLst/>
              </a:prstGeom>
              <a:noFill/>
            </p:spPr>
            <p:txBody>
              <a:bodyPr wrap="none" lIns="67739" tIns="33869" rIns="67739" bIns="33869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n-lt"/>
                  </a:rPr>
                  <a:t>Phytosanitation </a:t>
                </a:r>
              </a:p>
            </p:txBody>
          </p:sp>
          <p:cxnSp>
            <p:nvCxnSpPr>
              <p:cNvPr id="57" name="Connector: Elbow 56">
                <a:extLst>
                  <a:ext uri="{FF2B5EF4-FFF2-40B4-BE49-F238E27FC236}">
                    <a16:creationId xmlns:a16="http://schemas.microsoft.com/office/drawing/2014/main" id="{CDE13A5D-3366-4E8C-BCD2-5FE49510AF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6165" y="2046201"/>
                <a:ext cx="2029315" cy="902649"/>
              </a:xfrm>
              <a:prstGeom prst="bentConnector2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5E971A5-0480-4A10-AD3F-4F0CB26FCE4B}"/>
                  </a:ext>
                </a:extLst>
              </p:cNvPr>
              <p:cNvSpPr txBox="1"/>
              <p:nvPr/>
            </p:nvSpPr>
            <p:spPr>
              <a:xfrm rot="16200000">
                <a:off x="4006193" y="3693919"/>
                <a:ext cx="1132266" cy="222288"/>
              </a:xfrm>
              <a:prstGeom prst="rect">
                <a:avLst/>
              </a:prstGeom>
              <a:noFill/>
            </p:spPr>
            <p:txBody>
              <a:bodyPr wrap="none" lIns="67739" tIns="33869" rIns="67739" bIns="33869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n-lt"/>
                  </a:rPr>
                  <a:t>Phytosanitation 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24929BD-C3B4-415D-BC8A-27FE507A77E1}"/>
                  </a:ext>
                </a:extLst>
              </p:cNvPr>
              <p:cNvSpPr txBox="1"/>
              <p:nvPr/>
            </p:nvSpPr>
            <p:spPr>
              <a:xfrm>
                <a:off x="4378546" y="1840420"/>
                <a:ext cx="1197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Collection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E7F0E4F-5C1B-4724-969B-BD5EE3C50DFD}"/>
                  </a:ext>
                </a:extLst>
              </p:cNvPr>
              <p:cNvSpPr txBox="1"/>
              <p:nvPr/>
            </p:nvSpPr>
            <p:spPr>
              <a:xfrm>
                <a:off x="4366257" y="3024175"/>
                <a:ext cx="1544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Conservation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321142A-0C9F-49BD-84BD-AA97BB9FE018}"/>
                  </a:ext>
                </a:extLst>
              </p:cNvPr>
              <p:cNvSpPr txBox="1"/>
              <p:nvPr/>
            </p:nvSpPr>
            <p:spPr>
              <a:xfrm>
                <a:off x="4435801" y="4236104"/>
                <a:ext cx="133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Distribution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0284412-9E47-4E54-BFE8-16394A4E0E21}"/>
                  </a:ext>
                </a:extLst>
              </p:cNvPr>
              <p:cNvSpPr txBox="1"/>
              <p:nvPr/>
            </p:nvSpPr>
            <p:spPr>
              <a:xfrm>
                <a:off x="7162800" y="2895600"/>
                <a:ext cx="17748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Regeneration</a:t>
                </a:r>
              </a:p>
              <a:p>
                <a:r>
                  <a:rPr lang="en-US" dirty="0">
                    <a:latin typeface="+mn-lt"/>
                  </a:rPr>
                  <a:t>(seed increase)</a:t>
                </a:r>
              </a:p>
            </p:txBody>
          </p: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C989C309-FB59-44E1-9B63-D5D0F14A6737}"/>
              </a:ext>
            </a:extLst>
          </p:cNvPr>
          <p:cNvSpPr txBox="1"/>
          <p:nvPr/>
        </p:nvSpPr>
        <p:spPr>
          <a:xfrm flipH="1">
            <a:off x="6330968" y="205534"/>
            <a:ext cx="2813032" cy="1176395"/>
          </a:xfrm>
          <a:prstGeom prst="rect">
            <a:avLst/>
          </a:prstGeom>
          <a:noFill/>
        </p:spPr>
        <p:txBody>
          <a:bodyPr wrap="square" lIns="67739" tIns="33869" rIns="67739" bIns="33869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8E0E00"/>
                </a:solidFill>
                <a:latin typeface="+mn-lt"/>
              </a:rPr>
              <a:t>GHU at all stages of germplasm flow</a:t>
            </a:r>
          </a:p>
        </p:txBody>
      </p:sp>
    </p:spTree>
    <p:extLst>
      <p:ext uri="{BB962C8B-B14F-4D97-AF65-F5344CB8AC3E}">
        <p14:creationId xmlns:p14="http://schemas.microsoft.com/office/powerpoint/2010/main" val="1680325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E4E5EF9-1AA3-4BAF-A099-51ED67AA9D65}"/>
              </a:ext>
            </a:extLst>
          </p:cNvPr>
          <p:cNvGrpSpPr/>
          <p:nvPr/>
        </p:nvGrpSpPr>
        <p:grpSpPr>
          <a:xfrm>
            <a:off x="457202" y="360051"/>
            <a:ext cx="7772398" cy="5826341"/>
            <a:chOff x="457202" y="360051"/>
            <a:chExt cx="7772398" cy="58263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5346BE-2F7C-4E4F-8F3A-4F450E0BA76C}"/>
                </a:ext>
              </a:extLst>
            </p:cNvPr>
            <p:cNvGrpSpPr/>
            <p:nvPr/>
          </p:nvGrpSpPr>
          <p:grpSpPr>
            <a:xfrm>
              <a:off x="2362200" y="1600200"/>
              <a:ext cx="4343400" cy="4586192"/>
              <a:chOff x="2171701" y="1524000"/>
              <a:chExt cx="4343400" cy="4586192"/>
            </a:xfrm>
          </p:grpSpPr>
          <p:sp>
            <p:nvSpPr>
              <p:cNvPr id="5" name="object 10">
                <a:extLst>
                  <a:ext uri="{FF2B5EF4-FFF2-40B4-BE49-F238E27FC236}">
                    <a16:creationId xmlns:a16="http://schemas.microsoft.com/office/drawing/2014/main" id="{86322CC3-356E-4546-A3C0-5810074C07B0}"/>
                  </a:ext>
                </a:extLst>
              </p:cNvPr>
              <p:cNvSpPr/>
              <p:nvPr/>
            </p:nvSpPr>
            <p:spPr>
              <a:xfrm>
                <a:off x="2171701" y="1524000"/>
                <a:ext cx="4343400" cy="458619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ABC5CF-4BCD-43D5-83A7-6E1A29FB4DB5}"/>
                  </a:ext>
                </a:extLst>
              </p:cNvPr>
              <p:cNvSpPr/>
              <p:nvPr/>
            </p:nvSpPr>
            <p:spPr>
              <a:xfrm>
                <a:off x="3820027" y="1892968"/>
                <a:ext cx="11430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hlinkClick r:id="rId3" action="ppaction://hlinksldjump"/>
                  </a:rPr>
                  <a:t>Regulatory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  <a:hlinkClick r:id="rId3" action="ppaction://hlinksldjump"/>
                  </a:rPr>
                  <a:t>compliance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3C1A4DD-59E8-4AAB-856D-52FE5226F6D0}"/>
                  </a:ext>
                </a:extLst>
              </p:cNvPr>
              <p:cNvSpPr/>
              <p:nvPr/>
            </p:nvSpPr>
            <p:spPr>
              <a:xfrm>
                <a:off x="5311141" y="2681192"/>
                <a:ext cx="10668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hlinkClick r:id="rId4" action="ppaction://hlinksldjump"/>
                  </a:rPr>
                  <a:t>Surveillance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4" action="ppaction://hlinksldjump"/>
                  </a:rPr>
                  <a:t>and pest risk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4" action="ppaction://hlinksldjump"/>
                  </a:rPr>
                  <a:t>assessment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46ACD8-6EBA-4ADB-BB69-BA697F2944AF}"/>
                  </a:ext>
                </a:extLst>
              </p:cNvPr>
              <p:cNvSpPr/>
              <p:nvPr/>
            </p:nvSpPr>
            <p:spPr>
              <a:xfrm>
                <a:off x="5295901" y="4342797"/>
                <a:ext cx="10668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hlinkClick r:id="rId5" action="ppaction://hlinksldjump"/>
                  </a:rPr>
                  <a:t>Training and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5" action="ppaction://hlinksldjump"/>
                  </a:rPr>
                  <a:t>capacity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5" action="ppaction://hlinksldjump"/>
                  </a:rPr>
                  <a:t>development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462E76-E253-4E43-8C04-F105A6CA6A13}"/>
                  </a:ext>
                </a:extLst>
              </p:cNvPr>
              <p:cNvSpPr/>
              <p:nvPr/>
            </p:nvSpPr>
            <p:spPr>
              <a:xfrm>
                <a:off x="3756662" y="5020056"/>
                <a:ext cx="12954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hlinkClick r:id="rId6" action="ppaction://hlinksldjump"/>
                  </a:rPr>
                  <a:t>Knowledge on exotic and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6" action="ppaction://hlinksldjump"/>
                  </a:rPr>
                  <a:t>endemic pest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6" action="ppaction://hlinksldjump"/>
                  </a:rPr>
                  <a:t>and pathogens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1E9E66-E113-411D-B839-FE8180A9C8BF}"/>
                  </a:ext>
                </a:extLst>
              </p:cNvPr>
              <p:cNvSpPr/>
              <p:nvPr/>
            </p:nvSpPr>
            <p:spPr>
              <a:xfrm>
                <a:off x="2400302" y="4097172"/>
                <a:ext cx="1066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hlinkClick r:id="rId7" action="ppaction://hlinksldjump"/>
                  </a:rPr>
                  <a:t>Clean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7" action="ppaction://hlinksldjump"/>
                  </a:rPr>
                  <a:t>planting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7" action="ppaction://hlinksldjump"/>
                  </a:rPr>
                  <a:t>material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7" action="ppaction://hlinksldjump"/>
                  </a:rPr>
                  <a:t>production &amp;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7" action="ppaction://hlinksldjump"/>
                  </a:rPr>
                  <a:t>distribution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C18DE65-EAE4-42C9-90FE-F4C7FA4E6CC7}"/>
                  </a:ext>
                </a:extLst>
              </p:cNvPr>
              <p:cNvSpPr/>
              <p:nvPr/>
            </p:nvSpPr>
            <p:spPr>
              <a:xfrm>
                <a:off x="2324102" y="2588858"/>
                <a:ext cx="12192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hlinkClick r:id="rId8" action="ppaction://hlinksldjump"/>
                  </a:rPr>
                  <a:t>Development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8" action="ppaction://hlinksldjump"/>
                  </a:rPr>
                  <a:t>of Diagnostic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8" action="ppaction://hlinksldjump"/>
                  </a:rPr>
                  <a:t>tools and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  <a:hlinkClick r:id="rId8" action="ppaction://hlinksldjump"/>
                  </a:rPr>
                  <a:t>procedures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C0AEBC6-1543-40C3-90C0-69D00C2BF5EA}"/>
                  </a:ext>
                </a:extLst>
              </p:cNvPr>
              <p:cNvSpPr/>
              <p:nvPr/>
            </p:nvSpPr>
            <p:spPr>
              <a:xfrm>
                <a:off x="3836875" y="3530025"/>
                <a:ext cx="96372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FFFFFF"/>
                    </a:solidFill>
                    <a:latin typeface="CIDFont+F2"/>
                  </a:rPr>
                  <a:t>GHU</a:t>
                </a:r>
                <a:endParaRPr lang="en-US" sz="3200" dirty="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1A6FCB-147F-4632-B783-1E7895B18624}"/>
                </a:ext>
              </a:extLst>
            </p:cNvPr>
            <p:cNvSpPr/>
            <p:nvPr/>
          </p:nvSpPr>
          <p:spPr>
            <a:xfrm>
              <a:off x="457202" y="360051"/>
              <a:ext cx="777239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9A2500"/>
                  </a:solidFill>
                  <a:latin typeface="+mn-lt"/>
                </a:rPr>
                <a:t>GHUs ensure phytosanitary safety of genetic resources</a:t>
              </a:r>
            </a:p>
            <a:p>
              <a:endParaRPr lang="en-US" dirty="0">
                <a:solidFill>
                  <a:srgbClr val="9A2500"/>
                </a:solidFill>
                <a:latin typeface="+mn-lt"/>
              </a:endParaRPr>
            </a:p>
            <a:p>
              <a:r>
                <a:rPr lang="en-US" dirty="0">
                  <a:solidFill>
                    <a:srgbClr val="9A2500"/>
                  </a:solidFill>
                  <a:latin typeface="+mn-lt"/>
                </a:rPr>
                <a:t>Research &amp; Service functions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4125262"/>
      </p:ext>
    </p:extLst>
  </p:cSld>
  <p:clrMapOvr>
    <a:masterClrMapping/>
  </p:clrMapOvr>
</p:sld>
</file>

<file path=ppt/theme/theme1.xml><?xml version="1.0" encoding="utf-8"?>
<a:theme xmlns:a="http://schemas.openxmlformats.org/drawingml/2006/main" name="CIP_Presentation_template">
  <a:themeElements>
    <a:clrScheme name="CIP_Presentatio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P_Presentation_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P_Presentatio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_Presentatio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_Presentatio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_Presentatio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_Presentatio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_Presentatio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IP_Presentation_template">
  <a:themeElements>
    <a:clrScheme name="CIP_Presentatio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P_Presentation_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P_Presentatio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_Presentatio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_Presentatio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_Presentatio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_Presentatio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P_Presentatio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P_Presentatio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Settings\clafosse\Local Settings\Temporary Internet Files\OLK243\CIP_Presentation_template.pot</Template>
  <TotalTime>13448</TotalTime>
  <Words>1246</Words>
  <Application>Microsoft Office PowerPoint</Application>
  <PresentationFormat>Presentación en pantalla (4:3)</PresentationFormat>
  <Paragraphs>198</Paragraphs>
  <Slides>26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CIDFont+F2</vt:lpstr>
      <vt:lpstr>Times New Roman</vt:lpstr>
      <vt:lpstr>Verdana</vt:lpstr>
      <vt:lpstr>CIP_Presentation_template</vt:lpstr>
      <vt:lpstr>1_CIP_Presentation_template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International Potato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clafosse</dc:creator>
  <cp:lastModifiedBy>Equipo Movil</cp:lastModifiedBy>
  <cp:revision>193</cp:revision>
  <dcterms:created xsi:type="dcterms:W3CDTF">2008-10-27T15:37:48Z</dcterms:created>
  <dcterms:modified xsi:type="dcterms:W3CDTF">2018-10-31T15:55:18Z</dcterms:modified>
</cp:coreProperties>
</file>