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notesMasterIdLst>
    <p:notesMasterId r:id="rId16"/>
  </p:notesMasterIdLst>
  <p:sldIdLst>
    <p:sldId id="256" r:id="rId2"/>
    <p:sldId id="257" r:id="rId3"/>
    <p:sldId id="260" r:id="rId4"/>
    <p:sldId id="261" r:id="rId5"/>
    <p:sldId id="262" r:id="rId6"/>
    <p:sldId id="281" r:id="rId7"/>
    <p:sldId id="282" r:id="rId8"/>
    <p:sldId id="284" r:id="rId9"/>
    <p:sldId id="285" r:id="rId10"/>
    <p:sldId id="283" r:id="rId11"/>
    <p:sldId id="278" r:id="rId12"/>
    <p:sldId id="276" r:id="rId13"/>
    <p:sldId id="277" r:id="rId14"/>
    <p:sldId id="286" r:id="rId15"/>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a Medina" initials="LM" lastIdx="1" clrIdx="0">
    <p:extLst>
      <p:ext uri="{19B8F6BF-5375-455C-9EA6-DF929625EA0E}">
        <p15:presenceInfo xmlns:p15="http://schemas.microsoft.com/office/powerpoint/2012/main" userId="Lorena Med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64" autoAdjust="0"/>
  </p:normalViewPr>
  <p:slideViewPr>
    <p:cSldViewPr snapToGrid="0">
      <p:cViewPr varScale="1">
        <p:scale>
          <a:sx n="63" d="100"/>
          <a:sy n="63" d="100"/>
        </p:scale>
        <p:origin x="822" y="78"/>
      </p:cViewPr>
      <p:guideLst/>
    </p:cSldViewPr>
  </p:slideViewPr>
  <p:outlineViewPr>
    <p:cViewPr>
      <p:scale>
        <a:sx n="33" d="100"/>
        <a:sy n="33" d="100"/>
      </p:scale>
      <p:origin x="0" y="-8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B3211-3447-4BAD-81A6-48421DF22B0A}"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es-ES"/>
        </a:p>
      </dgm:t>
    </dgm:pt>
    <dgm:pt modelId="{C0D92236-4827-446B-A94A-838E70D120A2}">
      <dgm:prSet phldrT="[Texto]"/>
      <dgm:spPr/>
      <dgm:t>
        <a:bodyPr/>
        <a:lstStyle/>
        <a:p>
          <a:r>
            <a:rPr lang="es-EC" b="1" dirty="0" smtClean="0">
              <a:latin typeface="Book Antiqua" panose="02040602050305030304" pitchFamily="18" charset="0"/>
            </a:rPr>
            <a:t>COOPERATION ACTIONS</a:t>
          </a:r>
        </a:p>
        <a:p>
          <a:r>
            <a:rPr lang="es-EC" b="1" dirty="0" smtClean="0">
              <a:latin typeface="Book Antiqua" panose="02040602050305030304" pitchFamily="18" charset="0"/>
            </a:rPr>
            <a:t>   </a:t>
          </a:r>
          <a:r>
            <a:rPr lang="es-UY" b="1" dirty="0" smtClean="0">
              <a:latin typeface="Book Antiqua" panose="02040602050305030304" pitchFamily="18" charset="0"/>
            </a:rPr>
            <a:t>sep. 2017 to oct. 2018</a:t>
          </a:r>
          <a:endParaRPr lang="es-ES" dirty="0">
            <a:latin typeface="Book Antiqua" panose="02040602050305030304" pitchFamily="18" charset="0"/>
          </a:endParaRPr>
        </a:p>
      </dgm:t>
    </dgm:pt>
    <dgm:pt modelId="{353ED1DB-62A9-454D-8DF9-3A16026C7762}" type="parTrans" cxnId="{D353D4C6-CEBD-4F5E-B070-636467C6DF39}">
      <dgm:prSet/>
      <dgm:spPr/>
      <dgm:t>
        <a:bodyPr/>
        <a:lstStyle/>
        <a:p>
          <a:endParaRPr lang="es-ES">
            <a:latin typeface="Book Antiqua" panose="02040602050305030304" pitchFamily="18" charset="0"/>
          </a:endParaRPr>
        </a:p>
      </dgm:t>
    </dgm:pt>
    <dgm:pt modelId="{7C6DBE24-E156-47DF-B802-1FE9A1F5B2CB}" type="sibTrans" cxnId="{D353D4C6-CEBD-4F5E-B070-636467C6DF39}">
      <dgm:prSet/>
      <dgm:spPr/>
      <dgm:t>
        <a:bodyPr/>
        <a:lstStyle/>
        <a:p>
          <a:endParaRPr lang="es-ES">
            <a:latin typeface="Book Antiqua" panose="02040602050305030304" pitchFamily="18" charset="0"/>
          </a:endParaRPr>
        </a:p>
      </dgm:t>
    </dgm:pt>
    <dgm:pt modelId="{332598F5-99DC-4B9C-BB7B-04B644F7D2B9}">
      <dgm:prSet phldrT="[Texto]"/>
      <dgm:spPr/>
      <dgm:t>
        <a:bodyPr/>
        <a:lstStyle/>
        <a:p>
          <a:r>
            <a:rPr lang="es-UY" b="1" dirty="0" err="1" smtClean="0">
              <a:latin typeface="Book Antiqua" panose="02040602050305030304" pitchFamily="18" charset="0"/>
            </a:rPr>
            <a:t>Hemispheric</a:t>
          </a:r>
          <a:r>
            <a:rPr lang="es-UY" b="1" dirty="0" smtClean="0">
              <a:latin typeface="Book Antiqua" panose="02040602050305030304" pitchFamily="18" charset="0"/>
            </a:rPr>
            <a:t> and regional </a:t>
          </a:r>
          <a:r>
            <a:rPr lang="es-UY" b="1" dirty="0" err="1" smtClean="0">
              <a:latin typeface="Book Antiqua" panose="02040602050305030304" pitchFamily="18" charset="0"/>
            </a:rPr>
            <a:t>Actions</a:t>
          </a:r>
          <a:endParaRPr lang="es-ES" dirty="0">
            <a:latin typeface="Book Antiqua" panose="02040602050305030304" pitchFamily="18" charset="0"/>
          </a:endParaRPr>
        </a:p>
      </dgm:t>
    </dgm:pt>
    <dgm:pt modelId="{6C2A7A0F-7147-40E3-9A38-64105B44A9BA}" type="parTrans" cxnId="{70BF2C76-79B3-46E6-93DD-05172672558D}">
      <dgm:prSet/>
      <dgm:spPr/>
      <dgm:t>
        <a:bodyPr/>
        <a:lstStyle/>
        <a:p>
          <a:endParaRPr lang="es-ES">
            <a:latin typeface="Book Antiqua" panose="02040602050305030304" pitchFamily="18" charset="0"/>
          </a:endParaRPr>
        </a:p>
      </dgm:t>
    </dgm:pt>
    <dgm:pt modelId="{00D3E75E-7437-4973-8E12-05DC4B5E698D}" type="sibTrans" cxnId="{70BF2C76-79B3-46E6-93DD-05172672558D}">
      <dgm:prSet/>
      <dgm:spPr/>
      <dgm:t>
        <a:bodyPr/>
        <a:lstStyle/>
        <a:p>
          <a:endParaRPr lang="es-ES">
            <a:latin typeface="Book Antiqua" panose="02040602050305030304" pitchFamily="18" charset="0"/>
          </a:endParaRPr>
        </a:p>
      </dgm:t>
    </dgm:pt>
    <dgm:pt modelId="{FF1ADFEB-7E42-4EB1-B51A-94973E904AE4}">
      <dgm:prSet phldrT="[Texto]"/>
      <dgm:spPr/>
      <dgm:t>
        <a:bodyPr/>
        <a:lstStyle/>
        <a:p>
          <a:r>
            <a:rPr lang="es-ES" b="1" dirty="0" err="1" smtClean="0">
              <a:latin typeface="Book Antiqua" panose="02040602050305030304" pitchFamily="18" charset="0"/>
            </a:rPr>
            <a:t>National</a:t>
          </a:r>
          <a:r>
            <a:rPr lang="es-ES" b="1" dirty="0" smtClean="0">
              <a:latin typeface="Book Antiqua" panose="02040602050305030304" pitchFamily="18" charset="0"/>
            </a:rPr>
            <a:t> </a:t>
          </a:r>
          <a:r>
            <a:rPr lang="es-ES" b="1" dirty="0" err="1" smtClean="0">
              <a:latin typeface="Book Antiqua" panose="02040602050305030304" pitchFamily="18" charset="0"/>
            </a:rPr>
            <a:t>Actions</a:t>
          </a:r>
          <a:endParaRPr lang="es-ES" b="1" dirty="0">
            <a:latin typeface="Book Antiqua" panose="02040602050305030304" pitchFamily="18" charset="0"/>
          </a:endParaRPr>
        </a:p>
      </dgm:t>
    </dgm:pt>
    <dgm:pt modelId="{35D2CC94-190E-47D0-A919-02B2A56B6913}" type="parTrans" cxnId="{1AF38EE6-1A68-4B78-8966-372474B7C0E2}">
      <dgm:prSet/>
      <dgm:spPr/>
      <dgm:t>
        <a:bodyPr/>
        <a:lstStyle/>
        <a:p>
          <a:endParaRPr lang="es-ES">
            <a:latin typeface="Book Antiqua" panose="02040602050305030304" pitchFamily="18" charset="0"/>
          </a:endParaRPr>
        </a:p>
      </dgm:t>
    </dgm:pt>
    <dgm:pt modelId="{7CB6BAB8-180A-44C1-B2A3-0A744B1ED165}" type="sibTrans" cxnId="{1AF38EE6-1A68-4B78-8966-372474B7C0E2}">
      <dgm:prSet/>
      <dgm:spPr/>
      <dgm:t>
        <a:bodyPr/>
        <a:lstStyle/>
        <a:p>
          <a:endParaRPr lang="es-ES">
            <a:latin typeface="Book Antiqua" panose="02040602050305030304" pitchFamily="18" charset="0"/>
          </a:endParaRPr>
        </a:p>
      </dgm:t>
    </dgm:pt>
    <dgm:pt modelId="{6C56C570-9EEE-4D8C-AAD9-30BC6E442FEF}" type="pres">
      <dgm:prSet presAssocID="{C0BB3211-3447-4BAD-81A6-48421DF22B0A}" presName="Name0" presStyleCnt="0">
        <dgm:presLayoutVars>
          <dgm:orgChart val="1"/>
          <dgm:chPref val="1"/>
          <dgm:dir/>
          <dgm:animOne val="branch"/>
          <dgm:animLvl val="lvl"/>
          <dgm:resizeHandles/>
        </dgm:presLayoutVars>
      </dgm:prSet>
      <dgm:spPr/>
      <dgm:t>
        <a:bodyPr/>
        <a:lstStyle/>
        <a:p>
          <a:endParaRPr lang="es-ES"/>
        </a:p>
      </dgm:t>
    </dgm:pt>
    <dgm:pt modelId="{64925A23-35E7-430D-9C4B-F53A05B58D82}" type="pres">
      <dgm:prSet presAssocID="{C0D92236-4827-446B-A94A-838E70D120A2}" presName="hierRoot1" presStyleCnt="0">
        <dgm:presLayoutVars>
          <dgm:hierBranch val="init"/>
        </dgm:presLayoutVars>
      </dgm:prSet>
      <dgm:spPr/>
    </dgm:pt>
    <dgm:pt modelId="{E5428BB7-0BB3-41F2-9EB6-A35E26480CE0}" type="pres">
      <dgm:prSet presAssocID="{C0D92236-4827-446B-A94A-838E70D120A2}" presName="rootComposite1" presStyleCnt="0"/>
      <dgm:spPr/>
    </dgm:pt>
    <dgm:pt modelId="{49E9C96B-7CAF-400C-8066-DD441D4F597B}" type="pres">
      <dgm:prSet presAssocID="{C0D92236-4827-446B-A94A-838E70D120A2}" presName="rootText1" presStyleLbl="alignAcc1" presStyleIdx="0" presStyleCnt="0" custScaleX="130813">
        <dgm:presLayoutVars>
          <dgm:chPref val="3"/>
        </dgm:presLayoutVars>
      </dgm:prSet>
      <dgm:spPr/>
      <dgm:t>
        <a:bodyPr/>
        <a:lstStyle/>
        <a:p>
          <a:endParaRPr lang="es-ES"/>
        </a:p>
      </dgm:t>
    </dgm:pt>
    <dgm:pt modelId="{D76EEA60-75A6-4613-B8D5-5FE4D889EC5F}" type="pres">
      <dgm:prSet presAssocID="{C0D92236-4827-446B-A94A-838E70D120A2}" presName="topArc1" presStyleLbl="parChTrans1D1" presStyleIdx="0" presStyleCnt="6"/>
      <dgm:spPr/>
    </dgm:pt>
    <dgm:pt modelId="{FFFF2C2E-4FC1-47DF-A9D7-C874E36446E7}" type="pres">
      <dgm:prSet presAssocID="{C0D92236-4827-446B-A94A-838E70D120A2}" presName="bottomArc1" presStyleLbl="parChTrans1D1" presStyleIdx="1" presStyleCnt="6"/>
      <dgm:spPr/>
    </dgm:pt>
    <dgm:pt modelId="{7160919F-F16E-48A8-949F-CFF9849376FA}" type="pres">
      <dgm:prSet presAssocID="{C0D92236-4827-446B-A94A-838E70D120A2}" presName="topConnNode1" presStyleLbl="node1" presStyleIdx="0" presStyleCnt="0"/>
      <dgm:spPr/>
      <dgm:t>
        <a:bodyPr/>
        <a:lstStyle/>
        <a:p>
          <a:endParaRPr lang="es-ES"/>
        </a:p>
      </dgm:t>
    </dgm:pt>
    <dgm:pt modelId="{DFC69203-5A3E-443E-A1B9-3045A2BD9369}" type="pres">
      <dgm:prSet presAssocID="{C0D92236-4827-446B-A94A-838E70D120A2}" presName="hierChild2" presStyleCnt="0"/>
      <dgm:spPr/>
    </dgm:pt>
    <dgm:pt modelId="{B1F50819-2B72-4EDA-98B8-3DD89528D53B}" type="pres">
      <dgm:prSet presAssocID="{6C2A7A0F-7147-40E3-9A38-64105B44A9BA}" presName="Name28" presStyleLbl="parChTrans1D2" presStyleIdx="0" presStyleCnt="2"/>
      <dgm:spPr/>
      <dgm:t>
        <a:bodyPr/>
        <a:lstStyle/>
        <a:p>
          <a:endParaRPr lang="es-ES"/>
        </a:p>
      </dgm:t>
    </dgm:pt>
    <dgm:pt modelId="{B3229B0D-00C6-480A-8260-46AEDDD381D8}" type="pres">
      <dgm:prSet presAssocID="{332598F5-99DC-4B9C-BB7B-04B644F7D2B9}" presName="hierRoot2" presStyleCnt="0">
        <dgm:presLayoutVars>
          <dgm:hierBranch val="init"/>
        </dgm:presLayoutVars>
      </dgm:prSet>
      <dgm:spPr/>
    </dgm:pt>
    <dgm:pt modelId="{17F98B8E-69E2-4E75-B14C-A71CC0EE8F10}" type="pres">
      <dgm:prSet presAssocID="{332598F5-99DC-4B9C-BB7B-04B644F7D2B9}" presName="rootComposite2" presStyleCnt="0"/>
      <dgm:spPr/>
    </dgm:pt>
    <dgm:pt modelId="{8BC3D873-7737-4CAE-8329-A9FD4860683E}" type="pres">
      <dgm:prSet presAssocID="{332598F5-99DC-4B9C-BB7B-04B644F7D2B9}" presName="rootText2" presStyleLbl="alignAcc1" presStyleIdx="0" presStyleCnt="0">
        <dgm:presLayoutVars>
          <dgm:chPref val="3"/>
        </dgm:presLayoutVars>
      </dgm:prSet>
      <dgm:spPr/>
      <dgm:t>
        <a:bodyPr/>
        <a:lstStyle/>
        <a:p>
          <a:endParaRPr lang="es-ES"/>
        </a:p>
      </dgm:t>
    </dgm:pt>
    <dgm:pt modelId="{51518A65-B2F8-49B7-A77F-E0309FD3A862}" type="pres">
      <dgm:prSet presAssocID="{332598F5-99DC-4B9C-BB7B-04B644F7D2B9}" presName="topArc2" presStyleLbl="parChTrans1D1" presStyleIdx="2" presStyleCnt="6"/>
      <dgm:spPr/>
    </dgm:pt>
    <dgm:pt modelId="{755A46D4-F7B7-4885-B77F-E325CB91F52E}" type="pres">
      <dgm:prSet presAssocID="{332598F5-99DC-4B9C-BB7B-04B644F7D2B9}" presName="bottomArc2" presStyleLbl="parChTrans1D1" presStyleIdx="3" presStyleCnt="6"/>
      <dgm:spPr/>
    </dgm:pt>
    <dgm:pt modelId="{803C5EA7-989F-45E4-B33A-74619C43758A}" type="pres">
      <dgm:prSet presAssocID="{332598F5-99DC-4B9C-BB7B-04B644F7D2B9}" presName="topConnNode2" presStyleLbl="node2" presStyleIdx="0" presStyleCnt="0"/>
      <dgm:spPr/>
      <dgm:t>
        <a:bodyPr/>
        <a:lstStyle/>
        <a:p>
          <a:endParaRPr lang="es-ES"/>
        </a:p>
      </dgm:t>
    </dgm:pt>
    <dgm:pt modelId="{5932CD09-2C9F-4C3E-B876-9031EDC9C33B}" type="pres">
      <dgm:prSet presAssocID="{332598F5-99DC-4B9C-BB7B-04B644F7D2B9}" presName="hierChild4" presStyleCnt="0"/>
      <dgm:spPr/>
    </dgm:pt>
    <dgm:pt modelId="{EB534F92-EBFA-4F41-B655-B108326326D7}" type="pres">
      <dgm:prSet presAssocID="{332598F5-99DC-4B9C-BB7B-04B644F7D2B9}" presName="hierChild5" presStyleCnt="0"/>
      <dgm:spPr/>
    </dgm:pt>
    <dgm:pt modelId="{24859A41-5562-4127-A0DC-53AD1DA24437}" type="pres">
      <dgm:prSet presAssocID="{35D2CC94-190E-47D0-A919-02B2A56B6913}" presName="Name28" presStyleLbl="parChTrans1D2" presStyleIdx="1" presStyleCnt="2"/>
      <dgm:spPr/>
      <dgm:t>
        <a:bodyPr/>
        <a:lstStyle/>
        <a:p>
          <a:endParaRPr lang="es-ES"/>
        </a:p>
      </dgm:t>
    </dgm:pt>
    <dgm:pt modelId="{0482F07D-B094-4C5B-A256-FE0A2313E530}" type="pres">
      <dgm:prSet presAssocID="{FF1ADFEB-7E42-4EB1-B51A-94973E904AE4}" presName="hierRoot2" presStyleCnt="0">
        <dgm:presLayoutVars>
          <dgm:hierBranch val="init"/>
        </dgm:presLayoutVars>
      </dgm:prSet>
      <dgm:spPr/>
    </dgm:pt>
    <dgm:pt modelId="{235478F7-CA71-4A81-8711-CC44A62FEEA2}" type="pres">
      <dgm:prSet presAssocID="{FF1ADFEB-7E42-4EB1-B51A-94973E904AE4}" presName="rootComposite2" presStyleCnt="0"/>
      <dgm:spPr/>
    </dgm:pt>
    <dgm:pt modelId="{67B2BFEE-B5E2-4C02-B1AF-1A03807070B1}" type="pres">
      <dgm:prSet presAssocID="{FF1ADFEB-7E42-4EB1-B51A-94973E904AE4}" presName="rootText2" presStyleLbl="alignAcc1" presStyleIdx="0" presStyleCnt="0">
        <dgm:presLayoutVars>
          <dgm:chPref val="3"/>
        </dgm:presLayoutVars>
      </dgm:prSet>
      <dgm:spPr/>
      <dgm:t>
        <a:bodyPr/>
        <a:lstStyle/>
        <a:p>
          <a:endParaRPr lang="es-ES"/>
        </a:p>
      </dgm:t>
    </dgm:pt>
    <dgm:pt modelId="{D30F48D0-CC1F-496D-90E1-B2692CA27C07}" type="pres">
      <dgm:prSet presAssocID="{FF1ADFEB-7E42-4EB1-B51A-94973E904AE4}" presName="topArc2" presStyleLbl="parChTrans1D1" presStyleIdx="4" presStyleCnt="6"/>
      <dgm:spPr/>
    </dgm:pt>
    <dgm:pt modelId="{52F9C29D-D4D8-42EB-83F5-31C451C6E7AE}" type="pres">
      <dgm:prSet presAssocID="{FF1ADFEB-7E42-4EB1-B51A-94973E904AE4}" presName="bottomArc2" presStyleLbl="parChTrans1D1" presStyleIdx="5" presStyleCnt="6"/>
      <dgm:spPr/>
    </dgm:pt>
    <dgm:pt modelId="{88F3B4B1-1BB2-4E7A-BE8B-914236938580}" type="pres">
      <dgm:prSet presAssocID="{FF1ADFEB-7E42-4EB1-B51A-94973E904AE4}" presName="topConnNode2" presStyleLbl="node2" presStyleIdx="0" presStyleCnt="0"/>
      <dgm:spPr/>
      <dgm:t>
        <a:bodyPr/>
        <a:lstStyle/>
        <a:p>
          <a:endParaRPr lang="es-ES"/>
        </a:p>
      </dgm:t>
    </dgm:pt>
    <dgm:pt modelId="{69893EE7-7BBF-4F5B-B623-F75174A1F996}" type="pres">
      <dgm:prSet presAssocID="{FF1ADFEB-7E42-4EB1-B51A-94973E904AE4}" presName="hierChild4" presStyleCnt="0"/>
      <dgm:spPr/>
    </dgm:pt>
    <dgm:pt modelId="{75BCC52A-A5C2-41D1-8E23-C46EB762139F}" type="pres">
      <dgm:prSet presAssocID="{FF1ADFEB-7E42-4EB1-B51A-94973E904AE4}" presName="hierChild5" presStyleCnt="0"/>
      <dgm:spPr/>
    </dgm:pt>
    <dgm:pt modelId="{DCDD0E10-F1FB-4D58-B285-8042F31801BF}" type="pres">
      <dgm:prSet presAssocID="{C0D92236-4827-446B-A94A-838E70D120A2}" presName="hierChild3" presStyleCnt="0"/>
      <dgm:spPr/>
    </dgm:pt>
  </dgm:ptLst>
  <dgm:cxnLst>
    <dgm:cxn modelId="{D42495DB-EE7C-4D51-B0E5-8A5564E8CBDE}" type="presOf" srcId="{FF1ADFEB-7E42-4EB1-B51A-94973E904AE4}" destId="{67B2BFEE-B5E2-4C02-B1AF-1A03807070B1}" srcOrd="0" destOrd="0" presId="urn:microsoft.com/office/officeart/2008/layout/HalfCircleOrganizationChart"/>
    <dgm:cxn modelId="{56D4CCFC-E19B-419B-8923-F986568C7758}" type="presOf" srcId="{35D2CC94-190E-47D0-A919-02B2A56B6913}" destId="{24859A41-5562-4127-A0DC-53AD1DA24437}" srcOrd="0" destOrd="0" presId="urn:microsoft.com/office/officeart/2008/layout/HalfCircleOrganizationChart"/>
    <dgm:cxn modelId="{CC014662-BB11-4391-AB01-B8E31B0ADC4C}" type="presOf" srcId="{C0BB3211-3447-4BAD-81A6-48421DF22B0A}" destId="{6C56C570-9EEE-4D8C-AAD9-30BC6E442FEF}" srcOrd="0" destOrd="0" presId="urn:microsoft.com/office/officeart/2008/layout/HalfCircleOrganizationChart"/>
    <dgm:cxn modelId="{6EB8416E-44F2-4DE5-B086-A3EAB21D9D84}" type="presOf" srcId="{332598F5-99DC-4B9C-BB7B-04B644F7D2B9}" destId="{8BC3D873-7737-4CAE-8329-A9FD4860683E}" srcOrd="0" destOrd="0" presId="urn:microsoft.com/office/officeart/2008/layout/HalfCircleOrganizationChart"/>
    <dgm:cxn modelId="{D353D4C6-CEBD-4F5E-B070-636467C6DF39}" srcId="{C0BB3211-3447-4BAD-81A6-48421DF22B0A}" destId="{C0D92236-4827-446B-A94A-838E70D120A2}" srcOrd="0" destOrd="0" parTransId="{353ED1DB-62A9-454D-8DF9-3A16026C7762}" sibTransId="{7C6DBE24-E156-47DF-B802-1FE9A1F5B2CB}"/>
    <dgm:cxn modelId="{FE8AE79C-C76E-4AC8-B067-6B86C7D9CF84}" type="presOf" srcId="{6C2A7A0F-7147-40E3-9A38-64105B44A9BA}" destId="{B1F50819-2B72-4EDA-98B8-3DD89528D53B}" srcOrd="0" destOrd="0" presId="urn:microsoft.com/office/officeart/2008/layout/HalfCircleOrganizationChart"/>
    <dgm:cxn modelId="{1AF38EE6-1A68-4B78-8966-372474B7C0E2}" srcId="{C0D92236-4827-446B-A94A-838E70D120A2}" destId="{FF1ADFEB-7E42-4EB1-B51A-94973E904AE4}" srcOrd="1" destOrd="0" parTransId="{35D2CC94-190E-47D0-A919-02B2A56B6913}" sibTransId="{7CB6BAB8-180A-44C1-B2A3-0A744B1ED165}"/>
    <dgm:cxn modelId="{412629D7-D2FB-456D-B9C7-7965D2D6014C}" type="presOf" srcId="{FF1ADFEB-7E42-4EB1-B51A-94973E904AE4}" destId="{88F3B4B1-1BB2-4E7A-BE8B-914236938580}" srcOrd="1" destOrd="0" presId="urn:microsoft.com/office/officeart/2008/layout/HalfCircleOrganizationChart"/>
    <dgm:cxn modelId="{70BF2C76-79B3-46E6-93DD-05172672558D}" srcId="{C0D92236-4827-446B-A94A-838E70D120A2}" destId="{332598F5-99DC-4B9C-BB7B-04B644F7D2B9}" srcOrd="0" destOrd="0" parTransId="{6C2A7A0F-7147-40E3-9A38-64105B44A9BA}" sibTransId="{00D3E75E-7437-4973-8E12-05DC4B5E698D}"/>
    <dgm:cxn modelId="{15300463-570B-4E4C-ADEE-03B0CD583F7B}" type="presOf" srcId="{332598F5-99DC-4B9C-BB7B-04B644F7D2B9}" destId="{803C5EA7-989F-45E4-B33A-74619C43758A}" srcOrd="1" destOrd="0" presId="urn:microsoft.com/office/officeart/2008/layout/HalfCircleOrganizationChart"/>
    <dgm:cxn modelId="{067233CB-E364-413D-9053-B1A2F7F251F7}" type="presOf" srcId="{C0D92236-4827-446B-A94A-838E70D120A2}" destId="{7160919F-F16E-48A8-949F-CFF9849376FA}" srcOrd="1" destOrd="0" presId="urn:microsoft.com/office/officeart/2008/layout/HalfCircleOrganizationChart"/>
    <dgm:cxn modelId="{0A37D341-455A-4338-9DB5-C5E8CC789291}" type="presOf" srcId="{C0D92236-4827-446B-A94A-838E70D120A2}" destId="{49E9C96B-7CAF-400C-8066-DD441D4F597B}" srcOrd="0" destOrd="0" presId="urn:microsoft.com/office/officeart/2008/layout/HalfCircleOrganizationChart"/>
    <dgm:cxn modelId="{437AFE1F-1233-4030-93DF-B6A568CA86B6}" type="presParOf" srcId="{6C56C570-9EEE-4D8C-AAD9-30BC6E442FEF}" destId="{64925A23-35E7-430D-9C4B-F53A05B58D82}" srcOrd="0" destOrd="0" presId="urn:microsoft.com/office/officeart/2008/layout/HalfCircleOrganizationChart"/>
    <dgm:cxn modelId="{A438E647-9C19-405B-ACCF-9B446C21BFCC}" type="presParOf" srcId="{64925A23-35E7-430D-9C4B-F53A05B58D82}" destId="{E5428BB7-0BB3-41F2-9EB6-A35E26480CE0}" srcOrd="0" destOrd="0" presId="urn:microsoft.com/office/officeart/2008/layout/HalfCircleOrganizationChart"/>
    <dgm:cxn modelId="{282B0430-707B-4FE9-8D11-40FCEA44249B}" type="presParOf" srcId="{E5428BB7-0BB3-41F2-9EB6-A35E26480CE0}" destId="{49E9C96B-7CAF-400C-8066-DD441D4F597B}" srcOrd="0" destOrd="0" presId="urn:microsoft.com/office/officeart/2008/layout/HalfCircleOrganizationChart"/>
    <dgm:cxn modelId="{2AC928DD-403B-4821-BD31-C8E00C76ED64}" type="presParOf" srcId="{E5428BB7-0BB3-41F2-9EB6-A35E26480CE0}" destId="{D76EEA60-75A6-4613-B8D5-5FE4D889EC5F}" srcOrd="1" destOrd="0" presId="urn:microsoft.com/office/officeart/2008/layout/HalfCircleOrganizationChart"/>
    <dgm:cxn modelId="{D575F409-D548-4966-BB60-723A09DC8D15}" type="presParOf" srcId="{E5428BB7-0BB3-41F2-9EB6-A35E26480CE0}" destId="{FFFF2C2E-4FC1-47DF-A9D7-C874E36446E7}" srcOrd="2" destOrd="0" presId="urn:microsoft.com/office/officeart/2008/layout/HalfCircleOrganizationChart"/>
    <dgm:cxn modelId="{9778C6E0-3E85-4991-A506-B08EDEEF5AC6}" type="presParOf" srcId="{E5428BB7-0BB3-41F2-9EB6-A35E26480CE0}" destId="{7160919F-F16E-48A8-949F-CFF9849376FA}" srcOrd="3" destOrd="0" presId="urn:microsoft.com/office/officeart/2008/layout/HalfCircleOrganizationChart"/>
    <dgm:cxn modelId="{A559D21E-95A1-4804-B28C-6ACFF68C457A}" type="presParOf" srcId="{64925A23-35E7-430D-9C4B-F53A05B58D82}" destId="{DFC69203-5A3E-443E-A1B9-3045A2BD9369}" srcOrd="1" destOrd="0" presId="urn:microsoft.com/office/officeart/2008/layout/HalfCircleOrganizationChart"/>
    <dgm:cxn modelId="{6903C605-A6B4-46A1-8CEF-1DA844D0C915}" type="presParOf" srcId="{DFC69203-5A3E-443E-A1B9-3045A2BD9369}" destId="{B1F50819-2B72-4EDA-98B8-3DD89528D53B}" srcOrd="0" destOrd="0" presId="urn:microsoft.com/office/officeart/2008/layout/HalfCircleOrganizationChart"/>
    <dgm:cxn modelId="{B02DCC31-66E0-474B-8E8C-C88ACEEB135A}" type="presParOf" srcId="{DFC69203-5A3E-443E-A1B9-3045A2BD9369}" destId="{B3229B0D-00C6-480A-8260-46AEDDD381D8}" srcOrd="1" destOrd="0" presId="urn:microsoft.com/office/officeart/2008/layout/HalfCircleOrganizationChart"/>
    <dgm:cxn modelId="{A3858872-F724-41D2-B25C-D8ECC2EDC5C9}" type="presParOf" srcId="{B3229B0D-00C6-480A-8260-46AEDDD381D8}" destId="{17F98B8E-69E2-4E75-B14C-A71CC0EE8F10}" srcOrd="0" destOrd="0" presId="urn:microsoft.com/office/officeart/2008/layout/HalfCircleOrganizationChart"/>
    <dgm:cxn modelId="{25736E6B-F410-41D7-8A35-78882C97241D}" type="presParOf" srcId="{17F98B8E-69E2-4E75-B14C-A71CC0EE8F10}" destId="{8BC3D873-7737-4CAE-8329-A9FD4860683E}" srcOrd="0" destOrd="0" presId="urn:microsoft.com/office/officeart/2008/layout/HalfCircleOrganizationChart"/>
    <dgm:cxn modelId="{38ED99F4-3918-4374-BECF-E0BF95658EEA}" type="presParOf" srcId="{17F98B8E-69E2-4E75-B14C-A71CC0EE8F10}" destId="{51518A65-B2F8-49B7-A77F-E0309FD3A862}" srcOrd="1" destOrd="0" presId="urn:microsoft.com/office/officeart/2008/layout/HalfCircleOrganizationChart"/>
    <dgm:cxn modelId="{AA777851-1616-4581-A60A-AE30F2B72E14}" type="presParOf" srcId="{17F98B8E-69E2-4E75-B14C-A71CC0EE8F10}" destId="{755A46D4-F7B7-4885-B77F-E325CB91F52E}" srcOrd="2" destOrd="0" presId="urn:microsoft.com/office/officeart/2008/layout/HalfCircleOrganizationChart"/>
    <dgm:cxn modelId="{E237C252-8039-4789-A02C-94CFFB0ED484}" type="presParOf" srcId="{17F98B8E-69E2-4E75-B14C-A71CC0EE8F10}" destId="{803C5EA7-989F-45E4-B33A-74619C43758A}" srcOrd="3" destOrd="0" presId="urn:microsoft.com/office/officeart/2008/layout/HalfCircleOrganizationChart"/>
    <dgm:cxn modelId="{BA531B44-BABE-48B4-A41D-ED7350B91948}" type="presParOf" srcId="{B3229B0D-00C6-480A-8260-46AEDDD381D8}" destId="{5932CD09-2C9F-4C3E-B876-9031EDC9C33B}" srcOrd="1" destOrd="0" presId="urn:microsoft.com/office/officeart/2008/layout/HalfCircleOrganizationChart"/>
    <dgm:cxn modelId="{BAAA7C25-30C0-4A9B-B5D1-3828971F3016}" type="presParOf" srcId="{B3229B0D-00C6-480A-8260-46AEDDD381D8}" destId="{EB534F92-EBFA-4F41-B655-B108326326D7}" srcOrd="2" destOrd="0" presId="urn:microsoft.com/office/officeart/2008/layout/HalfCircleOrganizationChart"/>
    <dgm:cxn modelId="{9E2FF669-EC4C-45F3-8912-F5EBBB6EEF3F}" type="presParOf" srcId="{DFC69203-5A3E-443E-A1B9-3045A2BD9369}" destId="{24859A41-5562-4127-A0DC-53AD1DA24437}" srcOrd="2" destOrd="0" presId="urn:microsoft.com/office/officeart/2008/layout/HalfCircleOrganizationChart"/>
    <dgm:cxn modelId="{3F8AD6D8-C58F-4237-941E-22D458017570}" type="presParOf" srcId="{DFC69203-5A3E-443E-A1B9-3045A2BD9369}" destId="{0482F07D-B094-4C5B-A256-FE0A2313E530}" srcOrd="3" destOrd="0" presId="urn:microsoft.com/office/officeart/2008/layout/HalfCircleOrganizationChart"/>
    <dgm:cxn modelId="{B2ECCDE0-3FCE-4D87-89E0-F4B396DD8BB3}" type="presParOf" srcId="{0482F07D-B094-4C5B-A256-FE0A2313E530}" destId="{235478F7-CA71-4A81-8711-CC44A62FEEA2}" srcOrd="0" destOrd="0" presId="urn:microsoft.com/office/officeart/2008/layout/HalfCircleOrganizationChart"/>
    <dgm:cxn modelId="{05864D00-020A-4DF8-8E59-86C6890A2703}" type="presParOf" srcId="{235478F7-CA71-4A81-8711-CC44A62FEEA2}" destId="{67B2BFEE-B5E2-4C02-B1AF-1A03807070B1}" srcOrd="0" destOrd="0" presId="urn:microsoft.com/office/officeart/2008/layout/HalfCircleOrganizationChart"/>
    <dgm:cxn modelId="{B62F1C36-1B96-4D6D-B901-D1A33A402862}" type="presParOf" srcId="{235478F7-CA71-4A81-8711-CC44A62FEEA2}" destId="{D30F48D0-CC1F-496D-90E1-B2692CA27C07}" srcOrd="1" destOrd="0" presId="urn:microsoft.com/office/officeart/2008/layout/HalfCircleOrganizationChart"/>
    <dgm:cxn modelId="{540B54D2-5FC5-4E75-AFCE-CEE7FB54207E}" type="presParOf" srcId="{235478F7-CA71-4A81-8711-CC44A62FEEA2}" destId="{52F9C29D-D4D8-42EB-83F5-31C451C6E7AE}" srcOrd="2" destOrd="0" presId="urn:microsoft.com/office/officeart/2008/layout/HalfCircleOrganizationChart"/>
    <dgm:cxn modelId="{CC1ADD20-A7E6-4839-B6FB-02C7F21B6CF2}" type="presParOf" srcId="{235478F7-CA71-4A81-8711-CC44A62FEEA2}" destId="{88F3B4B1-1BB2-4E7A-BE8B-914236938580}" srcOrd="3" destOrd="0" presId="urn:microsoft.com/office/officeart/2008/layout/HalfCircleOrganizationChart"/>
    <dgm:cxn modelId="{758759D7-EA2E-4F77-A3EC-B8041A0DDA05}" type="presParOf" srcId="{0482F07D-B094-4C5B-A256-FE0A2313E530}" destId="{69893EE7-7BBF-4F5B-B623-F75174A1F996}" srcOrd="1" destOrd="0" presId="urn:microsoft.com/office/officeart/2008/layout/HalfCircleOrganizationChart"/>
    <dgm:cxn modelId="{BF2EBC65-68F2-4C2E-A2E9-2414D91021A6}" type="presParOf" srcId="{0482F07D-B094-4C5B-A256-FE0A2313E530}" destId="{75BCC52A-A5C2-41D1-8E23-C46EB762139F}" srcOrd="2" destOrd="0" presId="urn:microsoft.com/office/officeart/2008/layout/HalfCircleOrganizationChart"/>
    <dgm:cxn modelId="{5E69545D-57B9-4461-B592-2F34178E94BE}" type="presParOf" srcId="{64925A23-35E7-430D-9C4B-F53A05B58D82}" destId="{DCDD0E10-F1FB-4D58-B285-8042F31801BF}" srcOrd="2" destOrd="0" presId="urn:microsoft.com/office/officeart/2008/layout/HalfCircleOrganizationChart"/>
  </dgm:cxnLst>
  <dgm:bg>
    <a:solidFill>
      <a:schemeClr val="accent4">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7AD50-D18E-4725-B967-5F0D7050330A}"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s-ES"/>
        </a:p>
      </dgm:t>
    </dgm:pt>
    <dgm:pt modelId="{694BC168-8388-4D03-93C2-1AAA2777DCEA}">
      <dgm:prSet phldrT="[Texto]" custT="1"/>
      <dgm:spPr/>
      <dgm:t>
        <a:bodyPr/>
        <a:lstStyle/>
        <a:p>
          <a:r>
            <a:rPr lang="en-US" sz="1650" b="1" dirty="0" smtClean="0">
              <a:solidFill>
                <a:schemeClr val="tx1"/>
              </a:solidFill>
              <a:latin typeface="Book Antiqua" panose="02040602050305030304" pitchFamily="18" charset="0"/>
            </a:rPr>
            <a:t>Aug 28 – 31, Lima, 35 participants from 18 countries. </a:t>
          </a:r>
        </a:p>
        <a:p>
          <a:r>
            <a:rPr lang="en-US" sz="1650" b="1" dirty="0" smtClean="0">
              <a:solidFill>
                <a:schemeClr val="tx1"/>
              </a:solidFill>
              <a:latin typeface="Book Antiqua" panose="02040602050305030304" pitchFamily="18" charset="0"/>
            </a:rPr>
            <a:t>Technical and financial support: CAN, COSAVE, OIRSA, the MAP of Brazil, the Secretariat of the IPPC and IICA.  </a:t>
          </a:r>
        </a:p>
        <a:p>
          <a:r>
            <a:rPr lang="en-US" sz="1650" b="1" dirty="0" smtClean="0">
              <a:solidFill>
                <a:schemeClr val="tx1"/>
              </a:solidFill>
              <a:latin typeface="Book Antiqua" panose="02040602050305030304" pitchFamily="18" charset="0"/>
            </a:rPr>
            <a:t>Agenda: issues of the IPPC Secretariat, analysis of draft </a:t>
          </a:r>
          <a:r>
            <a:rPr lang="en-US" sz="1650" b="1" dirty="0" smtClean="0">
              <a:solidFill>
                <a:schemeClr val="tx1"/>
              </a:solidFill>
              <a:latin typeface="Book Antiqua" panose="02040602050305030304" pitchFamily="18" charset="0"/>
            </a:rPr>
            <a:t>Regional rules and interest </a:t>
          </a:r>
          <a:r>
            <a:rPr lang="en-US" sz="1650" b="1" dirty="0" smtClean="0">
              <a:solidFill>
                <a:schemeClr val="tx1"/>
              </a:solidFill>
              <a:latin typeface="Book Antiqua" panose="02040602050305030304" pitchFamily="18" charset="0"/>
            </a:rPr>
            <a:t>topics: Information System for General Surveillance, Fruit fly free area (DSV), Solution </a:t>
          </a:r>
          <a:r>
            <a:rPr lang="en-US" sz="1650" b="1" dirty="0" err="1" smtClean="0">
              <a:solidFill>
                <a:schemeClr val="tx1"/>
              </a:solidFill>
              <a:latin typeface="Book Antiqua" panose="02040602050305030304" pitchFamily="18" charset="0"/>
            </a:rPr>
            <a:t>ePhyto</a:t>
          </a:r>
          <a:r>
            <a:rPr lang="en-US" sz="1650" b="1" dirty="0" smtClean="0">
              <a:solidFill>
                <a:schemeClr val="tx1"/>
              </a:solidFill>
              <a:latin typeface="Book Antiqua" panose="02040602050305030304" pitchFamily="18" charset="0"/>
            </a:rPr>
            <a:t>, FOC R4T Income Concerns to the Continent, Next Generation Sequencing, Vision from the scientific field about the potentials, advantages and disadvantages of using this tool in the regulatory "world" and vision and analysis in relation to the regulatory environment.</a:t>
          </a:r>
          <a:endParaRPr lang="es-ES" sz="1650" b="1" dirty="0">
            <a:solidFill>
              <a:schemeClr val="tx1"/>
            </a:solidFill>
            <a:latin typeface="Book Antiqua" panose="02040602050305030304" pitchFamily="18" charset="0"/>
          </a:endParaRPr>
        </a:p>
      </dgm:t>
    </dgm:pt>
    <dgm:pt modelId="{B53895B6-A1C5-4523-84ED-57735645B3F7}" type="parTrans" cxnId="{BC17CE45-345B-4F26-8D1C-0B95202E0344}">
      <dgm:prSet/>
      <dgm:spPr/>
      <dgm:t>
        <a:bodyPr/>
        <a:lstStyle/>
        <a:p>
          <a:endParaRPr lang="es-ES" sz="1400" b="1">
            <a:solidFill>
              <a:schemeClr val="tx1"/>
            </a:solidFill>
          </a:endParaRPr>
        </a:p>
      </dgm:t>
    </dgm:pt>
    <dgm:pt modelId="{1F551962-153C-4F6C-89EC-7C1693FF3AD6}" type="sibTrans" cxnId="{BC17CE45-345B-4F26-8D1C-0B95202E0344}">
      <dgm:prSet/>
      <dgm:spPr/>
      <dgm:t>
        <a:bodyPr/>
        <a:lstStyle/>
        <a:p>
          <a:endParaRPr lang="es-ES" sz="1400" b="1">
            <a:solidFill>
              <a:schemeClr val="tx1"/>
            </a:solidFill>
          </a:endParaRPr>
        </a:p>
      </dgm:t>
    </dgm:pt>
    <dgm:pt modelId="{42B71322-9097-4C23-BD19-E731C8F500F8}">
      <dgm:prSet custT="1"/>
      <dgm:spPr/>
      <dgm:t>
        <a:bodyPr/>
        <a:lstStyle/>
        <a:p>
          <a:r>
            <a:rPr lang="en-US" sz="1650" b="1" dirty="0" smtClean="0">
              <a:solidFill>
                <a:schemeClr val="tx1"/>
              </a:solidFill>
              <a:latin typeface="Book Antiqua" panose="02040602050305030304" pitchFamily="18" charset="0"/>
            </a:rPr>
            <a:t>September 17 – 19, Port of Spain, Trinidad and Tobago, 17 Officials, 14 Caribbean countries. </a:t>
          </a:r>
        </a:p>
        <a:p>
          <a:r>
            <a:rPr lang="en-US" sz="1650" b="1" dirty="0" smtClean="0">
              <a:solidFill>
                <a:schemeClr val="tx1"/>
              </a:solidFill>
              <a:latin typeface="Book Antiqua" panose="02040602050305030304" pitchFamily="18" charset="0"/>
            </a:rPr>
            <a:t>Technical and financial support: FAO / Secretariat of the IPPC, USDA / APHIS, IICA.</a:t>
          </a:r>
        </a:p>
        <a:p>
          <a:r>
            <a:rPr lang="en-US" sz="1650" b="1" dirty="0" smtClean="0">
              <a:solidFill>
                <a:schemeClr val="tx1"/>
              </a:solidFill>
              <a:latin typeface="Book Antiqua" panose="02040602050305030304" pitchFamily="18" charset="0"/>
            </a:rPr>
            <a:t>Agenda: review of draft ISPMs in consultation, updates of recent activities and initiatives of the IPPC, exchange of experiences on plant health issues (participants)</a:t>
          </a:r>
          <a:endParaRPr lang="es-EC" sz="1650" b="1" dirty="0">
            <a:solidFill>
              <a:schemeClr val="tx1"/>
            </a:solidFill>
            <a:latin typeface="Book Antiqua" panose="02040602050305030304" pitchFamily="18" charset="0"/>
          </a:endParaRPr>
        </a:p>
      </dgm:t>
    </dgm:pt>
    <dgm:pt modelId="{38C2A314-A680-40A1-A096-EBC42A971D66}" type="parTrans" cxnId="{C388EC23-ED0B-4C8B-AC4D-89F458892F92}">
      <dgm:prSet/>
      <dgm:spPr/>
      <dgm:t>
        <a:bodyPr/>
        <a:lstStyle/>
        <a:p>
          <a:endParaRPr lang="es-ES" sz="1400" b="1">
            <a:solidFill>
              <a:schemeClr val="tx1"/>
            </a:solidFill>
          </a:endParaRPr>
        </a:p>
      </dgm:t>
    </dgm:pt>
    <dgm:pt modelId="{693B16D6-6E7B-4C3F-9B82-40857CDA3870}" type="sibTrans" cxnId="{C388EC23-ED0B-4C8B-AC4D-89F458892F92}">
      <dgm:prSet custT="1"/>
      <dgm:spPr/>
      <dgm:t>
        <a:bodyPr/>
        <a:lstStyle/>
        <a:p>
          <a:endParaRPr lang="es-ES" sz="1400" b="1">
            <a:solidFill>
              <a:schemeClr val="tx1"/>
            </a:solidFill>
          </a:endParaRPr>
        </a:p>
      </dgm:t>
    </dgm:pt>
    <dgm:pt modelId="{6CAB6D4A-F44E-4118-B2D1-06A74A5E97BE}" type="pres">
      <dgm:prSet presAssocID="{56F7AD50-D18E-4725-B967-5F0D7050330A}" presName="CompostProcess" presStyleCnt="0">
        <dgm:presLayoutVars>
          <dgm:dir/>
          <dgm:resizeHandles val="exact"/>
        </dgm:presLayoutVars>
      </dgm:prSet>
      <dgm:spPr/>
      <dgm:t>
        <a:bodyPr/>
        <a:lstStyle/>
        <a:p>
          <a:endParaRPr lang="es-ES"/>
        </a:p>
      </dgm:t>
    </dgm:pt>
    <dgm:pt modelId="{C8A9DCFE-5906-4687-8EA4-65AF86DCFB89}" type="pres">
      <dgm:prSet presAssocID="{56F7AD50-D18E-4725-B967-5F0D7050330A}" presName="arrow" presStyleLbl="bgShp" presStyleIdx="0" presStyleCnt="1"/>
      <dgm:spPr/>
    </dgm:pt>
    <dgm:pt modelId="{1BF16621-72DC-4C1F-BCE7-38B4D156B60C}" type="pres">
      <dgm:prSet presAssocID="{56F7AD50-D18E-4725-B967-5F0D7050330A}" presName="linearProcess" presStyleCnt="0"/>
      <dgm:spPr/>
    </dgm:pt>
    <dgm:pt modelId="{1C46166B-5FDB-4162-8AD3-597AE7E33856}" type="pres">
      <dgm:prSet presAssocID="{42B71322-9097-4C23-BD19-E731C8F500F8}" presName="textNode" presStyleLbl="node1" presStyleIdx="0" presStyleCnt="2" custScaleX="68754" custScaleY="177928">
        <dgm:presLayoutVars>
          <dgm:bulletEnabled val="1"/>
        </dgm:presLayoutVars>
      </dgm:prSet>
      <dgm:spPr/>
      <dgm:t>
        <a:bodyPr/>
        <a:lstStyle/>
        <a:p>
          <a:endParaRPr lang="es-ES"/>
        </a:p>
      </dgm:t>
    </dgm:pt>
    <dgm:pt modelId="{DDFA87FE-2315-471C-95CB-1F9E568D79CB}" type="pres">
      <dgm:prSet presAssocID="{693B16D6-6E7B-4C3F-9B82-40857CDA3870}" presName="sibTrans" presStyleCnt="0"/>
      <dgm:spPr/>
    </dgm:pt>
    <dgm:pt modelId="{49089941-DB04-405E-97C4-E80343B4ABE2}" type="pres">
      <dgm:prSet presAssocID="{694BC168-8388-4D03-93C2-1AAA2777DCEA}" presName="textNode" presStyleLbl="node1" presStyleIdx="1" presStyleCnt="2" custScaleX="104470" custScaleY="185811">
        <dgm:presLayoutVars>
          <dgm:bulletEnabled val="1"/>
        </dgm:presLayoutVars>
      </dgm:prSet>
      <dgm:spPr/>
      <dgm:t>
        <a:bodyPr/>
        <a:lstStyle/>
        <a:p>
          <a:endParaRPr lang="es-ES"/>
        </a:p>
      </dgm:t>
    </dgm:pt>
  </dgm:ptLst>
  <dgm:cxnLst>
    <dgm:cxn modelId="{BC17CE45-345B-4F26-8D1C-0B95202E0344}" srcId="{56F7AD50-D18E-4725-B967-5F0D7050330A}" destId="{694BC168-8388-4D03-93C2-1AAA2777DCEA}" srcOrd="1" destOrd="0" parTransId="{B53895B6-A1C5-4523-84ED-57735645B3F7}" sibTransId="{1F551962-153C-4F6C-89EC-7C1693FF3AD6}"/>
    <dgm:cxn modelId="{51B46DFD-63E2-4D59-8069-23EC25C63D62}" type="presOf" srcId="{56F7AD50-D18E-4725-B967-5F0D7050330A}" destId="{6CAB6D4A-F44E-4118-B2D1-06A74A5E97BE}" srcOrd="0" destOrd="0" presId="urn:microsoft.com/office/officeart/2005/8/layout/hProcess9"/>
    <dgm:cxn modelId="{B256A5F0-451B-48EB-B6B9-6395BFC5770C}" type="presOf" srcId="{42B71322-9097-4C23-BD19-E731C8F500F8}" destId="{1C46166B-5FDB-4162-8AD3-597AE7E33856}" srcOrd="0" destOrd="0" presId="urn:microsoft.com/office/officeart/2005/8/layout/hProcess9"/>
    <dgm:cxn modelId="{C388EC23-ED0B-4C8B-AC4D-89F458892F92}" srcId="{56F7AD50-D18E-4725-B967-5F0D7050330A}" destId="{42B71322-9097-4C23-BD19-E731C8F500F8}" srcOrd="0" destOrd="0" parTransId="{38C2A314-A680-40A1-A096-EBC42A971D66}" sibTransId="{693B16D6-6E7B-4C3F-9B82-40857CDA3870}"/>
    <dgm:cxn modelId="{B7944300-C861-48C2-ADCB-1050FA6D2114}" type="presOf" srcId="{694BC168-8388-4D03-93C2-1AAA2777DCEA}" destId="{49089941-DB04-405E-97C4-E80343B4ABE2}" srcOrd="0" destOrd="0" presId="urn:microsoft.com/office/officeart/2005/8/layout/hProcess9"/>
    <dgm:cxn modelId="{805F5A91-B686-4151-B340-4F3FF3BC0A7A}" type="presParOf" srcId="{6CAB6D4A-F44E-4118-B2D1-06A74A5E97BE}" destId="{C8A9DCFE-5906-4687-8EA4-65AF86DCFB89}" srcOrd="0" destOrd="0" presId="urn:microsoft.com/office/officeart/2005/8/layout/hProcess9"/>
    <dgm:cxn modelId="{BB857249-BAB5-4251-854E-A10E759D46F2}" type="presParOf" srcId="{6CAB6D4A-F44E-4118-B2D1-06A74A5E97BE}" destId="{1BF16621-72DC-4C1F-BCE7-38B4D156B60C}" srcOrd="1" destOrd="0" presId="urn:microsoft.com/office/officeart/2005/8/layout/hProcess9"/>
    <dgm:cxn modelId="{166AE62F-B659-4F57-9310-56A09AF91924}" type="presParOf" srcId="{1BF16621-72DC-4C1F-BCE7-38B4D156B60C}" destId="{1C46166B-5FDB-4162-8AD3-597AE7E33856}" srcOrd="0" destOrd="0" presId="urn:microsoft.com/office/officeart/2005/8/layout/hProcess9"/>
    <dgm:cxn modelId="{4EF44148-AC2B-4B38-9984-580A3B7304D3}" type="presParOf" srcId="{1BF16621-72DC-4C1F-BCE7-38B4D156B60C}" destId="{DDFA87FE-2315-471C-95CB-1F9E568D79CB}" srcOrd="1" destOrd="0" presId="urn:microsoft.com/office/officeart/2005/8/layout/hProcess9"/>
    <dgm:cxn modelId="{BE14C4F8-E2B2-49E7-953A-5D8AE9332C81}" type="presParOf" srcId="{1BF16621-72DC-4C1F-BCE7-38B4D156B60C}" destId="{49089941-DB04-405E-97C4-E80343B4ABE2}"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7AD50-D18E-4725-B967-5F0D7050330A}" type="doc">
      <dgm:prSet loTypeId="urn:microsoft.com/office/officeart/2005/8/layout/hProcess9" loCatId="process" qsTypeId="urn:microsoft.com/office/officeart/2005/8/quickstyle/3d2" qsCatId="3D" csTypeId="urn:microsoft.com/office/officeart/2005/8/colors/colorful1" csCatId="colorful" phldr="1"/>
      <dgm:spPr/>
      <dgm:t>
        <a:bodyPr/>
        <a:lstStyle/>
        <a:p>
          <a:endParaRPr lang="es-ES"/>
        </a:p>
      </dgm:t>
    </dgm:pt>
    <dgm:pt modelId="{694BC168-8388-4D03-93C2-1AAA2777DCEA}">
      <dgm:prSet phldrT="[Texto]" custT="1"/>
      <dgm:spPr/>
      <dgm:t>
        <a:bodyPr/>
        <a:lstStyle/>
        <a:p>
          <a:r>
            <a:rPr lang="en-US" sz="1700" b="1" dirty="0" smtClean="0">
              <a:solidFill>
                <a:schemeClr val="tx1"/>
              </a:solidFill>
              <a:latin typeface="Book Antiqua" panose="02040602050305030304" pitchFamily="18" charset="0"/>
            </a:rPr>
            <a:t>Regional Workshop on </a:t>
          </a:r>
          <a:r>
            <a:rPr lang="en-US" sz="1700" b="1" dirty="0" err="1" smtClean="0">
              <a:solidFill>
                <a:schemeClr val="tx1"/>
              </a:solidFill>
              <a:latin typeface="Book Antiqua" panose="02040602050305030304" pitchFamily="18" charset="0"/>
            </a:rPr>
            <a:t>ePhyto</a:t>
          </a:r>
          <a:r>
            <a:rPr lang="en-US" sz="1700" b="1" dirty="0" smtClean="0">
              <a:solidFill>
                <a:schemeClr val="tx1"/>
              </a:solidFill>
              <a:latin typeface="Book Antiqua" panose="02040602050305030304" pitchFamily="18" charset="0"/>
            </a:rPr>
            <a:t> IICA, COSAVE and SENASA Argentina. Buenos Aires, 11 -13 </a:t>
          </a:r>
          <a:r>
            <a:rPr lang="en-US" sz="1700" b="1" dirty="0" err="1" smtClean="0">
              <a:solidFill>
                <a:schemeClr val="tx1"/>
              </a:solidFill>
              <a:latin typeface="Book Antiqua" panose="02040602050305030304" pitchFamily="18" charset="0"/>
            </a:rPr>
            <a:t>sep.</a:t>
          </a:r>
          <a:r>
            <a:rPr lang="en-US" sz="1700" b="1" dirty="0" smtClean="0">
              <a:solidFill>
                <a:schemeClr val="tx1"/>
              </a:solidFill>
              <a:latin typeface="Book Antiqua" panose="02040602050305030304" pitchFamily="18" charset="0"/>
            </a:rPr>
            <a:t> </a:t>
          </a:r>
        </a:p>
        <a:p>
          <a:r>
            <a:rPr lang="en-US" sz="1700" b="1" dirty="0" smtClean="0">
              <a:solidFill>
                <a:schemeClr val="tx1"/>
              </a:solidFill>
              <a:latin typeface="Book Antiqua" panose="02040602050305030304" pitchFamily="18" charset="0"/>
            </a:rPr>
            <a:t>Experts: Australia, Vietnam, United States. IPPC, STDF / WTO and United Nations. </a:t>
          </a:r>
        </a:p>
        <a:p>
          <a:r>
            <a:rPr lang="en-US" sz="1700" b="1" dirty="0" smtClean="0">
              <a:solidFill>
                <a:schemeClr val="tx1"/>
              </a:solidFill>
              <a:latin typeface="Book Antiqua" panose="02040602050305030304" pitchFamily="18" charset="0"/>
            </a:rPr>
            <a:t>99 specialists from 17 countries in Latin America and IICA. </a:t>
          </a:r>
        </a:p>
        <a:p>
          <a:r>
            <a:rPr lang="en-US" sz="1700" b="1" dirty="0" smtClean="0">
              <a:solidFill>
                <a:schemeClr val="tx1"/>
              </a:solidFill>
              <a:latin typeface="Book Antiqua" panose="02040602050305030304" pitchFamily="18" charset="0"/>
            </a:rPr>
            <a:t>Results: identification of the situation of </a:t>
          </a:r>
          <a:r>
            <a:rPr lang="en-US" sz="1700" b="1" dirty="0" err="1" smtClean="0">
              <a:solidFill>
                <a:schemeClr val="tx1"/>
              </a:solidFill>
              <a:latin typeface="Book Antiqua" panose="02040602050305030304" pitchFamily="18" charset="0"/>
            </a:rPr>
            <a:t>ePhyto</a:t>
          </a:r>
          <a:r>
            <a:rPr lang="en-US" sz="1700" b="1" dirty="0" smtClean="0">
              <a:solidFill>
                <a:schemeClr val="tx1"/>
              </a:solidFill>
              <a:latin typeface="Book Antiqua" panose="02040602050305030304" pitchFamily="18" charset="0"/>
            </a:rPr>
            <a:t> in the Latin American countries, possible difficulties for the implementation, experts in the region and possible topics for cooperation</a:t>
          </a:r>
          <a:r>
            <a:rPr lang="es-UY" sz="1700" b="1" dirty="0" smtClean="0">
              <a:solidFill>
                <a:schemeClr val="tx1"/>
              </a:solidFill>
              <a:latin typeface="Book Antiqua" panose="02040602050305030304" pitchFamily="18" charset="0"/>
            </a:rPr>
            <a:t>.</a:t>
          </a:r>
          <a:endParaRPr lang="es-ES" sz="1700" b="1" dirty="0">
            <a:solidFill>
              <a:schemeClr val="tx1"/>
            </a:solidFill>
            <a:latin typeface="Book Antiqua" panose="02040602050305030304" pitchFamily="18" charset="0"/>
          </a:endParaRPr>
        </a:p>
      </dgm:t>
    </dgm:pt>
    <dgm:pt modelId="{B53895B6-A1C5-4523-84ED-57735645B3F7}" type="parTrans" cxnId="{BC17CE45-345B-4F26-8D1C-0B95202E0344}">
      <dgm:prSet/>
      <dgm:spPr/>
      <dgm:t>
        <a:bodyPr/>
        <a:lstStyle/>
        <a:p>
          <a:endParaRPr lang="es-ES" sz="1400" b="1">
            <a:solidFill>
              <a:schemeClr val="tx1"/>
            </a:solidFill>
          </a:endParaRPr>
        </a:p>
      </dgm:t>
    </dgm:pt>
    <dgm:pt modelId="{1F551962-153C-4F6C-89EC-7C1693FF3AD6}" type="sibTrans" cxnId="{BC17CE45-345B-4F26-8D1C-0B95202E0344}">
      <dgm:prSet/>
      <dgm:spPr/>
      <dgm:t>
        <a:bodyPr/>
        <a:lstStyle/>
        <a:p>
          <a:endParaRPr lang="es-ES" sz="1400" b="1">
            <a:solidFill>
              <a:schemeClr val="tx1"/>
            </a:solidFill>
          </a:endParaRPr>
        </a:p>
      </dgm:t>
    </dgm:pt>
    <dgm:pt modelId="{42B71322-9097-4C23-BD19-E731C8F500F8}">
      <dgm:prSet custT="1"/>
      <dgm:spPr/>
      <dgm:t>
        <a:bodyPr/>
        <a:lstStyle/>
        <a:p>
          <a:r>
            <a:rPr lang="en-US" sz="1600" b="1" dirty="0" smtClean="0">
              <a:solidFill>
                <a:schemeClr val="tx1"/>
              </a:solidFill>
              <a:latin typeface="Book Antiqua" panose="02040602050305030304" pitchFamily="18" charset="0"/>
            </a:rPr>
            <a:t>Regional Workshop "Profile for a study of the incidence of climate change on the behavior and distribution of HLB and its vector in the southern region".</a:t>
          </a:r>
        </a:p>
        <a:p>
          <a:r>
            <a:rPr lang="en-US" sz="1600" b="1" dirty="0" smtClean="0">
              <a:solidFill>
                <a:schemeClr val="tx1"/>
              </a:solidFill>
              <a:latin typeface="Book Antiqua" panose="02040602050305030304" pitchFamily="18" charset="0"/>
            </a:rPr>
            <a:t>IICA with </a:t>
          </a:r>
          <a:r>
            <a:rPr lang="en-US" sz="1600" b="1" dirty="0" err="1" smtClean="0">
              <a:solidFill>
                <a:schemeClr val="tx1"/>
              </a:solidFill>
              <a:latin typeface="Book Antiqua" panose="02040602050305030304" pitchFamily="18" charset="0"/>
            </a:rPr>
            <a:t>Procisur</a:t>
          </a:r>
          <a:r>
            <a:rPr lang="en-US" sz="1600" b="1" dirty="0" smtClean="0">
              <a:solidFill>
                <a:schemeClr val="tx1"/>
              </a:solidFill>
              <a:latin typeface="Book Antiqua" panose="02040602050305030304" pitchFamily="18" charset="0"/>
            </a:rPr>
            <a:t>, technical and financial cooperation to COSAVE, Montevideo, Uruguay in June. </a:t>
          </a:r>
        </a:p>
        <a:p>
          <a:r>
            <a:rPr lang="en-US" sz="1600" b="1" dirty="0" smtClean="0">
              <a:solidFill>
                <a:schemeClr val="tx1"/>
              </a:solidFill>
              <a:latin typeface="Book Antiqua" panose="02040602050305030304" pitchFamily="18" charset="0"/>
            </a:rPr>
            <a:t>Technicians of the INIAs and Specialists of NPPOs from Argentina, Bolivia, Brazil, Chile, Paraguay, Peru and Uruguay. </a:t>
          </a:r>
        </a:p>
        <a:p>
          <a:r>
            <a:rPr lang="en-US" sz="1600" b="1" dirty="0" smtClean="0">
              <a:solidFill>
                <a:schemeClr val="tx1"/>
              </a:solidFill>
              <a:latin typeface="Book Antiqua" panose="02040602050305030304" pitchFamily="18" charset="0"/>
            </a:rPr>
            <a:t>Objective: to exchange lines of work and formulate a project profile that provides knowledge for the management and control of the pest with climate change as the main study axis.</a:t>
          </a:r>
          <a:endParaRPr lang="es-EC" sz="1600" b="1" dirty="0">
            <a:solidFill>
              <a:schemeClr val="tx1"/>
            </a:solidFill>
            <a:latin typeface="Book Antiqua" panose="02040602050305030304" pitchFamily="18" charset="0"/>
          </a:endParaRPr>
        </a:p>
      </dgm:t>
    </dgm:pt>
    <dgm:pt modelId="{38C2A314-A680-40A1-A096-EBC42A971D66}" type="parTrans" cxnId="{C388EC23-ED0B-4C8B-AC4D-89F458892F92}">
      <dgm:prSet/>
      <dgm:spPr/>
      <dgm:t>
        <a:bodyPr/>
        <a:lstStyle/>
        <a:p>
          <a:endParaRPr lang="es-ES" sz="1400" b="1">
            <a:solidFill>
              <a:schemeClr val="tx1"/>
            </a:solidFill>
          </a:endParaRPr>
        </a:p>
      </dgm:t>
    </dgm:pt>
    <dgm:pt modelId="{693B16D6-6E7B-4C3F-9B82-40857CDA3870}" type="sibTrans" cxnId="{C388EC23-ED0B-4C8B-AC4D-89F458892F92}">
      <dgm:prSet custT="1"/>
      <dgm:spPr/>
      <dgm:t>
        <a:bodyPr/>
        <a:lstStyle/>
        <a:p>
          <a:endParaRPr lang="es-ES" sz="1400" b="1">
            <a:solidFill>
              <a:schemeClr val="tx1"/>
            </a:solidFill>
          </a:endParaRPr>
        </a:p>
      </dgm:t>
    </dgm:pt>
    <dgm:pt modelId="{6CAB6D4A-F44E-4118-B2D1-06A74A5E97BE}" type="pres">
      <dgm:prSet presAssocID="{56F7AD50-D18E-4725-B967-5F0D7050330A}" presName="CompostProcess" presStyleCnt="0">
        <dgm:presLayoutVars>
          <dgm:dir/>
          <dgm:resizeHandles val="exact"/>
        </dgm:presLayoutVars>
      </dgm:prSet>
      <dgm:spPr/>
      <dgm:t>
        <a:bodyPr/>
        <a:lstStyle/>
        <a:p>
          <a:endParaRPr lang="es-ES"/>
        </a:p>
      </dgm:t>
    </dgm:pt>
    <dgm:pt modelId="{C8A9DCFE-5906-4687-8EA4-65AF86DCFB89}" type="pres">
      <dgm:prSet presAssocID="{56F7AD50-D18E-4725-B967-5F0D7050330A}" presName="arrow" presStyleLbl="bgShp" presStyleIdx="0" presStyleCnt="1"/>
      <dgm:spPr/>
    </dgm:pt>
    <dgm:pt modelId="{1BF16621-72DC-4C1F-BCE7-38B4D156B60C}" type="pres">
      <dgm:prSet presAssocID="{56F7AD50-D18E-4725-B967-5F0D7050330A}" presName="linearProcess" presStyleCnt="0"/>
      <dgm:spPr/>
    </dgm:pt>
    <dgm:pt modelId="{1C46166B-5FDB-4162-8AD3-597AE7E33856}" type="pres">
      <dgm:prSet presAssocID="{42B71322-9097-4C23-BD19-E731C8F500F8}" presName="textNode" presStyleLbl="node1" presStyleIdx="0" presStyleCnt="2" custScaleX="112382" custScaleY="177928">
        <dgm:presLayoutVars>
          <dgm:bulletEnabled val="1"/>
        </dgm:presLayoutVars>
      </dgm:prSet>
      <dgm:spPr/>
      <dgm:t>
        <a:bodyPr/>
        <a:lstStyle/>
        <a:p>
          <a:endParaRPr lang="es-ES"/>
        </a:p>
      </dgm:t>
    </dgm:pt>
    <dgm:pt modelId="{DDFA87FE-2315-471C-95CB-1F9E568D79CB}" type="pres">
      <dgm:prSet presAssocID="{693B16D6-6E7B-4C3F-9B82-40857CDA3870}" presName="sibTrans" presStyleCnt="0"/>
      <dgm:spPr/>
    </dgm:pt>
    <dgm:pt modelId="{49089941-DB04-405E-97C4-E80343B4ABE2}" type="pres">
      <dgm:prSet presAssocID="{694BC168-8388-4D03-93C2-1AAA2777DCEA}" presName="textNode" presStyleLbl="node1" presStyleIdx="1" presStyleCnt="2" custScaleX="104470" custScaleY="185811">
        <dgm:presLayoutVars>
          <dgm:bulletEnabled val="1"/>
        </dgm:presLayoutVars>
      </dgm:prSet>
      <dgm:spPr/>
      <dgm:t>
        <a:bodyPr/>
        <a:lstStyle/>
        <a:p>
          <a:endParaRPr lang="es-ES"/>
        </a:p>
      </dgm:t>
    </dgm:pt>
  </dgm:ptLst>
  <dgm:cxnLst>
    <dgm:cxn modelId="{BC17CE45-345B-4F26-8D1C-0B95202E0344}" srcId="{56F7AD50-D18E-4725-B967-5F0D7050330A}" destId="{694BC168-8388-4D03-93C2-1AAA2777DCEA}" srcOrd="1" destOrd="0" parTransId="{B53895B6-A1C5-4523-84ED-57735645B3F7}" sibTransId="{1F551962-153C-4F6C-89EC-7C1693FF3AD6}"/>
    <dgm:cxn modelId="{51B46DFD-63E2-4D59-8069-23EC25C63D62}" type="presOf" srcId="{56F7AD50-D18E-4725-B967-5F0D7050330A}" destId="{6CAB6D4A-F44E-4118-B2D1-06A74A5E97BE}" srcOrd="0" destOrd="0" presId="urn:microsoft.com/office/officeart/2005/8/layout/hProcess9"/>
    <dgm:cxn modelId="{C388EC23-ED0B-4C8B-AC4D-89F458892F92}" srcId="{56F7AD50-D18E-4725-B967-5F0D7050330A}" destId="{42B71322-9097-4C23-BD19-E731C8F500F8}" srcOrd="0" destOrd="0" parTransId="{38C2A314-A680-40A1-A096-EBC42A971D66}" sibTransId="{693B16D6-6E7B-4C3F-9B82-40857CDA3870}"/>
    <dgm:cxn modelId="{B256A5F0-451B-48EB-B6B9-6395BFC5770C}" type="presOf" srcId="{42B71322-9097-4C23-BD19-E731C8F500F8}" destId="{1C46166B-5FDB-4162-8AD3-597AE7E33856}" srcOrd="0" destOrd="0" presId="urn:microsoft.com/office/officeart/2005/8/layout/hProcess9"/>
    <dgm:cxn modelId="{B7944300-C861-48C2-ADCB-1050FA6D2114}" type="presOf" srcId="{694BC168-8388-4D03-93C2-1AAA2777DCEA}" destId="{49089941-DB04-405E-97C4-E80343B4ABE2}" srcOrd="0" destOrd="0" presId="urn:microsoft.com/office/officeart/2005/8/layout/hProcess9"/>
    <dgm:cxn modelId="{805F5A91-B686-4151-B340-4F3FF3BC0A7A}" type="presParOf" srcId="{6CAB6D4A-F44E-4118-B2D1-06A74A5E97BE}" destId="{C8A9DCFE-5906-4687-8EA4-65AF86DCFB89}" srcOrd="0" destOrd="0" presId="urn:microsoft.com/office/officeart/2005/8/layout/hProcess9"/>
    <dgm:cxn modelId="{BB857249-BAB5-4251-854E-A10E759D46F2}" type="presParOf" srcId="{6CAB6D4A-F44E-4118-B2D1-06A74A5E97BE}" destId="{1BF16621-72DC-4C1F-BCE7-38B4D156B60C}" srcOrd="1" destOrd="0" presId="urn:microsoft.com/office/officeart/2005/8/layout/hProcess9"/>
    <dgm:cxn modelId="{166AE62F-B659-4F57-9310-56A09AF91924}" type="presParOf" srcId="{1BF16621-72DC-4C1F-BCE7-38B4D156B60C}" destId="{1C46166B-5FDB-4162-8AD3-597AE7E33856}" srcOrd="0" destOrd="0" presId="urn:microsoft.com/office/officeart/2005/8/layout/hProcess9"/>
    <dgm:cxn modelId="{4EF44148-AC2B-4B38-9984-580A3B7304D3}" type="presParOf" srcId="{1BF16621-72DC-4C1F-BCE7-38B4D156B60C}" destId="{DDFA87FE-2315-471C-95CB-1F9E568D79CB}" srcOrd="1" destOrd="0" presId="urn:microsoft.com/office/officeart/2005/8/layout/hProcess9"/>
    <dgm:cxn modelId="{BE14C4F8-E2B2-49E7-953A-5D8AE9332C81}" type="presParOf" srcId="{1BF16621-72DC-4C1F-BCE7-38B4D156B60C}" destId="{49089941-DB04-405E-97C4-E80343B4ABE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7AD50-D18E-4725-B967-5F0D7050330A}" type="doc">
      <dgm:prSet loTypeId="urn:microsoft.com/office/officeart/2005/8/layout/hProcess9" loCatId="process" qsTypeId="urn:microsoft.com/office/officeart/2005/8/quickstyle/3d2" qsCatId="3D" csTypeId="urn:microsoft.com/office/officeart/2005/8/colors/colorful4" csCatId="colorful" phldr="1"/>
      <dgm:spPr/>
      <dgm:t>
        <a:bodyPr/>
        <a:lstStyle/>
        <a:p>
          <a:endParaRPr lang="es-ES"/>
        </a:p>
      </dgm:t>
    </dgm:pt>
    <dgm:pt modelId="{694BC168-8388-4D03-93C2-1AAA2777DCEA}">
      <dgm:prSet phldrT="[Texto]" custT="1"/>
      <dgm:spPr>
        <a:solidFill>
          <a:schemeClr val="accent2">
            <a:lumMod val="60000"/>
            <a:lumOff val="40000"/>
          </a:schemeClr>
        </a:solidFill>
      </dgm:spPr>
      <dgm:t>
        <a:bodyPr/>
        <a:lstStyle/>
        <a:p>
          <a:r>
            <a:rPr lang="en-US" sz="1600" b="1" dirty="0" smtClean="0">
              <a:solidFill>
                <a:schemeClr val="tx1"/>
              </a:solidFill>
              <a:latin typeface="Book Antiqua" panose="02040602050305030304" pitchFamily="18" charset="0"/>
            </a:rPr>
            <a:t>Regional Workshop "Risk Management: Good Practices in Decision Making and Sampling Based on Risk: towards its implementation." </a:t>
          </a:r>
        </a:p>
        <a:p>
          <a:r>
            <a:rPr lang="en-US" sz="1600" b="1" dirty="0" smtClean="0">
              <a:solidFill>
                <a:schemeClr val="tx1"/>
              </a:solidFill>
              <a:latin typeface="Book Antiqua" panose="02040602050305030304" pitchFamily="18" charset="0"/>
            </a:rPr>
            <a:t>Organized by USDA / APHIS, CAN and IICA, Lima, September 25 - 27.</a:t>
          </a:r>
        </a:p>
        <a:p>
          <a:r>
            <a:rPr lang="en-US" sz="1600" b="1" dirty="0" smtClean="0">
              <a:solidFill>
                <a:schemeClr val="tx1"/>
              </a:solidFill>
              <a:latin typeface="Book Antiqua" panose="02040602050305030304" pitchFamily="18" charset="0"/>
            </a:rPr>
            <a:t>Objective: to improve and consolidate the capacity of Latin America to implement good practices in risk management, understand and advance in the implementation of the basics, concepts and operations of risk-based sampling. </a:t>
          </a:r>
        </a:p>
        <a:p>
          <a:r>
            <a:rPr lang="en-US" sz="1600" b="1" dirty="0" smtClean="0">
              <a:solidFill>
                <a:schemeClr val="tx1"/>
              </a:solidFill>
              <a:latin typeface="Book Antiqua" panose="02040602050305030304" pitchFamily="18" charset="0"/>
            </a:rPr>
            <a:t>35 professionals, 11 ONPF (Argentina, Chile, Colombia, Costa Rica, Ecuador, Guatemala, Honduras, Panama, Paraguay, Peru and Dominican Republic)</a:t>
          </a:r>
          <a:endParaRPr lang="es-ES" sz="1600" b="1" dirty="0">
            <a:solidFill>
              <a:schemeClr val="tx1"/>
            </a:solidFill>
            <a:latin typeface="Book Antiqua" panose="02040602050305030304" pitchFamily="18" charset="0"/>
          </a:endParaRPr>
        </a:p>
      </dgm:t>
    </dgm:pt>
    <dgm:pt modelId="{B53895B6-A1C5-4523-84ED-57735645B3F7}" type="parTrans" cxnId="{BC17CE45-345B-4F26-8D1C-0B95202E0344}">
      <dgm:prSet/>
      <dgm:spPr/>
      <dgm:t>
        <a:bodyPr/>
        <a:lstStyle/>
        <a:p>
          <a:endParaRPr lang="es-ES" sz="1400" b="1">
            <a:solidFill>
              <a:schemeClr val="tx1"/>
            </a:solidFill>
          </a:endParaRPr>
        </a:p>
      </dgm:t>
    </dgm:pt>
    <dgm:pt modelId="{1F551962-153C-4F6C-89EC-7C1693FF3AD6}" type="sibTrans" cxnId="{BC17CE45-345B-4F26-8D1C-0B95202E0344}">
      <dgm:prSet/>
      <dgm:spPr/>
      <dgm:t>
        <a:bodyPr/>
        <a:lstStyle/>
        <a:p>
          <a:endParaRPr lang="es-ES" sz="1400" b="1">
            <a:solidFill>
              <a:schemeClr val="tx1"/>
            </a:solidFill>
          </a:endParaRPr>
        </a:p>
      </dgm:t>
    </dgm:pt>
    <dgm:pt modelId="{42B71322-9097-4C23-BD19-E731C8F500F8}">
      <dgm:prSet custT="1"/>
      <dgm:spPr/>
      <dgm:t>
        <a:bodyPr/>
        <a:lstStyle/>
        <a:p>
          <a:r>
            <a:rPr lang="en-US" sz="1700" b="1" dirty="0" smtClean="0">
              <a:solidFill>
                <a:schemeClr val="tx1"/>
              </a:solidFill>
              <a:latin typeface="Book Antiqua" panose="02040602050305030304" pitchFamily="18" charset="0"/>
            </a:rPr>
            <a:t>Forum: </a:t>
          </a:r>
          <a:r>
            <a:rPr lang="en-US" sz="1700" b="1" dirty="0" err="1" smtClean="0">
              <a:solidFill>
                <a:schemeClr val="tx1"/>
              </a:solidFill>
              <a:latin typeface="Book Antiqua" panose="02040602050305030304" pitchFamily="18" charset="0"/>
            </a:rPr>
            <a:t>Phytosanitary</a:t>
          </a:r>
          <a:r>
            <a:rPr lang="en-US" sz="1700" b="1" dirty="0" smtClean="0">
              <a:solidFill>
                <a:schemeClr val="tx1"/>
              </a:solidFill>
              <a:latin typeface="Book Antiqua" panose="02040602050305030304" pitchFamily="18" charset="0"/>
            </a:rPr>
            <a:t> Irradiation. </a:t>
          </a:r>
        </a:p>
        <a:p>
          <a:r>
            <a:rPr lang="en-US" sz="1700" b="1" dirty="0" smtClean="0">
              <a:solidFill>
                <a:schemeClr val="tx1"/>
              </a:solidFill>
              <a:latin typeface="Book Antiqua" panose="02040602050305030304" pitchFamily="18" charset="0"/>
            </a:rPr>
            <a:t>Organized by USDA / APHIS and IICA and developed by virtual media, Sep. 24. </a:t>
          </a:r>
        </a:p>
        <a:p>
          <a:r>
            <a:rPr lang="en-US" sz="1700" b="1" dirty="0" smtClean="0">
              <a:solidFill>
                <a:schemeClr val="tx1"/>
              </a:solidFill>
              <a:latin typeface="Book Antiqua" panose="02040602050305030304" pitchFamily="18" charset="0"/>
            </a:rPr>
            <a:t>Activity aimed at improving knowledge about the use of irradiation as a </a:t>
          </a:r>
          <a:r>
            <a:rPr lang="en-US" sz="1700" b="1" dirty="0" err="1" smtClean="0">
              <a:solidFill>
                <a:schemeClr val="tx1"/>
              </a:solidFill>
              <a:latin typeface="Book Antiqua" panose="02040602050305030304" pitchFamily="18" charset="0"/>
            </a:rPr>
            <a:t>phytosanitary</a:t>
          </a:r>
          <a:r>
            <a:rPr lang="en-US" sz="1700" b="1" dirty="0" smtClean="0">
              <a:solidFill>
                <a:schemeClr val="tx1"/>
              </a:solidFill>
              <a:latin typeface="Book Antiqua" panose="02040602050305030304" pitchFamily="18" charset="0"/>
            </a:rPr>
            <a:t> treatment upon arrival in the USA. </a:t>
          </a:r>
        </a:p>
        <a:p>
          <a:r>
            <a:rPr lang="en-US" sz="1700" b="1" dirty="0" smtClean="0">
              <a:solidFill>
                <a:schemeClr val="tx1"/>
              </a:solidFill>
              <a:latin typeface="Book Antiqua" panose="02040602050305030304" pitchFamily="18" charset="0"/>
            </a:rPr>
            <a:t>With the participation around 40 public and private sector stakeholders.</a:t>
          </a:r>
          <a:endParaRPr lang="es-EC" sz="1700" b="1" dirty="0">
            <a:solidFill>
              <a:schemeClr val="tx1"/>
            </a:solidFill>
            <a:latin typeface="Book Antiqua" panose="02040602050305030304" pitchFamily="18" charset="0"/>
          </a:endParaRPr>
        </a:p>
      </dgm:t>
    </dgm:pt>
    <dgm:pt modelId="{38C2A314-A680-40A1-A096-EBC42A971D66}" type="parTrans" cxnId="{C388EC23-ED0B-4C8B-AC4D-89F458892F92}">
      <dgm:prSet/>
      <dgm:spPr/>
      <dgm:t>
        <a:bodyPr/>
        <a:lstStyle/>
        <a:p>
          <a:endParaRPr lang="es-ES" sz="1400" b="1">
            <a:solidFill>
              <a:schemeClr val="tx1"/>
            </a:solidFill>
          </a:endParaRPr>
        </a:p>
      </dgm:t>
    </dgm:pt>
    <dgm:pt modelId="{693B16D6-6E7B-4C3F-9B82-40857CDA3870}" type="sibTrans" cxnId="{C388EC23-ED0B-4C8B-AC4D-89F458892F92}">
      <dgm:prSet custT="1"/>
      <dgm:spPr/>
      <dgm:t>
        <a:bodyPr/>
        <a:lstStyle/>
        <a:p>
          <a:endParaRPr lang="es-ES" sz="1400" b="1">
            <a:solidFill>
              <a:schemeClr val="tx1"/>
            </a:solidFill>
          </a:endParaRPr>
        </a:p>
      </dgm:t>
    </dgm:pt>
    <dgm:pt modelId="{6CAB6D4A-F44E-4118-B2D1-06A74A5E97BE}" type="pres">
      <dgm:prSet presAssocID="{56F7AD50-D18E-4725-B967-5F0D7050330A}" presName="CompostProcess" presStyleCnt="0">
        <dgm:presLayoutVars>
          <dgm:dir/>
          <dgm:resizeHandles val="exact"/>
        </dgm:presLayoutVars>
      </dgm:prSet>
      <dgm:spPr/>
      <dgm:t>
        <a:bodyPr/>
        <a:lstStyle/>
        <a:p>
          <a:endParaRPr lang="es-ES"/>
        </a:p>
      </dgm:t>
    </dgm:pt>
    <dgm:pt modelId="{C8A9DCFE-5906-4687-8EA4-65AF86DCFB89}" type="pres">
      <dgm:prSet presAssocID="{56F7AD50-D18E-4725-B967-5F0D7050330A}" presName="arrow" presStyleLbl="bgShp" presStyleIdx="0" presStyleCnt="1"/>
      <dgm:spPr/>
    </dgm:pt>
    <dgm:pt modelId="{1BF16621-72DC-4C1F-BCE7-38B4D156B60C}" type="pres">
      <dgm:prSet presAssocID="{56F7AD50-D18E-4725-B967-5F0D7050330A}" presName="linearProcess" presStyleCnt="0"/>
      <dgm:spPr/>
    </dgm:pt>
    <dgm:pt modelId="{1C46166B-5FDB-4162-8AD3-597AE7E33856}" type="pres">
      <dgm:prSet presAssocID="{42B71322-9097-4C23-BD19-E731C8F500F8}" presName="textNode" presStyleLbl="node1" presStyleIdx="0" presStyleCnt="2" custScaleX="68754" custScaleY="177928">
        <dgm:presLayoutVars>
          <dgm:bulletEnabled val="1"/>
        </dgm:presLayoutVars>
      </dgm:prSet>
      <dgm:spPr/>
      <dgm:t>
        <a:bodyPr/>
        <a:lstStyle/>
        <a:p>
          <a:endParaRPr lang="es-ES"/>
        </a:p>
      </dgm:t>
    </dgm:pt>
    <dgm:pt modelId="{DDFA87FE-2315-471C-95CB-1F9E568D79CB}" type="pres">
      <dgm:prSet presAssocID="{693B16D6-6E7B-4C3F-9B82-40857CDA3870}" presName="sibTrans" presStyleCnt="0"/>
      <dgm:spPr/>
    </dgm:pt>
    <dgm:pt modelId="{49089941-DB04-405E-97C4-E80343B4ABE2}" type="pres">
      <dgm:prSet presAssocID="{694BC168-8388-4D03-93C2-1AAA2777DCEA}" presName="textNode" presStyleLbl="node1" presStyleIdx="1" presStyleCnt="2" custScaleX="104470" custScaleY="185811">
        <dgm:presLayoutVars>
          <dgm:bulletEnabled val="1"/>
        </dgm:presLayoutVars>
      </dgm:prSet>
      <dgm:spPr/>
      <dgm:t>
        <a:bodyPr/>
        <a:lstStyle/>
        <a:p>
          <a:endParaRPr lang="es-ES"/>
        </a:p>
      </dgm:t>
    </dgm:pt>
  </dgm:ptLst>
  <dgm:cxnLst>
    <dgm:cxn modelId="{BC17CE45-345B-4F26-8D1C-0B95202E0344}" srcId="{56F7AD50-D18E-4725-B967-5F0D7050330A}" destId="{694BC168-8388-4D03-93C2-1AAA2777DCEA}" srcOrd="1" destOrd="0" parTransId="{B53895B6-A1C5-4523-84ED-57735645B3F7}" sibTransId="{1F551962-153C-4F6C-89EC-7C1693FF3AD6}"/>
    <dgm:cxn modelId="{51B46DFD-63E2-4D59-8069-23EC25C63D62}" type="presOf" srcId="{56F7AD50-D18E-4725-B967-5F0D7050330A}" destId="{6CAB6D4A-F44E-4118-B2D1-06A74A5E97BE}" srcOrd="0" destOrd="0" presId="urn:microsoft.com/office/officeart/2005/8/layout/hProcess9"/>
    <dgm:cxn modelId="{C388EC23-ED0B-4C8B-AC4D-89F458892F92}" srcId="{56F7AD50-D18E-4725-B967-5F0D7050330A}" destId="{42B71322-9097-4C23-BD19-E731C8F500F8}" srcOrd="0" destOrd="0" parTransId="{38C2A314-A680-40A1-A096-EBC42A971D66}" sibTransId="{693B16D6-6E7B-4C3F-9B82-40857CDA3870}"/>
    <dgm:cxn modelId="{B256A5F0-451B-48EB-B6B9-6395BFC5770C}" type="presOf" srcId="{42B71322-9097-4C23-BD19-E731C8F500F8}" destId="{1C46166B-5FDB-4162-8AD3-597AE7E33856}" srcOrd="0" destOrd="0" presId="urn:microsoft.com/office/officeart/2005/8/layout/hProcess9"/>
    <dgm:cxn modelId="{B7944300-C861-48C2-ADCB-1050FA6D2114}" type="presOf" srcId="{694BC168-8388-4D03-93C2-1AAA2777DCEA}" destId="{49089941-DB04-405E-97C4-E80343B4ABE2}" srcOrd="0" destOrd="0" presId="urn:microsoft.com/office/officeart/2005/8/layout/hProcess9"/>
    <dgm:cxn modelId="{805F5A91-B686-4151-B340-4F3FF3BC0A7A}" type="presParOf" srcId="{6CAB6D4A-F44E-4118-B2D1-06A74A5E97BE}" destId="{C8A9DCFE-5906-4687-8EA4-65AF86DCFB89}" srcOrd="0" destOrd="0" presId="urn:microsoft.com/office/officeart/2005/8/layout/hProcess9"/>
    <dgm:cxn modelId="{BB857249-BAB5-4251-854E-A10E759D46F2}" type="presParOf" srcId="{6CAB6D4A-F44E-4118-B2D1-06A74A5E97BE}" destId="{1BF16621-72DC-4C1F-BCE7-38B4D156B60C}" srcOrd="1" destOrd="0" presId="urn:microsoft.com/office/officeart/2005/8/layout/hProcess9"/>
    <dgm:cxn modelId="{166AE62F-B659-4F57-9310-56A09AF91924}" type="presParOf" srcId="{1BF16621-72DC-4C1F-BCE7-38B4D156B60C}" destId="{1C46166B-5FDB-4162-8AD3-597AE7E33856}" srcOrd="0" destOrd="0" presId="urn:microsoft.com/office/officeart/2005/8/layout/hProcess9"/>
    <dgm:cxn modelId="{4EF44148-AC2B-4B38-9984-580A3B7304D3}" type="presParOf" srcId="{1BF16621-72DC-4C1F-BCE7-38B4D156B60C}" destId="{DDFA87FE-2315-471C-95CB-1F9E568D79CB}" srcOrd="1" destOrd="0" presId="urn:microsoft.com/office/officeart/2005/8/layout/hProcess9"/>
    <dgm:cxn modelId="{BE14C4F8-E2B2-49E7-953A-5D8AE9332C81}" type="presParOf" srcId="{1BF16621-72DC-4C1F-BCE7-38B4D156B60C}" destId="{49089941-DB04-405E-97C4-E80343B4ABE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7AD50-D18E-4725-B967-5F0D7050330A}"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s-ES"/>
        </a:p>
      </dgm:t>
    </dgm:pt>
    <dgm:pt modelId="{694BC168-8388-4D03-93C2-1AAA2777DCEA}">
      <dgm:prSet phldrT="[Texto]" custT="1"/>
      <dgm:spPr>
        <a:solidFill>
          <a:schemeClr val="accent4">
            <a:lumMod val="75000"/>
          </a:schemeClr>
        </a:solidFill>
      </dgm:spPr>
      <dgm:t>
        <a:bodyPr/>
        <a:lstStyle/>
        <a:p>
          <a:r>
            <a:rPr lang="en-US" sz="1600" b="1" dirty="0" smtClean="0">
              <a:solidFill>
                <a:schemeClr val="tx1"/>
              </a:solidFill>
              <a:latin typeface="Book Antiqua" panose="02040602050305030304" pitchFamily="18" charset="0"/>
            </a:rPr>
            <a:t>Leadership Course in Sanitary and </a:t>
          </a:r>
          <a:r>
            <a:rPr lang="en-US" sz="1600" b="1" dirty="0" err="1" smtClean="0">
              <a:solidFill>
                <a:schemeClr val="tx1"/>
              </a:solidFill>
              <a:latin typeface="Book Antiqua" panose="02040602050305030304" pitchFamily="18" charset="0"/>
            </a:rPr>
            <a:t>Phytosanitary</a:t>
          </a:r>
          <a:r>
            <a:rPr lang="en-US" sz="1600" b="1" dirty="0" smtClean="0">
              <a:solidFill>
                <a:schemeClr val="tx1"/>
              </a:solidFill>
              <a:latin typeface="Book Antiqua" panose="02040602050305030304" pitchFamily="18" charset="0"/>
            </a:rPr>
            <a:t> Measures. Leadership training in Latin America </a:t>
          </a:r>
        </a:p>
        <a:p>
          <a:r>
            <a:rPr lang="en-US" sz="1600" b="1" dirty="0" smtClean="0">
              <a:solidFill>
                <a:schemeClr val="tx1"/>
              </a:solidFill>
              <a:latin typeface="Book Antiqua" panose="02040602050305030304" pitchFamily="18" charset="0"/>
            </a:rPr>
            <a:t>Objective: to develop leaders in Latin America with the skills to implement significant changes in the scope of SPS and promote </a:t>
          </a:r>
          <a:r>
            <a:rPr lang="en-US" sz="1600" b="1" dirty="0" err="1" smtClean="0">
              <a:solidFill>
                <a:schemeClr val="tx1"/>
              </a:solidFill>
              <a:latin typeface="Book Antiqua" panose="02040602050305030304" pitchFamily="18" charset="0"/>
            </a:rPr>
            <a:t>intersectoral</a:t>
          </a:r>
          <a:r>
            <a:rPr lang="en-US" sz="1600" b="1" dirty="0" smtClean="0">
              <a:solidFill>
                <a:schemeClr val="tx1"/>
              </a:solidFill>
              <a:latin typeface="Book Antiqua" panose="02040602050305030304" pitchFamily="18" charset="0"/>
            </a:rPr>
            <a:t> discussion and collaboration to strengthen the effective implementation of standards at the national, regional and global levels. </a:t>
          </a:r>
        </a:p>
        <a:p>
          <a:r>
            <a:rPr lang="en-US" sz="1600" b="1" dirty="0" smtClean="0">
              <a:solidFill>
                <a:schemeClr val="tx1"/>
              </a:solidFill>
              <a:latin typeface="Book Antiqua" panose="02040602050305030304" pitchFamily="18" charset="0"/>
            </a:rPr>
            <a:t>SAIA with USDA / APHIS and the University for Peace (UN) 15 leaders in Sanitary and </a:t>
          </a:r>
          <a:r>
            <a:rPr lang="en-US" sz="1600" b="1" dirty="0" err="1" smtClean="0">
              <a:solidFill>
                <a:schemeClr val="tx1"/>
              </a:solidFill>
              <a:latin typeface="Book Antiqua" panose="02040602050305030304" pitchFamily="18" charset="0"/>
            </a:rPr>
            <a:t>Phytosanitary</a:t>
          </a:r>
          <a:r>
            <a:rPr lang="en-US" sz="1600" b="1" dirty="0" smtClean="0">
              <a:solidFill>
                <a:schemeClr val="tx1"/>
              </a:solidFill>
              <a:latin typeface="Book Antiqua" panose="02040602050305030304" pitchFamily="18" charset="0"/>
            </a:rPr>
            <a:t> Measures (MSF)</a:t>
          </a:r>
          <a:endParaRPr lang="es-ES" sz="1600" b="1" dirty="0">
            <a:solidFill>
              <a:schemeClr val="tx1"/>
            </a:solidFill>
            <a:latin typeface="Book Antiqua" panose="02040602050305030304" pitchFamily="18" charset="0"/>
          </a:endParaRPr>
        </a:p>
      </dgm:t>
    </dgm:pt>
    <dgm:pt modelId="{B53895B6-A1C5-4523-84ED-57735645B3F7}" type="parTrans" cxnId="{BC17CE45-345B-4F26-8D1C-0B95202E0344}">
      <dgm:prSet/>
      <dgm:spPr/>
      <dgm:t>
        <a:bodyPr/>
        <a:lstStyle/>
        <a:p>
          <a:endParaRPr lang="es-ES" sz="1400" b="1">
            <a:solidFill>
              <a:schemeClr val="tx1"/>
            </a:solidFill>
          </a:endParaRPr>
        </a:p>
      </dgm:t>
    </dgm:pt>
    <dgm:pt modelId="{1F551962-153C-4F6C-89EC-7C1693FF3AD6}" type="sibTrans" cxnId="{BC17CE45-345B-4F26-8D1C-0B95202E0344}">
      <dgm:prSet/>
      <dgm:spPr/>
      <dgm:t>
        <a:bodyPr/>
        <a:lstStyle/>
        <a:p>
          <a:endParaRPr lang="es-ES" sz="1400" b="1">
            <a:solidFill>
              <a:schemeClr val="tx1"/>
            </a:solidFill>
          </a:endParaRPr>
        </a:p>
      </dgm:t>
    </dgm:pt>
    <dgm:pt modelId="{24A520C3-9C6B-4AAB-9DE4-86A99830AE29}">
      <dgm:prSet custT="1"/>
      <dgm:spPr>
        <a:solidFill>
          <a:schemeClr val="accent4">
            <a:lumMod val="40000"/>
            <a:lumOff val="60000"/>
          </a:schemeClr>
        </a:solidFill>
      </dgm:spPr>
      <dgm:t>
        <a:bodyPr/>
        <a:lstStyle/>
        <a:p>
          <a:r>
            <a:rPr lang="en-US" sz="1400" b="1" dirty="0" smtClean="0">
              <a:solidFill>
                <a:schemeClr val="tx1"/>
              </a:solidFill>
              <a:latin typeface="Book Antiqua" panose="02040602050305030304" pitchFamily="18" charset="0"/>
            </a:rPr>
            <a:t>Support for the construction of a regional strategy for the control of South American lobster (</a:t>
          </a:r>
          <a:r>
            <a:rPr lang="en-US" sz="1400" b="1" i="1" dirty="0" err="1" smtClean="0">
              <a:solidFill>
                <a:schemeClr val="tx1"/>
              </a:solidFill>
              <a:latin typeface="Book Antiqua" panose="02040602050305030304" pitchFamily="18" charset="0"/>
            </a:rPr>
            <a:t>Schistocerca</a:t>
          </a:r>
          <a:r>
            <a:rPr lang="en-US" sz="1400" b="1" i="1" dirty="0" smtClean="0">
              <a:solidFill>
                <a:schemeClr val="tx1"/>
              </a:solidFill>
              <a:latin typeface="Book Antiqua" panose="02040602050305030304" pitchFamily="18" charset="0"/>
            </a:rPr>
            <a:t> </a:t>
          </a:r>
          <a:r>
            <a:rPr lang="en-US" sz="1400" b="1" i="1" dirty="0" err="1" smtClean="0">
              <a:solidFill>
                <a:schemeClr val="tx1"/>
              </a:solidFill>
              <a:latin typeface="Book Antiqua" panose="02040602050305030304" pitchFamily="18" charset="0"/>
            </a:rPr>
            <a:t>cancellata</a:t>
          </a:r>
          <a:r>
            <a:rPr lang="en-US" sz="1400" b="1" dirty="0" smtClean="0">
              <a:solidFill>
                <a:schemeClr val="tx1"/>
              </a:solidFill>
              <a:latin typeface="Book Antiqua" panose="02040602050305030304" pitchFamily="18" charset="0"/>
            </a:rPr>
            <a:t>) in Argentina, Bolivia and Paraguay. </a:t>
          </a:r>
        </a:p>
        <a:p>
          <a:r>
            <a:rPr lang="en-US" sz="1400" b="1" dirty="0" smtClean="0">
              <a:solidFill>
                <a:schemeClr val="tx1"/>
              </a:solidFill>
              <a:latin typeface="Book Antiqua" panose="02040602050305030304" pitchFamily="18" charset="0"/>
            </a:rPr>
            <a:t>Second semester of 2017 and beginning of 2018, financed by IICA, SENASA, SENAVE and SENASAG.</a:t>
          </a:r>
        </a:p>
        <a:p>
          <a:r>
            <a:rPr lang="en-US" sz="1400" b="1" dirty="0" smtClean="0">
              <a:solidFill>
                <a:schemeClr val="tx1"/>
              </a:solidFill>
              <a:latin typeface="Book Antiqua" panose="02040602050305030304" pitchFamily="18" charset="0"/>
            </a:rPr>
            <a:t>Articulation of lobster surveillance and control actions in Paraguay, Bolivia and Argentina. </a:t>
          </a:r>
        </a:p>
        <a:p>
          <a:r>
            <a:rPr lang="en-US" sz="1400" b="1" dirty="0" smtClean="0">
              <a:solidFill>
                <a:schemeClr val="tx1"/>
              </a:solidFill>
              <a:latin typeface="Book Antiqua" panose="02040602050305030304" pitchFamily="18" charset="0"/>
            </a:rPr>
            <a:t>Incorporation of technology for surveillance and monitoring. "International Workshop of Management of the Lobster" (Córdoba, Oct. 31 to Nov. 2) </a:t>
          </a:r>
        </a:p>
        <a:p>
          <a:r>
            <a:rPr lang="en-US" sz="1400" b="1" dirty="0" smtClean="0">
              <a:solidFill>
                <a:schemeClr val="tx1"/>
              </a:solidFill>
              <a:latin typeface="Book Antiqua" panose="02040602050305030304" pitchFamily="18" charset="0"/>
            </a:rPr>
            <a:t>Objective: to agree and define the main activities of the surveillance and research component for a regional program for pest management and control and to boost regional and national actions</a:t>
          </a:r>
          <a:endParaRPr lang="es-ES" sz="1400" b="1" dirty="0">
            <a:solidFill>
              <a:schemeClr val="tx1"/>
            </a:solidFill>
            <a:latin typeface="Book Antiqua" panose="02040602050305030304" pitchFamily="18" charset="0"/>
          </a:endParaRPr>
        </a:p>
      </dgm:t>
    </dgm:pt>
    <dgm:pt modelId="{2793799D-148B-4A78-8C0D-A2BC2B22F315}" type="parTrans" cxnId="{E973D481-E7D3-4107-A944-BC7207895954}">
      <dgm:prSet/>
      <dgm:spPr/>
      <dgm:t>
        <a:bodyPr/>
        <a:lstStyle/>
        <a:p>
          <a:endParaRPr lang="es-ES"/>
        </a:p>
      </dgm:t>
    </dgm:pt>
    <dgm:pt modelId="{36452860-802F-4556-9B07-E6DD8841300F}" type="sibTrans" cxnId="{E973D481-E7D3-4107-A944-BC7207895954}">
      <dgm:prSet/>
      <dgm:spPr/>
      <dgm:t>
        <a:bodyPr/>
        <a:lstStyle/>
        <a:p>
          <a:endParaRPr lang="es-ES"/>
        </a:p>
      </dgm:t>
    </dgm:pt>
    <dgm:pt modelId="{6CAB6D4A-F44E-4118-B2D1-06A74A5E97BE}" type="pres">
      <dgm:prSet presAssocID="{56F7AD50-D18E-4725-B967-5F0D7050330A}" presName="CompostProcess" presStyleCnt="0">
        <dgm:presLayoutVars>
          <dgm:dir/>
          <dgm:resizeHandles val="exact"/>
        </dgm:presLayoutVars>
      </dgm:prSet>
      <dgm:spPr/>
      <dgm:t>
        <a:bodyPr/>
        <a:lstStyle/>
        <a:p>
          <a:endParaRPr lang="es-ES"/>
        </a:p>
      </dgm:t>
    </dgm:pt>
    <dgm:pt modelId="{C8A9DCFE-5906-4687-8EA4-65AF86DCFB89}" type="pres">
      <dgm:prSet presAssocID="{56F7AD50-D18E-4725-B967-5F0D7050330A}" presName="arrow" presStyleLbl="bgShp" presStyleIdx="0" presStyleCnt="1"/>
      <dgm:spPr/>
    </dgm:pt>
    <dgm:pt modelId="{1BF16621-72DC-4C1F-BCE7-38B4D156B60C}" type="pres">
      <dgm:prSet presAssocID="{56F7AD50-D18E-4725-B967-5F0D7050330A}" presName="linearProcess" presStyleCnt="0"/>
      <dgm:spPr/>
    </dgm:pt>
    <dgm:pt modelId="{0CCE24D1-DABC-40FE-AB68-ECFADB8E33D8}" type="pres">
      <dgm:prSet presAssocID="{24A520C3-9C6B-4AAB-9DE4-86A99830AE29}" presName="textNode" presStyleLbl="node1" presStyleIdx="0" presStyleCnt="2" custScaleX="102522" custScaleY="193694">
        <dgm:presLayoutVars>
          <dgm:bulletEnabled val="1"/>
        </dgm:presLayoutVars>
      </dgm:prSet>
      <dgm:spPr/>
      <dgm:t>
        <a:bodyPr/>
        <a:lstStyle/>
        <a:p>
          <a:endParaRPr lang="es-ES"/>
        </a:p>
      </dgm:t>
    </dgm:pt>
    <dgm:pt modelId="{28F23D1B-5EEF-459F-9D2D-03170989996B}" type="pres">
      <dgm:prSet presAssocID="{36452860-802F-4556-9B07-E6DD8841300F}" presName="sibTrans" presStyleCnt="0"/>
      <dgm:spPr/>
    </dgm:pt>
    <dgm:pt modelId="{49089941-DB04-405E-97C4-E80343B4ABE2}" type="pres">
      <dgm:prSet presAssocID="{694BC168-8388-4D03-93C2-1AAA2777DCEA}" presName="textNode" presStyleLbl="node1" presStyleIdx="1" presStyleCnt="2" custScaleX="104470" custScaleY="185811">
        <dgm:presLayoutVars>
          <dgm:bulletEnabled val="1"/>
        </dgm:presLayoutVars>
      </dgm:prSet>
      <dgm:spPr/>
      <dgm:t>
        <a:bodyPr/>
        <a:lstStyle/>
        <a:p>
          <a:endParaRPr lang="es-ES"/>
        </a:p>
      </dgm:t>
    </dgm:pt>
  </dgm:ptLst>
  <dgm:cxnLst>
    <dgm:cxn modelId="{BC17CE45-345B-4F26-8D1C-0B95202E0344}" srcId="{56F7AD50-D18E-4725-B967-5F0D7050330A}" destId="{694BC168-8388-4D03-93C2-1AAA2777DCEA}" srcOrd="1" destOrd="0" parTransId="{B53895B6-A1C5-4523-84ED-57735645B3F7}" sibTransId="{1F551962-153C-4F6C-89EC-7C1693FF3AD6}"/>
    <dgm:cxn modelId="{C76674D5-BFC6-43DA-A11C-C2CABC997080}" type="presOf" srcId="{24A520C3-9C6B-4AAB-9DE4-86A99830AE29}" destId="{0CCE24D1-DABC-40FE-AB68-ECFADB8E33D8}" srcOrd="0" destOrd="0" presId="urn:microsoft.com/office/officeart/2005/8/layout/hProcess9"/>
    <dgm:cxn modelId="{51B46DFD-63E2-4D59-8069-23EC25C63D62}" type="presOf" srcId="{56F7AD50-D18E-4725-B967-5F0D7050330A}" destId="{6CAB6D4A-F44E-4118-B2D1-06A74A5E97BE}" srcOrd="0" destOrd="0" presId="urn:microsoft.com/office/officeart/2005/8/layout/hProcess9"/>
    <dgm:cxn modelId="{B7944300-C861-48C2-ADCB-1050FA6D2114}" type="presOf" srcId="{694BC168-8388-4D03-93C2-1AAA2777DCEA}" destId="{49089941-DB04-405E-97C4-E80343B4ABE2}" srcOrd="0" destOrd="0" presId="urn:microsoft.com/office/officeart/2005/8/layout/hProcess9"/>
    <dgm:cxn modelId="{E973D481-E7D3-4107-A944-BC7207895954}" srcId="{56F7AD50-D18E-4725-B967-5F0D7050330A}" destId="{24A520C3-9C6B-4AAB-9DE4-86A99830AE29}" srcOrd="0" destOrd="0" parTransId="{2793799D-148B-4A78-8C0D-A2BC2B22F315}" sibTransId="{36452860-802F-4556-9B07-E6DD8841300F}"/>
    <dgm:cxn modelId="{805F5A91-B686-4151-B340-4F3FF3BC0A7A}" type="presParOf" srcId="{6CAB6D4A-F44E-4118-B2D1-06A74A5E97BE}" destId="{C8A9DCFE-5906-4687-8EA4-65AF86DCFB89}" srcOrd="0" destOrd="0" presId="urn:microsoft.com/office/officeart/2005/8/layout/hProcess9"/>
    <dgm:cxn modelId="{BB857249-BAB5-4251-854E-A10E759D46F2}" type="presParOf" srcId="{6CAB6D4A-F44E-4118-B2D1-06A74A5E97BE}" destId="{1BF16621-72DC-4C1F-BCE7-38B4D156B60C}" srcOrd="1" destOrd="0" presId="urn:microsoft.com/office/officeart/2005/8/layout/hProcess9"/>
    <dgm:cxn modelId="{B51C33B8-DBDC-4325-AE19-B81C88F93302}" type="presParOf" srcId="{1BF16621-72DC-4C1F-BCE7-38B4D156B60C}" destId="{0CCE24D1-DABC-40FE-AB68-ECFADB8E33D8}" srcOrd="0" destOrd="0" presId="urn:microsoft.com/office/officeart/2005/8/layout/hProcess9"/>
    <dgm:cxn modelId="{BF8FE6DB-1A24-4314-955C-138A3B263FE9}" type="presParOf" srcId="{1BF16621-72DC-4C1F-BCE7-38B4D156B60C}" destId="{28F23D1B-5EEF-459F-9D2D-03170989996B}" srcOrd="1" destOrd="0" presId="urn:microsoft.com/office/officeart/2005/8/layout/hProcess9"/>
    <dgm:cxn modelId="{BE14C4F8-E2B2-49E7-953A-5D8AE9332C81}" type="presParOf" srcId="{1BF16621-72DC-4C1F-BCE7-38B4D156B60C}" destId="{49089941-DB04-405E-97C4-E80343B4ABE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7AD50-D18E-4725-B967-5F0D7050330A}"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s-ES"/>
        </a:p>
      </dgm:t>
    </dgm:pt>
    <dgm:pt modelId="{694BC168-8388-4D03-93C2-1AAA2777DCEA}">
      <dgm:prSet phldrT="[Texto]" custT="1"/>
      <dgm:spPr>
        <a:solidFill>
          <a:srgbClr val="92D050"/>
        </a:solidFill>
      </dgm:spPr>
      <dgm:t>
        <a:bodyPr/>
        <a:lstStyle/>
        <a:p>
          <a:r>
            <a:rPr lang="en-US" sz="1600" b="1" dirty="0" smtClean="0">
              <a:solidFill>
                <a:schemeClr val="tx1"/>
              </a:solidFill>
              <a:latin typeface="Book Antiqua" panose="02040602050305030304" pitchFamily="18" charset="0"/>
            </a:rPr>
            <a:t>Results and products obtained: </a:t>
          </a:r>
        </a:p>
        <a:p>
          <a:r>
            <a:rPr lang="en-US" sz="1600" b="1" dirty="0" smtClean="0">
              <a:solidFill>
                <a:schemeClr val="tx1"/>
              </a:solidFill>
              <a:latin typeface="Book Antiqua" panose="02040602050305030304" pitchFamily="18" charset="0"/>
            </a:rPr>
            <a:t>1. </a:t>
          </a:r>
          <a:r>
            <a:rPr lang="en-US" sz="1600" b="1" dirty="0" err="1" smtClean="0">
              <a:solidFill>
                <a:schemeClr val="tx1"/>
              </a:solidFill>
              <a:latin typeface="Book Antiqua" panose="02040602050305030304" pitchFamily="18" charset="0"/>
            </a:rPr>
            <a:t>Phytosanitary</a:t>
          </a:r>
          <a:r>
            <a:rPr lang="en-US" sz="1600" b="1" dirty="0" smtClean="0">
              <a:solidFill>
                <a:schemeClr val="tx1"/>
              </a:solidFill>
              <a:latin typeface="Book Antiqua" panose="02040602050305030304" pitchFamily="18" charset="0"/>
            </a:rPr>
            <a:t> surveillance: 54 professionals, 7 countries Implementation of general and specific surveillance systems. Computer tool, Guides and case studies in Spanish, Portuguese and English. </a:t>
          </a:r>
        </a:p>
        <a:p>
          <a:r>
            <a:rPr lang="en-US" sz="1600" b="1" dirty="0" smtClean="0">
              <a:solidFill>
                <a:schemeClr val="tx1"/>
              </a:solidFill>
              <a:latin typeface="Book Antiqua" panose="02040602050305030304" pitchFamily="18" charset="0"/>
            </a:rPr>
            <a:t>2. Pest Risk Assessment: 37 professionals, 7 countries, Weeds and economic and environmental impact. Guides and case studies in Spanish, Portuguese and English. </a:t>
          </a:r>
        </a:p>
        <a:p>
          <a:r>
            <a:rPr lang="en-US" sz="1600" b="1" dirty="0" smtClean="0">
              <a:solidFill>
                <a:schemeClr val="tx1"/>
              </a:solidFill>
              <a:latin typeface="Book Antiqua" panose="02040602050305030304" pitchFamily="18" charset="0"/>
            </a:rPr>
            <a:t>3. Virtual Regional School of </a:t>
          </a:r>
          <a:r>
            <a:rPr lang="en-US" sz="1600" b="1" dirty="0" err="1" smtClean="0">
              <a:solidFill>
                <a:schemeClr val="tx1"/>
              </a:solidFill>
              <a:latin typeface="Book Antiqua" panose="02040602050305030304" pitchFamily="18" charset="0"/>
            </a:rPr>
            <a:t>Phytosanitary</a:t>
          </a:r>
          <a:r>
            <a:rPr lang="en-US" sz="1600" b="1" dirty="0" smtClean="0">
              <a:solidFill>
                <a:schemeClr val="tx1"/>
              </a:solidFill>
              <a:latin typeface="Book Antiqua" panose="02040602050305030304" pitchFamily="18" charset="0"/>
            </a:rPr>
            <a:t> Inspection - ERVIF: 54 professionals, International Module hosted on the IICA platform. National Modules are in preparation. </a:t>
          </a:r>
        </a:p>
        <a:p>
          <a:r>
            <a:rPr lang="en-US" sz="1600" b="1" dirty="0" smtClean="0">
              <a:solidFill>
                <a:schemeClr val="tx1"/>
              </a:solidFill>
              <a:latin typeface="Book Antiqua" panose="02040602050305030304" pitchFamily="18" charset="0"/>
            </a:rPr>
            <a:t>4. Impact evaluation of the implementation of </a:t>
          </a:r>
          <a:r>
            <a:rPr lang="en-US" sz="1600" b="1" dirty="0" err="1" smtClean="0">
              <a:solidFill>
                <a:schemeClr val="tx1"/>
              </a:solidFill>
              <a:latin typeface="Book Antiqua" panose="02040602050305030304" pitchFamily="18" charset="0"/>
            </a:rPr>
            <a:t>phytosanitary</a:t>
          </a:r>
          <a:r>
            <a:rPr lang="en-US" sz="1600" b="1" dirty="0" smtClean="0">
              <a:solidFill>
                <a:schemeClr val="tx1"/>
              </a:solidFill>
              <a:latin typeface="Book Antiqua" panose="02040602050305030304" pitchFamily="18" charset="0"/>
            </a:rPr>
            <a:t> measures: Elaborated methodology, 28 officials, case studies</a:t>
          </a:r>
          <a:endParaRPr lang="es-ES" sz="1600" b="1" dirty="0">
            <a:solidFill>
              <a:schemeClr val="tx1"/>
            </a:solidFill>
            <a:latin typeface="Book Antiqua" panose="02040602050305030304" pitchFamily="18" charset="0"/>
          </a:endParaRPr>
        </a:p>
      </dgm:t>
    </dgm:pt>
    <dgm:pt modelId="{B53895B6-A1C5-4523-84ED-57735645B3F7}" type="parTrans" cxnId="{BC17CE45-345B-4F26-8D1C-0B95202E0344}">
      <dgm:prSet/>
      <dgm:spPr/>
      <dgm:t>
        <a:bodyPr/>
        <a:lstStyle/>
        <a:p>
          <a:endParaRPr lang="es-ES" sz="1400" b="1">
            <a:solidFill>
              <a:schemeClr val="tx1"/>
            </a:solidFill>
          </a:endParaRPr>
        </a:p>
      </dgm:t>
    </dgm:pt>
    <dgm:pt modelId="{1F551962-153C-4F6C-89EC-7C1693FF3AD6}" type="sibTrans" cxnId="{BC17CE45-345B-4F26-8D1C-0B95202E0344}">
      <dgm:prSet/>
      <dgm:spPr/>
      <dgm:t>
        <a:bodyPr/>
        <a:lstStyle/>
        <a:p>
          <a:endParaRPr lang="es-ES" sz="1400" b="1">
            <a:solidFill>
              <a:schemeClr val="tx1"/>
            </a:solidFill>
          </a:endParaRPr>
        </a:p>
      </dgm:t>
    </dgm:pt>
    <dgm:pt modelId="{42B71322-9097-4C23-BD19-E731C8F500F8}">
      <dgm:prSet custT="1"/>
      <dgm:spPr>
        <a:solidFill>
          <a:srgbClr val="92D050"/>
        </a:solidFill>
      </dgm:spPr>
      <dgm:t>
        <a:bodyPr/>
        <a:lstStyle/>
        <a:p>
          <a:r>
            <a:rPr lang="en-US" sz="1500" b="1" dirty="0" smtClean="0">
              <a:solidFill>
                <a:schemeClr val="tx1"/>
              </a:solidFill>
              <a:latin typeface="Book Antiqua" panose="02040602050305030304" pitchFamily="18" charset="0"/>
            </a:rPr>
            <a:t>STDF 502 / COSAVE project. With financing from STDF and support from the Secretariat of the IPPC. </a:t>
          </a:r>
        </a:p>
        <a:p>
          <a:r>
            <a:rPr lang="en-US" sz="1500" b="1" dirty="0" smtClean="0">
              <a:solidFill>
                <a:schemeClr val="tx1"/>
              </a:solidFill>
              <a:latin typeface="Book Antiqua" panose="02040602050305030304" pitchFamily="18" charset="0"/>
            </a:rPr>
            <a:t>It started in November 2015 and ends in March 2019 with IICA as implementer.</a:t>
          </a:r>
        </a:p>
        <a:p>
          <a:r>
            <a:rPr lang="en-US" sz="1500" b="1" dirty="0" smtClean="0">
              <a:solidFill>
                <a:schemeClr val="tx1"/>
              </a:solidFill>
              <a:latin typeface="Book Antiqua" panose="02040602050305030304" pitchFamily="18" charset="0"/>
            </a:rPr>
            <a:t>Objective: to strengthen the capacity to implement </a:t>
          </a:r>
          <a:r>
            <a:rPr lang="en-US" sz="1500" b="1" dirty="0" err="1" smtClean="0">
              <a:solidFill>
                <a:schemeClr val="tx1"/>
              </a:solidFill>
              <a:latin typeface="Book Antiqua" panose="02040602050305030304" pitchFamily="18" charset="0"/>
            </a:rPr>
            <a:t>phytosanitary</a:t>
          </a:r>
          <a:r>
            <a:rPr lang="en-US" sz="1500" b="1" dirty="0" smtClean="0">
              <a:solidFill>
                <a:schemeClr val="tx1"/>
              </a:solidFill>
              <a:latin typeface="Book Antiqua" panose="02040602050305030304" pitchFamily="18" charset="0"/>
            </a:rPr>
            <a:t> measures to maintain and improve </a:t>
          </a:r>
          <a:r>
            <a:rPr lang="en-US" sz="1500" b="1" dirty="0" err="1" smtClean="0">
              <a:solidFill>
                <a:schemeClr val="tx1"/>
              </a:solidFill>
              <a:latin typeface="Book Antiqua" panose="02040602050305030304" pitchFamily="18" charset="0"/>
            </a:rPr>
            <a:t>phytosanitary</a:t>
          </a:r>
          <a:r>
            <a:rPr lang="en-US" sz="1500" b="1" dirty="0" smtClean="0">
              <a:solidFill>
                <a:schemeClr val="tx1"/>
              </a:solidFill>
              <a:latin typeface="Book Antiqua" panose="02040602050305030304" pitchFamily="18" charset="0"/>
            </a:rPr>
            <a:t> status, facilitating the trade of agricultural products of the region of the countries that make up COSAVE and helping to maintain current markets and access new ones.</a:t>
          </a:r>
          <a:endParaRPr lang="es-EC" sz="1500" b="1" dirty="0">
            <a:solidFill>
              <a:schemeClr val="tx1"/>
            </a:solidFill>
            <a:latin typeface="Book Antiqua" panose="02040602050305030304" pitchFamily="18" charset="0"/>
          </a:endParaRPr>
        </a:p>
      </dgm:t>
    </dgm:pt>
    <dgm:pt modelId="{38C2A314-A680-40A1-A096-EBC42A971D66}" type="parTrans" cxnId="{C388EC23-ED0B-4C8B-AC4D-89F458892F92}">
      <dgm:prSet/>
      <dgm:spPr/>
      <dgm:t>
        <a:bodyPr/>
        <a:lstStyle/>
        <a:p>
          <a:endParaRPr lang="es-ES" sz="1400" b="1">
            <a:solidFill>
              <a:schemeClr val="tx1"/>
            </a:solidFill>
          </a:endParaRPr>
        </a:p>
      </dgm:t>
    </dgm:pt>
    <dgm:pt modelId="{693B16D6-6E7B-4C3F-9B82-40857CDA3870}" type="sibTrans" cxnId="{C388EC23-ED0B-4C8B-AC4D-89F458892F92}">
      <dgm:prSet custT="1"/>
      <dgm:spPr/>
      <dgm:t>
        <a:bodyPr/>
        <a:lstStyle/>
        <a:p>
          <a:endParaRPr lang="es-ES" sz="1400" b="1">
            <a:solidFill>
              <a:schemeClr val="tx1"/>
            </a:solidFill>
          </a:endParaRPr>
        </a:p>
      </dgm:t>
    </dgm:pt>
    <dgm:pt modelId="{6CAB6D4A-F44E-4118-B2D1-06A74A5E97BE}" type="pres">
      <dgm:prSet presAssocID="{56F7AD50-D18E-4725-B967-5F0D7050330A}" presName="CompostProcess" presStyleCnt="0">
        <dgm:presLayoutVars>
          <dgm:dir/>
          <dgm:resizeHandles val="exact"/>
        </dgm:presLayoutVars>
      </dgm:prSet>
      <dgm:spPr/>
      <dgm:t>
        <a:bodyPr/>
        <a:lstStyle/>
        <a:p>
          <a:endParaRPr lang="es-ES"/>
        </a:p>
      </dgm:t>
    </dgm:pt>
    <dgm:pt modelId="{C8A9DCFE-5906-4687-8EA4-65AF86DCFB89}" type="pres">
      <dgm:prSet presAssocID="{56F7AD50-D18E-4725-B967-5F0D7050330A}" presName="arrow" presStyleLbl="bgShp" presStyleIdx="0" presStyleCnt="1"/>
      <dgm:spPr/>
    </dgm:pt>
    <dgm:pt modelId="{1BF16621-72DC-4C1F-BCE7-38B4D156B60C}" type="pres">
      <dgm:prSet presAssocID="{56F7AD50-D18E-4725-B967-5F0D7050330A}" presName="linearProcess" presStyleCnt="0"/>
      <dgm:spPr/>
    </dgm:pt>
    <dgm:pt modelId="{1C46166B-5FDB-4162-8AD3-597AE7E33856}" type="pres">
      <dgm:prSet presAssocID="{42B71322-9097-4C23-BD19-E731C8F500F8}" presName="textNode" presStyleLbl="node1" presStyleIdx="0" presStyleCnt="2" custScaleX="68754" custScaleY="177928">
        <dgm:presLayoutVars>
          <dgm:bulletEnabled val="1"/>
        </dgm:presLayoutVars>
      </dgm:prSet>
      <dgm:spPr/>
      <dgm:t>
        <a:bodyPr/>
        <a:lstStyle/>
        <a:p>
          <a:endParaRPr lang="es-ES"/>
        </a:p>
      </dgm:t>
    </dgm:pt>
    <dgm:pt modelId="{DDFA87FE-2315-471C-95CB-1F9E568D79CB}" type="pres">
      <dgm:prSet presAssocID="{693B16D6-6E7B-4C3F-9B82-40857CDA3870}" presName="sibTrans" presStyleCnt="0"/>
      <dgm:spPr/>
    </dgm:pt>
    <dgm:pt modelId="{49089941-DB04-405E-97C4-E80343B4ABE2}" type="pres">
      <dgm:prSet presAssocID="{694BC168-8388-4D03-93C2-1AAA2777DCEA}" presName="textNode" presStyleLbl="node1" presStyleIdx="1" presStyleCnt="2" custScaleX="104470" custScaleY="185811">
        <dgm:presLayoutVars>
          <dgm:bulletEnabled val="1"/>
        </dgm:presLayoutVars>
      </dgm:prSet>
      <dgm:spPr/>
      <dgm:t>
        <a:bodyPr/>
        <a:lstStyle/>
        <a:p>
          <a:endParaRPr lang="es-ES"/>
        </a:p>
      </dgm:t>
    </dgm:pt>
  </dgm:ptLst>
  <dgm:cxnLst>
    <dgm:cxn modelId="{BC17CE45-345B-4F26-8D1C-0B95202E0344}" srcId="{56F7AD50-D18E-4725-B967-5F0D7050330A}" destId="{694BC168-8388-4D03-93C2-1AAA2777DCEA}" srcOrd="1" destOrd="0" parTransId="{B53895B6-A1C5-4523-84ED-57735645B3F7}" sibTransId="{1F551962-153C-4F6C-89EC-7C1693FF3AD6}"/>
    <dgm:cxn modelId="{51B46DFD-63E2-4D59-8069-23EC25C63D62}" type="presOf" srcId="{56F7AD50-D18E-4725-B967-5F0D7050330A}" destId="{6CAB6D4A-F44E-4118-B2D1-06A74A5E97BE}" srcOrd="0" destOrd="0" presId="urn:microsoft.com/office/officeart/2005/8/layout/hProcess9"/>
    <dgm:cxn modelId="{B256A5F0-451B-48EB-B6B9-6395BFC5770C}" type="presOf" srcId="{42B71322-9097-4C23-BD19-E731C8F500F8}" destId="{1C46166B-5FDB-4162-8AD3-597AE7E33856}" srcOrd="0" destOrd="0" presId="urn:microsoft.com/office/officeart/2005/8/layout/hProcess9"/>
    <dgm:cxn modelId="{C388EC23-ED0B-4C8B-AC4D-89F458892F92}" srcId="{56F7AD50-D18E-4725-B967-5F0D7050330A}" destId="{42B71322-9097-4C23-BD19-E731C8F500F8}" srcOrd="0" destOrd="0" parTransId="{38C2A314-A680-40A1-A096-EBC42A971D66}" sibTransId="{693B16D6-6E7B-4C3F-9B82-40857CDA3870}"/>
    <dgm:cxn modelId="{B7944300-C861-48C2-ADCB-1050FA6D2114}" type="presOf" srcId="{694BC168-8388-4D03-93C2-1AAA2777DCEA}" destId="{49089941-DB04-405E-97C4-E80343B4ABE2}" srcOrd="0" destOrd="0" presId="urn:microsoft.com/office/officeart/2005/8/layout/hProcess9"/>
    <dgm:cxn modelId="{805F5A91-B686-4151-B340-4F3FF3BC0A7A}" type="presParOf" srcId="{6CAB6D4A-F44E-4118-B2D1-06A74A5E97BE}" destId="{C8A9DCFE-5906-4687-8EA4-65AF86DCFB89}" srcOrd="0" destOrd="0" presId="urn:microsoft.com/office/officeart/2005/8/layout/hProcess9"/>
    <dgm:cxn modelId="{BB857249-BAB5-4251-854E-A10E759D46F2}" type="presParOf" srcId="{6CAB6D4A-F44E-4118-B2D1-06A74A5E97BE}" destId="{1BF16621-72DC-4C1F-BCE7-38B4D156B60C}" srcOrd="1" destOrd="0" presId="urn:microsoft.com/office/officeart/2005/8/layout/hProcess9"/>
    <dgm:cxn modelId="{166AE62F-B659-4F57-9310-56A09AF91924}" type="presParOf" srcId="{1BF16621-72DC-4C1F-BCE7-38B4D156B60C}" destId="{1C46166B-5FDB-4162-8AD3-597AE7E33856}" srcOrd="0" destOrd="0" presId="urn:microsoft.com/office/officeart/2005/8/layout/hProcess9"/>
    <dgm:cxn modelId="{4EF44148-AC2B-4B38-9984-580A3B7304D3}" type="presParOf" srcId="{1BF16621-72DC-4C1F-BCE7-38B4D156B60C}" destId="{DDFA87FE-2315-471C-95CB-1F9E568D79CB}" srcOrd="1" destOrd="0" presId="urn:microsoft.com/office/officeart/2005/8/layout/hProcess9"/>
    <dgm:cxn modelId="{BE14C4F8-E2B2-49E7-953A-5D8AE9332C81}" type="presParOf" srcId="{1BF16621-72DC-4C1F-BCE7-38B4D156B60C}" destId="{49089941-DB04-405E-97C4-E80343B4ABE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807D0C-3679-4DC1-A811-A042E1A711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ED6500-06FF-4A80-8CC7-7F6E4D0608E6}">
      <dgm:prSet phldrT="[Texto]" custT="1"/>
      <dgm:spPr/>
      <dgm:t>
        <a:bodyPr/>
        <a:lstStyle/>
        <a:p>
          <a:r>
            <a:rPr lang="en-US" sz="1800" b="1" dirty="0" smtClean="0">
              <a:solidFill>
                <a:schemeClr val="tx1"/>
              </a:solidFill>
              <a:latin typeface="Book Antiqua" panose="02040602050305030304" pitchFamily="18" charset="0"/>
            </a:rPr>
            <a:t>Fruit Fly Workshops and Good Agricultural Practices for 300 producers of pitahaya for export, June. Joint work with AGROCALIDAD </a:t>
          </a:r>
        </a:p>
        <a:p>
          <a:r>
            <a:rPr lang="en-US" sz="1800" b="1" dirty="0" smtClean="0">
              <a:solidFill>
                <a:schemeClr val="tx1"/>
              </a:solidFill>
              <a:latin typeface="Book Antiqua" panose="02040602050305030304" pitchFamily="18" charset="0"/>
            </a:rPr>
            <a:t>Preparation of </a:t>
          </a:r>
          <a:r>
            <a:rPr lang="en-US" sz="1800" b="1" dirty="0" smtClean="0">
              <a:solidFill>
                <a:schemeClr val="tx1"/>
              </a:solidFill>
              <a:latin typeface="Book Antiqua" panose="02040602050305030304" pitchFamily="18" charset="0"/>
            </a:rPr>
            <a:t>GAP </a:t>
          </a:r>
          <a:r>
            <a:rPr lang="en-US" sz="1800" b="1" dirty="0" smtClean="0">
              <a:solidFill>
                <a:schemeClr val="tx1"/>
              </a:solidFill>
              <a:latin typeface="Book Antiqua" panose="02040602050305030304" pitchFamily="18" charset="0"/>
            </a:rPr>
            <a:t>guide for producers </a:t>
          </a:r>
          <a:r>
            <a:rPr lang="en-US" sz="1800" b="1" dirty="0" smtClean="0">
              <a:solidFill>
                <a:schemeClr val="tx1"/>
              </a:solidFill>
              <a:latin typeface="Book Antiqua" panose="02040602050305030304" pitchFamily="18" charset="0"/>
            </a:rPr>
            <a:t>in </a:t>
          </a:r>
          <a:r>
            <a:rPr lang="en-US" sz="1800" b="1" dirty="0" smtClean="0">
              <a:solidFill>
                <a:schemeClr val="tx1"/>
              </a:solidFill>
              <a:latin typeface="Book Antiqua" panose="02040602050305030304" pitchFamily="18" charset="0"/>
            </a:rPr>
            <a:t>Spanish and </a:t>
          </a:r>
          <a:r>
            <a:rPr lang="en-US" sz="1800" b="1" dirty="0" err="1" smtClean="0">
              <a:solidFill>
                <a:schemeClr val="tx1"/>
              </a:solidFill>
              <a:latin typeface="Book Antiqua" panose="02040602050305030304" pitchFamily="18" charset="0"/>
            </a:rPr>
            <a:t>Quichua</a:t>
          </a:r>
          <a:endParaRPr lang="en-US" sz="1800" b="1" dirty="0" smtClean="0">
            <a:solidFill>
              <a:schemeClr val="tx1"/>
            </a:solidFill>
            <a:latin typeface="Book Antiqua" panose="02040602050305030304" pitchFamily="18" charset="0"/>
          </a:endParaRPr>
        </a:p>
      </dgm:t>
    </dgm:pt>
    <dgm:pt modelId="{29664CB6-2EC0-4782-ADA4-5BFBAE41B218}" type="parTrans" cxnId="{C4D7C771-F82C-49A3-964C-EA84CE8F287E}">
      <dgm:prSet/>
      <dgm:spPr/>
      <dgm:t>
        <a:bodyPr/>
        <a:lstStyle/>
        <a:p>
          <a:endParaRPr lang="es-ES"/>
        </a:p>
      </dgm:t>
    </dgm:pt>
    <dgm:pt modelId="{7F74A7D1-F427-46A5-88C8-7EE471475A06}" type="sibTrans" cxnId="{C4D7C771-F82C-49A3-964C-EA84CE8F287E}">
      <dgm:prSet/>
      <dgm:spPr/>
      <dgm:t>
        <a:bodyPr/>
        <a:lstStyle/>
        <a:p>
          <a:endParaRPr lang="es-ES"/>
        </a:p>
      </dgm:t>
    </dgm:pt>
    <dgm:pt modelId="{E5FE2459-85DC-417E-AF52-422F6F46B612}">
      <dgm:prSet phldrT="[Texto]"/>
      <dgm:spPr/>
      <dgm:t>
        <a:bodyPr/>
        <a:lstStyle/>
        <a:p>
          <a:r>
            <a:rPr lang="en-US" b="1" dirty="0" smtClean="0">
              <a:solidFill>
                <a:schemeClr val="tx1"/>
              </a:solidFill>
              <a:latin typeface="Book Antiqua" panose="02040602050305030304" pitchFamily="18" charset="0"/>
            </a:rPr>
            <a:t>Study of the potential impact of HLB on citrus fruit in selected areas " Expert workshop for the validation of citrus HLB affectation </a:t>
          </a:r>
          <a:r>
            <a:rPr lang="en-US" b="1" dirty="0" smtClean="0">
              <a:solidFill>
                <a:schemeClr val="tx1"/>
              </a:solidFill>
              <a:latin typeface="Book Antiqua" panose="02040602050305030304" pitchFamily="18" charset="0"/>
            </a:rPr>
            <a:t>scenarios” </a:t>
          </a:r>
          <a:r>
            <a:rPr lang="en-US" b="1" dirty="0" smtClean="0">
              <a:solidFill>
                <a:schemeClr val="tx1"/>
              </a:solidFill>
              <a:latin typeface="Book Antiqua" panose="02040602050305030304" pitchFamily="18" charset="0"/>
            </a:rPr>
            <a:t>Virtual Technical </a:t>
          </a:r>
          <a:r>
            <a:rPr lang="en-US" b="1" dirty="0" smtClean="0">
              <a:solidFill>
                <a:schemeClr val="tx1"/>
              </a:solidFill>
              <a:latin typeface="Book Antiqua" panose="02040602050305030304" pitchFamily="18" charset="0"/>
            </a:rPr>
            <a:t>Forum</a:t>
          </a:r>
        </a:p>
        <a:p>
          <a:r>
            <a:rPr lang="en-US" b="1" dirty="0" smtClean="0">
              <a:solidFill>
                <a:schemeClr val="tx1"/>
              </a:solidFill>
              <a:latin typeface="Book Antiqua" panose="02040602050305030304" pitchFamily="18" charset="0"/>
            </a:rPr>
            <a:t>"Biological </a:t>
          </a:r>
          <a:r>
            <a:rPr lang="en-US" b="1" dirty="0" smtClean="0">
              <a:solidFill>
                <a:schemeClr val="tx1"/>
              </a:solidFill>
              <a:latin typeface="Book Antiqua" panose="02040602050305030304" pitchFamily="18" charset="0"/>
            </a:rPr>
            <a:t>beds in agriculture: A good practice for the protection of health and the reduction of environmental risk". Organized with EMBRAPA, CICA of the UCR, with support from the SFE</a:t>
          </a:r>
          <a:endParaRPr lang="es-ES" b="1" dirty="0">
            <a:solidFill>
              <a:schemeClr val="tx1"/>
            </a:solidFill>
            <a:latin typeface="Book Antiqua" panose="02040602050305030304" pitchFamily="18" charset="0"/>
          </a:endParaRPr>
        </a:p>
      </dgm:t>
    </dgm:pt>
    <dgm:pt modelId="{AB37691B-D557-4802-9E2C-C23EFDC1E852}" type="sibTrans" cxnId="{5A5D824E-B810-40A6-8E0F-2D46103A9B75}">
      <dgm:prSet/>
      <dgm:spPr/>
      <dgm:t>
        <a:bodyPr/>
        <a:lstStyle/>
        <a:p>
          <a:endParaRPr lang="es-ES"/>
        </a:p>
      </dgm:t>
    </dgm:pt>
    <dgm:pt modelId="{5EFB1F0C-E11C-453D-9BD9-350EAF07C115}" type="parTrans" cxnId="{5A5D824E-B810-40A6-8E0F-2D46103A9B75}">
      <dgm:prSet/>
      <dgm:spPr/>
      <dgm:t>
        <a:bodyPr/>
        <a:lstStyle/>
        <a:p>
          <a:endParaRPr lang="es-ES"/>
        </a:p>
      </dgm:t>
    </dgm:pt>
    <dgm:pt modelId="{F3D95A8E-1EB7-4CF8-B3FB-95056859DBB3}" type="pres">
      <dgm:prSet presAssocID="{06807D0C-3679-4DC1-A811-A042E1A71115}" presName="Name0" presStyleCnt="0">
        <dgm:presLayoutVars>
          <dgm:chMax val="7"/>
          <dgm:chPref val="7"/>
          <dgm:dir/>
        </dgm:presLayoutVars>
      </dgm:prSet>
      <dgm:spPr/>
      <dgm:t>
        <a:bodyPr/>
        <a:lstStyle/>
        <a:p>
          <a:endParaRPr lang="es-ES"/>
        </a:p>
      </dgm:t>
    </dgm:pt>
    <dgm:pt modelId="{2C0DA58E-3BAC-48D5-AB16-8B71A313DD60}" type="pres">
      <dgm:prSet presAssocID="{06807D0C-3679-4DC1-A811-A042E1A71115}" presName="Name1" presStyleCnt="0"/>
      <dgm:spPr/>
    </dgm:pt>
    <dgm:pt modelId="{38E69584-9939-4A58-827C-44A88555395A}" type="pres">
      <dgm:prSet presAssocID="{06807D0C-3679-4DC1-A811-A042E1A71115}" presName="cycle" presStyleCnt="0"/>
      <dgm:spPr/>
    </dgm:pt>
    <dgm:pt modelId="{9B95C6B1-C939-4AF7-86ED-9853651AD662}" type="pres">
      <dgm:prSet presAssocID="{06807D0C-3679-4DC1-A811-A042E1A71115}" presName="srcNode" presStyleLbl="node1" presStyleIdx="0" presStyleCnt="2"/>
      <dgm:spPr/>
    </dgm:pt>
    <dgm:pt modelId="{850AF48F-521C-4288-96AD-0C5B6E31B650}" type="pres">
      <dgm:prSet presAssocID="{06807D0C-3679-4DC1-A811-A042E1A71115}" presName="conn" presStyleLbl="parChTrans1D2" presStyleIdx="0" presStyleCnt="1"/>
      <dgm:spPr/>
      <dgm:t>
        <a:bodyPr/>
        <a:lstStyle/>
        <a:p>
          <a:endParaRPr lang="es-ES"/>
        </a:p>
      </dgm:t>
    </dgm:pt>
    <dgm:pt modelId="{71339F4C-4CCC-496E-A7F0-5C5EBD918232}" type="pres">
      <dgm:prSet presAssocID="{06807D0C-3679-4DC1-A811-A042E1A71115}" presName="extraNode" presStyleLbl="node1" presStyleIdx="0" presStyleCnt="2"/>
      <dgm:spPr/>
    </dgm:pt>
    <dgm:pt modelId="{564B0050-BA4A-4D76-927E-724D32E9D3BF}" type="pres">
      <dgm:prSet presAssocID="{06807D0C-3679-4DC1-A811-A042E1A71115}" presName="dstNode" presStyleLbl="node1" presStyleIdx="0" presStyleCnt="2"/>
      <dgm:spPr/>
    </dgm:pt>
    <dgm:pt modelId="{4A5BD448-84BD-4288-AD64-3AE8908800EA}" type="pres">
      <dgm:prSet presAssocID="{E5FE2459-85DC-417E-AF52-422F6F46B612}" presName="text_1" presStyleLbl="node1" presStyleIdx="0" presStyleCnt="2" custScaleY="126962">
        <dgm:presLayoutVars>
          <dgm:bulletEnabled val="1"/>
        </dgm:presLayoutVars>
      </dgm:prSet>
      <dgm:spPr/>
      <dgm:t>
        <a:bodyPr/>
        <a:lstStyle/>
        <a:p>
          <a:endParaRPr lang="es-ES"/>
        </a:p>
      </dgm:t>
    </dgm:pt>
    <dgm:pt modelId="{D005EA1B-89C1-407A-A1B2-E6FA3117AF24}" type="pres">
      <dgm:prSet presAssocID="{E5FE2459-85DC-417E-AF52-422F6F46B612}" presName="accent_1" presStyleCnt="0"/>
      <dgm:spPr/>
    </dgm:pt>
    <dgm:pt modelId="{75CFF90F-C56F-4BE2-BE76-DEB26B83864B}" type="pres">
      <dgm:prSet presAssocID="{E5FE2459-85DC-417E-AF52-422F6F46B612}" presName="accentRepeatNode" presStyleLbl="solidFgAcc1" presStyleIdx="0" presStyleCnt="2"/>
      <dgm:spPr>
        <a:blipFill rotWithShape="0">
          <a:blip xmlns:r="http://schemas.openxmlformats.org/officeDocument/2006/relationships" r:embed="rId1"/>
          <a:stretch>
            <a:fillRect/>
          </a:stretch>
        </a:blipFill>
      </dgm:spPr>
    </dgm:pt>
    <dgm:pt modelId="{F1F79B59-4ABC-476E-9C44-072BCDE04338}" type="pres">
      <dgm:prSet presAssocID="{7BED6500-06FF-4A80-8CC7-7F6E4D0608E6}" presName="text_2" presStyleLbl="node1" presStyleIdx="1" presStyleCnt="2" custScaleY="122633">
        <dgm:presLayoutVars>
          <dgm:bulletEnabled val="1"/>
        </dgm:presLayoutVars>
      </dgm:prSet>
      <dgm:spPr/>
      <dgm:t>
        <a:bodyPr/>
        <a:lstStyle/>
        <a:p>
          <a:endParaRPr lang="es-ES"/>
        </a:p>
      </dgm:t>
    </dgm:pt>
    <dgm:pt modelId="{410F3673-E07E-472C-8FF2-04869768BD42}" type="pres">
      <dgm:prSet presAssocID="{7BED6500-06FF-4A80-8CC7-7F6E4D0608E6}" presName="accent_2" presStyleCnt="0"/>
      <dgm:spPr/>
    </dgm:pt>
    <dgm:pt modelId="{EC6A7F5D-525F-48F5-8966-DD62A2E7C5B1}" type="pres">
      <dgm:prSet presAssocID="{7BED6500-06FF-4A80-8CC7-7F6E4D0608E6}" presName="accentRepeatNode" presStyleLbl="solidFgAcc1" presStyleIdx="1" presStyleCnt="2"/>
      <dgm:spPr>
        <a:blipFill rotWithShape="0">
          <a:blip xmlns:r="http://schemas.openxmlformats.org/officeDocument/2006/relationships" r:embed="rId2"/>
          <a:stretch>
            <a:fillRect/>
          </a:stretch>
        </a:blipFill>
      </dgm:spPr>
    </dgm:pt>
  </dgm:ptLst>
  <dgm:cxnLst>
    <dgm:cxn modelId="{AE3C83A9-CAFF-4C05-BCC8-20497D3C6081}" type="presOf" srcId="{06807D0C-3679-4DC1-A811-A042E1A71115}" destId="{F3D95A8E-1EB7-4CF8-B3FB-95056859DBB3}" srcOrd="0" destOrd="0" presId="urn:microsoft.com/office/officeart/2008/layout/VerticalCurvedList"/>
    <dgm:cxn modelId="{801EBED5-FE38-44A3-AF17-C7F3DDB8CAB5}" type="presOf" srcId="{E5FE2459-85DC-417E-AF52-422F6F46B612}" destId="{4A5BD448-84BD-4288-AD64-3AE8908800EA}" srcOrd="0" destOrd="0" presId="urn:microsoft.com/office/officeart/2008/layout/VerticalCurvedList"/>
    <dgm:cxn modelId="{0E26C611-53B2-45C4-84A7-D5DA3D7FF22B}" type="presOf" srcId="{AB37691B-D557-4802-9E2C-C23EFDC1E852}" destId="{850AF48F-521C-4288-96AD-0C5B6E31B650}" srcOrd="0" destOrd="0" presId="urn:microsoft.com/office/officeart/2008/layout/VerticalCurvedList"/>
    <dgm:cxn modelId="{5A5D824E-B810-40A6-8E0F-2D46103A9B75}" srcId="{06807D0C-3679-4DC1-A811-A042E1A71115}" destId="{E5FE2459-85DC-417E-AF52-422F6F46B612}" srcOrd="0" destOrd="0" parTransId="{5EFB1F0C-E11C-453D-9BD9-350EAF07C115}" sibTransId="{AB37691B-D557-4802-9E2C-C23EFDC1E852}"/>
    <dgm:cxn modelId="{4807FDE4-6183-4A1C-889A-78351678997B}" type="presOf" srcId="{7BED6500-06FF-4A80-8CC7-7F6E4D0608E6}" destId="{F1F79B59-4ABC-476E-9C44-072BCDE04338}" srcOrd="0" destOrd="0" presId="urn:microsoft.com/office/officeart/2008/layout/VerticalCurvedList"/>
    <dgm:cxn modelId="{C4D7C771-F82C-49A3-964C-EA84CE8F287E}" srcId="{06807D0C-3679-4DC1-A811-A042E1A71115}" destId="{7BED6500-06FF-4A80-8CC7-7F6E4D0608E6}" srcOrd="1" destOrd="0" parTransId="{29664CB6-2EC0-4782-ADA4-5BFBAE41B218}" sibTransId="{7F74A7D1-F427-46A5-88C8-7EE471475A06}"/>
    <dgm:cxn modelId="{7E70C78D-B376-444F-B07A-6408E89A1D2E}" type="presParOf" srcId="{F3D95A8E-1EB7-4CF8-B3FB-95056859DBB3}" destId="{2C0DA58E-3BAC-48D5-AB16-8B71A313DD60}" srcOrd="0" destOrd="0" presId="urn:microsoft.com/office/officeart/2008/layout/VerticalCurvedList"/>
    <dgm:cxn modelId="{1BAA814E-BB08-4E40-85F4-6DC94FC335C7}" type="presParOf" srcId="{2C0DA58E-3BAC-48D5-AB16-8B71A313DD60}" destId="{38E69584-9939-4A58-827C-44A88555395A}" srcOrd="0" destOrd="0" presId="urn:microsoft.com/office/officeart/2008/layout/VerticalCurvedList"/>
    <dgm:cxn modelId="{E0155EF0-ED76-4F02-9F8B-07BBEF52A0F6}" type="presParOf" srcId="{38E69584-9939-4A58-827C-44A88555395A}" destId="{9B95C6B1-C939-4AF7-86ED-9853651AD662}" srcOrd="0" destOrd="0" presId="urn:microsoft.com/office/officeart/2008/layout/VerticalCurvedList"/>
    <dgm:cxn modelId="{0F088B49-7A30-429F-AD23-12B8D20CF2DC}" type="presParOf" srcId="{38E69584-9939-4A58-827C-44A88555395A}" destId="{850AF48F-521C-4288-96AD-0C5B6E31B650}" srcOrd="1" destOrd="0" presId="urn:microsoft.com/office/officeart/2008/layout/VerticalCurvedList"/>
    <dgm:cxn modelId="{CE811E02-48BA-48C7-BA97-064E16486B35}" type="presParOf" srcId="{38E69584-9939-4A58-827C-44A88555395A}" destId="{71339F4C-4CCC-496E-A7F0-5C5EBD918232}" srcOrd="2" destOrd="0" presId="urn:microsoft.com/office/officeart/2008/layout/VerticalCurvedList"/>
    <dgm:cxn modelId="{1E7ECB62-9C79-4C57-8C14-93F5612F6A25}" type="presParOf" srcId="{38E69584-9939-4A58-827C-44A88555395A}" destId="{564B0050-BA4A-4D76-927E-724D32E9D3BF}" srcOrd="3" destOrd="0" presId="urn:microsoft.com/office/officeart/2008/layout/VerticalCurvedList"/>
    <dgm:cxn modelId="{A5810A12-B492-40F0-AC10-D2370686073D}" type="presParOf" srcId="{2C0DA58E-3BAC-48D5-AB16-8B71A313DD60}" destId="{4A5BD448-84BD-4288-AD64-3AE8908800EA}" srcOrd="1" destOrd="0" presId="urn:microsoft.com/office/officeart/2008/layout/VerticalCurvedList"/>
    <dgm:cxn modelId="{BBE67AA7-69C8-45BE-AE4C-B188B86AA98D}" type="presParOf" srcId="{2C0DA58E-3BAC-48D5-AB16-8B71A313DD60}" destId="{D005EA1B-89C1-407A-A1B2-E6FA3117AF24}" srcOrd="2" destOrd="0" presId="urn:microsoft.com/office/officeart/2008/layout/VerticalCurvedList"/>
    <dgm:cxn modelId="{DBEBB951-07F0-49BF-8E9D-0C7560D8CF1D}" type="presParOf" srcId="{D005EA1B-89C1-407A-A1B2-E6FA3117AF24}" destId="{75CFF90F-C56F-4BE2-BE76-DEB26B83864B}" srcOrd="0" destOrd="0" presId="urn:microsoft.com/office/officeart/2008/layout/VerticalCurvedList"/>
    <dgm:cxn modelId="{DC70579C-28C1-454A-8B05-EBDADE609952}" type="presParOf" srcId="{2C0DA58E-3BAC-48D5-AB16-8B71A313DD60}" destId="{F1F79B59-4ABC-476E-9C44-072BCDE04338}" srcOrd="3" destOrd="0" presId="urn:microsoft.com/office/officeart/2008/layout/VerticalCurvedList"/>
    <dgm:cxn modelId="{CDC6C177-465C-41FD-8F97-B12EC24B264B}" type="presParOf" srcId="{2C0DA58E-3BAC-48D5-AB16-8B71A313DD60}" destId="{410F3673-E07E-472C-8FF2-04869768BD42}" srcOrd="4" destOrd="0" presId="urn:microsoft.com/office/officeart/2008/layout/VerticalCurvedList"/>
    <dgm:cxn modelId="{9535BCCA-065B-4C28-8FD0-DE7173F668C6}" type="presParOf" srcId="{410F3673-E07E-472C-8FF2-04869768BD42}" destId="{EC6A7F5D-525F-48F5-8966-DD62A2E7C5B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807D0C-3679-4DC1-A811-A042E1A711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E5FE2459-85DC-417E-AF52-422F6F46B612}">
      <dgm:prSet phldrT="[Texto]"/>
      <dgm:spPr/>
      <dgm:t>
        <a:bodyPr/>
        <a:lstStyle/>
        <a:p>
          <a:r>
            <a:rPr lang="en-US" b="1" dirty="0" smtClean="0">
              <a:solidFill>
                <a:schemeClr val="tx1"/>
              </a:solidFill>
              <a:latin typeface="Book Antiqua" panose="02040602050305030304" pitchFamily="18" charset="0"/>
            </a:rPr>
            <a:t>Projects related to the production of Mediterranean flies and sterile </a:t>
          </a:r>
          <a:r>
            <a:rPr lang="en-US" b="1" dirty="0" err="1" smtClean="0">
              <a:solidFill>
                <a:schemeClr val="tx1"/>
              </a:solidFill>
              <a:latin typeface="Book Antiqua" panose="02040602050305030304" pitchFamily="18" charset="0"/>
            </a:rPr>
            <a:t>Anastrepha</a:t>
          </a:r>
          <a:r>
            <a:rPr lang="en-US" b="1" dirty="0" smtClean="0">
              <a:solidFill>
                <a:schemeClr val="tx1"/>
              </a:solidFill>
              <a:latin typeface="Book Antiqua" panose="02040602050305030304" pitchFamily="18" charset="0"/>
            </a:rPr>
            <a:t> species, as well as parasitoids Cooperation in </a:t>
          </a:r>
          <a:r>
            <a:rPr lang="en-US" b="1" dirty="0" err="1" smtClean="0">
              <a:solidFill>
                <a:schemeClr val="tx1"/>
              </a:solidFill>
              <a:latin typeface="Book Antiqua" panose="02040602050305030304" pitchFamily="18" charset="0"/>
            </a:rPr>
            <a:t>phytosanitary</a:t>
          </a:r>
          <a:r>
            <a:rPr lang="en-US" b="1" dirty="0" smtClean="0">
              <a:solidFill>
                <a:schemeClr val="tx1"/>
              </a:solidFill>
              <a:latin typeface="Book Antiqua" panose="02040602050305030304" pitchFamily="18" charset="0"/>
            </a:rPr>
            <a:t> epidemiological surveillance and the National </a:t>
          </a:r>
          <a:r>
            <a:rPr lang="en-US" b="1" dirty="0" err="1" smtClean="0">
              <a:solidFill>
                <a:schemeClr val="tx1"/>
              </a:solidFill>
              <a:latin typeface="Book Antiqua" panose="02040602050305030304" pitchFamily="18" charset="0"/>
            </a:rPr>
            <a:t>Phytosanitary</a:t>
          </a:r>
          <a:r>
            <a:rPr lang="en-US" b="1" dirty="0" smtClean="0">
              <a:solidFill>
                <a:schemeClr val="tx1"/>
              </a:solidFill>
              <a:latin typeface="Book Antiqua" panose="02040602050305030304" pitchFamily="18" charset="0"/>
            </a:rPr>
            <a:t> Reference Center</a:t>
          </a:r>
          <a:endParaRPr lang="es-ES" b="1" dirty="0">
            <a:solidFill>
              <a:schemeClr val="tx1"/>
            </a:solidFill>
            <a:latin typeface="Book Antiqua" panose="02040602050305030304" pitchFamily="18" charset="0"/>
          </a:endParaRPr>
        </a:p>
      </dgm:t>
    </dgm:pt>
    <dgm:pt modelId="{5EFB1F0C-E11C-453D-9BD9-350EAF07C115}" type="parTrans" cxnId="{5A5D824E-B810-40A6-8E0F-2D46103A9B75}">
      <dgm:prSet/>
      <dgm:spPr/>
      <dgm:t>
        <a:bodyPr/>
        <a:lstStyle/>
        <a:p>
          <a:endParaRPr lang="es-ES"/>
        </a:p>
      </dgm:t>
    </dgm:pt>
    <dgm:pt modelId="{AB37691B-D557-4802-9E2C-C23EFDC1E852}" type="sibTrans" cxnId="{5A5D824E-B810-40A6-8E0F-2D46103A9B75}">
      <dgm:prSet/>
      <dgm:spPr/>
      <dgm:t>
        <a:bodyPr/>
        <a:lstStyle/>
        <a:p>
          <a:endParaRPr lang="es-ES"/>
        </a:p>
      </dgm:t>
    </dgm:pt>
    <dgm:pt modelId="{5ACE19AE-AB37-4AFB-9945-4852E3629BD6}">
      <dgm:prSet phldrT="[Texto]"/>
      <dgm:spPr/>
      <dgm:t>
        <a:bodyPr/>
        <a:lstStyle/>
        <a:p>
          <a:r>
            <a:rPr lang="en-US" b="1" dirty="0" smtClean="0">
              <a:solidFill>
                <a:schemeClr val="tx1"/>
              </a:solidFill>
              <a:latin typeface="Book Antiqua" panose="02040602050305030304" pitchFamily="18" charset="0"/>
            </a:rPr>
            <a:t>Training in inspection of </a:t>
          </a:r>
          <a:r>
            <a:rPr lang="en-US" b="1" dirty="0" err="1" smtClean="0">
              <a:solidFill>
                <a:schemeClr val="tx1"/>
              </a:solidFill>
              <a:latin typeface="Book Antiqua" panose="02040602050305030304" pitchFamily="18" charset="0"/>
            </a:rPr>
            <a:t>agrifood</a:t>
          </a:r>
          <a:r>
            <a:rPr lang="en-US" b="1" dirty="0" smtClean="0">
              <a:solidFill>
                <a:schemeClr val="tx1"/>
              </a:solidFill>
              <a:latin typeface="Book Antiqua" panose="02040602050305030304" pitchFamily="18" charset="0"/>
            </a:rPr>
            <a:t> products in ports, airports and borders, the productive use of geospatial information for disaster prevention, the use of drones, the formulation of statistics and the cellular technology platform (applications.). </a:t>
          </a:r>
          <a:r>
            <a:rPr lang="en-US" b="1" dirty="0" err="1" smtClean="0">
              <a:solidFill>
                <a:schemeClr val="tx1"/>
              </a:solidFill>
              <a:latin typeface="Book Antiqua" panose="02040602050305030304" pitchFamily="18" charset="0"/>
            </a:rPr>
            <a:t>Haití</a:t>
          </a:r>
          <a:r>
            <a:rPr lang="en-US" b="1" dirty="0" smtClean="0">
              <a:solidFill>
                <a:schemeClr val="tx1"/>
              </a:solidFill>
              <a:latin typeface="Book Antiqua" panose="02040602050305030304" pitchFamily="18" charset="0"/>
            </a:rPr>
            <a:t>, </a:t>
          </a:r>
          <a:r>
            <a:rPr lang="en-US" b="1" dirty="0" smtClean="0">
              <a:solidFill>
                <a:schemeClr val="tx1"/>
              </a:solidFill>
              <a:latin typeface="Book Antiqua" panose="02040602050305030304" pitchFamily="18" charset="0"/>
            </a:rPr>
            <a:t>SAGARPA and SENASICA, Mexico</a:t>
          </a:r>
          <a:endParaRPr lang="es-ES" b="1" dirty="0">
            <a:solidFill>
              <a:schemeClr val="tx1"/>
            </a:solidFill>
            <a:latin typeface="Book Antiqua" panose="02040602050305030304" pitchFamily="18" charset="0"/>
          </a:endParaRPr>
        </a:p>
      </dgm:t>
    </dgm:pt>
    <dgm:pt modelId="{15EF2F75-85A9-4369-8633-23A80D8419C9}" type="parTrans" cxnId="{D96E5320-DE28-4511-8073-C3AED1A063B7}">
      <dgm:prSet/>
      <dgm:spPr/>
      <dgm:t>
        <a:bodyPr/>
        <a:lstStyle/>
        <a:p>
          <a:endParaRPr lang="es-ES"/>
        </a:p>
      </dgm:t>
    </dgm:pt>
    <dgm:pt modelId="{65312EA2-8350-4BFD-964D-2B18BDA91E27}" type="sibTrans" cxnId="{D96E5320-DE28-4511-8073-C3AED1A063B7}">
      <dgm:prSet/>
      <dgm:spPr/>
      <dgm:t>
        <a:bodyPr/>
        <a:lstStyle/>
        <a:p>
          <a:endParaRPr lang="es-ES"/>
        </a:p>
      </dgm:t>
    </dgm:pt>
    <dgm:pt modelId="{F3D95A8E-1EB7-4CF8-B3FB-95056859DBB3}" type="pres">
      <dgm:prSet presAssocID="{06807D0C-3679-4DC1-A811-A042E1A71115}" presName="Name0" presStyleCnt="0">
        <dgm:presLayoutVars>
          <dgm:chMax val="7"/>
          <dgm:chPref val="7"/>
          <dgm:dir/>
        </dgm:presLayoutVars>
      </dgm:prSet>
      <dgm:spPr/>
      <dgm:t>
        <a:bodyPr/>
        <a:lstStyle/>
        <a:p>
          <a:endParaRPr lang="es-ES"/>
        </a:p>
      </dgm:t>
    </dgm:pt>
    <dgm:pt modelId="{2C0DA58E-3BAC-48D5-AB16-8B71A313DD60}" type="pres">
      <dgm:prSet presAssocID="{06807D0C-3679-4DC1-A811-A042E1A71115}" presName="Name1" presStyleCnt="0"/>
      <dgm:spPr/>
    </dgm:pt>
    <dgm:pt modelId="{38E69584-9939-4A58-827C-44A88555395A}" type="pres">
      <dgm:prSet presAssocID="{06807D0C-3679-4DC1-A811-A042E1A71115}" presName="cycle" presStyleCnt="0"/>
      <dgm:spPr/>
    </dgm:pt>
    <dgm:pt modelId="{9B95C6B1-C939-4AF7-86ED-9853651AD662}" type="pres">
      <dgm:prSet presAssocID="{06807D0C-3679-4DC1-A811-A042E1A71115}" presName="srcNode" presStyleLbl="node1" presStyleIdx="0" presStyleCnt="2"/>
      <dgm:spPr/>
    </dgm:pt>
    <dgm:pt modelId="{850AF48F-521C-4288-96AD-0C5B6E31B650}" type="pres">
      <dgm:prSet presAssocID="{06807D0C-3679-4DC1-A811-A042E1A71115}" presName="conn" presStyleLbl="parChTrans1D2" presStyleIdx="0" presStyleCnt="1"/>
      <dgm:spPr/>
      <dgm:t>
        <a:bodyPr/>
        <a:lstStyle/>
        <a:p>
          <a:endParaRPr lang="es-ES"/>
        </a:p>
      </dgm:t>
    </dgm:pt>
    <dgm:pt modelId="{71339F4C-4CCC-496E-A7F0-5C5EBD918232}" type="pres">
      <dgm:prSet presAssocID="{06807D0C-3679-4DC1-A811-A042E1A71115}" presName="extraNode" presStyleLbl="node1" presStyleIdx="0" presStyleCnt="2"/>
      <dgm:spPr/>
    </dgm:pt>
    <dgm:pt modelId="{564B0050-BA4A-4D76-927E-724D32E9D3BF}" type="pres">
      <dgm:prSet presAssocID="{06807D0C-3679-4DC1-A811-A042E1A71115}" presName="dstNode" presStyleLbl="node1" presStyleIdx="0" presStyleCnt="2"/>
      <dgm:spPr/>
    </dgm:pt>
    <dgm:pt modelId="{4A5BD448-84BD-4288-AD64-3AE8908800EA}" type="pres">
      <dgm:prSet presAssocID="{E5FE2459-85DC-417E-AF52-422F6F46B612}" presName="text_1" presStyleLbl="node1" presStyleIdx="0" presStyleCnt="2" custScaleY="124155">
        <dgm:presLayoutVars>
          <dgm:bulletEnabled val="1"/>
        </dgm:presLayoutVars>
      </dgm:prSet>
      <dgm:spPr/>
      <dgm:t>
        <a:bodyPr/>
        <a:lstStyle/>
        <a:p>
          <a:endParaRPr lang="es-ES"/>
        </a:p>
      </dgm:t>
    </dgm:pt>
    <dgm:pt modelId="{D005EA1B-89C1-407A-A1B2-E6FA3117AF24}" type="pres">
      <dgm:prSet presAssocID="{E5FE2459-85DC-417E-AF52-422F6F46B612}" presName="accent_1" presStyleCnt="0"/>
      <dgm:spPr/>
    </dgm:pt>
    <dgm:pt modelId="{75CFF90F-C56F-4BE2-BE76-DEB26B83864B}" type="pres">
      <dgm:prSet presAssocID="{E5FE2459-85DC-417E-AF52-422F6F46B612}" presName="accentRepeatNode" presStyleLbl="solidFgAcc1" presStyleIdx="0" presStyleCnt="2"/>
      <dgm:spPr>
        <a:blipFill rotWithShape="0">
          <a:blip xmlns:r="http://schemas.openxmlformats.org/officeDocument/2006/relationships" r:embed="rId1"/>
          <a:stretch>
            <a:fillRect/>
          </a:stretch>
        </a:blipFill>
      </dgm:spPr>
    </dgm:pt>
    <dgm:pt modelId="{0672B668-306D-4D4B-8AA0-C493C850989F}" type="pres">
      <dgm:prSet presAssocID="{5ACE19AE-AB37-4AFB-9945-4852E3629BD6}" presName="text_2" presStyleLbl="node1" presStyleIdx="1" presStyleCnt="2" custScaleY="128760">
        <dgm:presLayoutVars>
          <dgm:bulletEnabled val="1"/>
        </dgm:presLayoutVars>
      </dgm:prSet>
      <dgm:spPr/>
      <dgm:t>
        <a:bodyPr/>
        <a:lstStyle/>
        <a:p>
          <a:endParaRPr lang="es-ES"/>
        </a:p>
      </dgm:t>
    </dgm:pt>
    <dgm:pt modelId="{41048BA8-8AD0-4E21-B9EA-24DB70A4FBAF}" type="pres">
      <dgm:prSet presAssocID="{5ACE19AE-AB37-4AFB-9945-4852E3629BD6}" presName="accent_2" presStyleCnt="0"/>
      <dgm:spPr/>
    </dgm:pt>
    <dgm:pt modelId="{C560B4FA-5F3C-4D87-A9D5-389CEB50F5BE}" type="pres">
      <dgm:prSet presAssocID="{5ACE19AE-AB37-4AFB-9945-4852E3629BD6}" presName="accentRepeatNode" presStyleLbl="solidFgAcc1" presStyleIdx="1" presStyleCnt="2"/>
      <dgm:spPr>
        <a:blipFill rotWithShape="0">
          <a:blip xmlns:r="http://schemas.openxmlformats.org/officeDocument/2006/relationships" r:embed="rId2"/>
          <a:stretch>
            <a:fillRect/>
          </a:stretch>
        </a:blipFill>
      </dgm:spPr>
    </dgm:pt>
  </dgm:ptLst>
  <dgm:cxnLst>
    <dgm:cxn modelId="{AE3C83A9-CAFF-4C05-BCC8-20497D3C6081}" type="presOf" srcId="{06807D0C-3679-4DC1-A811-A042E1A71115}" destId="{F3D95A8E-1EB7-4CF8-B3FB-95056859DBB3}" srcOrd="0" destOrd="0" presId="urn:microsoft.com/office/officeart/2008/layout/VerticalCurvedList"/>
    <dgm:cxn modelId="{801EBED5-FE38-44A3-AF17-C7F3DDB8CAB5}" type="presOf" srcId="{E5FE2459-85DC-417E-AF52-422F6F46B612}" destId="{4A5BD448-84BD-4288-AD64-3AE8908800EA}" srcOrd="0" destOrd="0" presId="urn:microsoft.com/office/officeart/2008/layout/VerticalCurvedList"/>
    <dgm:cxn modelId="{0E26C611-53B2-45C4-84A7-D5DA3D7FF22B}" type="presOf" srcId="{AB37691B-D557-4802-9E2C-C23EFDC1E852}" destId="{850AF48F-521C-4288-96AD-0C5B6E31B650}" srcOrd="0" destOrd="0" presId="urn:microsoft.com/office/officeart/2008/layout/VerticalCurvedList"/>
    <dgm:cxn modelId="{1095844A-BB74-44FF-BB10-6A02C671036C}" type="presOf" srcId="{5ACE19AE-AB37-4AFB-9945-4852E3629BD6}" destId="{0672B668-306D-4D4B-8AA0-C493C850989F}" srcOrd="0" destOrd="0" presId="urn:microsoft.com/office/officeart/2008/layout/VerticalCurvedList"/>
    <dgm:cxn modelId="{5A5D824E-B810-40A6-8E0F-2D46103A9B75}" srcId="{06807D0C-3679-4DC1-A811-A042E1A71115}" destId="{E5FE2459-85DC-417E-AF52-422F6F46B612}" srcOrd="0" destOrd="0" parTransId="{5EFB1F0C-E11C-453D-9BD9-350EAF07C115}" sibTransId="{AB37691B-D557-4802-9E2C-C23EFDC1E852}"/>
    <dgm:cxn modelId="{D96E5320-DE28-4511-8073-C3AED1A063B7}" srcId="{06807D0C-3679-4DC1-A811-A042E1A71115}" destId="{5ACE19AE-AB37-4AFB-9945-4852E3629BD6}" srcOrd="1" destOrd="0" parTransId="{15EF2F75-85A9-4369-8633-23A80D8419C9}" sibTransId="{65312EA2-8350-4BFD-964D-2B18BDA91E27}"/>
    <dgm:cxn modelId="{7E70C78D-B376-444F-B07A-6408E89A1D2E}" type="presParOf" srcId="{F3D95A8E-1EB7-4CF8-B3FB-95056859DBB3}" destId="{2C0DA58E-3BAC-48D5-AB16-8B71A313DD60}" srcOrd="0" destOrd="0" presId="urn:microsoft.com/office/officeart/2008/layout/VerticalCurvedList"/>
    <dgm:cxn modelId="{1BAA814E-BB08-4E40-85F4-6DC94FC335C7}" type="presParOf" srcId="{2C0DA58E-3BAC-48D5-AB16-8B71A313DD60}" destId="{38E69584-9939-4A58-827C-44A88555395A}" srcOrd="0" destOrd="0" presId="urn:microsoft.com/office/officeart/2008/layout/VerticalCurvedList"/>
    <dgm:cxn modelId="{E0155EF0-ED76-4F02-9F8B-07BBEF52A0F6}" type="presParOf" srcId="{38E69584-9939-4A58-827C-44A88555395A}" destId="{9B95C6B1-C939-4AF7-86ED-9853651AD662}" srcOrd="0" destOrd="0" presId="urn:microsoft.com/office/officeart/2008/layout/VerticalCurvedList"/>
    <dgm:cxn modelId="{0F088B49-7A30-429F-AD23-12B8D20CF2DC}" type="presParOf" srcId="{38E69584-9939-4A58-827C-44A88555395A}" destId="{850AF48F-521C-4288-96AD-0C5B6E31B650}" srcOrd="1" destOrd="0" presId="urn:microsoft.com/office/officeart/2008/layout/VerticalCurvedList"/>
    <dgm:cxn modelId="{CE811E02-48BA-48C7-BA97-064E16486B35}" type="presParOf" srcId="{38E69584-9939-4A58-827C-44A88555395A}" destId="{71339F4C-4CCC-496E-A7F0-5C5EBD918232}" srcOrd="2" destOrd="0" presId="urn:microsoft.com/office/officeart/2008/layout/VerticalCurvedList"/>
    <dgm:cxn modelId="{1E7ECB62-9C79-4C57-8C14-93F5612F6A25}" type="presParOf" srcId="{38E69584-9939-4A58-827C-44A88555395A}" destId="{564B0050-BA4A-4D76-927E-724D32E9D3BF}" srcOrd="3" destOrd="0" presId="urn:microsoft.com/office/officeart/2008/layout/VerticalCurvedList"/>
    <dgm:cxn modelId="{A5810A12-B492-40F0-AC10-D2370686073D}" type="presParOf" srcId="{2C0DA58E-3BAC-48D5-AB16-8B71A313DD60}" destId="{4A5BD448-84BD-4288-AD64-3AE8908800EA}" srcOrd="1" destOrd="0" presId="urn:microsoft.com/office/officeart/2008/layout/VerticalCurvedList"/>
    <dgm:cxn modelId="{BBE67AA7-69C8-45BE-AE4C-B188B86AA98D}" type="presParOf" srcId="{2C0DA58E-3BAC-48D5-AB16-8B71A313DD60}" destId="{D005EA1B-89C1-407A-A1B2-E6FA3117AF24}" srcOrd="2" destOrd="0" presId="urn:microsoft.com/office/officeart/2008/layout/VerticalCurvedList"/>
    <dgm:cxn modelId="{DBEBB951-07F0-49BF-8E9D-0C7560D8CF1D}" type="presParOf" srcId="{D005EA1B-89C1-407A-A1B2-E6FA3117AF24}" destId="{75CFF90F-C56F-4BE2-BE76-DEB26B83864B}" srcOrd="0" destOrd="0" presId="urn:microsoft.com/office/officeart/2008/layout/VerticalCurvedList"/>
    <dgm:cxn modelId="{F9821E39-5AA7-41C7-8F6B-A78D5191F1B9}" type="presParOf" srcId="{2C0DA58E-3BAC-48D5-AB16-8B71A313DD60}" destId="{0672B668-306D-4D4B-8AA0-C493C850989F}" srcOrd="3" destOrd="0" presId="urn:microsoft.com/office/officeart/2008/layout/VerticalCurvedList"/>
    <dgm:cxn modelId="{CE446F53-4F65-4808-8354-D5CFAEAB1E50}" type="presParOf" srcId="{2C0DA58E-3BAC-48D5-AB16-8B71A313DD60}" destId="{41048BA8-8AD0-4E21-B9EA-24DB70A4FBAF}" srcOrd="4" destOrd="0" presId="urn:microsoft.com/office/officeart/2008/layout/VerticalCurvedList"/>
    <dgm:cxn modelId="{B5901AD7-B7DD-4684-93BB-5F6DA932AD97}" type="presParOf" srcId="{41048BA8-8AD0-4E21-B9EA-24DB70A4FBAF}" destId="{C560B4FA-5F3C-4D87-A9D5-389CEB50F5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807D0C-3679-4DC1-A811-A042E1A711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ED6500-06FF-4A80-8CC7-7F6E4D0608E6}">
      <dgm:prSet phldrT="[Texto]" custT="1"/>
      <dgm:spPr/>
      <dgm:t>
        <a:bodyPr/>
        <a:lstStyle/>
        <a:p>
          <a:r>
            <a:rPr lang="en-US" sz="1800" b="1" dirty="0" smtClean="0">
              <a:solidFill>
                <a:schemeClr val="tx1"/>
              </a:solidFill>
              <a:latin typeface="Book Antiqua" panose="02040602050305030304" pitchFamily="18" charset="0"/>
            </a:rPr>
            <a:t>Good Agricultural Practices </a:t>
          </a:r>
          <a:r>
            <a:rPr lang="en-US" sz="1800" b="1" dirty="0" smtClean="0">
              <a:solidFill>
                <a:schemeClr val="tx1"/>
              </a:solidFill>
              <a:latin typeface="Book Antiqua" panose="02040602050305030304" pitchFamily="18" charset="0"/>
            </a:rPr>
            <a:t>GAP, </a:t>
          </a:r>
          <a:r>
            <a:rPr lang="en-US" sz="1800" b="1" dirty="0" smtClean="0">
              <a:solidFill>
                <a:schemeClr val="tx1"/>
              </a:solidFill>
              <a:latin typeface="Book Antiqua" panose="02040602050305030304" pitchFamily="18" charset="0"/>
            </a:rPr>
            <a:t>regional seminars Training guide in Vegetable </a:t>
          </a:r>
          <a:r>
            <a:rPr lang="en-US" sz="1800" b="1" dirty="0" smtClean="0">
              <a:solidFill>
                <a:schemeClr val="tx1"/>
              </a:solidFill>
              <a:latin typeface="Book Antiqua" panose="02040602050305030304" pitchFamily="18" charset="0"/>
            </a:rPr>
            <a:t>GAP </a:t>
          </a:r>
          <a:r>
            <a:rPr lang="en-US" sz="1800" b="1" dirty="0" smtClean="0">
              <a:solidFill>
                <a:schemeClr val="tx1"/>
              </a:solidFill>
              <a:latin typeface="Book Antiqua" panose="02040602050305030304" pitchFamily="18" charset="0"/>
            </a:rPr>
            <a:t>for Agro-technical schools, harmonized among the plant health services of Brazil, Paraguay, Chile, Bolivia, Uruguay and Argentina</a:t>
          </a:r>
          <a:endParaRPr lang="es-ES" sz="1800" b="1" dirty="0">
            <a:solidFill>
              <a:schemeClr val="tx1"/>
            </a:solidFill>
            <a:latin typeface="Book Antiqua" panose="02040602050305030304" pitchFamily="18" charset="0"/>
          </a:endParaRPr>
        </a:p>
      </dgm:t>
    </dgm:pt>
    <dgm:pt modelId="{29664CB6-2EC0-4782-ADA4-5BFBAE41B218}" type="parTrans" cxnId="{C4D7C771-F82C-49A3-964C-EA84CE8F287E}">
      <dgm:prSet/>
      <dgm:spPr/>
      <dgm:t>
        <a:bodyPr/>
        <a:lstStyle/>
        <a:p>
          <a:endParaRPr lang="es-ES"/>
        </a:p>
      </dgm:t>
    </dgm:pt>
    <dgm:pt modelId="{7F74A7D1-F427-46A5-88C8-7EE471475A06}" type="sibTrans" cxnId="{C4D7C771-F82C-49A3-964C-EA84CE8F287E}">
      <dgm:prSet/>
      <dgm:spPr/>
      <dgm:t>
        <a:bodyPr/>
        <a:lstStyle/>
        <a:p>
          <a:endParaRPr lang="es-ES"/>
        </a:p>
      </dgm:t>
    </dgm:pt>
    <dgm:pt modelId="{5ACE19AE-AB37-4AFB-9945-4852E3629BD6}">
      <dgm:prSet phldrT="[Texto]" custT="1"/>
      <dgm:spPr/>
      <dgm:t>
        <a:bodyPr/>
        <a:lstStyle/>
        <a:p>
          <a:r>
            <a:rPr lang="en-US" sz="1500" b="1" dirty="0" smtClean="0">
              <a:solidFill>
                <a:schemeClr val="tx1"/>
              </a:solidFill>
              <a:latin typeface="Book Antiqua" panose="02040602050305030304" pitchFamily="18" charset="0"/>
            </a:rPr>
            <a:t>Regional project for the control and eradication of the Carambola Fly; participate: Guyana, Brazil and Suriname. Possible BID background. </a:t>
          </a:r>
        </a:p>
        <a:p>
          <a:r>
            <a:rPr lang="en-US" sz="1500" b="1" dirty="0" smtClean="0">
              <a:solidFill>
                <a:schemeClr val="tx1"/>
              </a:solidFill>
              <a:latin typeface="Book Antiqua" panose="02040602050305030304" pitchFamily="18" charset="0"/>
            </a:rPr>
            <a:t>Implementation of the Agricultural Defense Modernization Program - </a:t>
          </a:r>
          <a:r>
            <a:rPr lang="en-US" sz="1500" b="1" dirty="0" err="1" smtClean="0">
              <a:solidFill>
                <a:schemeClr val="tx1"/>
              </a:solidFill>
              <a:latin typeface="Book Antiqua" panose="02040602050305030304" pitchFamily="18" charset="0"/>
            </a:rPr>
            <a:t>ProDefesa</a:t>
          </a:r>
          <a:r>
            <a:rPr lang="en-US" sz="1500" b="1" dirty="0" smtClean="0">
              <a:solidFill>
                <a:schemeClr val="tx1"/>
              </a:solidFill>
              <a:latin typeface="Book Antiqua" panose="02040602050305030304" pitchFamily="18" charset="0"/>
            </a:rPr>
            <a:t>, of the Secretary of Agricultural Defense - SDA of the MAPA.</a:t>
          </a:r>
        </a:p>
        <a:p>
          <a:r>
            <a:rPr lang="en-US" sz="1500" b="1" dirty="0" smtClean="0">
              <a:solidFill>
                <a:schemeClr val="tx1"/>
              </a:solidFill>
              <a:latin typeface="Book Antiqua" panose="02040602050305030304" pitchFamily="18" charset="0"/>
            </a:rPr>
            <a:t>Guide to Good Agricultural Practices for a more resilient agriculture. Preparation of the Guide and training of government technicians. </a:t>
          </a:r>
        </a:p>
        <a:p>
          <a:r>
            <a:rPr lang="en-US" sz="1500" b="1" dirty="0" smtClean="0">
              <a:solidFill>
                <a:schemeClr val="tx1"/>
              </a:solidFill>
              <a:latin typeface="Book Antiqua" panose="02040602050305030304" pitchFamily="18" charset="0"/>
            </a:rPr>
            <a:t>Support to the MAPA for the implementation of the IICA / SDA-MAPA Project, the National Program of Control and Eradication of the Carambola Fly in Brazil</a:t>
          </a:r>
          <a:endParaRPr lang="es-ES" sz="1500" b="1" dirty="0">
            <a:solidFill>
              <a:schemeClr val="tx1"/>
            </a:solidFill>
            <a:latin typeface="Book Antiqua" panose="02040602050305030304" pitchFamily="18" charset="0"/>
          </a:endParaRPr>
        </a:p>
      </dgm:t>
    </dgm:pt>
    <dgm:pt modelId="{15EF2F75-85A9-4369-8633-23A80D8419C9}" type="parTrans" cxnId="{D96E5320-DE28-4511-8073-C3AED1A063B7}">
      <dgm:prSet/>
      <dgm:spPr/>
      <dgm:t>
        <a:bodyPr/>
        <a:lstStyle/>
        <a:p>
          <a:endParaRPr lang="es-ES"/>
        </a:p>
      </dgm:t>
    </dgm:pt>
    <dgm:pt modelId="{65312EA2-8350-4BFD-964D-2B18BDA91E27}" type="sibTrans" cxnId="{D96E5320-DE28-4511-8073-C3AED1A063B7}">
      <dgm:prSet/>
      <dgm:spPr/>
      <dgm:t>
        <a:bodyPr/>
        <a:lstStyle/>
        <a:p>
          <a:endParaRPr lang="es-ES"/>
        </a:p>
      </dgm:t>
    </dgm:pt>
    <dgm:pt modelId="{F3D95A8E-1EB7-4CF8-B3FB-95056859DBB3}" type="pres">
      <dgm:prSet presAssocID="{06807D0C-3679-4DC1-A811-A042E1A71115}" presName="Name0" presStyleCnt="0">
        <dgm:presLayoutVars>
          <dgm:chMax val="7"/>
          <dgm:chPref val="7"/>
          <dgm:dir/>
        </dgm:presLayoutVars>
      </dgm:prSet>
      <dgm:spPr/>
      <dgm:t>
        <a:bodyPr/>
        <a:lstStyle/>
        <a:p>
          <a:endParaRPr lang="es-ES"/>
        </a:p>
      </dgm:t>
    </dgm:pt>
    <dgm:pt modelId="{2C0DA58E-3BAC-48D5-AB16-8B71A313DD60}" type="pres">
      <dgm:prSet presAssocID="{06807D0C-3679-4DC1-A811-A042E1A71115}" presName="Name1" presStyleCnt="0"/>
      <dgm:spPr/>
    </dgm:pt>
    <dgm:pt modelId="{38E69584-9939-4A58-827C-44A88555395A}" type="pres">
      <dgm:prSet presAssocID="{06807D0C-3679-4DC1-A811-A042E1A71115}" presName="cycle" presStyleCnt="0"/>
      <dgm:spPr/>
    </dgm:pt>
    <dgm:pt modelId="{9B95C6B1-C939-4AF7-86ED-9853651AD662}" type="pres">
      <dgm:prSet presAssocID="{06807D0C-3679-4DC1-A811-A042E1A71115}" presName="srcNode" presStyleLbl="node1" presStyleIdx="0" presStyleCnt="2"/>
      <dgm:spPr/>
    </dgm:pt>
    <dgm:pt modelId="{850AF48F-521C-4288-96AD-0C5B6E31B650}" type="pres">
      <dgm:prSet presAssocID="{06807D0C-3679-4DC1-A811-A042E1A71115}" presName="conn" presStyleLbl="parChTrans1D2" presStyleIdx="0" presStyleCnt="1"/>
      <dgm:spPr/>
      <dgm:t>
        <a:bodyPr/>
        <a:lstStyle/>
        <a:p>
          <a:endParaRPr lang="es-ES"/>
        </a:p>
      </dgm:t>
    </dgm:pt>
    <dgm:pt modelId="{71339F4C-4CCC-496E-A7F0-5C5EBD918232}" type="pres">
      <dgm:prSet presAssocID="{06807D0C-3679-4DC1-A811-A042E1A71115}" presName="extraNode" presStyleLbl="node1" presStyleIdx="0" presStyleCnt="2"/>
      <dgm:spPr/>
    </dgm:pt>
    <dgm:pt modelId="{564B0050-BA4A-4D76-927E-724D32E9D3BF}" type="pres">
      <dgm:prSet presAssocID="{06807D0C-3679-4DC1-A811-A042E1A71115}" presName="dstNode" presStyleLbl="node1" presStyleIdx="0" presStyleCnt="2"/>
      <dgm:spPr/>
    </dgm:pt>
    <dgm:pt modelId="{916BB76B-B0A0-4F56-9F5C-44BDE95A7CF6}" type="pres">
      <dgm:prSet presAssocID="{7BED6500-06FF-4A80-8CC7-7F6E4D0608E6}" presName="text_1" presStyleLbl="node1" presStyleIdx="0" presStyleCnt="2" custScaleY="102750">
        <dgm:presLayoutVars>
          <dgm:bulletEnabled val="1"/>
        </dgm:presLayoutVars>
      </dgm:prSet>
      <dgm:spPr/>
      <dgm:t>
        <a:bodyPr/>
        <a:lstStyle/>
        <a:p>
          <a:endParaRPr lang="es-ES"/>
        </a:p>
      </dgm:t>
    </dgm:pt>
    <dgm:pt modelId="{C5A872DA-ABFF-436F-965F-007F7CF4388F}" type="pres">
      <dgm:prSet presAssocID="{7BED6500-06FF-4A80-8CC7-7F6E4D0608E6}" presName="accent_1" presStyleCnt="0"/>
      <dgm:spPr/>
    </dgm:pt>
    <dgm:pt modelId="{EC6A7F5D-525F-48F5-8966-DD62A2E7C5B1}" type="pres">
      <dgm:prSet presAssocID="{7BED6500-06FF-4A80-8CC7-7F6E4D0608E6}" presName="accentRepeatNode" presStyleLbl="solidFgAcc1" presStyleIdx="0" presStyleCnt="2" custScaleX="83321" custScaleY="82268" custLinFactNeighborX="5122" custLinFactNeighborY="2262"/>
      <dgm:spPr>
        <a:blipFill rotWithShape="0">
          <a:blip xmlns:r="http://schemas.openxmlformats.org/officeDocument/2006/relationships" r:embed="rId1"/>
          <a:stretch>
            <a:fillRect/>
          </a:stretch>
        </a:blipFill>
      </dgm:spPr>
    </dgm:pt>
    <dgm:pt modelId="{0B567636-4190-4D19-BBDF-E677F05AC95C}" type="pres">
      <dgm:prSet presAssocID="{5ACE19AE-AB37-4AFB-9945-4852E3629BD6}" presName="text_2" presStyleLbl="node1" presStyleIdx="1" presStyleCnt="2" custScaleY="181791">
        <dgm:presLayoutVars>
          <dgm:bulletEnabled val="1"/>
        </dgm:presLayoutVars>
      </dgm:prSet>
      <dgm:spPr/>
      <dgm:t>
        <a:bodyPr/>
        <a:lstStyle/>
        <a:p>
          <a:endParaRPr lang="es-ES"/>
        </a:p>
      </dgm:t>
    </dgm:pt>
    <dgm:pt modelId="{23979BF9-0244-4DBB-813D-76000E0A2B0C}" type="pres">
      <dgm:prSet presAssocID="{5ACE19AE-AB37-4AFB-9945-4852E3629BD6}" presName="accent_2" presStyleCnt="0"/>
      <dgm:spPr/>
    </dgm:pt>
    <dgm:pt modelId="{C560B4FA-5F3C-4D87-A9D5-389CEB50F5BE}" type="pres">
      <dgm:prSet presAssocID="{5ACE19AE-AB37-4AFB-9945-4852E3629BD6}" presName="accentRepeatNode" presStyleLbl="solidFgAcc1" presStyleIdx="1" presStyleCnt="2" custScaleX="80676" custScaleY="83551" custLinFactNeighborX="5261" custLinFactNeighborY="-754"/>
      <dgm:spPr>
        <a:blipFill rotWithShape="0">
          <a:blip xmlns:r="http://schemas.openxmlformats.org/officeDocument/2006/relationships" r:embed="rId2"/>
          <a:stretch>
            <a:fillRect/>
          </a:stretch>
        </a:blipFill>
      </dgm:spPr>
    </dgm:pt>
  </dgm:ptLst>
  <dgm:cxnLst>
    <dgm:cxn modelId="{C4D7C771-F82C-49A3-964C-EA84CE8F287E}" srcId="{06807D0C-3679-4DC1-A811-A042E1A71115}" destId="{7BED6500-06FF-4A80-8CC7-7F6E4D0608E6}" srcOrd="0" destOrd="0" parTransId="{29664CB6-2EC0-4782-ADA4-5BFBAE41B218}" sibTransId="{7F74A7D1-F427-46A5-88C8-7EE471475A06}"/>
    <dgm:cxn modelId="{D96E5320-DE28-4511-8073-C3AED1A063B7}" srcId="{06807D0C-3679-4DC1-A811-A042E1A71115}" destId="{5ACE19AE-AB37-4AFB-9945-4852E3629BD6}" srcOrd="1" destOrd="0" parTransId="{15EF2F75-85A9-4369-8633-23A80D8419C9}" sibTransId="{65312EA2-8350-4BFD-964D-2B18BDA91E27}"/>
    <dgm:cxn modelId="{E99A8181-1378-4EFE-BF52-525CC5475620}" type="presOf" srcId="{7BED6500-06FF-4A80-8CC7-7F6E4D0608E6}" destId="{916BB76B-B0A0-4F56-9F5C-44BDE95A7CF6}" srcOrd="0" destOrd="0" presId="urn:microsoft.com/office/officeart/2008/layout/VerticalCurvedList"/>
    <dgm:cxn modelId="{72F32748-8D86-449D-A770-8B09D3333756}" type="presOf" srcId="{5ACE19AE-AB37-4AFB-9945-4852E3629BD6}" destId="{0B567636-4190-4D19-BBDF-E677F05AC95C}" srcOrd="0" destOrd="0" presId="urn:microsoft.com/office/officeart/2008/layout/VerticalCurvedList"/>
    <dgm:cxn modelId="{031AF7CC-7EA0-42D2-9411-A2C0733444F7}" type="presOf" srcId="{7F74A7D1-F427-46A5-88C8-7EE471475A06}" destId="{850AF48F-521C-4288-96AD-0C5B6E31B650}" srcOrd="0" destOrd="0" presId="urn:microsoft.com/office/officeart/2008/layout/VerticalCurvedList"/>
    <dgm:cxn modelId="{AE3C83A9-CAFF-4C05-BCC8-20497D3C6081}" type="presOf" srcId="{06807D0C-3679-4DC1-A811-A042E1A71115}" destId="{F3D95A8E-1EB7-4CF8-B3FB-95056859DBB3}" srcOrd="0" destOrd="0" presId="urn:microsoft.com/office/officeart/2008/layout/VerticalCurvedList"/>
    <dgm:cxn modelId="{7E70C78D-B376-444F-B07A-6408E89A1D2E}" type="presParOf" srcId="{F3D95A8E-1EB7-4CF8-B3FB-95056859DBB3}" destId="{2C0DA58E-3BAC-48D5-AB16-8B71A313DD60}" srcOrd="0" destOrd="0" presId="urn:microsoft.com/office/officeart/2008/layout/VerticalCurvedList"/>
    <dgm:cxn modelId="{1BAA814E-BB08-4E40-85F4-6DC94FC335C7}" type="presParOf" srcId="{2C0DA58E-3BAC-48D5-AB16-8B71A313DD60}" destId="{38E69584-9939-4A58-827C-44A88555395A}" srcOrd="0" destOrd="0" presId="urn:microsoft.com/office/officeart/2008/layout/VerticalCurvedList"/>
    <dgm:cxn modelId="{E0155EF0-ED76-4F02-9F8B-07BBEF52A0F6}" type="presParOf" srcId="{38E69584-9939-4A58-827C-44A88555395A}" destId="{9B95C6B1-C939-4AF7-86ED-9853651AD662}" srcOrd="0" destOrd="0" presId="urn:microsoft.com/office/officeart/2008/layout/VerticalCurvedList"/>
    <dgm:cxn modelId="{0F088B49-7A30-429F-AD23-12B8D20CF2DC}" type="presParOf" srcId="{38E69584-9939-4A58-827C-44A88555395A}" destId="{850AF48F-521C-4288-96AD-0C5B6E31B650}" srcOrd="1" destOrd="0" presId="urn:microsoft.com/office/officeart/2008/layout/VerticalCurvedList"/>
    <dgm:cxn modelId="{CE811E02-48BA-48C7-BA97-064E16486B35}" type="presParOf" srcId="{38E69584-9939-4A58-827C-44A88555395A}" destId="{71339F4C-4CCC-496E-A7F0-5C5EBD918232}" srcOrd="2" destOrd="0" presId="urn:microsoft.com/office/officeart/2008/layout/VerticalCurvedList"/>
    <dgm:cxn modelId="{1E7ECB62-9C79-4C57-8C14-93F5612F6A25}" type="presParOf" srcId="{38E69584-9939-4A58-827C-44A88555395A}" destId="{564B0050-BA4A-4D76-927E-724D32E9D3BF}" srcOrd="3" destOrd="0" presId="urn:microsoft.com/office/officeart/2008/layout/VerticalCurvedList"/>
    <dgm:cxn modelId="{52C0271F-2492-4686-B15C-2F1C8B9B1D5C}" type="presParOf" srcId="{2C0DA58E-3BAC-48D5-AB16-8B71A313DD60}" destId="{916BB76B-B0A0-4F56-9F5C-44BDE95A7CF6}" srcOrd="1" destOrd="0" presId="urn:microsoft.com/office/officeart/2008/layout/VerticalCurvedList"/>
    <dgm:cxn modelId="{5589BDD6-8A84-46F7-B4C6-3D30BDFFFD01}" type="presParOf" srcId="{2C0DA58E-3BAC-48D5-AB16-8B71A313DD60}" destId="{C5A872DA-ABFF-436F-965F-007F7CF4388F}" srcOrd="2" destOrd="0" presId="urn:microsoft.com/office/officeart/2008/layout/VerticalCurvedList"/>
    <dgm:cxn modelId="{878E1328-A67C-4600-9007-B69694067933}" type="presParOf" srcId="{C5A872DA-ABFF-436F-965F-007F7CF4388F}" destId="{EC6A7F5D-525F-48F5-8966-DD62A2E7C5B1}" srcOrd="0" destOrd="0" presId="urn:microsoft.com/office/officeart/2008/layout/VerticalCurvedList"/>
    <dgm:cxn modelId="{AB8BDEB5-4D8D-43BD-AAAE-017AA259360B}" type="presParOf" srcId="{2C0DA58E-3BAC-48D5-AB16-8B71A313DD60}" destId="{0B567636-4190-4D19-BBDF-E677F05AC95C}" srcOrd="3" destOrd="0" presId="urn:microsoft.com/office/officeart/2008/layout/VerticalCurvedList"/>
    <dgm:cxn modelId="{BF5413E8-0CBB-4E63-AAB1-79335F2D2C48}" type="presParOf" srcId="{2C0DA58E-3BAC-48D5-AB16-8B71A313DD60}" destId="{23979BF9-0244-4DBB-813D-76000E0A2B0C}" srcOrd="4" destOrd="0" presId="urn:microsoft.com/office/officeart/2008/layout/VerticalCurvedList"/>
    <dgm:cxn modelId="{9F05EC0E-8A20-406D-AF2E-83CD0357EF5A}" type="presParOf" srcId="{23979BF9-0244-4DBB-813D-76000E0A2B0C}" destId="{C560B4FA-5F3C-4D87-A9D5-389CEB50F5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9A41-5562-4127-A0DC-53AD1DA24437}">
      <dsp:nvSpPr>
        <dsp:cNvPr id="0" name=""/>
        <dsp:cNvSpPr/>
      </dsp:nvSpPr>
      <dsp:spPr>
        <a:xfrm>
          <a:off x="3330054" y="1837604"/>
          <a:ext cx="1822363" cy="632555"/>
        </a:xfrm>
        <a:custGeom>
          <a:avLst/>
          <a:gdLst/>
          <a:ahLst/>
          <a:cxnLst/>
          <a:rect l="0" t="0" r="0" b="0"/>
          <a:pathLst>
            <a:path>
              <a:moveTo>
                <a:pt x="0" y="0"/>
              </a:moveTo>
              <a:lnTo>
                <a:pt x="0" y="316277"/>
              </a:lnTo>
              <a:lnTo>
                <a:pt x="1822363" y="316277"/>
              </a:lnTo>
              <a:lnTo>
                <a:pt x="1822363" y="632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F50819-2B72-4EDA-98B8-3DD89528D53B}">
      <dsp:nvSpPr>
        <dsp:cNvPr id="0" name=""/>
        <dsp:cNvSpPr/>
      </dsp:nvSpPr>
      <dsp:spPr>
        <a:xfrm>
          <a:off x="1507691" y="1837604"/>
          <a:ext cx="1822363" cy="632555"/>
        </a:xfrm>
        <a:custGeom>
          <a:avLst/>
          <a:gdLst/>
          <a:ahLst/>
          <a:cxnLst/>
          <a:rect l="0" t="0" r="0" b="0"/>
          <a:pathLst>
            <a:path>
              <a:moveTo>
                <a:pt x="1822363" y="0"/>
              </a:moveTo>
              <a:lnTo>
                <a:pt x="1822363" y="316277"/>
              </a:lnTo>
              <a:lnTo>
                <a:pt x="0" y="316277"/>
              </a:lnTo>
              <a:lnTo>
                <a:pt x="0" y="6325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EEA60-75A6-4613-B8D5-5FE4D889EC5F}">
      <dsp:nvSpPr>
        <dsp:cNvPr id="0" name=""/>
        <dsp:cNvSpPr/>
      </dsp:nvSpPr>
      <dsp:spPr>
        <a:xfrm>
          <a:off x="2344976" y="331519"/>
          <a:ext cx="1970155" cy="1506085"/>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F2C2E-4FC1-47DF-A9D7-C874E36446E7}">
      <dsp:nvSpPr>
        <dsp:cNvPr id="0" name=""/>
        <dsp:cNvSpPr/>
      </dsp:nvSpPr>
      <dsp:spPr>
        <a:xfrm>
          <a:off x="2344976" y="331519"/>
          <a:ext cx="1970155" cy="1506085"/>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9C96B-7CAF-400C-8066-DD441D4F597B}">
      <dsp:nvSpPr>
        <dsp:cNvPr id="0" name=""/>
        <dsp:cNvSpPr/>
      </dsp:nvSpPr>
      <dsp:spPr>
        <a:xfrm>
          <a:off x="1359898" y="602614"/>
          <a:ext cx="3940311" cy="9638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dirty="0" smtClean="0">
              <a:latin typeface="Book Antiqua" panose="02040602050305030304" pitchFamily="18" charset="0"/>
            </a:rPr>
            <a:t>COOPERATION ACTIONS</a:t>
          </a:r>
        </a:p>
        <a:p>
          <a:pPr lvl="0" algn="ctr" defTabSz="1022350">
            <a:lnSpc>
              <a:spcPct val="90000"/>
            </a:lnSpc>
            <a:spcBef>
              <a:spcPct val="0"/>
            </a:spcBef>
            <a:spcAft>
              <a:spcPct val="35000"/>
            </a:spcAft>
          </a:pPr>
          <a:r>
            <a:rPr lang="es-EC" sz="2300" b="1" kern="1200" dirty="0" smtClean="0">
              <a:latin typeface="Book Antiqua" panose="02040602050305030304" pitchFamily="18" charset="0"/>
            </a:rPr>
            <a:t>   </a:t>
          </a:r>
          <a:r>
            <a:rPr lang="es-UY" sz="2300" b="1" kern="1200" dirty="0" smtClean="0">
              <a:latin typeface="Book Antiqua" panose="02040602050305030304" pitchFamily="18" charset="0"/>
            </a:rPr>
            <a:t>sep. 2017 to oct. 2018</a:t>
          </a:r>
          <a:endParaRPr lang="es-ES" sz="2300" kern="1200" dirty="0">
            <a:latin typeface="Book Antiqua" panose="02040602050305030304" pitchFamily="18" charset="0"/>
          </a:endParaRPr>
        </a:p>
      </dsp:txBody>
      <dsp:txXfrm>
        <a:off x="1359898" y="602614"/>
        <a:ext cx="3940311" cy="963894"/>
      </dsp:txXfrm>
    </dsp:sp>
    <dsp:sp modelId="{51518A65-B2F8-49B7-A77F-E0309FD3A862}">
      <dsp:nvSpPr>
        <dsp:cNvPr id="0" name=""/>
        <dsp:cNvSpPr/>
      </dsp:nvSpPr>
      <dsp:spPr>
        <a:xfrm>
          <a:off x="754648" y="2470160"/>
          <a:ext cx="1506085" cy="1506085"/>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A46D4-F7B7-4885-B77F-E325CB91F52E}">
      <dsp:nvSpPr>
        <dsp:cNvPr id="0" name=""/>
        <dsp:cNvSpPr/>
      </dsp:nvSpPr>
      <dsp:spPr>
        <a:xfrm>
          <a:off x="754648" y="2470160"/>
          <a:ext cx="1506085" cy="1506085"/>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C3D873-7737-4CAE-8329-A9FD4860683E}">
      <dsp:nvSpPr>
        <dsp:cNvPr id="0" name=""/>
        <dsp:cNvSpPr/>
      </dsp:nvSpPr>
      <dsp:spPr>
        <a:xfrm>
          <a:off x="1605" y="2741255"/>
          <a:ext cx="3012170" cy="9638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UY" sz="2300" b="1" kern="1200" dirty="0" err="1" smtClean="0">
              <a:latin typeface="Book Antiqua" panose="02040602050305030304" pitchFamily="18" charset="0"/>
            </a:rPr>
            <a:t>Hemispheric</a:t>
          </a:r>
          <a:r>
            <a:rPr lang="es-UY" sz="2300" b="1" kern="1200" dirty="0" smtClean="0">
              <a:latin typeface="Book Antiqua" panose="02040602050305030304" pitchFamily="18" charset="0"/>
            </a:rPr>
            <a:t> and regional </a:t>
          </a:r>
          <a:r>
            <a:rPr lang="es-UY" sz="2300" b="1" kern="1200" dirty="0" err="1" smtClean="0">
              <a:latin typeface="Book Antiqua" panose="02040602050305030304" pitchFamily="18" charset="0"/>
            </a:rPr>
            <a:t>Actions</a:t>
          </a:r>
          <a:endParaRPr lang="es-ES" sz="2300" kern="1200" dirty="0">
            <a:latin typeface="Book Antiqua" panose="02040602050305030304" pitchFamily="18" charset="0"/>
          </a:endParaRPr>
        </a:p>
      </dsp:txBody>
      <dsp:txXfrm>
        <a:off x="1605" y="2741255"/>
        <a:ext cx="3012170" cy="963894"/>
      </dsp:txXfrm>
    </dsp:sp>
    <dsp:sp modelId="{D30F48D0-CC1F-496D-90E1-B2692CA27C07}">
      <dsp:nvSpPr>
        <dsp:cNvPr id="0" name=""/>
        <dsp:cNvSpPr/>
      </dsp:nvSpPr>
      <dsp:spPr>
        <a:xfrm>
          <a:off x="4399375" y="2470160"/>
          <a:ext cx="1506085" cy="1506085"/>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9C29D-D4D8-42EB-83F5-31C451C6E7AE}">
      <dsp:nvSpPr>
        <dsp:cNvPr id="0" name=""/>
        <dsp:cNvSpPr/>
      </dsp:nvSpPr>
      <dsp:spPr>
        <a:xfrm>
          <a:off x="4399375" y="2470160"/>
          <a:ext cx="1506085" cy="1506085"/>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B2BFEE-B5E2-4C02-B1AF-1A03807070B1}">
      <dsp:nvSpPr>
        <dsp:cNvPr id="0" name=""/>
        <dsp:cNvSpPr/>
      </dsp:nvSpPr>
      <dsp:spPr>
        <a:xfrm>
          <a:off x="3646332" y="2741255"/>
          <a:ext cx="3012170" cy="9638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b="1" kern="1200" dirty="0" err="1" smtClean="0">
              <a:latin typeface="Book Antiqua" panose="02040602050305030304" pitchFamily="18" charset="0"/>
            </a:rPr>
            <a:t>National</a:t>
          </a:r>
          <a:r>
            <a:rPr lang="es-ES" sz="2300" b="1" kern="1200" dirty="0" smtClean="0">
              <a:latin typeface="Book Antiqua" panose="02040602050305030304" pitchFamily="18" charset="0"/>
            </a:rPr>
            <a:t> </a:t>
          </a:r>
          <a:r>
            <a:rPr lang="es-ES" sz="2300" b="1" kern="1200" dirty="0" err="1" smtClean="0">
              <a:latin typeface="Book Antiqua" panose="02040602050305030304" pitchFamily="18" charset="0"/>
            </a:rPr>
            <a:t>Actions</a:t>
          </a:r>
          <a:endParaRPr lang="es-ES" sz="2300" b="1" kern="1200" dirty="0">
            <a:latin typeface="Book Antiqua" panose="02040602050305030304" pitchFamily="18" charset="0"/>
          </a:endParaRPr>
        </a:p>
      </dsp:txBody>
      <dsp:txXfrm>
        <a:off x="3646332" y="2741255"/>
        <a:ext cx="3012170" cy="96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DCFE-5906-4687-8EA4-65AF86DCFB89}">
      <dsp:nvSpPr>
        <dsp:cNvPr id="0" name=""/>
        <dsp:cNvSpPr/>
      </dsp:nvSpPr>
      <dsp:spPr>
        <a:xfrm>
          <a:off x="622337" y="0"/>
          <a:ext cx="7053162" cy="6059606"/>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C46166B-5FDB-4162-8AD3-597AE7E33856}">
      <dsp:nvSpPr>
        <dsp:cNvPr id="0" name=""/>
        <dsp:cNvSpPr/>
      </dsp:nvSpPr>
      <dsp:spPr>
        <a:xfrm>
          <a:off x="4580" y="873455"/>
          <a:ext cx="3182757" cy="43126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latin typeface="Book Antiqua" panose="02040602050305030304" pitchFamily="18" charset="0"/>
            </a:rPr>
            <a:t>September 17 – 19, Port of Spain, Trinidad and Tobago, 17 Officials, 14 Caribbean countries. </a:t>
          </a:r>
        </a:p>
        <a:p>
          <a:pPr lvl="0" algn="ctr" defTabSz="733425">
            <a:lnSpc>
              <a:spcPct val="90000"/>
            </a:lnSpc>
            <a:spcBef>
              <a:spcPct val="0"/>
            </a:spcBef>
            <a:spcAft>
              <a:spcPct val="35000"/>
            </a:spcAft>
          </a:pPr>
          <a:r>
            <a:rPr lang="en-US" sz="1650" b="1" kern="1200" dirty="0" smtClean="0">
              <a:solidFill>
                <a:schemeClr val="tx1"/>
              </a:solidFill>
              <a:latin typeface="Book Antiqua" panose="02040602050305030304" pitchFamily="18" charset="0"/>
            </a:rPr>
            <a:t>Technical and financial support: FAO / Secretariat of the IPPC, USDA / APHIS, IICA.</a:t>
          </a:r>
        </a:p>
        <a:p>
          <a:pPr lvl="0" algn="ctr" defTabSz="733425">
            <a:lnSpc>
              <a:spcPct val="90000"/>
            </a:lnSpc>
            <a:spcBef>
              <a:spcPct val="0"/>
            </a:spcBef>
            <a:spcAft>
              <a:spcPct val="35000"/>
            </a:spcAft>
          </a:pPr>
          <a:r>
            <a:rPr lang="en-US" sz="1650" b="1" kern="1200" dirty="0" smtClean="0">
              <a:solidFill>
                <a:schemeClr val="tx1"/>
              </a:solidFill>
              <a:latin typeface="Book Antiqua" panose="02040602050305030304" pitchFamily="18" charset="0"/>
            </a:rPr>
            <a:t>Agenda: review of draft ISPMs in consultation, updates of recent activities and initiatives of the IPPC, exchange of experiences on plant health issues (participants)</a:t>
          </a:r>
          <a:endParaRPr lang="es-EC" sz="1650" b="1" kern="1200" dirty="0">
            <a:solidFill>
              <a:schemeClr val="tx1"/>
            </a:solidFill>
            <a:latin typeface="Book Antiqua" panose="02040602050305030304" pitchFamily="18" charset="0"/>
          </a:endParaRPr>
        </a:p>
      </dsp:txBody>
      <dsp:txXfrm>
        <a:off x="159949" y="1028824"/>
        <a:ext cx="2872019" cy="4001956"/>
      </dsp:txXfrm>
    </dsp:sp>
    <dsp:sp modelId="{49089941-DB04-405E-97C4-E80343B4ABE2}">
      <dsp:nvSpPr>
        <dsp:cNvPr id="0" name=""/>
        <dsp:cNvSpPr/>
      </dsp:nvSpPr>
      <dsp:spPr>
        <a:xfrm>
          <a:off x="3457135" y="777920"/>
          <a:ext cx="4836121" cy="450376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latin typeface="Book Antiqua" panose="02040602050305030304" pitchFamily="18" charset="0"/>
            </a:rPr>
            <a:t>Aug 28 – 31, Lima, 35 participants from 18 countries. </a:t>
          </a:r>
        </a:p>
        <a:p>
          <a:pPr lvl="0" algn="ctr" defTabSz="733425">
            <a:lnSpc>
              <a:spcPct val="90000"/>
            </a:lnSpc>
            <a:spcBef>
              <a:spcPct val="0"/>
            </a:spcBef>
            <a:spcAft>
              <a:spcPct val="35000"/>
            </a:spcAft>
          </a:pPr>
          <a:r>
            <a:rPr lang="en-US" sz="1650" b="1" kern="1200" dirty="0" smtClean="0">
              <a:solidFill>
                <a:schemeClr val="tx1"/>
              </a:solidFill>
              <a:latin typeface="Book Antiqua" panose="02040602050305030304" pitchFamily="18" charset="0"/>
            </a:rPr>
            <a:t>Technical and financial support: CAN, COSAVE, OIRSA, the MAP of Brazil, the Secretariat of the IPPC and IICA.  </a:t>
          </a:r>
        </a:p>
        <a:p>
          <a:pPr lvl="0" algn="ctr" defTabSz="733425">
            <a:lnSpc>
              <a:spcPct val="90000"/>
            </a:lnSpc>
            <a:spcBef>
              <a:spcPct val="0"/>
            </a:spcBef>
            <a:spcAft>
              <a:spcPct val="35000"/>
            </a:spcAft>
          </a:pPr>
          <a:r>
            <a:rPr lang="en-US" sz="1650" b="1" kern="1200" dirty="0" smtClean="0">
              <a:solidFill>
                <a:schemeClr val="tx1"/>
              </a:solidFill>
              <a:latin typeface="Book Antiqua" panose="02040602050305030304" pitchFamily="18" charset="0"/>
            </a:rPr>
            <a:t>Agenda: issues of the IPPC Secretariat, analysis of draft </a:t>
          </a:r>
          <a:r>
            <a:rPr lang="en-US" sz="1650" b="1" kern="1200" dirty="0" smtClean="0">
              <a:solidFill>
                <a:schemeClr val="tx1"/>
              </a:solidFill>
              <a:latin typeface="Book Antiqua" panose="02040602050305030304" pitchFamily="18" charset="0"/>
            </a:rPr>
            <a:t>Regional rules and interest </a:t>
          </a:r>
          <a:r>
            <a:rPr lang="en-US" sz="1650" b="1" kern="1200" dirty="0" smtClean="0">
              <a:solidFill>
                <a:schemeClr val="tx1"/>
              </a:solidFill>
              <a:latin typeface="Book Antiqua" panose="02040602050305030304" pitchFamily="18" charset="0"/>
            </a:rPr>
            <a:t>topics: Information System for General Surveillance, Fruit fly free area (DSV), Solution </a:t>
          </a:r>
          <a:r>
            <a:rPr lang="en-US" sz="1650" b="1" kern="1200" dirty="0" err="1" smtClean="0">
              <a:solidFill>
                <a:schemeClr val="tx1"/>
              </a:solidFill>
              <a:latin typeface="Book Antiqua" panose="02040602050305030304" pitchFamily="18" charset="0"/>
            </a:rPr>
            <a:t>ePhyto</a:t>
          </a:r>
          <a:r>
            <a:rPr lang="en-US" sz="1650" b="1" kern="1200" dirty="0" smtClean="0">
              <a:solidFill>
                <a:schemeClr val="tx1"/>
              </a:solidFill>
              <a:latin typeface="Book Antiqua" panose="02040602050305030304" pitchFamily="18" charset="0"/>
            </a:rPr>
            <a:t>, FOC R4T Income Concerns to the Continent, Next Generation Sequencing, Vision from the scientific field about the potentials, advantages and disadvantages of using this tool in the regulatory "world" and vision and analysis in relation to the regulatory environment.</a:t>
          </a:r>
          <a:endParaRPr lang="es-ES" sz="1650" b="1" kern="1200" dirty="0">
            <a:solidFill>
              <a:schemeClr val="tx1"/>
            </a:solidFill>
            <a:latin typeface="Book Antiqua" panose="02040602050305030304" pitchFamily="18" charset="0"/>
          </a:endParaRPr>
        </a:p>
      </dsp:txBody>
      <dsp:txXfrm>
        <a:off x="3676991" y="997776"/>
        <a:ext cx="4396409" cy="4064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DCFE-5906-4687-8EA4-65AF86DCFB89}">
      <dsp:nvSpPr>
        <dsp:cNvPr id="0" name=""/>
        <dsp:cNvSpPr/>
      </dsp:nvSpPr>
      <dsp:spPr>
        <a:xfrm>
          <a:off x="622337" y="0"/>
          <a:ext cx="7053162" cy="6059606"/>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C46166B-5FDB-4162-8AD3-597AE7E33856}">
      <dsp:nvSpPr>
        <dsp:cNvPr id="0" name=""/>
        <dsp:cNvSpPr/>
      </dsp:nvSpPr>
      <dsp:spPr>
        <a:xfrm>
          <a:off x="45400" y="873455"/>
          <a:ext cx="4087568" cy="431269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Regional Workshop "Profile for a study of the incidence of climate change on the behavior and distribution of HLB and its vector in the southern region".</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IICA with </a:t>
          </a:r>
          <a:r>
            <a:rPr lang="en-US" sz="1600" b="1" kern="1200" dirty="0" err="1" smtClean="0">
              <a:solidFill>
                <a:schemeClr val="tx1"/>
              </a:solidFill>
              <a:latin typeface="Book Antiqua" panose="02040602050305030304" pitchFamily="18" charset="0"/>
            </a:rPr>
            <a:t>Procisur</a:t>
          </a:r>
          <a:r>
            <a:rPr lang="en-US" sz="1600" b="1" kern="1200" dirty="0" smtClean="0">
              <a:solidFill>
                <a:schemeClr val="tx1"/>
              </a:solidFill>
              <a:latin typeface="Book Antiqua" panose="02040602050305030304" pitchFamily="18" charset="0"/>
            </a:rPr>
            <a:t>, technical and financial cooperation to COSAVE, Montevideo, Uruguay in June.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Technicians of the INIAs and Specialists of NPPOs from Argentina, Bolivia, Brazil, Chile, Paraguay, Peru and Uruguay.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Objective: to exchange lines of work and formulate a project profile that provides knowledge for the management and control of the pest with climate change as the main study axis.</a:t>
          </a:r>
          <a:endParaRPr lang="es-EC" sz="1600" b="1" kern="1200" dirty="0">
            <a:solidFill>
              <a:schemeClr val="tx1"/>
            </a:solidFill>
            <a:latin typeface="Book Antiqua" panose="02040602050305030304" pitchFamily="18" charset="0"/>
          </a:endParaRPr>
        </a:p>
      </dsp:txBody>
      <dsp:txXfrm>
        <a:off x="244939" y="1072994"/>
        <a:ext cx="3688490" cy="3913616"/>
      </dsp:txXfrm>
    </dsp:sp>
    <dsp:sp modelId="{49089941-DB04-405E-97C4-E80343B4ABE2}">
      <dsp:nvSpPr>
        <dsp:cNvPr id="0" name=""/>
        <dsp:cNvSpPr/>
      </dsp:nvSpPr>
      <dsp:spPr>
        <a:xfrm>
          <a:off x="4452645" y="777920"/>
          <a:ext cx="3799792" cy="450376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Regional Workshop on </a:t>
          </a:r>
          <a:r>
            <a:rPr lang="en-US" sz="1700" b="1" kern="1200" dirty="0" err="1" smtClean="0">
              <a:solidFill>
                <a:schemeClr val="tx1"/>
              </a:solidFill>
              <a:latin typeface="Book Antiqua" panose="02040602050305030304" pitchFamily="18" charset="0"/>
            </a:rPr>
            <a:t>ePhyto</a:t>
          </a:r>
          <a:r>
            <a:rPr lang="en-US" sz="1700" b="1" kern="1200" dirty="0" smtClean="0">
              <a:solidFill>
                <a:schemeClr val="tx1"/>
              </a:solidFill>
              <a:latin typeface="Book Antiqua" panose="02040602050305030304" pitchFamily="18" charset="0"/>
            </a:rPr>
            <a:t> IICA, COSAVE and SENASA Argentina. Buenos Aires, 11 -13 </a:t>
          </a:r>
          <a:r>
            <a:rPr lang="en-US" sz="1700" b="1" kern="1200" dirty="0" err="1" smtClean="0">
              <a:solidFill>
                <a:schemeClr val="tx1"/>
              </a:solidFill>
              <a:latin typeface="Book Antiqua" panose="02040602050305030304" pitchFamily="18" charset="0"/>
            </a:rPr>
            <a:t>sep.</a:t>
          </a:r>
          <a:r>
            <a:rPr lang="en-US" sz="1700" b="1" kern="1200" dirty="0" smtClean="0">
              <a:solidFill>
                <a:schemeClr val="tx1"/>
              </a:solidFill>
              <a:latin typeface="Book Antiqua" panose="02040602050305030304" pitchFamily="18" charset="0"/>
            </a:rPr>
            <a:t> </a:t>
          </a:r>
        </a:p>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Experts: Australia, Vietnam, United States. IPPC, STDF / WTO and United Nations. </a:t>
          </a:r>
        </a:p>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99 specialists from 17 countries in Latin America and IICA. </a:t>
          </a:r>
        </a:p>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Results: identification of the situation of </a:t>
          </a:r>
          <a:r>
            <a:rPr lang="en-US" sz="1700" b="1" kern="1200" dirty="0" err="1" smtClean="0">
              <a:solidFill>
                <a:schemeClr val="tx1"/>
              </a:solidFill>
              <a:latin typeface="Book Antiqua" panose="02040602050305030304" pitchFamily="18" charset="0"/>
            </a:rPr>
            <a:t>ePhyto</a:t>
          </a:r>
          <a:r>
            <a:rPr lang="en-US" sz="1700" b="1" kern="1200" dirty="0" smtClean="0">
              <a:solidFill>
                <a:schemeClr val="tx1"/>
              </a:solidFill>
              <a:latin typeface="Book Antiqua" panose="02040602050305030304" pitchFamily="18" charset="0"/>
            </a:rPr>
            <a:t> in the Latin American countries, possible difficulties for the implementation, experts in the region and possible topics for cooperation</a:t>
          </a:r>
          <a:r>
            <a:rPr lang="es-UY" sz="1700" b="1" kern="1200" dirty="0" smtClean="0">
              <a:solidFill>
                <a:schemeClr val="tx1"/>
              </a:solidFill>
              <a:latin typeface="Book Antiqua" panose="02040602050305030304" pitchFamily="18" charset="0"/>
            </a:rPr>
            <a:t>.</a:t>
          </a:r>
          <a:endParaRPr lang="es-ES" sz="1700" b="1" kern="1200" dirty="0">
            <a:solidFill>
              <a:schemeClr val="tx1"/>
            </a:solidFill>
            <a:latin typeface="Book Antiqua" panose="02040602050305030304" pitchFamily="18" charset="0"/>
          </a:endParaRPr>
        </a:p>
      </dsp:txBody>
      <dsp:txXfrm>
        <a:off x="4638136" y="963411"/>
        <a:ext cx="3428810" cy="4132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DCFE-5906-4687-8EA4-65AF86DCFB89}">
      <dsp:nvSpPr>
        <dsp:cNvPr id="0" name=""/>
        <dsp:cNvSpPr/>
      </dsp:nvSpPr>
      <dsp:spPr>
        <a:xfrm>
          <a:off x="622337" y="0"/>
          <a:ext cx="7053162" cy="6059606"/>
        </a:xfrm>
        <a:prstGeom prst="rightArrow">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C46166B-5FDB-4162-8AD3-597AE7E33856}">
      <dsp:nvSpPr>
        <dsp:cNvPr id="0" name=""/>
        <dsp:cNvSpPr/>
      </dsp:nvSpPr>
      <dsp:spPr>
        <a:xfrm>
          <a:off x="60452" y="873455"/>
          <a:ext cx="3088916" cy="431269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Forum: </a:t>
          </a:r>
          <a:r>
            <a:rPr lang="en-US" sz="1700" b="1" kern="1200" dirty="0" err="1" smtClean="0">
              <a:solidFill>
                <a:schemeClr val="tx1"/>
              </a:solidFill>
              <a:latin typeface="Book Antiqua" panose="02040602050305030304" pitchFamily="18" charset="0"/>
            </a:rPr>
            <a:t>Phytosanitary</a:t>
          </a:r>
          <a:r>
            <a:rPr lang="en-US" sz="1700" b="1" kern="1200" dirty="0" smtClean="0">
              <a:solidFill>
                <a:schemeClr val="tx1"/>
              </a:solidFill>
              <a:latin typeface="Book Antiqua" panose="02040602050305030304" pitchFamily="18" charset="0"/>
            </a:rPr>
            <a:t> Irradiation. </a:t>
          </a:r>
        </a:p>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Organized by USDA / APHIS and IICA and developed by virtual media, Sep. 24. </a:t>
          </a:r>
        </a:p>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Activity aimed at improving knowledge about the use of irradiation as a </a:t>
          </a:r>
          <a:r>
            <a:rPr lang="en-US" sz="1700" b="1" kern="1200" dirty="0" err="1" smtClean="0">
              <a:solidFill>
                <a:schemeClr val="tx1"/>
              </a:solidFill>
              <a:latin typeface="Book Antiqua" panose="02040602050305030304" pitchFamily="18" charset="0"/>
            </a:rPr>
            <a:t>phytosanitary</a:t>
          </a:r>
          <a:r>
            <a:rPr lang="en-US" sz="1700" b="1" kern="1200" dirty="0" smtClean="0">
              <a:solidFill>
                <a:schemeClr val="tx1"/>
              </a:solidFill>
              <a:latin typeface="Book Antiqua" panose="02040602050305030304" pitchFamily="18" charset="0"/>
            </a:rPr>
            <a:t> treatment upon arrival in the USA. </a:t>
          </a:r>
        </a:p>
        <a:p>
          <a:pPr lvl="0" algn="ctr" defTabSz="755650">
            <a:lnSpc>
              <a:spcPct val="90000"/>
            </a:lnSpc>
            <a:spcBef>
              <a:spcPct val="0"/>
            </a:spcBef>
            <a:spcAft>
              <a:spcPct val="35000"/>
            </a:spcAft>
          </a:pPr>
          <a:r>
            <a:rPr lang="en-US" sz="1700" b="1" kern="1200" dirty="0" smtClean="0">
              <a:solidFill>
                <a:schemeClr val="tx1"/>
              </a:solidFill>
              <a:latin typeface="Book Antiqua" panose="02040602050305030304" pitchFamily="18" charset="0"/>
            </a:rPr>
            <a:t>With the participation around 40 public and private sector stakeholders.</a:t>
          </a:r>
          <a:endParaRPr lang="es-EC" sz="1700" b="1" kern="1200" dirty="0">
            <a:solidFill>
              <a:schemeClr val="tx1"/>
            </a:solidFill>
            <a:latin typeface="Book Antiqua" panose="02040602050305030304" pitchFamily="18" charset="0"/>
          </a:endParaRPr>
        </a:p>
      </dsp:txBody>
      <dsp:txXfrm>
        <a:off x="211240" y="1024243"/>
        <a:ext cx="2787340" cy="4011118"/>
      </dsp:txXfrm>
    </dsp:sp>
    <dsp:sp modelId="{49089941-DB04-405E-97C4-E80343B4ABE2}">
      <dsp:nvSpPr>
        <dsp:cNvPr id="0" name=""/>
        <dsp:cNvSpPr/>
      </dsp:nvSpPr>
      <dsp:spPr>
        <a:xfrm>
          <a:off x="3543853" y="777920"/>
          <a:ext cx="4693531" cy="4503765"/>
        </a:xfrm>
        <a:prstGeom prst="roundRect">
          <a:avLst/>
        </a:prstGeom>
        <a:solidFill>
          <a:schemeClr val="accent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Regional Workshop "Risk Management: Good Practices in Decision Making and Sampling Based on Risk: towards its implementation."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Organized by USDA / APHIS, CAN and IICA, Lima, September 25 - 27.</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Objective: to improve and consolidate the capacity of Latin America to implement good practices in risk management, understand and advance in the implementation of the basics, concepts and operations of risk-based sampling.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35 professionals, 11 ONPF (Argentina, Chile, Colombia, Costa Rica, Ecuador, Guatemala, Honduras, Panama, Paraguay, Peru and Dominican Republic)</a:t>
          </a:r>
          <a:endParaRPr lang="es-ES" sz="1600" b="1" kern="1200" dirty="0">
            <a:solidFill>
              <a:schemeClr val="tx1"/>
            </a:solidFill>
            <a:latin typeface="Book Antiqua" panose="02040602050305030304" pitchFamily="18" charset="0"/>
          </a:endParaRPr>
        </a:p>
      </dsp:txBody>
      <dsp:txXfrm>
        <a:off x="3763709" y="997776"/>
        <a:ext cx="4253819" cy="4064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DCFE-5906-4687-8EA4-65AF86DCFB89}">
      <dsp:nvSpPr>
        <dsp:cNvPr id="0" name=""/>
        <dsp:cNvSpPr/>
      </dsp:nvSpPr>
      <dsp:spPr>
        <a:xfrm>
          <a:off x="622337" y="0"/>
          <a:ext cx="7053162" cy="6059606"/>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CCE24D1-DABC-40FE-AB68-ECFADB8E33D8}">
      <dsp:nvSpPr>
        <dsp:cNvPr id="0" name=""/>
        <dsp:cNvSpPr/>
      </dsp:nvSpPr>
      <dsp:spPr>
        <a:xfrm>
          <a:off x="61730" y="682384"/>
          <a:ext cx="3864702" cy="4694837"/>
        </a:xfrm>
        <a:prstGeom prst="roundRect">
          <a:avLst/>
        </a:prstGeom>
        <a:solidFill>
          <a:schemeClr val="accent4">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Book Antiqua" panose="02040602050305030304" pitchFamily="18" charset="0"/>
            </a:rPr>
            <a:t>Support for the construction of a regional strategy for the control of South American lobster (</a:t>
          </a:r>
          <a:r>
            <a:rPr lang="en-US" sz="1400" b="1" i="1" kern="1200" dirty="0" err="1" smtClean="0">
              <a:solidFill>
                <a:schemeClr val="tx1"/>
              </a:solidFill>
              <a:latin typeface="Book Antiqua" panose="02040602050305030304" pitchFamily="18" charset="0"/>
            </a:rPr>
            <a:t>Schistocerca</a:t>
          </a:r>
          <a:r>
            <a:rPr lang="en-US" sz="1400" b="1" i="1" kern="1200" dirty="0" smtClean="0">
              <a:solidFill>
                <a:schemeClr val="tx1"/>
              </a:solidFill>
              <a:latin typeface="Book Antiqua" panose="02040602050305030304" pitchFamily="18" charset="0"/>
            </a:rPr>
            <a:t> </a:t>
          </a:r>
          <a:r>
            <a:rPr lang="en-US" sz="1400" b="1" i="1" kern="1200" dirty="0" err="1" smtClean="0">
              <a:solidFill>
                <a:schemeClr val="tx1"/>
              </a:solidFill>
              <a:latin typeface="Book Antiqua" panose="02040602050305030304" pitchFamily="18" charset="0"/>
            </a:rPr>
            <a:t>cancellata</a:t>
          </a:r>
          <a:r>
            <a:rPr lang="en-US" sz="1400" b="1" kern="1200" dirty="0" smtClean="0">
              <a:solidFill>
                <a:schemeClr val="tx1"/>
              </a:solidFill>
              <a:latin typeface="Book Antiqua" panose="02040602050305030304" pitchFamily="18" charset="0"/>
            </a:rPr>
            <a:t>) in Argentina, Bolivia and Paraguay. </a:t>
          </a:r>
        </a:p>
        <a:p>
          <a:pPr lvl="0" algn="ctr" defTabSz="622300">
            <a:lnSpc>
              <a:spcPct val="90000"/>
            </a:lnSpc>
            <a:spcBef>
              <a:spcPct val="0"/>
            </a:spcBef>
            <a:spcAft>
              <a:spcPct val="35000"/>
            </a:spcAft>
          </a:pPr>
          <a:r>
            <a:rPr lang="en-US" sz="1400" b="1" kern="1200" dirty="0" smtClean="0">
              <a:solidFill>
                <a:schemeClr val="tx1"/>
              </a:solidFill>
              <a:latin typeface="Book Antiqua" panose="02040602050305030304" pitchFamily="18" charset="0"/>
            </a:rPr>
            <a:t>Second semester of 2017 and beginning of 2018, financed by IICA, SENASA, SENAVE and SENASAG.</a:t>
          </a:r>
        </a:p>
        <a:p>
          <a:pPr lvl="0" algn="ctr" defTabSz="622300">
            <a:lnSpc>
              <a:spcPct val="90000"/>
            </a:lnSpc>
            <a:spcBef>
              <a:spcPct val="0"/>
            </a:spcBef>
            <a:spcAft>
              <a:spcPct val="35000"/>
            </a:spcAft>
          </a:pPr>
          <a:r>
            <a:rPr lang="en-US" sz="1400" b="1" kern="1200" dirty="0" smtClean="0">
              <a:solidFill>
                <a:schemeClr val="tx1"/>
              </a:solidFill>
              <a:latin typeface="Book Antiqua" panose="02040602050305030304" pitchFamily="18" charset="0"/>
            </a:rPr>
            <a:t>Articulation of lobster surveillance and control actions in Paraguay, Bolivia and Argentina. </a:t>
          </a:r>
        </a:p>
        <a:p>
          <a:pPr lvl="0" algn="ctr" defTabSz="622300">
            <a:lnSpc>
              <a:spcPct val="90000"/>
            </a:lnSpc>
            <a:spcBef>
              <a:spcPct val="0"/>
            </a:spcBef>
            <a:spcAft>
              <a:spcPct val="35000"/>
            </a:spcAft>
          </a:pPr>
          <a:r>
            <a:rPr lang="en-US" sz="1400" b="1" kern="1200" dirty="0" smtClean="0">
              <a:solidFill>
                <a:schemeClr val="tx1"/>
              </a:solidFill>
              <a:latin typeface="Book Antiqua" panose="02040602050305030304" pitchFamily="18" charset="0"/>
            </a:rPr>
            <a:t>Incorporation of technology for surveillance and monitoring. "International Workshop of Management of the Lobster" (Córdoba, Oct. 31 to Nov. 2) </a:t>
          </a:r>
        </a:p>
        <a:p>
          <a:pPr lvl="0" algn="ctr" defTabSz="622300">
            <a:lnSpc>
              <a:spcPct val="90000"/>
            </a:lnSpc>
            <a:spcBef>
              <a:spcPct val="0"/>
            </a:spcBef>
            <a:spcAft>
              <a:spcPct val="35000"/>
            </a:spcAft>
          </a:pPr>
          <a:r>
            <a:rPr lang="en-US" sz="1400" b="1" kern="1200" dirty="0" smtClean="0">
              <a:solidFill>
                <a:schemeClr val="tx1"/>
              </a:solidFill>
              <a:latin typeface="Book Antiqua" panose="02040602050305030304" pitchFamily="18" charset="0"/>
            </a:rPr>
            <a:t>Objective: to agree and define the main activities of the surveillance and research component for a regional program for pest management and control and to boost regional and national actions</a:t>
          </a:r>
          <a:endParaRPr lang="es-ES" sz="1400" b="1" kern="1200" dirty="0">
            <a:solidFill>
              <a:schemeClr val="tx1"/>
            </a:solidFill>
            <a:latin typeface="Book Antiqua" panose="02040602050305030304" pitchFamily="18" charset="0"/>
          </a:endParaRPr>
        </a:p>
      </dsp:txBody>
      <dsp:txXfrm>
        <a:off x="250389" y="871043"/>
        <a:ext cx="3487384" cy="4317519"/>
      </dsp:txXfrm>
    </dsp:sp>
    <dsp:sp modelId="{49089941-DB04-405E-97C4-E80343B4ABE2}">
      <dsp:nvSpPr>
        <dsp:cNvPr id="0" name=""/>
        <dsp:cNvSpPr/>
      </dsp:nvSpPr>
      <dsp:spPr>
        <a:xfrm>
          <a:off x="4297972" y="777920"/>
          <a:ext cx="3938135" cy="4503765"/>
        </a:xfrm>
        <a:prstGeom prst="roundRec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Leadership Course in Sanitary and </a:t>
          </a:r>
          <a:r>
            <a:rPr lang="en-US" sz="1600" b="1" kern="1200" dirty="0" err="1" smtClean="0">
              <a:solidFill>
                <a:schemeClr val="tx1"/>
              </a:solidFill>
              <a:latin typeface="Book Antiqua" panose="02040602050305030304" pitchFamily="18" charset="0"/>
            </a:rPr>
            <a:t>Phytosanitary</a:t>
          </a:r>
          <a:r>
            <a:rPr lang="en-US" sz="1600" b="1" kern="1200" dirty="0" smtClean="0">
              <a:solidFill>
                <a:schemeClr val="tx1"/>
              </a:solidFill>
              <a:latin typeface="Book Antiqua" panose="02040602050305030304" pitchFamily="18" charset="0"/>
            </a:rPr>
            <a:t> Measures. Leadership training in Latin America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Objective: to develop leaders in Latin America with the skills to implement significant changes in the scope of SPS and promote </a:t>
          </a:r>
          <a:r>
            <a:rPr lang="en-US" sz="1600" b="1" kern="1200" dirty="0" err="1" smtClean="0">
              <a:solidFill>
                <a:schemeClr val="tx1"/>
              </a:solidFill>
              <a:latin typeface="Book Antiqua" panose="02040602050305030304" pitchFamily="18" charset="0"/>
            </a:rPr>
            <a:t>intersectoral</a:t>
          </a:r>
          <a:r>
            <a:rPr lang="en-US" sz="1600" b="1" kern="1200" dirty="0" smtClean="0">
              <a:solidFill>
                <a:schemeClr val="tx1"/>
              </a:solidFill>
              <a:latin typeface="Book Antiqua" panose="02040602050305030304" pitchFamily="18" charset="0"/>
            </a:rPr>
            <a:t> discussion and collaboration to strengthen the effective implementation of standards at the national, regional and global levels.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SAIA with USDA / APHIS and the University for Peace (UN) 15 leaders in Sanitary and </a:t>
          </a:r>
          <a:r>
            <a:rPr lang="en-US" sz="1600" b="1" kern="1200" dirty="0" err="1" smtClean="0">
              <a:solidFill>
                <a:schemeClr val="tx1"/>
              </a:solidFill>
              <a:latin typeface="Book Antiqua" panose="02040602050305030304" pitchFamily="18" charset="0"/>
            </a:rPr>
            <a:t>Phytosanitary</a:t>
          </a:r>
          <a:r>
            <a:rPr lang="en-US" sz="1600" b="1" kern="1200" dirty="0" smtClean="0">
              <a:solidFill>
                <a:schemeClr val="tx1"/>
              </a:solidFill>
              <a:latin typeface="Book Antiqua" panose="02040602050305030304" pitchFamily="18" charset="0"/>
            </a:rPr>
            <a:t> Measures (MSF)</a:t>
          </a:r>
          <a:endParaRPr lang="es-ES" sz="1600" b="1" kern="1200" dirty="0">
            <a:solidFill>
              <a:schemeClr val="tx1"/>
            </a:solidFill>
            <a:latin typeface="Book Antiqua" panose="02040602050305030304" pitchFamily="18" charset="0"/>
          </a:endParaRPr>
        </a:p>
      </dsp:txBody>
      <dsp:txXfrm>
        <a:off x="4490216" y="970164"/>
        <a:ext cx="3553647" cy="4119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DCFE-5906-4687-8EA4-65AF86DCFB89}">
      <dsp:nvSpPr>
        <dsp:cNvPr id="0" name=""/>
        <dsp:cNvSpPr/>
      </dsp:nvSpPr>
      <dsp:spPr>
        <a:xfrm>
          <a:off x="622337" y="0"/>
          <a:ext cx="7053162" cy="6059606"/>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C46166B-5FDB-4162-8AD3-597AE7E33856}">
      <dsp:nvSpPr>
        <dsp:cNvPr id="0" name=""/>
        <dsp:cNvSpPr/>
      </dsp:nvSpPr>
      <dsp:spPr>
        <a:xfrm>
          <a:off x="1591" y="873455"/>
          <a:ext cx="3192460" cy="4312694"/>
        </a:xfrm>
        <a:prstGeom prst="roundRect">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STDF 502 / COSAVE project. With financing from STDF and support from the Secretariat of the IPPC. </a:t>
          </a:r>
        </a:p>
        <a:p>
          <a:pPr lvl="0" algn="ctr"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It started in November 2015 and ends in March 2019 with IICA as implementer.</a:t>
          </a:r>
        </a:p>
        <a:p>
          <a:pPr lvl="0" algn="ctr"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Objective: to strengthen the capacity to implement </a:t>
          </a:r>
          <a:r>
            <a:rPr lang="en-US" sz="1500" b="1" kern="1200" dirty="0" err="1" smtClean="0">
              <a:solidFill>
                <a:schemeClr val="tx1"/>
              </a:solidFill>
              <a:latin typeface="Book Antiqua" panose="02040602050305030304" pitchFamily="18" charset="0"/>
            </a:rPr>
            <a:t>phytosanitary</a:t>
          </a:r>
          <a:r>
            <a:rPr lang="en-US" sz="1500" b="1" kern="1200" dirty="0" smtClean="0">
              <a:solidFill>
                <a:schemeClr val="tx1"/>
              </a:solidFill>
              <a:latin typeface="Book Antiqua" panose="02040602050305030304" pitchFamily="18" charset="0"/>
            </a:rPr>
            <a:t> measures to maintain and improve </a:t>
          </a:r>
          <a:r>
            <a:rPr lang="en-US" sz="1500" b="1" kern="1200" dirty="0" err="1" smtClean="0">
              <a:solidFill>
                <a:schemeClr val="tx1"/>
              </a:solidFill>
              <a:latin typeface="Book Antiqua" panose="02040602050305030304" pitchFamily="18" charset="0"/>
            </a:rPr>
            <a:t>phytosanitary</a:t>
          </a:r>
          <a:r>
            <a:rPr lang="en-US" sz="1500" b="1" kern="1200" dirty="0" smtClean="0">
              <a:solidFill>
                <a:schemeClr val="tx1"/>
              </a:solidFill>
              <a:latin typeface="Book Antiqua" panose="02040602050305030304" pitchFamily="18" charset="0"/>
            </a:rPr>
            <a:t> status, facilitating the trade of agricultural products of the region of the countries that make up COSAVE and helping to maintain current markets and access new ones.</a:t>
          </a:r>
          <a:endParaRPr lang="es-EC" sz="1500" b="1" kern="1200" dirty="0">
            <a:solidFill>
              <a:schemeClr val="tx1"/>
            </a:solidFill>
            <a:latin typeface="Book Antiqua" panose="02040602050305030304" pitchFamily="18" charset="0"/>
          </a:endParaRPr>
        </a:p>
      </dsp:txBody>
      <dsp:txXfrm>
        <a:off x="157434" y="1029298"/>
        <a:ext cx="2880774" cy="4001008"/>
      </dsp:txXfrm>
    </dsp:sp>
    <dsp:sp modelId="{49089941-DB04-405E-97C4-E80343B4ABE2}">
      <dsp:nvSpPr>
        <dsp:cNvPr id="0" name=""/>
        <dsp:cNvSpPr/>
      </dsp:nvSpPr>
      <dsp:spPr>
        <a:xfrm>
          <a:off x="3445382" y="777920"/>
          <a:ext cx="4850864" cy="4503765"/>
        </a:xfrm>
        <a:prstGeom prst="roundRect">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Results and products obtained: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1. </a:t>
          </a:r>
          <a:r>
            <a:rPr lang="en-US" sz="1600" b="1" kern="1200" dirty="0" err="1" smtClean="0">
              <a:solidFill>
                <a:schemeClr val="tx1"/>
              </a:solidFill>
              <a:latin typeface="Book Antiqua" panose="02040602050305030304" pitchFamily="18" charset="0"/>
            </a:rPr>
            <a:t>Phytosanitary</a:t>
          </a:r>
          <a:r>
            <a:rPr lang="en-US" sz="1600" b="1" kern="1200" dirty="0" smtClean="0">
              <a:solidFill>
                <a:schemeClr val="tx1"/>
              </a:solidFill>
              <a:latin typeface="Book Antiqua" panose="02040602050305030304" pitchFamily="18" charset="0"/>
            </a:rPr>
            <a:t> surveillance: 54 professionals, 7 countries Implementation of general and specific surveillance systems. Computer tool, Guides and case studies in Spanish, Portuguese and English.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2. Pest Risk Assessment: 37 professionals, 7 countries, Weeds and economic and environmental impact. Guides and case studies in Spanish, Portuguese and English.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3. Virtual Regional School of </a:t>
          </a:r>
          <a:r>
            <a:rPr lang="en-US" sz="1600" b="1" kern="1200" dirty="0" err="1" smtClean="0">
              <a:solidFill>
                <a:schemeClr val="tx1"/>
              </a:solidFill>
              <a:latin typeface="Book Antiqua" panose="02040602050305030304" pitchFamily="18" charset="0"/>
            </a:rPr>
            <a:t>Phytosanitary</a:t>
          </a:r>
          <a:r>
            <a:rPr lang="en-US" sz="1600" b="1" kern="1200" dirty="0" smtClean="0">
              <a:solidFill>
                <a:schemeClr val="tx1"/>
              </a:solidFill>
              <a:latin typeface="Book Antiqua" panose="02040602050305030304" pitchFamily="18" charset="0"/>
            </a:rPr>
            <a:t> Inspection - ERVIF: 54 professionals, International Module hosted on the IICA platform. National Modules are in preparation. </a:t>
          </a:r>
        </a:p>
        <a:p>
          <a:pPr lvl="0" algn="ctr"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4. Impact evaluation of the implementation of </a:t>
          </a:r>
          <a:r>
            <a:rPr lang="en-US" sz="1600" b="1" kern="1200" dirty="0" err="1" smtClean="0">
              <a:solidFill>
                <a:schemeClr val="tx1"/>
              </a:solidFill>
              <a:latin typeface="Book Antiqua" panose="02040602050305030304" pitchFamily="18" charset="0"/>
            </a:rPr>
            <a:t>phytosanitary</a:t>
          </a:r>
          <a:r>
            <a:rPr lang="en-US" sz="1600" b="1" kern="1200" dirty="0" smtClean="0">
              <a:solidFill>
                <a:schemeClr val="tx1"/>
              </a:solidFill>
              <a:latin typeface="Book Antiqua" panose="02040602050305030304" pitchFamily="18" charset="0"/>
            </a:rPr>
            <a:t> measures: Elaborated methodology, 28 officials, case studies</a:t>
          </a:r>
          <a:endParaRPr lang="es-ES" sz="1600" b="1" kern="1200" dirty="0">
            <a:solidFill>
              <a:schemeClr val="tx1"/>
            </a:solidFill>
            <a:latin typeface="Book Antiqua" panose="02040602050305030304" pitchFamily="18" charset="0"/>
          </a:endParaRPr>
        </a:p>
      </dsp:txBody>
      <dsp:txXfrm>
        <a:off x="3665238" y="997776"/>
        <a:ext cx="4411152" cy="4064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F48F-521C-4288-96AD-0C5B6E31B650}">
      <dsp:nvSpPr>
        <dsp:cNvPr id="0" name=""/>
        <dsp:cNvSpPr/>
      </dsp:nvSpPr>
      <dsp:spPr>
        <a:xfrm>
          <a:off x="-5588902" y="-862206"/>
          <a:ext cx="6705844" cy="6705844"/>
        </a:xfrm>
        <a:prstGeom prst="blockArc">
          <a:avLst>
            <a:gd name="adj1" fmla="val 18900000"/>
            <a:gd name="adj2" fmla="val 2700000"/>
            <a:gd name="adj3" fmla="val 3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5BD448-84BD-4288-AD64-3AE8908800EA}">
      <dsp:nvSpPr>
        <dsp:cNvPr id="0" name=""/>
        <dsp:cNvSpPr/>
      </dsp:nvSpPr>
      <dsp:spPr>
        <a:xfrm>
          <a:off x="915711" y="519799"/>
          <a:ext cx="7287611" cy="1806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82"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Study of the potential impact of HLB on citrus fruit in selected areas " Expert workshop for the validation of citrus HLB affectation </a:t>
          </a:r>
          <a:r>
            <a:rPr lang="en-US" sz="1600" b="1" kern="1200" dirty="0" smtClean="0">
              <a:solidFill>
                <a:schemeClr val="tx1"/>
              </a:solidFill>
              <a:latin typeface="Book Antiqua" panose="02040602050305030304" pitchFamily="18" charset="0"/>
            </a:rPr>
            <a:t>scenarios” </a:t>
          </a:r>
          <a:r>
            <a:rPr lang="en-US" sz="1600" b="1" kern="1200" dirty="0" smtClean="0">
              <a:solidFill>
                <a:schemeClr val="tx1"/>
              </a:solidFill>
              <a:latin typeface="Book Antiqua" panose="02040602050305030304" pitchFamily="18" charset="0"/>
            </a:rPr>
            <a:t>Virtual Technical </a:t>
          </a:r>
          <a:r>
            <a:rPr lang="en-US" sz="1600" b="1" kern="1200" dirty="0" smtClean="0">
              <a:solidFill>
                <a:schemeClr val="tx1"/>
              </a:solidFill>
              <a:latin typeface="Book Antiqua" panose="02040602050305030304" pitchFamily="18" charset="0"/>
            </a:rPr>
            <a:t>Forum</a:t>
          </a:r>
        </a:p>
        <a:p>
          <a:pPr lvl="0" algn="l" defTabSz="711200">
            <a:lnSpc>
              <a:spcPct val="90000"/>
            </a:lnSpc>
            <a:spcBef>
              <a:spcPct val="0"/>
            </a:spcBef>
            <a:spcAft>
              <a:spcPct val="35000"/>
            </a:spcAft>
          </a:pPr>
          <a:r>
            <a:rPr lang="en-US" sz="1600" b="1" kern="1200" dirty="0" smtClean="0">
              <a:solidFill>
                <a:schemeClr val="tx1"/>
              </a:solidFill>
              <a:latin typeface="Book Antiqua" panose="02040602050305030304" pitchFamily="18" charset="0"/>
            </a:rPr>
            <a:t>"Biological </a:t>
          </a:r>
          <a:r>
            <a:rPr lang="en-US" sz="1600" b="1" kern="1200" dirty="0" smtClean="0">
              <a:solidFill>
                <a:schemeClr val="tx1"/>
              </a:solidFill>
              <a:latin typeface="Book Antiqua" panose="02040602050305030304" pitchFamily="18" charset="0"/>
            </a:rPr>
            <a:t>beds in agriculture: A good practice for the protection of health and the reduction of environmental risk". Organized with EMBRAPA, CICA of the UCR, with support from the SFE</a:t>
          </a:r>
          <a:endParaRPr lang="es-ES" sz="1600" b="1" kern="1200" dirty="0">
            <a:solidFill>
              <a:schemeClr val="tx1"/>
            </a:solidFill>
            <a:latin typeface="Book Antiqua" panose="02040602050305030304" pitchFamily="18" charset="0"/>
          </a:endParaRPr>
        </a:p>
      </dsp:txBody>
      <dsp:txXfrm>
        <a:off x="915711" y="519799"/>
        <a:ext cx="7287611" cy="1806790"/>
      </dsp:txXfrm>
    </dsp:sp>
    <dsp:sp modelId="{75CFF90F-C56F-4BE2-BE76-DEB26B83864B}">
      <dsp:nvSpPr>
        <dsp:cNvPr id="0" name=""/>
        <dsp:cNvSpPr/>
      </dsp:nvSpPr>
      <dsp:spPr>
        <a:xfrm>
          <a:off x="26277" y="533760"/>
          <a:ext cx="1778869" cy="1778869"/>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79B59-4ABC-476E-9C44-072BCDE04338}">
      <dsp:nvSpPr>
        <dsp:cNvPr id="0" name=""/>
        <dsp:cNvSpPr/>
      </dsp:nvSpPr>
      <dsp:spPr>
        <a:xfrm>
          <a:off x="915711" y="2685644"/>
          <a:ext cx="7287611" cy="17451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82"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Book Antiqua" panose="02040602050305030304" pitchFamily="18" charset="0"/>
            </a:rPr>
            <a:t>Fruit Fly Workshops and Good Agricultural Practices for 300 producers of pitahaya for export, June. Joint work with AGROCALIDAD </a:t>
          </a:r>
        </a:p>
        <a:p>
          <a:pPr lvl="0" algn="l" defTabSz="800100">
            <a:lnSpc>
              <a:spcPct val="90000"/>
            </a:lnSpc>
            <a:spcBef>
              <a:spcPct val="0"/>
            </a:spcBef>
            <a:spcAft>
              <a:spcPct val="35000"/>
            </a:spcAft>
          </a:pPr>
          <a:r>
            <a:rPr lang="en-US" sz="1800" b="1" kern="1200" dirty="0" smtClean="0">
              <a:solidFill>
                <a:schemeClr val="tx1"/>
              </a:solidFill>
              <a:latin typeface="Book Antiqua" panose="02040602050305030304" pitchFamily="18" charset="0"/>
            </a:rPr>
            <a:t>Preparation of </a:t>
          </a:r>
          <a:r>
            <a:rPr lang="en-US" sz="1800" b="1" kern="1200" dirty="0" smtClean="0">
              <a:solidFill>
                <a:schemeClr val="tx1"/>
              </a:solidFill>
              <a:latin typeface="Book Antiqua" panose="02040602050305030304" pitchFamily="18" charset="0"/>
            </a:rPr>
            <a:t>GAP </a:t>
          </a:r>
          <a:r>
            <a:rPr lang="en-US" sz="1800" b="1" kern="1200" dirty="0" smtClean="0">
              <a:solidFill>
                <a:schemeClr val="tx1"/>
              </a:solidFill>
              <a:latin typeface="Book Antiqua" panose="02040602050305030304" pitchFamily="18" charset="0"/>
            </a:rPr>
            <a:t>guide for producers </a:t>
          </a:r>
          <a:r>
            <a:rPr lang="en-US" sz="1800" b="1" kern="1200" dirty="0" smtClean="0">
              <a:solidFill>
                <a:schemeClr val="tx1"/>
              </a:solidFill>
              <a:latin typeface="Book Antiqua" panose="02040602050305030304" pitchFamily="18" charset="0"/>
            </a:rPr>
            <a:t>in </a:t>
          </a:r>
          <a:r>
            <a:rPr lang="en-US" sz="1800" b="1" kern="1200" dirty="0" smtClean="0">
              <a:solidFill>
                <a:schemeClr val="tx1"/>
              </a:solidFill>
              <a:latin typeface="Book Antiqua" panose="02040602050305030304" pitchFamily="18" charset="0"/>
            </a:rPr>
            <a:t>Spanish and </a:t>
          </a:r>
          <a:r>
            <a:rPr lang="en-US" sz="1800" b="1" kern="1200" dirty="0" err="1" smtClean="0">
              <a:solidFill>
                <a:schemeClr val="tx1"/>
              </a:solidFill>
              <a:latin typeface="Book Antiqua" panose="02040602050305030304" pitchFamily="18" charset="0"/>
            </a:rPr>
            <a:t>Quichua</a:t>
          </a:r>
          <a:endParaRPr lang="en-US" sz="1800" b="1" kern="1200" dirty="0" smtClean="0">
            <a:solidFill>
              <a:schemeClr val="tx1"/>
            </a:solidFill>
            <a:latin typeface="Book Antiqua" panose="02040602050305030304" pitchFamily="18" charset="0"/>
          </a:endParaRPr>
        </a:p>
      </dsp:txBody>
      <dsp:txXfrm>
        <a:off x="915711" y="2685644"/>
        <a:ext cx="7287611" cy="1745184"/>
      </dsp:txXfrm>
    </dsp:sp>
    <dsp:sp modelId="{EC6A7F5D-525F-48F5-8966-DD62A2E7C5B1}">
      <dsp:nvSpPr>
        <dsp:cNvPr id="0" name=""/>
        <dsp:cNvSpPr/>
      </dsp:nvSpPr>
      <dsp:spPr>
        <a:xfrm>
          <a:off x="26277" y="2668802"/>
          <a:ext cx="1778869" cy="1778869"/>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F48F-521C-4288-96AD-0C5B6E31B650}">
      <dsp:nvSpPr>
        <dsp:cNvPr id="0" name=""/>
        <dsp:cNvSpPr/>
      </dsp:nvSpPr>
      <dsp:spPr>
        <a:xfrm>
          <a:off x="-5660686" y="-873221"/>
          <a:ext cx="6791919" cy="6791919"/>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5BD448-84BD-4288-AD64-3AE8908800EA}">
      <dsp:nvSpPr>
        <dsp:cNvPr id="0" name=""/>
        <dsp:cNvSpPr/>
      </dsp:nvSpPr>
      <dsp:spPr>
        <a:xfrm>
          <a:off x="927484" y="546712"/>
          <a:ext cx="7343738" cy="178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105"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tx1"/>
              </a:solidFill>
              <a:latin typeface="Book Antiqua" panose="02040602050305030304" pitchFamily="18" charset="0"/>
            </a:rPr>
            <a:t>Projects related to the production of Mediterranean flies and sterile </a:t>
          </a:r>
          <a:r>
            <a:rPr lang="en-US" sz="2100" b="1" kern="1200" dirty="0" err="1" smtClean="0">
              <a:solidFill>
                <a:schemeClr val="tx1"/>
              </a:solidFill>
              <a:latin typeface="Book Antiqua" panose="02040602050305030304" pitchFamily="18" charset="0"/>
            </a:rPr>
            <a:t>Anastrepha</a:t>
          </a:r>
          <a:r>
            <a:rPr lang="en-US" sz="2100" b="1" kern="1200" dirty="0" smtClean="0">
              <a:solidFill>
                <a:schemeClr val="tx1"/>
              </a:solidFill>
              <a:latin typeface="Book Antiqua" panose="02040602050305030304" pitchFamily="18" charset="0"/>
            </a:rPr>
            <a:t> species, as well as parasitoids Cooperation in </a:t>
          </a:r>
          <a:r>
            <a:rPr lang="en-US" sz="2100" b="1" kern="1200" dirty="0" err="1" smtClean="0">
              <a:solidFill>
                <a:schemeClr val="tx1"/>
              </a:solidFill>
              <a:latin typeface="Book Antiqua" panose="02040602050305030304" pitchFamily="18" charset="0"/>
            </a:rPr>
            <a:t>phytosanitary</a:t>
          </a:r>
          <a:r>
            <a:rPr lang="en-US" sz="2100" b="1" kern="1200" dirty="0" smtClean="0">
              <a:solidFill>
                <a:schemeClr val="tx1"/>
              </a:solidFill>
              <a:latin typeface="Book Antiqua" panose="02040602050305030304" pitchFamily="18" charset="0"/>
            </a:rPr>
            <a:t> epidemiological surveillance and the National </a:t>
          </a:r>
          <a:r>
            <a:rPr lang="en-US" sz="2100" b="1" kern="1200" dirty="0" err="1" smtClean="0">
              <a:solidFill>
                <a:schemeClr val="tx1"/>
              </a:solidFill>
              <a:latin typeface="Book Antiqua" panose="02040602050305030304" pitchFamily="18" charset="0"/>
            </a:rPr>
            <a:t>Phytosanitary</a:t>
          </a:r>
          <a:r>
            <a:rPr lang="en-US" sz="2100" b="1" kern="1200" dirty="0" smtClean="0">
              <a:solidFill>
                <a:schemeClr val="tx1"/>
              </a:solidFill>
              <a:latin typeface="Book Antiqua" panose="02040602050305030304" pitchFamily="18" charset="0"/>
            </a:rPr>
            <a:t> Reference Center</a:t>
          </a:r>
          <a:endParaRPr lang="es-ES" sz="2100" b="1" kern="1200" dirty="0">
            <a:solidFill>
              <a:schemeClr val="tx1"/>
            </a:solidFill>
            <a:latin typeface="Book Antiqua" panose="02040602050305030304" pitchFamily="18" charset="0"/>
          </a:endParaRPr>
        </a:p>
      </dsp:txBody>
      <dsp:txXfrm>
        <a:off x="927484" y="546712"/>
        <a:ext cx="7343738" cy="1789559"/>
      </dsp:txXfrm>
    </dsp:sp>
    <dsp:sp modelId="{75CFF90F-C56F-4BE2-BE76-DEB26B83864B}">
      <dsp:nvSpPr>
        <dsp:cNvPr id="0" name=""/>
        <dsp:cNvSpPr/>
      </dsp:nvSpPr>
      <dsp:spPr>
        <a:xfrm>
          <a:off x="26614" y="540622"/>
          <a:ext cx="1801739" cy="1801739"/>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72B668-306D-4D4B-8AA0-C493C850989F}">
      <dsp:nvSpPr>
        <dsp:cNvPr id="0" name=""/>
        <dsp:cNvSpPr/>
      </dsp:nvSpPr>
      <dsp:spPr>
        <a:xfrm>
          <a:off x="927484" y="2676015"/>
          <a:ext cx="7343738" cy="18559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10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Book Antiqua" panose="02040602050305030304" pitchFamily="18" charset="0"/>
            </a:rPr>
            <a:t>Training in inspection of </a:t>
          </a:r>
          <a:r>
            <a:rPr lang="en-US" sz="2000" b="1" kern="1200" dirty="0" err="1" smtClean="0">
              <a:solidFill>
                <a:schemeClr val="tx1"/>
              </a:solidFill>
              <a:latin typeface="Book Antiqua" panose="02040602050305030304" pitchFamily="18" charset="0"/>
            </a:rPr>
            <a:t>agrifood</a:t>
          </a:r>
          <a:r>
            <a:rPr lang="en-US" sz="2000" b="1" kern="1200" dirty="0" smtClean="0">
              <a:solidFill>
                <a:schemeClr val="tx1"/>
              </a:solidFill>
              <a:latin typeface="Book Antiqua" panose="02040602050305030304" pitchFamily="18" charset="0"/>
            </a:rPr>
            <a:t> products in ports, airports and borders, the productive use of geospatial information for disaster prevention, the use of drones, the formulation of statistics and the cellular technology platform (applications.). </a:t>
          </a:r>
          <a:r>
            <a:rPr lang="en-US" sz="2000" b="1" kern="1200" dirty="0" err="1" smtClean="0">
              <a:solidFill>
                <a:schemeClr val="tx1"/>
              </a:solidFill>
              <a:latin typeface="Book Antiqua" panose="02040602050305030304" pitchFamily="18" charset="0"/>
            </a:rPr>
            <a:t>Haití</a:t>
          </a:r>
          <a:r>
            <a:rPr lang="en-US" sz="2000" b="1" kern="1200" dirty="0" smtClean="0">
              <a:solidFill>
                <a:schemeClr val="tx1"/>
              </a:solidFill>
              <a:latin typeface="Book Antiqua" panose="02040602050305030304" pitchFamily="18" charset="0"/>
            </a:rPr>
            <a:t>, </a:t>
          </a:r>
          <a:r>
            <a:rPr lang="en-US" sz="2000" b="1" kern="1200" dirty="0" smtClean="0">
              <a:solidFill>
                <a:schemeClr val="tx1"/>
              </a:solidFill>
              <a:latin typeface="Book Antiqua" panose="02040602050305030304" pitchFamily="18" charset="0"/>
            </a:rPr>
            <a:t>SAGARPA and SENASICA, Mexico</a:t>
          </a:r>
          <a:endParaRPr lang="es-ES" sz="2000" b="1" kern="1200" dirty="0">
            <a:solidFill>
              <a:schemeClr val="tx1"/>
            </a:solidFill>
            <a:latin typeface="Book Antiqua" panose="02040602050305030304" pitchFamily="18" charset="0"/>
          </a:endParaRPr>
        </a:p>
      </dsp:txBody>
      <dsp:txXfrm>
        <a:off x="927484" y="2676015"/>
        <a:ext cx="7343738" cy="1855935"/>
      </dsp:txXfrm>
    </dsp:sp>
    <dsp:sp modelId="{C560B4FA-5F3C-4D87-A9D5-389CEB50F5BE}">
      <dsp:nvSpPr>
        <dsp:cNvPr id="0" name=""/>
        <dsp:cNvSpPr/>
      </dsp:nvSpPr>
      <dsp:spPr>
        <a:xfrm>
          <a:off x="26614" y="2703113"/>
          <a:ext cx="1801739" cy="1801739"/>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F48F-521C-4288-96AD-0C5B6E31B650}">
      <dsp:nvSpPr>
        <dsp:cNvPr id="0" name=""/>
        <dsp:cNvSpPr/>
      </dsp:nvSpPr>
      <dsp:spPr>
        <a:xfrm>
          <a:off x="-5908157" y="-904143"/>
          <a:ext cx="7033541" cy="7033541"/>
        </a:xfrm>
        <a:prstGeom prst="blockArc">
          <a:avLst>
            <a:gd name="adj1" fmla="val 18900000"/>
            <a:gd name="adj2" fmla="val 2700000"/>
            <a:gd name="adj3" fmla="val 30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BB76B-B0A0-4F56-9F5C-44BDE95A7CF6}">
      <dsp:nvSpPr>
        <dsp:cNvPr id="0" name=""/>
        <dsp:cNvSpPr/>
      </dsp:nvSpPr>
      <dsp:spPr>
        <a:xfrm>
          <a:off x="914568" y="725954"/>
          <a:ext cx="7350686" cy="15338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4871"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Book Antiqua" panose="02040602050305030304" pitchFamily="18" charset="0"/>
            </a:rPr>
            <a:t>Good Agricultural Practices </a:t>
          </a:r>
          <a:r>
            <a:rPr lang="en-US" sz="1800" b="1" kern="1200" dirty="0" smtClean="0">
              <a:solidFill>
                <a:schemeClr val="tx1"/>
              </a:solidFill>
              <a:latin typeface="Book Antiqua" panose="02040602050305030304" pitchFamily="18" charset="0"/>
            </a:rPr>
            <a:t>GAP, </a:t>
          </a:r>
          <a:r>
            <a:rPr lang="en-US" sz="1800" b="1" kern="1200" dirty="0" smtClean="0">
              <a:solidFill>
                <a:schemeClr val="tx1"/>
              </a:solidFill>
              <a:latin typeface="Book Antiqua" panose="02040602050305030304" pitchFamily="18" charset="0"/>
            </a:rPr>
            <a:t>regional seminars Training guide in Vegetable </a:t>
          </a:r>
          <a:r>
            <a:rPr lang="en-US" sz="1800" b="1" kern="1200" dirty="0" smtClean="0">
              <a:solidFill>
                <a:schemeClr val="tx1"/>
              </a:solidFill>
              <a:latin typeface="Book Antiqua" panose="02040602050305030304" pitchFamily="18" charset="0"/>
            </a:rPr>
            <a:t>GAP </a:t>
          </a:r>
          <a:r>
            <a:rPr lang="en-US" sz="1800" b="1" kern="1200" dirty="0" smtClean="0">
              <a:solidFill>
                <a:schemeClr val="tx1"/>
              </a:solidFill>
              <a:latin typeface="Book Antiqua" panose="02040602050305030304" pitchFamily="18" charset="0"/>
            </a:rPr>
            <a:t>for Agro-technical schools, harmonized among the plant health services of Brazil, Paraguay, Chile, Bolivia, Uruguay and Argentina</a:t>
          </a:r>
          <a:endParaRPr lang="es-ES" sz="1800" b="1" kern="1200" dirty="0">
            <a:solidFill>
              <a:schemeClr val="tx1"/>
            </a:solidFill>
            <a:latin typeface="Book Antiqua" panose="02040602050305030304" pitchFamily="18" charset="0"/>
          </a:endParaRPr>
        </a:p>
      </dsp:txBody>
      <dsp:txXfrm>
        <a:off x="914568" y="725954"/>
        <a:ext cx="7350686" cy="1533801"/>
      </dsp:txXfrm>
    </dsp:sp>
    <dsp:sp modelId="{EC6A7F5D-525F-48F5-8966-DD62A2E7C5B1}">
      <dsp:nvSpPr>
        <dsp:cNvPr id="0" name=""/>
        <dsp:cNvSpPr/>
      </dsp:nvSpPr>
      <dsp:spPr>
        <a:xfrm>
          <a:off x="232782" y="767527"/>
          <a:ext cx="1554718" cy="1535070"/>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67636-4190-4D19-BBDF-E677F05AC95C}">
      <dsp:nvSpPr>
        <dsp:cNvPr id="0" name=""/>
        <dsp:cNvSpPr/>
      </dsp:nvSpPr>
      <dsp:spPr>
        <a:xfrm>
          <a:off x="914568" y="2375555"/>
          <a:ext cx="7350686" cy="27136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4871" tIns="38100" rIns="38100" bIns="38100" numCol="1" spcCol="1270" anchor="ctr" anchorCtr="0">
          <a:noAutofit/>
        </a:bodyPr>
        <a:lstStyle/>
        <a:p>
          <a:pPr lvl="0" algn="l"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Regional project for the control and eradication of the Carambola Fly; participate: Guyana, Brazil and Suriname. Possible BID background. </a:t>
          </a:r>
        </a:p>
        <a:p>
          <a:pPr lvl="0" algn="l"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Implementation of the Agricultural Defense Modernization Program - </a:t>
          </a:r>
          <a:r>
            <a:rPr lang="en-US" sz="1500" b="1" kern="1200" dirty="0" err="1" smtClean="0">
              <a:solidFill>
                <a:schemeClr val="tx1"/>
              </a:solidFill>
              <a:latin typeface="Book Antiqua" panose="02040602050305030304" pitchFamily="18" charset="0"/>
            </a:rPr>
            <a:t>ProDefesa</a:t>
          </a:r>
          <a:r>
            <a:rPr lang="en-US" sz="1500" b="1" kern="1200" dirty="0" smtClean="0">
              <a:solidFill>
                <a:schemeClr val="tx1"/>
              </a:solidFill>
              <a:latin typeface="Book Antiqua" panose="02040602050305030304" pitchFamily="18" charset="0"/>
            </a:rPr>
            <a:t>, of the Secretary of Agricultural Defense - SDA of the MAPA.</a:t>
          </a:r>
        </a:p>
        <a:p>
          <a:pPr lvl="0" algn="l"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Guide to Good Agricultural Practices for a more resilient agriculture. Preparation of the Guide and training of government technicians. </a:t>
          </a:r>
        </a:p>
        <a:p>
          <a:pPr lvl="0" algn="l" defTabSz="666750">
            <a:lnSpc>
              <a:spcPct val="90000"/>
            </a:lnSpc>
            <a:spcBef>
              <a:spcPct val="0"/>
            </a:spcBef>
            <a:spcAft>
              <a:spcPct val="35000"/>
            </a:spcAft>
          </a:pPr>
          <a:r>
            <a:rPr lang="en-US" sz="1500" b="1" kern="1200" dirty="0" smtClean="0">
              <a:solidFill>
                <a:schemeClr val="tx1"/>
              </a:solidFill>
              <a:latin typeface="Book Antiqua" panose="02040602050305030304" pitchFamily="18" charset="0"/>
            </a:rPr>
            <a:t>Support to the MAPA for the implementation of the IICA / SDA-MAPA Project, the National Program of Control and Eradication of the Carambola Fly in Brazil</a:t>
          </a:r>
          <a:endParaRPr lang="es-ES" sz="1500" b="1" kern="1200" dirty="0">
            <a:solidFill>
              <a:schemeClr val="tx1"/>
            </a:solidFill>
            <a:latin typeface="Book Antiqua" panose="02040602050305030304" pitchFamily="18" charset="0"/>
          </a:endParaRPr>
        </a:p>
      </dsp:txBody>
      <dsp:txXfrm>
        <a:off x="914568" y="2375555"/>
        <a:ext cx="7350686" cy="2713686"/>
      </dsp:txXfrm>
    </dsp:sp>
    <dsp:sp modelId="{C560B4FA-5F3C-4D87-A9D5-389CEB50F5BE}">
      <dsp:nvSpPr>
        <dsp:cNvPr id="0" name=""/>
        <dsp:cNvSpPr/>
      </dsp:nvSpPr>
      <dsp:spPr>
        <a:xfrm>
          <a:off x="260053" y="2938824"/>
          <a:ext cx="1505364" cy="1559010"/>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C5A271EC-C2AB-4CF1-B6DC-B41527904650}" type="datetimeFigureOut">
              <a:rPr lang="es-EC" smtClean="0"/>
              <a:t>30/10/2018</a:t>
            </a:fld>
            <a:endParaRPr lang="es-EC"/>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8BD7B6D5-8952-4037-B59C-01BF86BE0B93}" type="slidenum">
              <a:rPr lang="es-EC" smtClean="0"/>
              <a:t>‹Nº›</a:t>
            </a:fld>
            <a:endParaRPr lang="es-EC"/>
          </a:p>
        </p:txBody>
      </p:sp>
    </p:spTree>
    <p:extLst>
      <p:ext uri="{BB962C8B-B14F-4D97-AF65-F5344CB8AC3E}">
        <p14:creationId xmlns:p14="http://schemas.microsoft.com/office/powerpoint/2010/main" val="260460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1</a:t>
            </a:fld>
            <a:endParaRPr lang="es-EC"/>
          </a:p>
        </p:txBody>
      </p:sp>
    </p:spTree>
    <p:extLst>
      <p:ext uri="{BB962C8B-B14F-4D97-AF65-F5344CB8AC3E}">
        <p14:creationId xmlns:p14="http://schemas.microsoft.com/office/powerpoint/2010/main" val="406132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Inter-American Institute of Cooperation for </a:t>
            </a:r>
            <a:r>
              <a:rPr lang="en-US" dirty="0" smtClean="0"/>
              <a:t>Agriculture</a:t>
            </a:r>
          </a:p>
          <a:p>
            <a:r>
              <a:rPr lang="en-US" dirty="0" smtClean="0"/>
              <a:t>On the</a:t>
            </a:r>
            <a:r>
              <a:rPr lang="en-US" baseline="0" dirty="0" smtClean="0"/>
              <a:t> slide you can see the 4 strategic </a:t>
            </a:r>
            <a:r>
              <a:rPr lang="en-US" baseline="0" dirty="0" err="1" smtClean="0"/>
              <a:t>objetives</a:t>
            </a:r>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2</a:t>
            </a:fld>
            <a:endParaRPr lang="es-EC"/>
          </a:p>
        </p:txBody>
      </p:sp>
    </p:spTree>
    <p:extLst>
      <p:ext uri="{BB962C8B-B14F-4D97-AF65-F5344CB8AC3E}">
        <p14:creationId xmlns:p14="http://schemas.microsoft.com/office/powerpoint/2010/main" val="385295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slide we can see the graph where the framework programs are indicated in which we are going to work in our new plan, these programs can interact and have as cross-cutting themes</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3</a:t>
            </a:fld>
            <a:endParaRPr lang="es-EC"/>
          </a:p>
        </p:txBody>
      </p:sp>
    </p:spTree>
    <p:extLst>
      <p:ext uri="{BB962C8B-B14F-4D97-AF65-F5344CB8AC3E}">
        <p14:creationId xmlns:p14="http://schemas.microsoft.com/office/powerpoint/2010/main" val="104107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for its acronym in English</a:t>
            </a:r>
          </a:p>
          <a:p>
            <a:r>
              <a:rPr lang="en-US" dirty="0" smtClean="0"/>
              <a:t>and as we saw in the previous slide, this is one framework programs </a:t>
            </a:r>
            <a:r>
              <a:rPr lang="en-US" dirty="0" smtClean="0"/>
              <a:t>SAIA </a:t>
            </a:r>
            <a:r>
              <a:rPr lang="en-US" dirty="0" smtClean="0"/>
              <a:t>, within which we support initiatives in agricultural health and food safety, and</a:t>
            </a:r>
            <a:r>
              <a:rPr lang="en-US" baseline="0" dirty="0" smtClean="0"/>
              <a:t> the 3 guidelines are:</a:t>
            </a:r>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4</a:t>
            </a:fld>
            <a:endParaRPr lang="es-EC"/>
          </a:p>
        </p:txBody>
      </p:sp>
    </p:spTree>
    <p:extLst>
      <p:ext uri="{BB962C8B-B14F-4D97-AF65-F5344CB8AC3E}">
        <p14:creationId xmlns:p14="http://schemas.microsoft.com/office/powerpoint/2010/main" val="312263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Then we can divide the activities in the following way, where in the first group there would be the initiatives that COSAVE already mentioned, for the joint work that exists</a:t>
            </a:r>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5</a:t>
            </a:fld>
            <a:endParaRPr lang="es-EC"/>
          </a:p>
        </p:txBody>
      </p:sp>
    </p:spTree>
    <p:extLst>
      <p:ext uri="{BB962C8B-B14F-4D97-AF65-F5344CB8AC3E}">
        <p14:creationId xmlns:p14="http://schemas.microsoft.com/office/powerpoint/2010/main" val="205969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6</a:t>
            </a:fld>
            <a:endParaRPr lang="es-EC"/>
          </a:p>
        </p:txBody>
      </p:sp>
    </p:spTree>
    <p:extLst>
      <p:ext uri="{BB962C8B-B14F-4D97-AF65-F5344CB8AC3E}">
        <p14:creationId xmlns:p14="http://schemas.microsoft.com/office/powerpoint/2010/main" val="208199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Late</a:t>
            </a:r>
            <a:r>
              <a:rPr lang="es-EC" baseline="0" dirty="0" smtClean="0"/>
              <a:t> </a:t>
            </a:r>
            <a:r>
              <a:rPr lang="es-EC" baseline="0" dirty="0" err="1" smtClean="0"/>
              <a:t>blight</a:t>
            </a:r>
            <a:r>
              <a:rPr lang="es-EC" baseline="0" dirty="0" smtClean="0"/>
              <a:t> in </a:t>
            </a:r>
            <a:r>
              <a:rPr lang="es-EC" baseline="0" dirty="0" err="1" smtClean="0"/>
              <a:t>potato</a:t>
            </a:r>
            <a:r>
              <a:rPr lang="es-EC" baseline="0" dirty="0" smtClean="0"/>
              <a:t> </a:t>
            </a:r>
            <a:r>
              <a:rPr lang="es-EC" baseline="0" dirty="0" err="1" smtClean="0"/>
              <a:t>with</a:t>
            </a:r>
            <a:r>
              <a:rPr lang="es-EC" baseline="0" dirty="0" smtClean="0"/>
              <a:t> Chile </a:t>
            </a:r>
            <a:r>
              <a:rPr lang="en-US" dirty="0" smtClean="0"/>
              <a:t>We are working on a project in which there is an exchange of experiences</a:t>
            </a:r>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11</a:t>
            </a:fld>
            <a:endParaRPr lang="es-EC"/>
          </a:p>
        </p:txBody>
      </p:sp>
    </p:spTree>
    <p:extLst>
      <p:ext uri="{BB962C8B-B14F-4D97-AF65-F5344CB8AC3E}">
        <p14:creationId xmlns:p14="http://schemas.microsoft.com/office/powerpoint/2010/main" val="376253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 would like to recall that IICA is a technical cooperation agency and not a project financier,</a:t>
            </a:r>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13</a:t>
            </a:fld>
            <a:endParaRPr lang="es-EC"/>
          </a:p>
        </p:txBody>
      </p:sp>
    </p:spTree>
    <p:extLst>
      <p:ext uri="{BB962C8B-B14F-4D97-AF65-F5344CB8AC3E}">
        <p14:creationId xmlns:p14="http://schemas.microsoft.com/office/powerpoint/2010/main" val="157131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that photo is from one of the training workshops for pitahaya producers in </a:t>
            </a:r>
            <a:r>
              <a:rPr lang="en-US" dirty="0" err="1" smtClean="0"/>
              <a:t>Palora</a:t>
            </a:r>
            <a:r>
              <a:rPr lang="en-US" dirty="0" smtClean="0"/>
              <a:t>, Amazon Region of Ecuador, we was about 100 people. </a:t>
            </a:r>
          </a:p>
          <a:p>
            <a:r>
              <a:rPr lang="en-US" dirty="0" smtClean="0"/>
              <a:t>The people in the first row are the AGROCALIDAD technicians who supported the workshop's development</a:t>
            </a:r>
          </a:p>
          <a:p>
            <a:endParaRPr lang="es-EC" dirty="0"/>
          </a:p>
        </p:txBody>
      </p:sp>
      <p:sp>
        <p:nvSpPr>
          <p:cNvPr id="4" name="Marcador de número de diapositiva 3"/>
          <p:cNvSpPr>
            <a:spLocks noGrp="1"/>
          </p:cNvSpPr>
          <p:nvPr>
            <p:ph type="sldNum" sz="quarter" idx="10"/>
          </p:nvPr>
        </p:nvSpPr>
        <p:spPr/>
        <p:txBody>
          <a:bodyPr/>
          <a:lstStyle/>
          <a:p>
            <a:fld id="{8BD7B6D5-8952-4037-B59C-01BF86BE0B93}" type="slidenum">
              <a:rPr lang="es-EC" smtClean="0"/>
              <a:t>14</a:t>
            </a:fld>
            <a:endParaRPr lang="es-EC"/>
          </a:p>
        </p:txBody>
      </p:sp>
    </p:spTree>
    <p:extLst>
      <p:ext uri="{BB962C8B-B14F-4D97-AF65-F5344CB8AC3E}">
        <p14:creationId xmlns:p14="http://schemas.microsoft.com/office/powerpoint/2010/main" val="313184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9272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836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783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3203552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20696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526079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4072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15830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474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0019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0314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10/30/2018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6403691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10533" y="1759297"/>
            <a:ext cx="7083437" cy="2537287"/>
          </a:xfrm>
          <a:solidFill>
            <a:schemeClr val="accent4">
              <a:lumMod val="40000"/>
              <a:lumOff val="60000"/>
            </a:schemeClr>
          </a:solidFill>
        </p:spPr>
        <p:txBody>
          <a:bodyPr>
            <a:noAutofit/>
          </a:bodyPr>
          <a:lstStyle/>
          <a:p>
            <a:pPr algn="ctr"/>
            <a:r>
              <a:rPr lang="es-UY" sz="2850" b="1" dirty="0" smtClean="0">
                <a:latin typeface="Book Antiqua" panose="02040602050305030304" pitchFamily="18" charset="0"/>
              </a:rPr>
              <a:t>30th TECHNICAL CONSULTATION AMONG </a:t>
            </a:r>
            <a:r>
              <a:rPr lang="es-UY" sz="2850" b="1" dirty="0" err="1" smtClean="0">
                <a:latin typeface="Book Antiqua" panose="02040602050305030304" pitchFamily="18" charset="0"/>
              </a:rPr>
              <a:t>RPPOs</a:t>
            </a:r>
            <a:r>
              <a:rPr lang="es-UY" sz="2850" b="1" dirty="0">
                <a:latin typeface="Book Antiqua" panose="02040602050305030304" pitchFamily="18" charset="0"/>
              </a:rPr>
              <a:t/>
            </a:r>
            <a:br>
              <a:rPr lang="es-UY" sz="2850" b="1" dirty="0">
                <a:latin typeface="Book Antiqua" panose="02040602050305030304" pitchFamily="18" charset="0"/>
              </a:rPr>
            </a:br>
            <a:r>
              <a:rPr lang="es-UY" sz="2850" b="1" dirty="0">
                <a:latin typeface="Book Antiqua" panose="02040602050305030304" pitchFamily="18" charset="0"/>
              </a:rPr>
              <a:t/>
            </a:r>
            <a:br>
              <a:rPr lang="es-UY" sz="2850" b="1" dirty="0">
                <a:latin typeface="Book Antiqua" panose="02040602050305030304" pitchFamily="18" charset="0"/>
              </a:rPr>
            </a:br>
            <a:r>
              <a:rPr lang="es-UY" sz="2850" b="1" dirty="0" smtClean="0">
                <a:latin typeface="Book Antiqua" panose="02040602050305030304" pitchFamily="18" charset="0"/>
              </a:rPr>
              <a:t>IICA TECHNICAL COOPERATION </a:t>
            </a:r>
            <a:r>
              <a:rPr lang="es-UY" sz="2850" b="1" dirty="0">
                <a:latin typeface="Book Antiqua" panose="02040602050305030304" pitchFamily="18" charset="0"/>
              </a:rPr>
              <a:t/>
            </a:r>
            <a:br>
              <a:rPr lang="es-UY" sz="2850" b="1" dirty="0">
                <a:latin typeface="Book Antiqua" panose="02040602050305030304" pitchFamily="18" charset="0"/>
              </a:rPr>
            </a:br>
            <a:r>
              <a:rPr lang="es-EC" sz="2850" b="1" dirty="0">
                <a:latin typeface="Book Antiqua" panose="02040602050305030304" pitchFamily="18" charset="0"/>
              </a:rPr>
              <a:t/>
            </a:r>
            <a:br>
              <a:rPr lang="es-EC" sz="2850" b="1" dirty="0">
                <a:latin typeface="Book Antiqua" panose="02040602050305030304" pitchFamily="18" charset="0"/>
              </a:rPr>
            </a:br>
            <a:r>
              <a:rPr lang="es-EC" sz="2850" b="1" dirty="0">
                <a:latin typeface="Book Antiqua" panose="02040602050305030304" pitchFamily="18" charset="0"/>
              </a:rPr>
              <a:t>S</a:t>
            </a:r>
            <a:r>
              <a:rPr lang="es-UY" sz="2850" b="1" dirty="0" err="1" smtClean="0">
                <a:latin typeface="Book Antiqua" panose="02040602050305030304" pitchFamily="18" charset="0"/>
              </a:rPr>
              <a:t>eptember</a:t>
            </a:r>
            <a:r>
              <a:rPr lang="es-UY" sz="2850" b="1" dirty="0" smtClean="0">
                <a:latin typeface="Book Antiqua" panose="02040602050305030304" pitchFamily="18" charset="0"/>
              </a:rPr>
              <a:t> </a:t>
            </a:r>
            <a:r>
              <a:rPr lang="es-UY" sz="2850" b="1" dirty="0">
                <a:latin typeface="Book Antiqua" panose="02040602050305030304" pitchFamily="18" charset="0"/>
              </a:rPr>
              <a:t>2017 - </a:t>
            </a:r>
            <a:r>
              <a:rPr lang="es-UY" sz="2850" b="1" dirty="0" err="1" smtClean="0">
                <a:latin typeface="Book Antiqua" panose="02040602050305030304" pitchFamily="18" charset="0"/>
              </a:rPr>
              <a:t>Octuber</a:t>
            </a:r>
            <a:r>
              <a:rPr lang="es-UY" sz="2850" b="1" dirty="0" smtClean="0">
                <a:latin typeface="Book Antiqua" panose="02040602050305030304" pitchFamily="18" charset="0"/>
              </a:rPr>
              <a:t> </a:t>
            </a:r>
            <a:r>
              <a:rPr lang="es-UY" sz="2850" b="1" dirty="0">
                <a:latin typeface="Book Antiqua" panose="02040602050305030304" pitchFamily="18" charset="0"/>
              </a:rPr>
              <a:t>2018</a:t>
            </a:r>
            <a:endParaRPr lang="es-EC" sz="2850" b="1" dirty="0">
              <a:latin typeface="Book Antiqua" panose="02040602050305030304" pitchFamily="18" charset="0"/>
            </a:endParaRPr>
          </a:p>
        </p:txBody>
      </p:sp>
      <p:pic>
        <p:nvPicPr>
          <p:cNvPr id="1026"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33" y="284044"/>
            <a:ext cx="2055400" cy="1267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cuador cultivo de m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361" y="5321548"/>
            <a:ext cx="1699640" cy="1262695"/>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0"/>
          <p:cNvSpPr/>
          <p:nvPr/>
        </p:nvSpPr>
        <p:spPr>
          <a:xfrm>
            <a:off x="6119001" y="5311053"/>
            <a:ext cx="2673231" cy="1262695"/>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sz="1350" dirty="0"/>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5810" y="5289185"/>
            <a:ext cx="1583551" cy="1306429"/>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154" y="5288308"/>
            <a:ext cx="2445656" cy="1285440"/>
          </a:xfrm>
          <a:prstGeom prst="rect">
            <a:avLst/>
          </a:prstGeom>
        </p:spPr>
      </p:pic>
      <p:sp>
        <p:nvSpPr>
          <p:cNvPr id="2" name="CuadroTexto 1"/>
          <p:cNvSpPr txBox="1"/>
          <p:nvPr/>
        </p:nvSpPr>
        <p:spPr>
          <a:xfrm>
            <a:off x="5068389" y="4637314"/>
            <a:ext cx="3225581" cy="369332"/>
          </a:xfrm>
          <a:prstGeom prst="rect">
            <a:avLst/>
          </a:prstGeom>
          <a:noFill/>
        </p:spPr>
        <p:txBody>
          <a:bodyPr wrap="square" rtlCol="0">
            <a:spAutoFit/>
          </a:bodyPr>
          <a:lstStyle/>
          <a:p>
            <a:pPr algn="r"/>
            <a:r>
              <a:rPr lang="es-EC" b="1" dirty="0" smtClean="0">
                <a:latin typeface="Book Antiqua" panose="02040602050305030304" pitchFamily="18" charset="0"/>
              </a:rPr>
              <a:t>Lorena Medina R.</a:t>
            </a:r>
            <a:endParaRPr lang="es-EC" b="1" dirty="0">
              <a:latin typeface="Book Antiqua" panose="02040602050305030304" pitchFamily="18" charset="0"/>
            </a:endParaRPr>
          </a:p>
        </p:txBody>
      </p:sp>
    </p:spTree>
    <p:extLst>
      <p:ext uri="{BB962C8B-B14F-4D97-AF65-F5344CB8AC3E}">
        <p14:creationId xmlns:p14="http://schemas.microsoft.com/office/powerpoint/2010/main" val="320491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11"/>
          <p:cNvGraphicFramePr>
            <a:graphicFrameLocks noGrp="1"/>
          </p:cNvGraphicFramePr>
          <p:nvPr>
            <p:ph idx="1"/>
            <p:extLst>
              <p:ext uri="{D42A27DB-BD31-4B8C-83A1-F6EECF244321}">
                <p14:modId xmlns:p14="http://schemas.microsoft.com/office/powerpoint/2010/main" val="4068864869"/>
              </p:ext>
            </p:extLst>
          </p:nvPr>
        </p:nvGraphicFramePr>
        <p:xfrm>
          <a:off x="477672" y="423082"/>
          <a:ext cx="8297838" cy="605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3575714" y="3118515"/>
            <a:ext cx="573206" cy="5390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6" name="Rectángulo 5"/>
          <p:cNvSpPr/>
          <p:nvPr/>
        </p:nvSpPr>
        <p:spPr>
          <a:xfrm>
            <a:off x="682387" y="423082"/>
            <a:ext cx="4342856" cy="400110"/>
          </a:xfrm>
          <a:prstGeom prst="rect">
            <a:avLst/>
          </a:prstGeom>
        </p:spPr>
        <p:txBody>
          <a:bodyPr wrap="none">
            <a:spAutoFit/>
          </a:bodyPr>
          <a:lstStyle/>
          <a:p>
            <a:pPr lvl="0"/>
            <a:r>
              <a:rPr lang="es-UY" sz="2000" b="1" dirty="0" err="1" smtClean="0">
                <a:latin typeface="Book Antiqua" panose="02040602050305030304" pitchFamily="18" charset="0"/>
              </a:rPr>
              <a:t>Hemispheric</a:t>
            </a:r>
            <a:r>
              <a:rPr lang="es-UY" sz="2000" b="1" dirty="0" smtClean="0">
                <a:latin typeface="Book Antiqua" panose="02040602050305030304" pitchFamily="18" charset="0"/>
              </a:rPr>
              <a:t> and Regional </a:t>
            </a:r>
            <a:r>
              <a:rPr lang="es-UY" sz="2000" b="1" dirty="0" err="1" smtClean="0">
                <a:latin typeface="Book Antiqua" panose="02040602050305030304" pitchFamily="18" charset="0"/>
              </a:rPr>
              <a:t>Actions</a:t>
            </a:r>
            <a:r>
              <a:rPr lang="es-UY" sz="2000" b="1" dirty="0" smtClean="0">
                <a:latin typeface="Book Antiqua" panose="02040602050305030304" pitchFamily="18" charset="0"/>
              </a:rPr>
              <a:t> </a:t>
            </a:r>
            <a:endParaRPr lang="es-ES" sz="2000" dirty="0">
              <a:latin typeface="Book Antiqua" panose="02040602050305030304" pitchFamily="18" charset="0"/>
            </a:endParaRPr>
          </a:p>
        </p:txBody>
      </p:sp>
    </p:spTree>
    <p:extLst>
      <p:ext uri="{BB962C8B-B14F-4D97-AF65-F5344CB8AC3E}">
        <p14:creationId xmlns:p14="http://schemas.microsoft.com/office/powerpoint/2010/main" val="24265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4123147154"/>
              </p:ext>
            </p:extLst>
          </p:nvPr>
        </p:nvGraphicFramePr>
        <p:xfrm>
          <a:off x="450376" y="1009935"/>
          <a:ext cx="8229600" cy="4981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5"/>
          <p:cNvSpPr/>
          <p:nvPr/>
        </p:nvSpPr>
        <p:spPr>
          <a:xfrm>
            <a:off x="682387" y="423082"/>
            <a:ext cx="2645276" cy="461665"/>
          </a:xfrm>
          <a:prstGeom prst="rect">
            <a:avLst/>
          </a:prstGeom>
        </p:spPr>
        <p:txBody>
          <a:bodyPr wrap="none">
            <a:spAutoFit/>
          </a:bodyPr>
          <a:lstStyle/>
          <a:p>
            <a:pPr lvl="0"/>
            <a:r>
              <a:rPr lang="es-UY" sz="2400" b="1" dirty="0" err="1" smtClean="0">
                <a:latin typeface="Book Antiqua" panose="02040602050305030304" pitchFamily="18" charset="0"/>
              </a:rPr>
              <a:t>National</a:t>
            </a:r>
            <a:r>
              <a:rPr lang="es-UY" sz="2400" b="1" dirty="0" smtClean="0">
                <a:latin typeface="Book Antiqua" panose="02040602050305030304" pitchFamily="18" charset="0"/>
              </a:rPr>
              <a:t> </a:t>
            </a:r>
            <a:r>
              <a:rPr lang="es-UY" sz="2400" b="1" dirty="0" err="1" smtClean="0">
                <a:latin typeface="Book Antiqua" panose="02040602050305030304" pitchFamily="18" charset="0"/>
              </a:rPr>
              <a:t>Actions</a:t>
            </a:r>
            <a:r>
              <a:rPr lang="es-UY" sz="2400" b="1" dirty="0" smtClean="0">
                <a:latin typeface="Book Antiqua" panose="02040602050305030304" pitchFamily="18" charset="0"/>
              </a:rPr>
              <a:t> </a:t>
            </a:r>
            <a:endParaRPr lang="es-ES" sz="2400" dirty="0">
              <a:latin typeface="Book Antiqua" panose="02040602050305030304" pitchFamily="18" charset="0"/>
            </a:endParaRPr>
          </a:p>
        </p:txBody>
      </p:sp>
    </p:spTree>
    <p:extLst>
      <p:ext uri="{BB962C8B-B14F-4D97-AF65-F5344CB8AC3E}">
        <p14:creationId xmlns:p14="http://schemas.microsoft.com/office/powerpoint/2010/main" val="1550339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3484253920"/>
              </p:ext>
            </p:extLst>
          </p:nvPr>
        </p:nvGraphicFramePr>
        <p:xfrm>
          <a:off x="423081" y="1064525"/>
          <a:ext cx="8297838" cy="504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82387" y="423082"/>
            <a:ext cx="2645276" cy="461665"/>
          </a:xfrm>
          <a:prstGeom prst="rect">
            <a:avLst/>
          </a:prstGeom>
        </p:spPr>
        <p:txBody>
          <a:bodyPr wrap="none">
            <a:spAutoFit/>
          </a:bodyPr>
          <a:lstStyle/>
          <a:p>
            <a:pPr lvl="0"/>
            <a:r>
              <a:rPr lang="es-UY" sz="2400" b="1" dirty="0" err="1" smtClean="0">
                <a:latin typeface="Book Antiqua" panose="02040602050305030304" pitchFamily="18" charset="0"/>
              </a:rPr>
              <a:t>National</a:t>
            </a:r>
            <a:r>
              <a:rPr lang="es-UY" sz="2400" b="1" dirty="0" smtClean="0">
                <a:latin typeface="Book Antiqua" panose="02040602050305030304" pitchFamily="18" charset="0"/>
              </a:rPr>
              <a:t> </a:t>
            </a:r>
            <a:r>
              <a:rPr lang="es-UY" sz="2400" b="1" dirty="0" err="1" smtClean="0">
                <a:latin typeface="Book Antiqua" panose="02040602050305030304" pitchFamily="18" charset="0"/>
              </a:rPr>
              <a:t>Actions</a:t>
            </a:r>
            <a:r>
              <a:rPr lang="es-UY" sz="2400" b="1" dirty="0" smtClean="0">
                <a:latin typeface="Book Antiqua" panose="02040602050305030304" pitchFamily="18" charset="0"/>
              </a:rPr>
              <a:t> </a:t>
            </a:r>
            <a:endParaRPr lang="es-ES" sz="2400" dirty="0">
              <a:latin typeface="Book Antiqua" panose="02040602050305030304" pitchFamily="18" charset="0"/>
            </a:endParaRPr>
          </a:p>
        </p:txBody>
      </p:sp>
    </p:spTree>
    <p:extLst>
      <p:ext uri="{BB962C8B-B14F-4D97-AF65-F5344CB8AC3E}">
        <p14:creationId xmlns:p14="http://schemas.microsoft.com/office/powerpoint/2010/main" val="422590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351540397"/>
              </p:ext>
            </p:extLst>
          </p:nvPr>
        </p:nvGraphicFramePr>
        <p:xfrm>
          <a:off x="429905" y="884748"/>
          <a:ext cx="8338782" cy="5225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682387" y="423082"/>
            <a:ext cx="2645276" cy="461665"/>
          </a:xfrm>
          <a:prstGeom prst="rect">
            <a:avLst/>
          </a:prstGeom>
        </p:spPr>
        <p:txBody>
          <a:bodyPr wrap="none">
            <a:spAutoFit/>
          </a:bodyPr>
          <a:lstStyle/>
          <a:p>
            <a:pPr lvl="0"/>
            <a:r>
              <a:rPr lang="es-UY" sz="2400" b="1" dirty="0" err="1" smtClean="0">
                <a:latin typeface="Book Antiqua" panose="02040602050305030304" pitchFamily="18" charset="0"/>
              </a:rPr>
              <a:t>National</a:t>
            </a:r>
            <a:r>
              <a:rPr lang="es-UY" sz="2400" b="1" dirty="0" smtClean="0">
                <a:latin typeface="Book Antiqua" panose="02040602050305030304" pitchFamily="18" charset="0"/>
              </a:rPr>
              <a:t> </a:t>
            </a:r>
            <a:r>
              <a:rPr lang="es-UY" sz="2400" b="1" dirty="0" err="1" smtClean="0">
                <a:latin typeface="Book Antiqua" panose="02040602050305030304" pitchFamily="18" charset="0"/>
              </a:rPr>
              <a:t>Actions</a:t>
            </a:r>
            <a:r>
              <a:rPr lang="es-UY" sz="2400" b="1" dirty="0" smtClean="0">
                <a:latin typeface="Book Antiqua" panose="02040602050305030304" pitchFamily="18" charset="0"/>
              </a:rPr>
              <a:t> </a:t>
            </a:r>
            <a:endParaRPr lang="es-ES" sz="2400" dirty="0">
              <a:latin typeface="Book Antiqua" panose="02040602050305030304" pitchFamily="18" charset="0"/>
            </a:endParaRPr>
          </a:p>
        </p:txBody>
      </p:sp>
    </p:spTree>
    <p:extLst>
      <p:ext uri="{BB962C8B-B14F-4D97-AF65-F5344CB8AC3E}">
        <p14:creationId xmlns:p14="http://schemas.microsoft.com/office/powerpoint/2010/main" val="383348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929199" y="606073"/>
            <a:ext cx="2021707" cy="461665"/>
          </a:xfrm>
          <a:prstGeom prst="rect">
            <a:avLst/>
          </a:prstGeom>
        </p:spPr>
        <p:txBody>
          <a:bodyPr wrap="none">
            <a:spAutoFit/>
          </a:bodyPr>
          <a:lstStyle/>
          <a:p>
            <a:pPr lvl="0"/>
            <a:r>
              <a:rPr lang="es-UY" sz="2400" b="1" dirty="0" err="1" smtClean="0">
                <a:latin typeface="Book Antiqua" panose="02040602050305030304" pitchFamily="18" charset="0"/>
              </a:rPr>
              <a:t>Thank</a:t>
            </a:r>
            <a:r>
              <a:rPr lang="es-UY" sz="2400" b="1" dirty="0" smtClean="0">
                <a:latin typeface="Book Antiqua" panose="02040602050305030304" pitchFamily="18" charset="0"/>
              </a:rPr>
              <a:t> </a:t>
            </a:r>
            <a:r>
              <a:rPr lang="es-UY" sz="2400" b="1" dirty="0" err="1" smtClean="0">
                <a:latin typeface="Book Antiqua" panose="02040602050305030304" pitchFamily="18" charset="0"/>
              </a:rPr>
              <a:t>you</a:t>
            </a:r>
            <a:r>
              <a:rPr lang="es-UY" sz="2400" b="1" dirty="0" smtClean="0">
                <a:latin typeface="Book Antiqua" panose="02040602050305030304" pitchFamily="18" charset="0"/>
              </a:rPr>
              <a:t>…</a:t>
            </a:r>
            <a:endParaRPr lang="es-ES" sz="2400" dirty="0">
              <a:latin typeface="Book Antiqua" panose="02040602050305030304" pitchFamily="18" charset="0"/>
            </a:endParaRPr>
          </a:p>
        </p:txBody>
      </p:sp>
      <p:pic>
        <p:nvPicPr>
          <p:cNvPr id="5" name="Imagen 4" descr="C:\Users\COORDINACION 3T\Downloads\WhatsApp Image 2018-06-29 at 14.28.30 (1).jpeg"/>
          <p:cNvPicPr/>
          <p:nvPr/>
        </p:nvPicPr>
        <p:blipFill rotWithShape="1">
          <a:blip r:embed="rId4" cstate="print">
            <a:extLst>
              <a:ext uri="{28A0092B-C50C-407E-A947-70E740481C1C}">
                <a14:useLocalDpi xmlns:a14="http://schemas.microsoft.com/office/drawing/2010/main" val="0"/>
              </a:ext>
            </a:extLst>
          </a:blip>
          <a:srcRect l="7767" t="8171" r="14559" b="18290"/>
          <a:stretch/>
        </p:blipFill>
        <p:spPr bwMode="auto">
          <a:xfrm>
            <a:off x="692331" y="1185304"/>
            <a:ext cx="7889966" cy="4575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00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826691"/>
          </a:xfrm>
        </p:spPr>
        <p:txBody>
          <a:bodyPr>
            <a:normAutofit/>
          </a:bodyPr>
          <a:lstStyle/>
          <a:p>
            <a:pPr algn="ctr"/>
            <a:r>
              <a:rPr lang="es-EC" sz="3600" b="1" dirty="0" smtClean="0">
                <a:latin typeface="Book Antiqua" panose="02040602050305030304" pitchFamily="18" charset="0"/>
              </a:rPr>
              <a:t>BACKGROUND</a:t>
            </a:r>
            <a:endParaRPr lang="es-EC" sz="3600" b="1" dirty="0">
              <a:latin typeface="Book Antiqua" panose="02040602050305030304" pitchFamily="18" charset="0"/>
            </a:endParaRPr>
          </a:p>
        </p:txBody>
      </p:sp>
      <p:sp>
        <p:nvSpPr>
          <p:cNvPr id="3" name="Marcador de contenido 2"/>
          <p:cNvSpPr>
            <a:spLocks noGrp="1"/>
          </p:cNvSpPr>
          <p:nvPr>
            <p:ph idx="1"/>
          </p:nvPr>
        </p:nvSpPr>
        <p:spPr>
          <a:xfrm>
            <a:off x="518616" y="1364776"/>
            <a:ext cx="3411939" cy="4812187"/>
          </a:xfrm>
        </p:spPr>
        <p:txBody>
          <a:bodyPr>
            <a:normAutofit fontScale="77500" lnSpcReduction="20000"/>
          </a:bodyPr>
          <a:lstStyle/>
          <a:p>
            <a:r>
              <a:rPr lang="en-US" dirty="0">
                <a:latin typeface="Book Antiqua" panose="02040602050305030304" pitchFamily="18" charset="0"/>
              </a:rPr>
              <a:t>Main function technical cooperation</a:t>
            </a:r>
          </a:p>
          <a:p>
            <a:r>
              <a:rPr lang="en-US" dirty="0">
                <a:latin typeface="Book Antiqua" panose="02040602050305030304" pitchFamily="18" charset="0"/>
              </a:rPr>
              <a:t>Support overcoming the main obstacles by building on institutional strengths, strengthening technical capacity and capacity to manage knowledge.</a:t>
            </a:r>
          </a:p>
          <a:p>
            <a:r>
              <a:rPr lang="en-US" dirty="0">
                <a:latin typeface="Book Antiqua" panose="02040602050305030304" pitchFamily="18" charset="0"/>
              </a:rPr>
              <a:t>Aligned to the 17 Sustainable Development Goals (SDGs) defined by the </a:t>
            </a:r>
            <a:r>
              <a:rPr lang="en-US" dirty="0" smtClean="0">
                <a:latin typeface="Book Antiqua" panose="02040602050305030304" pitchFamily="18" charset="0"/>
              </a:rPr>
              <a:t>United Nations Organization </a:t>
            </a:r>
            <a:endParaRPr lang="en-US" dirty="0">
              <a:latin typeface="Book Antiqua" panose="02040602050305030304" pitchFamily="18" charset="0"/>
            </a:endParaRPr>
          </a:p>
          <a:p>
            <a:r>
              <a:rPr lang="en-US" dirty="0">
                <a:latin typeface="Book Antiqua" panose="02040602050305030304" pitchFamily="18" charset="0"/>
              </a:rPr>
              <a:t>IICA defines four strategic objectives for the 2018-2022 period:</a:t>
            </a:r>
            <a:endParaRPr lang="es-EC" dirty="0">
              <a:latin typeface="Book Antiqua" panose="02040602050305030304" pitchFamily="18" charset="0"/>
            </a:endParaRPr>
          </a:p>
        </p:txBody>
      </p:sp>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3997311" y="1330506"/>
            <a:ext cx="4900808" cy="4626157"/>
          </a:xfrm>
          <a:prstGeom prst="rect">
            <a:avLst/>
          </a:prstGeom>
        </p:spPr>
      </p:pic>
    </p:spTree>
    <p:extLst>
      <p:ext uri="{BB962C8B-B14F-4D97-AF65-F5344CB8AC3E}">
        <p14:creationId xmlns:p14="http://schemas.microsoft.com/office/powerpoint/2010/main" val="380854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826691"/>
          </a:xfrm>
        </p:spPr>
        <p:txBody>
          <a:bodyPr>
            <a:normAutofit/>
          </a:bodyPr>
          <a:lstStyle/>
          <a:p>
            <a:pPr algn="ctr"/>
            <a:r>
              <a:rPr lang="es-EC" sz="2400" b="1" dirty="0" smtClean="0">
                <a:latin typeface="Book Antiqua" panose="02040602050305030304" pitchFamily="18" charset="0"/>
              </a:rPr>
              <a:t>HEMISPHERIC ACTION PROGRAMS </a:t>
            </a:r>
            <a:endParaRPr lang="es-EC" sz="2400" b="1" dirty="0">
              <a:latin typeface="Book Antiqua" panose="02040602050305030304" pitchFamily="18" charset="0"/>
            </a:endParaRPr>
          </a:p>
        </p:txBody>
      </p:sp>
      <p:sp>
        <p:nvSpPr>
          <p:cNvPr id="3" name="Marcador de contenido 2"/>
          <p:cNvSpPr>
            <a:spLocks noGrp="1"/>
          </p:cNvSpPr>
          <p:nvPr>
            <p:ph idx="1"/>
          </p:nvPr>
        </p:nvSpPr>
        <p:spPr>
          <a:xfrm>
            <a:off x="518615" y="1364776"/>
            <a:ext cx="3603009" cy="4812187"/>
          </a:xfrm>
        </p:spPr>
        <p:txBody>
          <a:bodyPr>
            <a:normAutofit fontScale="92500"/>
          </a:bodyPr>
          <a:lstStyle/>
          <a:p>
            <a:r>
              <a:rPr lang="en-US" dirty="0">
                <a:latin typeface="Book Antiqua" panose="02040602050305030304" pitchFamily="18" charset="0"/>
              </a:rPr>
              <a:t>5 Programs of hemispheric action that will be the main institutional mechanism</a:t>
            </a:r>
          </a:p>
          <a:p>
            <a:r>
              <a:rPr lang="en-US" dirty="0">
                <a:latin typeface="Book Antiqua" panose="02040602050305030304" pitchFamily="18" charset="0"/>
              </a:rPr>
              <a:t>Through which IICA will coordinate and integrate its technical cooperation and knowledge management actions.</a:t>
            </a:r>
            <a:endParaRPr lang="es-UY" dirty="0">
              <a:latin typeface="Book Antiqua" panose="02040602050305030304" pitchFamily="18" charset="0"/>
            </a:endParaRPr>
          </a:p>
          <a:p>
            <a:endParaRPr lang="es-EC" dirty="0">
              <a:latin typeface="Book Antiqua" panose="02040602050305030304" pitchFamily="18" charset="0"/>
            </a:endParaRPr>
          </a:p>
        </p:txBody>
      </p:sp>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4572000" y="1364776"/>
            <a:ext cx="4088674" cy="5136468"/>
          </a:xfrm>
          <a:prstGeom prst="rect">
            <a:avLst/>
          </a:prstGeom>
        </p:spPr>
      </p:pic>
    </p:spTree>
    <p:extLst>
      <p:ext uri="{BB962C8B-B14F-4D97-AF65-F5344CB8AC3E}">
        <p14:creationId xmlns:p14="http://schemas.microsoft.com/office/powerpoint/2010/main" val="1801169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826691"/>
          </a:xfrm>
        </p:spPr>
        <p:txBody>
          <a:bodyPr>
            <a:normAutofit/>
          </a:bodyPr>
          <a:lstStyle/>
          <a:p>
            <a:pPr algn="ctr"/>
            <a:r>
              <a:rPr lang="es-EC" sz="3200" b="1" dirty="0">
                <a:latin typeface="Book Antiqua" panose="02040602050305030304" pitchFamily="18" charset="0"/>
              </a:rPr>
              <a:t>SAIA </a:t>
            </a:r>
            <a:r>
              <a:rPr lang="es-EC" sz="3200" b="1" dirty="0" smtClean="0">
                <a:latin typeface="Book Antiqua" panose="02040602050305030304" pitchFamily="18" charset="0"/>
              </a:rPr>
              <a:t>(AHSF) PROGRAM</a:t>
            </a:r>
            <a:endParaRPr lang="es-EC" sz="3200" b="1" dirty="0">
              <a:latin typeface="Book Antiqua" panose="02040602050305030304" pitchFamily="18" charset="0"/>
            </a:endParaRPr>
          </a:p>
        </p:txBody>
      </p:sp>
      <p:sp>
        <p:nvSpPr>
          <p:cNvPr id="3" name="Marcador de contenido 2"/>
          <p:cNvSpPr>
            <a:spLocks noGrp="1"/>
          </p:cNvSpPr>
          <p:nvPr>
            <p:ph idx="1"/>
          </p:nvPr>
        </p:nvSpPr>
        <p:spPr>
          <a:xfrm>
            <a:off x="518615" y="1364776"/>
            <a:ext cx="3603009" cy="4812187"/>
          </a:xfrm>
        </p:spPr>
        <p:txBody>
          <a:bodyPr>
            <a:normAutofit fontScale="85000" lnSpcReduction="10000"/>
          </a:bodyPr>
          <a:lstStyle/>
          <a:p>
            <a:r>
              <a:rPr lang="en-US" dirty="0">
                <a:latin typeface="Book Antiqua" panose="02040602050305030304" pitchFamily="18" charset="0"/>
              </a:rPr>
              <a:t>The country offices are executing units for technical cooperation at the national </a:t>
            </a:r>
            <a:r>
              <a:rPr lang="en-US" dirty="0" smtClean="0">
                <a:latin typeface="Book Antiqua" panose="02040602050305030304" pitchFamily="18" charset="0"/>
              </a:rPr>
              <a:t>level</a:t>
            </a:r>
          </a:p>
          <a:p>
            <a:r>
              <a:rPr lang="en-US" dirty="0" smtClean="0">
                <a:latin typeface="Book Antiqua" panose="02040602050305030304" pitchFamily="18" charset="0"/>
              </a:rPr>
              <a:t>We have 33 offices in America and 1 in Spain</a:t>
            </a:r>
            <a:endParaRPr lang="en-US" dirty="0">
              <a:latin typeface="Book Antiqua" panose="02040602050305030304" pitchFamily="18" charset="0"/>
            </a:endParaRPr>
          </a:p>
          <a:p>
            <a:r>
              <a:rPr lang="en-US" dirty="0">
                <a:latin typeface="Book Antiqua" panose="02040602050305030304" pitchFamily="18" charset="0"/>
              </a:rPr>
              <a:t>Being bridges or knowledge management exchange platforms between countries and regional.</a:t>
            </a:r>
          </a:p>
          <a:p>
            <a:r>
              <a:rPr lang="en-US" dirty="0">
                <a:latin typeface="Book Antiqua" panose="02040602050305030304" pitchFamily="18" charset="0"/>
              </a:rPr>
              <a:t>Coordination with technical programs</a:t>
            </a:r>
            <a:endParaRPr lang="es-EC" dirty="0">
              <a:latin typeface="Book Antiqua" panose="02040602050305030304" pitchFamily="18" charset="0"/>
            </a:endParaRPr>
          </a:p>
          <a:p>
            <a:endParaRPr lang="es-UY" dirty="0">
              <a:latin typeface="Book Antiqua" panose="02040602050305030304" pitchFamily="18" charset="0"/>
            </a:endParaRPr>
          </a:p>
          <a:p>
            <a:endParaRPr lang="es-EC" dirty="0">
              <a:latin typeface="Book Antiqua" panose="02040602050305030304" pitchFamily="18" charset="0"/>
            </a:endParaRPr>
          </a:p>
        </p:txBody>
      </p:sp>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4462818" y="1926479"/>
            <a:ext cx="4366610" cy="3416230"/>
          </a:xfrm>
          <a:prstGeom prst="rect">
            <a:avLst/>
          </a:prstGeom>
        </p:spPr>
      </p:pic>
    </p:spTree>
    <p:extLst>
      <p:ext uri="{BB962C8B-B14F-4D97-AF65-F5344CB8AC3E}">
        <p14:creationId xmlns:p14="http://schemas.microsoft.com/office/powerpoint/2010/main" val="56706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946" y="506652"/>
            <a:ext cx="7886700" cy="535626"/>
          </a:xfrm>
        </p:spPr>
        <p:txBody>
          <a:bodyPr>
            <a:noAutofit/>
          </a:bodyPr>
          <a:lstStyle/>
          <a:p>
            <a:pPr lvl="0"/>
            <a:r>
              <a:rPr lang="es-UY" sz="2400" b="1" dirty="0" smtClean="0">
                <a:latin typeface="Book Antiqua" panose="02040602050305030304" pitchFamily="18" charset="0"/>
              </a:rPr>
              <a:t>MAIN COOPERATION ACTIONS</a:t>
            </a:r>
            <a:endParaRPr lang="es-EC" sz="2400" dirty="0">
              <a:latin typeface="Book Antiqua" panose="02040602050305030304" pitchFamily="18" charset="0"/>
            </a:endParaRPr>
          </a:p>
        </p:txBody>
      </p:sp>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a 14"/>
          <p:cNvGraphicFramePr/>
          <p:nvPr>
            <p:extLst>
              <p:ext uri="{D42A27DB-BD31-4B8C-83A1-F6EECF244321}">
                <p14:modId xmlns:p14="http://schemas.microsoft.com/office/powerpoint/2010/main" val="3732026924"/>
              </p:ext>
            </p:extLst>
          </p:nvPr>
        </p:nvGraphicFramePr>
        <p:xfrm>
          <a:off x="1187353" y="1396999"/>
          <a:ext cx="6660109" cy="4307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8641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11"/>
          <p:cNvGraphicFramePr>
            <a:graphicFrameLocks noGrp="1"/>
          </p:cNvGraphicFramePr>
          <p:nvPr>
            <p:ph idx="1"/>
            <p:extLst>
              <p:ext uri="{D42A27DB-BD31-4B8C-83A1-F6EECF244321}">
                <p14:modId xmlns:p14="http://schemas.microsoft.com/office/powerpoint/2010/main" val="3513629352"/>
              </p:ext>
            </p:extLst>
          </p:nvPr>
        </p:nvGraphicFramePr>
        <p:xfrm>
          <a:off x="477672" y="423082"/>
          <a:ext cx="8297838" cy="6059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682387" y="423082"/>
            <a:ext cx="5859296" cy="400110"/>
          </a:xfrm>
          <a:prstGeom prst="rect">
            <a:avLst/>
          </a:prstGeom>
        </p:spPr>
        <p:txBody>
          <a:bodyPr wrap="none">
            <a:spAutoFit/>
          </a:bodyPr>
          <a:lstStyle/>
          <a:p>
            <a:pPr lvl="0"/>
            <a:r>
              <a:rPr lang="en-US" sz="2000" b="1" dirty="0">
                <a:latin typeface="Book Antiqua" panose="02040602050305030304" pitchFamily="18" charset="0"/>
              </a:rPr>
              <a:t>Hemispheric and </a:t>
            </a:r>
            <a:r>
              <a:rPr lang="en-US" sz="2000" b="1" dirty="0" smtClean="0">
                <a:latin typeface="Book Antiqua" panose="02040602050305030304" pitchFamily="18" charset="0"/>
              </a:rPr>
              <a:t>Regional Actions</a:t>
            </a:r>
            <a:r>
              <a:rPr lang="en-US" sz="2000" b="1" dirty="0">
                <a:latin typeface="Book Antiqua" panose="02040602050305030304" pitchFamily="18" charset="0"/>
              </a:rPr>
              <a:t>, </a:t>
            </a:r>
            <a:r>
              <a:rPr lang="en-US" sz="2000" b="1" dirty="0" smtClean="0">
                <a:latin typeface="Book Antiqua" panose="02040602050305030304" pitchFamily="18" charset="0"/>
              </a:rPr>
              <a:t>co-organizer</a:t>
            </a:r>
            <a:endParaRPr lang="es-ES" sz="2000" dirty="0">
              <a:latin typeface="Book Antiqua" panose="02040602050305030304" pitchFamily="18" charset="0"/>
            </a:endParaRPr>
          </a:p>
        </p:txBody>
      </p:sp>
      <p:sp>
        <p:nvSpPr>
          <p:cNvPr id="6" name="CuadroTexto 5"/>
          <p:cNvSpPr txBox="1"/>
          <p:nvPr/>
        </p:nvSpPr>
        <p:spPr>
          <a:xfrm>
            <a:off x="1187354" y="5740669"/>
            <a:ext cx="1624083" cy="369332"/>
          </a:xfrm>
          <a:prstGeom prst="rect">
            <a:avLst/>
          </a:prstGeom>
          <a:noFill/>
        </p:spPr>
        <p:txBody>
          <a:bodyPr wrap="square" rtlCol="0">
            <a:spAutoFit/>
          </a:bodyPr>
          <a:lstStyle/>
          <a:p>
            <a:r>
              <a:rPr lang="es-EC" b="1" dirty="0" smtClean="0">
                <a:latin typeface="Book Antiqua" panose="02040602050305030304" pitchFamily="18" charset="0"/>
              </a:rPr>
              <a:t>CARIBEAN</a:t>
            </a:r>
            <a:endParaRPr lang="es-EC" b="1" dirty="0">
              <a:latin typeface="Book Antiqua" panose="02040602050305030304" pitchFamily="18" charset="0"/>
            </a:endParaRPr>
          </a:p>
        </p:txBody>
      </p:sp>
      <p:sp>
        <p:nvSpPr>
          <p:cNvPr id="8" name="CuadroTexto 7"/>
          <p:cNvSpPr txBox="1"/>
          <p:nvPr/>
        </p:nvSpPr>
        <p:spPr>
          <a:xfrm>
            <a:off x="5870810" y="5770171"/>
            <a:ext cx="2235959" cy="369332"/>
          </a:xfrm>
          <a:prstGeom prst="rect">
            <a:avLst/>
          </a:prstGeom>
          <a:noFill/>
        </p:spPr>
        <p:txBody>
          <a:bodyPr wrap="square" rtlCol="0">
            <a:spAutoFit/>
          </a:bodyPr>
          <a:lstStyle/>
          <a:p>
            <a:r>
              <a:rPr lang="es-EC" b="1" dirty="0">
                <a:latin typeface="Book Antiqua" panose="02040602050305030304" pitchFamily="18" charset="0"/>
              </a:rPr>
              <a:t>LATIN </a:t>
            </a:r>
            <a:r>
              <a:rPr lang="es-EC" b="1" dirty="0" smtClean="0">
                <a:latin typeface="Book Antiqua" panose="02040602050305030304" pitchFamily="18" charset="0"/>
              </a:rPr>
              <a:t>AMERICA </a:t>
            </a:r>
            <a:endParaRPr lang="es-EC" b="1" dirty="0">
              <a:latin typeface="Book Antiqua" panose="02040602050305030304" pitchFamily="18" charset="0"/>
            </a:endParaRPr>
          </a:p>
        </p:txBody>
      </p:sp>
    </p:spTree>
    <p:extLst>
      <p:ext uri="{BB962C8B-B14F-4D97-AF65-F5344CB8AC3E}">
        <p14:creationId xmlns:p14="http://schemas.microsoft.com/office/powerpoint/2010/main" val="421832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11"/>
          <p:cNvGraphicFramePr>
            <a:graphicFrameLocks noGrp="1"/>
          </p:cNvGraphicFramePr>
          <p:nvPr>
            <p:ph idx="1"/>
            <p:extLst>
              <p:ext uri="{D42A27DB-BD31-4B8C-83A1-F6EECF244321}">
                <p14:modId xmlns:p14="http://schemas.microsoft.com/office/powerpoint/2010/main" val="518683613"/>
              </p:ext>
            </p:extLst>
          </p:nvPr>
        </p:nvGraphicFramePr>
        <p:xfrm>
          <a:off x="477672" y="423082"/>
          <a:ext cx="8297838" cy="605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82387" y="423082"/>
            <a:ext cx="4342856" cy="400110"/>
          </a:xfrm>
          <a:prstGeom prst="rect">
            <a:avLst/>
          </a:prstGeom>
        </p:spPr>
        <p:txBody>
          <a:bodyPr wrap="none">
            <a:spAutoFit/>
          </a:bodyPr>
          <a:lstStyle/>
          <a:p>
            <a:pPr lvl="0"/>
            <a:r>
              <a:rPr lang="es-UY" sz="2000" b="1" dirty="0" err="1" smtClean="0">
                <a:latin typeface="Book Antiqua" panose="02040602050305030304" pitchFamily="18" charset="0"/>
              </a:rPr>
              <a:t>Hemispheric</a:t>
            </a:r>
            <a:r>
              <a:rPr lang="es-UY" sz="2000" b="1" dirty="0" smtClean="0">
                <a:latin typeface="Book Antiqua" panose="02040602050305030304" pitchFamily="18" charset="0"/>
              </a:rPr>
              <a:t> and Regional </a:t>
            </a:r>
            <a:r>
              <a:rPr lang="es-UY" sz="2000" b="1" dirty="0" err="1" smtClean="0">
                <a:latin typeface="Book Antiqua" panose="02040602050305030304" pitchFamily="18" charset="0"/>
              </a:rPr>
              <a:t>Actions</a:t>
            </a:r>
            <a:r>
              <a:rPr lang="es-UY" sz="2000" b="1" dirty="0" smtClean="0">
                <a:latin typeface="Book Antiqua" panose="02040602050305030304" pitchFamily="18" charset="0"/>
              </a:rPr>
              <a:t> </a:t>
            </a:r>
            <a:endParaRPr lang="es-ES" sz="2000" dirty="0">
              <a:latin typeface="Book Antiqua" panose="02040602050305030304" pitchFamily="18" charset="0"/>
            </a:endParaRPr>
          </a:p>
        </p:txBody>
      </p:sp>
    </p:spTree>
    <p:extLst>
      <p:ext uri="{BB962C8B-B14F-4D97-AF65-F5344CB8AC3E}">
        <p14:creationId xmlns:p14="http://schemas.microsoft.com/office/powerpoint/2010/main" val="3947689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11"/>
          <p:cNvGraphicFramePr>
            <a:graphicFrameLocks noGrp="1"/>
          </p:cNvGraphicFramePr>
          <p:nvPr>
            <p:ph idx="1"/>
            <p:extLst>
              <p:ext uri="{D42A27DB-BD31-4B8C-83A1-F6EECF244321}">
                <p14:modId xmlns:p14="http://schemas.microsoft.com/office/powerpoint/2010/main" val="3511169302"/>
              </p:ext>
            </p:extLst>
          </p:nvPr>
        </p:nvGraphicFramePr>
        <p:xfrm>
          <a:off x="477672" y="423082"/>
          <a:ext cx="8297838" cy="605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82387" y="423082"/>
            <a:ext cx="4342856" cy="400110"/>
          </a:xfrm>
          <a:prstGeom prst="rect">
            <a:avLst/>
          </a:prstGeom>
        </p:spPr>
        <p:txBody>
          <a:bodyPr wrap="none">
            <a:spAutoFit/>
          </a:bodyPr>
          <a:lstStyle/>
          <a:p>
            <a:pPr lvl="0"/>
            <a:r>
              <a:rPr lang="es-UY" sz="2000" b="1" dirty="0" err="1" smtClean="0">
                <a:latin typeface="Book Antiqua" panose="02040602050305030304" pitchFamily="18" charset="0"/>
              </a:rPr>
              <a:t>Hemispheric</a:t>
            </a:r>
            <a:r>
              <a:rPr lang="es-UY" sz="2000" b="1" dirty="0" smtClean="0">
                <a:latin typeface="Book Antiqua" panose="02040602050305030304" pitchFamily="18" charset="0"/>
              </a:rPr>
              <a:t> and Regional </a:t>
            </a:r>
            <a:r>
              <a:rPr lang="es-UY" sz="2000" b="1" dirty="0" err="1" smtClean="0">
                <a:latin typeface="Book Antiqua" panose="02040602050305030304" pitchFamily="18" charset="0"/>
              </a:rPr>
              <a:t>Actions</a:t>
            </a:r>
            <a:r>
              <a:rPr lang="es-UY" sz="2000" b="1" dirty="0" smtClean="0">
                <a:latin typeface="Book Antiqua" panose="02040602050305030304" pitchFamily="18" charset="0"/>
              </a:rPr>
              <a:t> </a:t>
            </a:r>
            <a:endParaRPr lang="es-ES" sz="2000" dirty="0">
              <a:latin typeface="Book Antiqua" panose="02040602050305030304" pitchFamily="18" charset="0"/>
            </a:endParaRPr>
          </a:p>
        </p:txBody>
      </p:sp>
    </p:spTree>
    <p:extLst>
      <p:ext uri="{BB962C8B-B14F-4D97-AF65-F5344CB8AC3E}">
        <p14:creationId xmlns:p14="http://schemas.microsoft.com/office/powerpoint/2010/main" val="134978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i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6110001"/>
            <a:ext cx="1009933" cy="7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11"/>
          <p:cNvGraphicFramePr>
            <a:graphicFrameLocks noGrp="1"/>
          </p:cNvGraphicFramePr>
          <p:nvPr>
            <p:ph idx="1"/>
            <p:extLst>
              <p:ext uri="{D42A27DB-BD31-4B8C-83A1-F6EECF244321}">
                <p14:modId xmlns:p14="http://schemas.microsoft.com/office/powerpoint/2010/main" val="1714163125"/>
              </p:ext>
            </p:extLst>
          </p:nvPr>
        </p:nvGraphicFramePr>
        <p:xfrm>
          <a:off x="477672" y="423082"/>
          <a:ext cx="8297838" cy="605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82387" y="423082"/>
            <a:ext cx="4342856" cy="400110"/>
          </a:xfrm>
          <a:prstGeom prst="rect">
            <a:avLst/>
          </a:prstGeom>
        </p:spPr>
        <p:txBody>
          <a:bodyPr wrap="none">
            <a:spAutoFit/>
          </a:bodyPr>
          <a:lstStyle/>
          <a:p>
            <a:pPr lvl="0"/>
            <a:r>
              <a:rPr lang="es-UY" sz="2000" b="1" dirty="0" err="1" smtClean="0">
                <a:latin typeface="Book Antiqua" panose="02040602050305030304" pitchFamily="18" charset="0"/>
              </a:rPr>
              <a:t>Hemispheric</a:t>
            </a:r>
            <a:r>
              <a:rPr lang="es-UY" sz="2000" b="1" dirty="0" smtClean="0">
                <a:latin typeface="Book Antiqua" panose="02040602050305030304" pitchFamily="18" charset="0"/>
              </a:rPr>
              <a:t> and Regional </a:t>
            </a:r>
            <a:r>
              <a:rPr lang="es-UY" sz="2000" b="1" dirty="0" err="1" smtClean="0">
                <a:latin typeface="Book Antiqua" panose="02040602050305030304" pitchFamily="18" charset="0"/>
              </a:rPr>
              <a:t>Actions</a:t>
            </a:r>
            <a:r>
              <a:rPr lang="es-UY" sz="2000" b="1" dirty="0" smtClean="0">
                <a:latin typeface="Book Antiqua" panose="02040602050305030304" pitchFamily="18" charset="0"/>
              </a:rPr>
              <a:t> </a:t>
            </a:r>
            <a:endParaRPr lang="es-ES" sz="2000" dirty="0">
              <a:latin typeface="Book Antiqua" panose="02040602050305030304" pitchFamily="18" charset="0"/>
            </a:endParaRPr>
          </a:p>
        </p:txBody>
      </p:sp>
    </p:spTree>
    <p:extLst>
      <p:ext uri="{BB962C8B-B14F-4D97-AF65-F5344CB8AC3E}">
        <p14:creationId xmlns:p14="http://schemas.microsoft.com/office/powerpoint/2010/main" val="2276708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2557</TotalTime>
  <Words>1521</Words>
  <Application>Microsoft Office PowerPoint</Application>
  <PresentationFormat>Presentación en pantalla (4:3)</PresentationFormat>
  <Paragraphs>99</Paragraphs>
  <Slides>14</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Book Antiqua</vt:lpstr>
      <vt:lpstr>Calibri</vt:lpstr>
      <vt:lpstr>Calibri Light</vt:lpstr>
      <vt:lpstr>Tema de Office</vt:lpstr>
      <vt:lpstr>30th TECHNICAL CONSULTATION AMONG RPPOs  IICA TECHNICAL COOPERATION   September 2017 - Octuber 2018</vt:lpstr>
      <vt:lpstr>BACKGROUND</vt:lpstr>
      <vt:lpstr>HEMISPHERIC ACTION PROGRAMS </vt:lpstr>
      <vt:lpstr>SAIA (AHSF) PROGRAM</vt:lpstr>
      <vt:lpstr>MAIN COOPERATION ACTIONS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 Medina</dc:creator>
  <cp:lastModifiedBy>Lorena Medina</cp:lastModifiedBy>
  <cp:revision>58</cp:revision>
  <dcterms:created xsi:type="dcterms:W3CDTF">2018-10-25T16:36:49Z</dcterms:created>
  <dcterms:modified xsi:type="dcterms:W3CDTF">2018-10-30T22:22:59Z</dcterms:modified>
</cp:coreProperties>
</file>