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4"/>
  </p:sldMasterIdLst>
  <p:notesMasterIdLst>
    <p:notesMasterId r:id="rId52"/>
  </p:notesMasterIdLst>
  <p:handoutMasterIdLst>
    <p:handoutMasterId r:id="rId53"/>
  </p:handoutMasterIdLst>
  <p:sldIdLst>
    <p:sldId id="731" r:id="rId5"/>
    <p:sldId id="743" r:id="rId6"/>
    <p:sldId id="696" r:id="rId7"/>
    <p:sldId id="717" r:id="rId8"/>
    <p:sldId id="735" r:id="rId9"/>
    <p:sldId id="734" r:id="rId10"/>
    <p:sldId id="733" r:id="rId11"/>
    <p:sldId id="744" r:id="rId12"/>
    <p:sldId id="303" r:id="rId13"/>
    <p:sldId id="699" r:id="rId14"/>
    <p:sldId id="718" r:id="rId15"/>
    <p:sldId id="737" r:id="rId16"/>
    <p:sldId id="704" r:id="rId17"/>
    <p:sldId id="703" r:id="rId18"/>
    <p:sldId id="730" r:id="rId19"/>
    <p:sldId id="695" r:id="rId20"/>
    <p:sldId id="701" r:id="rId21"/>
    <p:sldId id="727" r:id="rId22"/>
    <p:sldId id="728" r:id="rId23"/>
    <p:sldId id="729" r:id="rId24"/>
    <p:sldId id="716" r:id="rId25"/>
    <p:sldId id="296" r:id="rId26"/>
    <p:sldId id="338" r:id="rId27"/>
    <p:sldId id="740" r:id="rId28"/>
    <p:sldId id="738" r:id="rId29"/>
    <p:sldId id="750" r:id="rId30"/>
    <p:sldId id="739" r:id="rId31"/>
    <p:sldId id="751" r:id="rId32"/>
    <p:sldId id="741" r:id="rId33"/>
    <p:sldId id="745" r:id="rId34"/>
    <p:sldId id="304" r:id="rId35"/>
    <p:sldId id="305" r:id="rId36"/>
    <p:sldId id="306" r:id="rId37"/>
    <p:sldId id="307" r:id="rId38"/>
    <p:sldId id="706" r:id="rId39"/>
    <p:sldId id="708" r:id="rId40"/>
    <p:sldId id="713" r:id="rId41"/>
    <p:sldId id="746" r:id="rId42"/>
    <p:sldId id="700" r:id="rId43"/>
    <p:sldId id="709" r:id="rId44"/>
    <p:sldId id="748" r:id="rId45"/>
    <p:sldId id="715" r:id="rId46"/>
    <p:sldId id="747" r:id="rId47"/>
    <p:sldId id="742" r:id="rId48"/>
    <p:sldId id="749" r:id="rId49"/>
    <p:sldId id="705" r:id="rId50"/>
    <p:sldId id="7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B9B00"/>
    <a:srgbClr val="009193"/>
    <a:srgbClr val="941100"/>
    <a:srgbClr val="009900"/>
    <a:srgbClr val="EEA33B"/>
    <a:srgbClr val="EEA340"/>
    <a:srgbClr val="01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30" y="28"/>
      </p:cViewPr>
      <p:guideLst>
        <p:guide orient="horz" pos="3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35C55-165B-4C3F-A59D-AFB8BE6F1678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D8FBB6-937E-40D9-A352-D035871D2D73}">
      <dgm:prSet phldrT="[Text]"/>
      <dgm:spPr/>
      <dgm:t>
        <a:bodyPr/>
        <a:lstStyle/>
        <a:p>
          <a:r>
            <a:rPr lang="en-US" b="1" dirty="0"/>
            <a:t>GHU</a:t>
          </a:r>
        </a:p>
      </dgm:t>
    </dgm:pt>
    <dgm:pt modelId="{76255DFC-8B66-47F4-80FA-581DAC60BEC0}" type="parTrans" cxnId="{D5C1E3F8-F342-49B7-ABE8-0F821B93B647}">
      <dgm:prSet/>
      <dgm:spPr/>
      <dgm:t>
        <a:bodyPr/>
        <a:lstStyle/>
        <a:p>
          <a:endParaRPr lang="en-US" b="1"/>
        </a:p>
      </dgm:t>
    </dgm:pt>
    <dgm:pt modelId="{61A2D33F-4BE3-488C-90C2-39E5FD8EA75E}" type="sibTrans" cxnId="{D5C1E3F8-F342-49B7-ABE8-0F821B93B647}">
      <dgm:prSet/>
      <dgm:spPr/>
      <dgm:t>
        <a:bodyPr/>
        <a:lstStyle/>
        <a:p>
          <a:endParaRPr lang="en-US" b="1"/>
        </a:p>
      </dgm:t>
    </dgm:pt>
    <dgm:pt modelId="{367357A1-F297-422A-88FC-2D25B7D7ACC1}">
      <dgm:prSet phldrT="[Text]"/>
      <dgm:spPr/>
      <dgm:t>
        <a:bodyPr/>
        <a:lstStyle/>
        <a:p>
          <a:r>
            <a:rPr lang="en-US" b="1" dirty="0"/>
            <a:t>Regulatory compliance</a:t>
          </a:r>
        </a:p>
      </dgm:t>
    </dgm:pt>
    <dgm:pt modelId="{53D2C19C-E9AC-4024-AB20-1F6942A88812}" type="parTrans" cxnId="{87D5896D-7DE9-4B24-9F22-679B161A1DFC}">
      <dgm:prSet/>
      <dgm:spPr/>
      <dgm:t>
        <a:bodyPr/>
        <a:lstStyle/>
        <a:p>
          <a:endParaRPr lang="en-US" b="1" dirty="0"/>
        </a:p>
      </dgm:t>
    </dgm:pt>
    <dgm:pt modelId="{317192B6-294D-452E-9FA3-8EB4FA57D580}" type="sibTrans" cxnId="{87D5896D-7DE9-4B24-9F22-679B161A1DFC}">
      <dgm:prSet/>
      <dgm:spPr/>
      <dgm:t>
        <a:bodyPr/>
        <a:lstStyle/>
        <a:p>
          <a:endParaRPr lang="en-US" b="1"/>
        </a:p>
      </dgm:t>
    </dgm:pt>
    <dgm:pt modelId="{CA779E9B-2691-4796-A9D2-9EF8B54BA82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b="1" dirty="0"/>
            <a:t>Surveillance and pest risk assessment </a:t>
          </a:r>
        </a:p>
      </dgm:t>
    </dgm:pt>
    <dgm:pt modelId="{F369908F-2E8D-48F4-9660-955F718C2942}" type="parTrans" cxnId="{F3059C9A-C9CA-46BD-8933-DE9B18CA6A5D}">
      <dgm:prSet/>
      <dgm:spPr/>
      <dgm:t>
        <a:bodyPr/>
        <a:lstStyle/>
        <a:p>
          <a:endParaRPr lang="en-US" b="1" dirty="0"/>
        </a:p>
      </dgm:t>
    </dgm:pt>
    <dgm:pt modelId="{BBAB44FF-45AF-4B7F-9152-C6D5E84B84F4}" type="sibTrans" cxnId="{F3059C9A-C9CA-46BD-8933-DE9B18CA6A5D}">
      <dgm:prSet/>
      <dgm:spPr/>
      <dgm:t>
        <a:bodyPr/>
        <a:lstStyle/>
        <a:p>
          <a:endParaRPr lang="en-US" b="1"/>
        </a:p>
      </dgm:t>
    </dgm:pt>
    <dgm:pt modelId="{FEBDD37F-DFD4-46BE-A22B-65598224C862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/>
            <a:t>Training and capacity development </a:t>
          </a:r>
        </a:p>
      </dgm:t>
    </dgm:pt>
    <dgm:pt modelId="{2180CD4A-9A0D-4DB1-9E3E-9D796274E3CB}" type="parTrans" cxnId="{34EC54CD-AF32-4EA8-A072-A5B37CBF6885}">
      <dgm:prSet/>
      <dgm:spPr/>
      <dgm:t>
        <a:bodyPr/>
        <a:lstStyle/>
        <a:p>
          <a:endParaRPr lang="en-US" b="1" dirty="0"/>
        </a:p>
      </dgm:t>
    </dgm:pt>
    <dgm:pt modelId="{1E1FA678-65CB-4DF7-9D08-114F3706CC5E}" type="sibTrans" cxnId="{34EC54CD-AF32-4EA8-A072-A5B37CBF6885}">
      <dgm:prSet/>
      <dgm:spPr/>
      <dgm:t>
        <a:bodyPr/>
        <a:lstStyle/>
        <a:p>
          <a:endParaRPr lang="en-US" b="1"/>
        </a:p>
      </dgm:t>
    </dgm:pt>
    <dgm:pt modelId="{4CE3BA24-7D6A-43CC-8571-B71A4F1889B3}">
      <dgm:prSet phldrT="[Text]"/>
      <dgm:spPr/>
      <dgm:t>
        <a:bodyPr/>
        <a:lstStyle/>
        <a:p>
          <a:r>
            <a:rPr lang="en-US" b="1" dirty="0"/>
            <a:t> Clean planting material production &amp; distribution </a:t>
          </a:r>
        </a:p>
      </dgm:t>
    </dgm:pt>
    <dgm:pt modelId="{1BAEF07D-20E8-44BA-8543-7B50EA2A92A6}" type="parTrans" cxnId="{8CA4C1C9-F416-4259-992B-03ABE50B2DEA}">
      <dgm:prSet/>
      <dgm:spPr/>
      <dgm:t>
        <a:bodyPr/>
        <a:lstStyle/>
        <a:p>
          <a:endParaRPr lang="en-US" b="1" dirty="0"/>
        </a:p>
      </dgm:t>
    </dgm:pt>
    <dgm:pt modelId="{BF569E26-D04B-433A-8450-02E48CE97735}" type="sibTrans" cxnId="{8CA4C1C9-F416-4259-992B-03ABE50B2DEA}">
      <dgm:prSet/>
      <dgm:spPr/>
      <dgm:t>
        <a:bodyPr/>
        <a:lstStyle/>
        <a:p>
          <a:endParaRPr lang="en-US" b="1"/>
        </a:p>
      </dgm:t>
    </dgm:pt>
    <dgm:pt modelId="{845B3A59-70DE-47C5-80FF-7E00D9CDC47E}">
      <dgm:prSet/>
      <dgm:spPr/>
      <dgm:t>
        <a:bodyPr/>
        <a:lstStyle/>
        <a:p>
          <a:r>
            <a:rPr lang="en-US" b="1" dirty="0"/>
            <a:t>Knowledge on exotic and endemic pest and pathogens </a:t>
          </a:r>
        </a:p>
      </dgm:t>
    </dgm:pt>
    <dgm:pt modelId="{24D563F9-17D0-4DD5-9984-A7B48AC03C51}" type="parTrans" cxnId="{63B6E34E-5B77-4DE8-840D-D13C6CE8F55B}">
      <dgm:prSet/>
      <dgm:spPr/>
      <dgm:t>
        <a:bodyPr/>
        <a:lstStyle/>
        <a:p>
          <a:endParaRPr lang="en-US" b="1" dirty="0"/>
        </a:p>
      </dgm:t>
    </dgm:pt>
    <dgm:pt modelId="{C49E7D1B-700C-4564-85A2-39E7B57A502E}" type="sibTrans" cxnId="{63B6E34E-5B77-4DE8-840D-D13C6CE8F55B}">
      <dgm:prSet/>
      <dgm:spPr/>
      <dgm:t>
        <a:bodyPr/>
        <a:lstStyle/>
        <a:p>
          <a:endParaRPr lang="en-US" b="1"/>
        </a:p>
      </dgm:t>
    </dgm:pt>
    <dgm:pt modelId="{DD5F3A11-B25C-43F7-A891-2A1E57E549D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/>
            <a:t>Development of Diagnostic tools and procedures </a:t>
          </a:r>
        </a:p>
      </dgm:t>
    </dgm:pt>
    <dgm:pt modelId="{7DB79F10-CFAF-4C89-AC9C-4E9AC984BE34}" type="parTrans" cxnId="{10EE66C4-FFB4-4230-B4D5-FD54D9624A61}">
      <dgm:prSet/>
      <dgm:spPr/>
      <dgm:t>
        <a:bodyPr/>
        <a:lstStyle/>
        <a:p>
          <a:endParaRPr lang="en-US" dirty="0"/>
        </a:p>
      </dgm:t>
    </dgm:pt>
    <dgm:pt modelId="{A54215DE-46B7-4198-9193-F261F1EB0B6A}" type="sibTrans" cxnId="{10EE66C4-FFB4-4230-B4D5-FD54D9624A61}">
      <dgm:prSet/>
      <dgm:spPr/>
      <dgm:t>
        <a:bodyPr/>
        <a:lstStyle/>
        <a:p>
          <a:endParaRPr lang="en-US"/>
        </a:p>
      </dgm:t>
    </dgm:pt>
    <dgm:pt modelId="{46F88983-3BAE-483E-B127-EB5BCED75AD5}" type="pres">
      <dgm:prSet presAssocID="{84635C55-165B-4C3F-A59D-AFB8BE6F16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786A35-6912-489E-A25F-05B0191B6987}" type="pres">
      <dgm:prSet presAssocID="{ADD8FBB6-937E-40D9-A352-D035871D2D73}" presName="centerShape" presStyleLbl="node0" presStyleIdx="0" presStyleCnt="1"/>
      <dgm:spPr/>
    </dgm:pt>
    <dgm:pt modelId="{534EA76B-23C4-4A0F-8B2A-064061DEB1FC}" type="pres">
      <dgm:prSet presAssocID="{53D2C19C-E9AC-4024-AB20-1F6942A88812}" presName="Name9" presStyleLbl="parChTrans1D2" presStyleIdx="0" presStyleCnt="6"/>
      <dgm:spPr/>
    </dgm:pt>
    <dgm:pt modelId="{CF057E3B-2682-4E2A-8DAB-93A721011A44}" type="pres">
      <dgm:prSet presAssocID="{53D2C19C-E9AC-4024-AB20-1F6942A88812}" presName="connTx" presStyleLbl="parChTrans1D2" presStyleIdx="0" presStyleCnt="6"/>
      <dgm:spPr/>
    </dgm:pt>
    <dgm:pt modelId="{B3B85A01-FD92-4171-8EB8-059643C95F13}" type="pres">
      <dgm:prSet presAssocID="{367357A1-F297-422A-88FC-2D25B7D7ACC1}" presName="node" presStyleLbl="node1" presStyleIdx="0" presStyleCnt="6">
        <dgm:presLayoutVars>
          <dgm:bulletEnabled val="1"/>
        </dgm:presLayoutVars>
      </dgm:prSet>
      <dgm:spPr/>
    </dgm:pt>
    <dgm:pt modelId="{76BB68DC-064B-4270-A584-2B756CA20656}" type="pres">
      <dgm:prSet presAssocID="{F369908F-2E8D-48F4-9660-955F718C2942}" presName="Name9" presStyleLbl="parChTrans1D2" presStyleIdx="1" presStyleCnt="6"/>
      <dgm:spPr/>
    </dgm:pt>
    <dgm:pt modelId="{3F15F3C0-49C6-4645-A2B0-B4887C397B5C}" type="pres">
      <dgm:prSet presAssocID="{F369908F-2E8D-48F4-9660-955F718C2942}" presName="connTx" presStyleLbl="parChTrans1D2" presStyleIdx="1" presStyleCnt="6"/>
      <dgm:spPr/>
    </dgm:pt>
    <dgm:pt modelId="{E064D411-D4C6-4FA5-8F7F-80C48DA6352C}" type="pres">
      <dgm:prSet presAssocID="{CA779E9B-2691-4796-A9D2-9EF8B54BA82C}" presName="node" presStyleLbl="node1" presStyleIdx="1" presStyleCnt="6">
        <dgm:presLayoutVars>
          <dgm:bulletEnabled val="1"/>
        </dgm:presLayoutVars>
      </dgm:prSet>
      <dgm:spPr/>
    </dgm:pt>
    <dgm:pt modelId="{1BC35F59-9B9B-43FC-AF54-70FB9A47E2A4}" type="pres">
      <dgm:prSet presAssocID="{2180CD4A-9A0D-4DB1-9E3E-9D796274E3CB}" presName="Name9" presStyleLbl="parChTrans1D2" presStyleIdx="2" presStyleCnt="6"/>
      <dgm:spPr/>
    </dgm:pt>
    <dgm:pt modelId="{688888D4-B3E6-4AB8-AA96-1A25F0216A7C}" type="pres">
      <dgm:prSet presAssocID="{2180CD4A-9A0D-4DB1-9E3E-9D796274E3CB}" presName="connTx" presStyleLbl="parChTrans1D2" presStyleIdx="2" presStyleCnt="6"/>
      <dgm:spPr/>
    </dgm:pt>
    <dgm:pt modelId="{BE5C97B7-00FA-4904-8C62-C9A44D9259FF}" type="pres">
      <dgm:prSet presAssocID="{FEBDD37F-DFD4-46BE-A22B-65598224C862}" presName="node" presStyleLbl="node1" presStyleIdx="2" presStyleCnt="6">
        <dgm:presLayoutVars>
          <dgm:bulletEnabled val="1"/>
        </dgm:presLayoutVars>
      </dgm:prSet>
      <dgm:spPr/>
    </dgm:pt>
    <dgm:pt modelId="{1014E318-B474-481B-B5EB-04AB4FD06427}" type="pres">
      <dgm:prSet presAssocID="{24D563F9-17D0-4DD5-9984-A7B48AC03C51}" presName="Name9" presStyleLbl="parChTrans1D2" presStyleIdx="3" presStyleCnt="6"/>
      <dgm:spPr/>
    </dgm:pt>
    <dgm:pt modelId="{EC10B250-B68B-4750-8739-DC6F17D06D52}" type="pres">
      <dgm:prSet presAssocID="{24D563F9-17D0-4DD5-9984-A7B48AC03C51}" presName="connTx" presStyleLbl="parChTrans1D2" presStyleIdx="3" presStyleCnt="6"/>
      <dgm:spPr/>
    </dgm:pt>
    <dgm:pt modelId="{643D62C6-012E-4C88-80C8-E9D9B087EFCB}" type="pres">
      <dgm:prSet presAssocID="{845B3A59-70DE-47C5-80FF-7E00D9CDC47E}" presName="node" presStyleLbl="node1" presStyleIdx="3" presStyleCnt="6">
        <dgm:presLayoutVars>
          <dgm:bulletEnabled val="1"/>
        </dgm:presLayoutVars>
      </dgm:prSet>
      <dgm:spPr/>
    </dgm:pt>
    <dgm:pt modelId="{0EB1D232-1A54-4406-BB77-A6B0D6F4D882}" type="pres">
      <dgm:prSet presAssocID="{1BAEF07D-20E8-44BA-8543-7B50EA2A92A6}" presName="Name9" presStyleLbl="parChTrans1D2" presStyleIdx="4" presStyleCnt="6"/>
      <dgm:spPr/>
    </dgm:pt>
    <dgm:pt modelId="{9AEE4E25-19F2-4AC4-8CDD-BDAC5221FC12}" type="pres">
      <dgm:prSet presAssocID="{1BAEF07D-20E8-44BA-8543-7B50EA2A92A6}" presName="connTx" presStyleLbl="parChTrans1D2" presStyleIdx="4" presStyleCnt="6"/>
      <dgm:spPr/>
    </dgm:pt>
    <dgm:pt modelId="{5940E7C6-C3DF-47F0-9FDD-E44A7EA25DCC}" type="pres">
      <dgm:prSet presAssocID="{4CE3BA24-7D6A-43CC-8571-B71A4F1889B3}" presName="node" presStyleLbl="node1" presStyleIdx="4" presStyleCnt="6">
        <dgm:presLayoutVars>
          <dgm:bulletEnabled val="1"/>
        </dgm:presLayoutVars>
      </dgm:prSet>
      <dgm:spPr/>
    </dgm:pt>
    <dgm:pt modelId="{BEABBD37-A222-4BC3-A7DC-DC7315F13F3D}" type="pres">
      <dgm:prSet presAssocID="{7DB79F10-CFAF-4C89-AC9C-4E9AC984BE34}" presName="Name9" presStyleLbl="parChTrans1D2" presStyleIdx="5" presStyleCnt="6"/>
      <dgm:spPr/>
    </dgm:pt>
    <dgm:pt modelId="{A45CA734-61E5-4BFF-B7DA-79D8F2EF3BA8}" type="pres">
      <dgm:prSet presAssocID="{7DB79F10-CFAF-4C89-AC9C-4E9AC984BE34}" presName="connTx" presStyleLbl="parChTrans1D2" presStyleIdx="5" presStyleCnt="6"/>
      <dgm:spPr/>
    </dgm:pt>
    <dgm:pt modelId="{FB1CA3D4-3594-4573-A962-88A4ECF6A791}" type="pres">
      <dgm:prSet presAssocID="{DD5F3A11-B25C-43F7-A891-2A1E57E549DA}" presName="node" presStyleLbl="node1" presStyleIdx="5" presStyleCnt="6">
        <dgm:presLayoutVars>
          <dgm:bulletEnabled val="1"/>
        </dgm:presLayoutVars>
      </dgm:prSet>
      <dgm:spPr/>
    </dgm:pt>
  </dgm:ptLst>
  <dgm:cxnLst>
    <dgm:cxn modelId="{2D40971C-4353-4818-AD17-4654E570077D}" type="presOf" srcId="{2180CD4A-9A0D-4DB1-9E3E-9D796274E3CB}" destId="{688888D4-B3E6-4AB8-AA96-1A25F0216A7C}" srcOrd="1" destOrd="0" presId="urn:microsoft.com/office/officeart/2005/8/layout/radial1"/>
    <dgm:cxn modelId="{60F3361D-ACE6-4BA6-8F31-C7F4F3BC8B2E}" type="presOf" srcId="{1BAEF07D-20E8-44BA-8543-7B50EA2A92A6}" destId="{9AEE4E25-19F2-4AC4-8CDD-BDAC5221FC12}" srcOrd="1" destOrd="0" presId="urn:microsoft.com/office/officeart/2005/8/layout/radial1"/>
    <dgm:cxn modelId="{E4FEED1D-2219-4F3C-9882-972170D7A64F}" type="presOf" srcId="{DD5F3A11-B25C-43F7-A891-2A1E57E549DA}" destId="{FB1CA3D4-3594-4573-A962-88A4ECF6A791}" srcOrd="0" destOrd="0" presId="urn:microsoft.com/office/officeart/2005/8/layout/radial1"/>
    <dgm:cxn modelId="{FF675D27-ACDE-4B60-B54F-287C2884A09F}" type="presOf" srcId="{53D2C19C-E9AC-4024-AB20-1F6942A88812}" destId="{CF057E3B-2682-4E2A-8DAB-93A721011A44}" srcOrd="1" destOrd="0" presId="urn:microsoft.com/office/officeart/2005/8/layout/radial1"/>
    <dgm:cxn modelId="{393DB039-5FBE-4AFC-B4C8-3EA9001D5841}" type="presOf" srcId="{367357A1-F297-422A-88FC-2D25B7D7ACC1}" destId="{B3B85A01-FD92-4171-8EB8-059643C95F13}" srcOrd="0" destOrd="0" presId="urn:microsoft.com/office/officeart/2005/8/layout/radial1"/>
    <dgm:cxn modelId="{B2CD2869-BCA9-4B2E-AC77-C03243F94217}" type="presOf" srcId="{4CE3BA24-7D6A-43CC-8571-B71A4F1889B3}" destId="{5940E7C6-C3DF-47F0-9FDD-E44A7EA25DCC}" srcOrd="0" destOrd="0" presId="urn:microsoft.com/office/officeart/2005/8/layout/radial1"/>
    <dgm:cxn modelId="{87D5896D-7DE9-4B24-9F22-679B161A1DFC}" srcId="{ADD8FBB6-937E-40D9-A352-D035871D2D73}" destId="{367357A1-F297-422A-88FC-2D25B7D7ACC1}" srcOrd="0" destOrd="0" parTransId="{53D2C19C-E9AC-4024-AB20-1F6942A88812}" sibTransId="{317192B6-294D-452E-9FA3-8EB4FA57D580}"/>
    <dgm:cxn modelId="{63B6E34E-5B77-4DE8-840D-D13C6CE8F55B}" srcId="{ADD8FBB6-937E-40D9-A352-D035871D2D73}" destId="{845B3A59-70DE-47C5-80FF-7E00D9CDC47E}" srcOrd="3" destOrd="0" parTransId="{24D563F9-17D0-4DD5-9984-A7B48AC03C51}" sibTransId="{C49E7D1B-700C-4564-85A2-39E7B57A502E}"/>
    <dgm:cxn modelId="{D7E17556-0266-446E-8602-81A4DD308B3C}" type="presOf" srcId="{2180CD4A-9A0D-4DB1-9E3E-9D796274E3CB}" destId="{1BC35F59-9B9B-43FC-AF54-70FB9A47E2A4}" srcOrd="0" destOrd="0" presId="urn:microsoft.com/office/officeart/2005/8/layout/radial1"/>
    <dgm:cxn modelId="{6EF77F79-3A2E-4346-9389-CA157ED95FDF}" type="presOf" srcId="{1BAEF07D-20E8-44BA-8543-7B50EA2A92A6}" destId="{0EB1D232-1A54-4406-BB77-A6B0D6F4D882}" srcOrd="0" destOrd="0" presId="urn:microsoft.com/office/officeart/2005/8/layout/radial1"/>
    <dgm:cxn modelId="{314ACA80-5C3A-461B-95C5-01C15F08D11F}" type="presOf" srcId="{24D563F9-17D0-4DD5-9984-A7B48AC03C51}" destId="{EC10B250-B68B-4750-8739-DC6F17D06D52}" srcOrd="1" destOrd="0" presId="urn:microsoft.com/office/officeart/2005/8/layout/radial1"/>
    <dgm:cxn modelId="{461D2989-4D76-45BF-BBAB-1F705A28AC2A}" type="presOf" srcId="{24D563F9-17D0-4DD5-9984-A7B48AC03C51}" destId="{1014E318-B474-481B-B5EB-04AB4FD06427}" srcOrd="0" destOrd="0" presId="urn:microsoft.com/office/officeart/2005/8/layout/radial1"/>
    <dgm:cxn modelId="{694E5393-3181-4BA6-9754-4D501F9153DD}" type="presOf" srcId="{F369908F-2E8D-48F4-9660-955F718C2942}" destId="{3F15F3C0-49C6-4645-A2B0-B4887C397B5C}" srcOrd="1" destOrd="0" presId="urn:microsoft.com/office/officeart/2005/8/layout/radial1"/>
    <dgm:cxn modelId="{25E44295-4943-4FD9-9B0C-03ADB246E125}" type="presOf" srcId="{53D2C19C-E9AC-4024-AB20-1F6942A88812}" destId="{534EA76B-23C4-4A0F-8B2A-064061DEB1FC}" srcOrd="0" destOrd="0" presId="urn:microsoft.com/office/officeart/2005/8/layout/radial1"/>
    <dgm:cxn modelId="{F3059C9A-C9CA-46BD-8933-DE9B18CA6A5D}" srcId="{ADD8FBB6-937E-40D9-A352-D035871D2D73}" destId="{CA779E9B-2691-4796-A9D2-9EF8B54BA82C}" srcOrd="1" destOrd="0" parTransId="{F369908F-2E8D-48F4-9660-955F718C2942}" sibTransId="{BBAB44FF-45AF-4B7F-9152-C6D5E84B84F4}"/>
    <dgm:cxn modelId="{10EE66C4-FFB4-4230-B4D5-FD54D9624A61}" srcId="{ADD8FBB6-937E-40D9-A352-D035871D2D73}" destId="{DD5F3A11-B25C-43F7-A891-2A1E57E549DA}" srcOrd="5" destOrd="0" parTransId="{7DB79F10-CFAF-4C89-AC9C-4E9AC984BE34}" sibTransId="{A54215DE-46B7-4198-9193-F261F1EB0B6A}"/>
    <dgm:cxn modelId="{D0AB6BC6-A620-47C8-B518-864D202C2A6E}" type="presOf" srcId="{CA779E9B-2691-4796-A9D2-9EF8B54BA82C}" destId="{E064D411-D4C6-4FA5-8F7F-80C48DA6352C}" srcOrd="0" destOrd="0" presId="urn:microsoft.com/office/officeart/2005/8/layout/radial1"/>
    <dgm:cxn modelId="{877A3FC8-A441-48A8-B45B-D2A8131696F7}" type="presOf" srcId="{FEBDD37F-DFD4-46BE-A22B-65598224C862}" destId="{BE5C97B7-00FA-4904-8C62-C9A44D9259FF}" srcOrd="0" destOrd="0" presId="urn:microsoft.com/office/officeart/2005/8/layout/radial1"/>
    <dgm:cxn modelId="{8CA4C1C9-F416-4259-992B-03ABE50B2DEA}" srcId="{ADD8FBB6-937E-40D9-A352-D035871D2D73}" destId="{4CE3BA24-7D6A-43CC-8571-B71A4F1889B3}" srcOrd="4" destOrd="0" parTransId="{1BAEF07D-20E8-44BA-8543-7B50EA2A92A6}" sibTransId="{BF569E26-D04B-433A-8450-02E48CE97735}"/>
    <dgm:cxn modelId="{C53B16CC-D620-484E-88F5-99FD83235EC9}" type="presOf" srcId="{F369908F-2E8D-48F4-9660-955F718C2942}" destId="{76BB68DC-064B-4270-A584-2B756CA20656}" srcOrd="0" destOrd="0" presId="urn:microsoft.com/office/officeart/2005/8/layout/radial1"/>
    <dgm:cxn modelId="{34EC54CD-AF32-4EA8-A072-A5B37CBF6885}" srcId="{ADD8FBB6-937E-40D9-A352-D035871D2D73}" destId="{FEBDD37F-DFD4-46BE-A22B-65598224C862}" srcOrd="2" destOrd="0" parTransId="{2180CD4A-9A0D-4DB1-9E3E-9D796274E3CB}" sibTransId="{1E1FA678-65CB-4DF7-9D08-114F3706CC5E}"/>
    <dgm:cxn modelId="{A4248EE4-4885-414D-AA8A-37ACD831D5AC}" type="presOf" srcId="{7DB79F10-CFAF-4C89-AC9C-4E9AC984BE34}" destId="{A45CA734-61E5-4BFF-B7DA-79D8F2EF3BA8}" srcOrd="1" destOrd="0" presId="urn:microsoft.com/office/officeart/2005/8/layout/radial1"/>
    <dgm:cxn modelId="{5D535AF4-4478-4DC0-A3B7-99218BDB34DC}" type="presOf" srcId="{845B3A59-70DE-47C5-80FF-7E00D9CDC47E}" destId="{643D62C6-012E-4C88-80C8-E9D9B087EFCB}" srcOrd="0" destOrd="0" presId="urn:microsoft.com/office/officeart/2005/8/layout/radial1"/>
    <dgm:cxn modelId="{D5C1E3F8-F342-49B7-ABE8-0F821B93B647}" srcId="{84635C55-165B-4C3F-A59D-AFB8BE6F1678}" destId="{ADD8FBB6-937E-40D9-A352-D035871D2D73}" srcOrd="0" destOrd="0" parTransId="{76255DFC-8B66-47F4-80FA-581DAC60BEC0}" sibTransId="{61A2D33F-4BE3-488C-90C2-39E5FD8EA75E}"/>
    <dgm:cxn modelId="{9EAF0AFA-AA8B-4543-AF75-CF436F74F02A}" type="presOf" srcId="{7DB79F10-CFAF-4C89-AC9C-4E9AC984BE34}" destId="{BEABBD37-A222-4BC3-A7DC-DC7315F13F3D}" srcOrd="0" destOrd="0" presId="urn:microsoft.com/office/officeart/2005/8/layout/radial1"/>
    <dgm:cxn modelId="{42A76DFA-A55F-464B-9286-F400AE52B85E}" type="presOf" srcId="{84635C55-165B-4C3F-A59D-AFB8BE6F1678}" destId="{46F88983-3BAE-483E-B127-EB5BCED75AD5}" srcOrd="0" destOrd="0" presId="urn:microsoft.com/office/officeart/2005/8/layout/radial1"/>
    <dgm:cxn modelId="{F7F814FE-C7A7-4A31-901C-14F6ED52C3DD}" type="presOf" srcId="{ADD8FBB6-937E-40D9-A352-D035871D2D73}" destId="{68786A35-6912-489E-A25F-05B0191B6987}" srcOrd="0" destOrd="0" presId="urn:microsoft.com/office/officeart/2005/8/layout/radial1"/>
    <dgm:cxn modelId="{CBB8E93C-5E46-438C-8EA4-231034F1E011}" type="presParOf" srcId="{46F88983-3BAE-483E-B127-EB5BCED75AD5}" destId="{68786A35-6912-489E-A25F-05B0191B6987}" srcOrd="0" destOrd="0" presId="urn:microsoft.com/office/officeart/2005/8/layout/radial1"/>
    <dgm:cxn modelId="{7FBC6DA2-C674-4B9A-AC4E-EC7517D6CC0E}" type="presParOf" srcId="{46F88983-3BAE-483E-B127-EB5BCED75AD5}" destId="{534EA76B-23C4-4A0F-8B2A-064061DEB1FC}" srcOrd="1" destOrd="0" presId="urn:microsoft.com/office/officeart/2005/8/layout/radial1"/>
    <dgm:cxn modelId="{4A0A0D27-B124-46FB-A965-DA7BF27E9AD8}" type="presParOf" srcId="{534EA76B-23C4-4A0F-8B2A-064061DEB1FC}" destId="{CF057E3B-2682-4E2A-8DAB-93A721011A44}" srcOrd="0" destOrd="0" presId="urn:microsoft.com/office/officeart/2005/8/layout/radial1"/>
    <dgm:cxn modelId="{885E82DF-990E-4623-B130-EEC2FB5F6D7C}" type="presParOf" srcId="{46F88983-3BAE-483E-B127-EB5BCED75AD5}" destId="{B3B85A01-FD92-4171-8EB8-059643C95F13}" srcOrd="2" destOrd="0" presId="urn:microsoft.com/office/officeart/2005/8/layout/radial1"/>
    <dgm:cxn modelId="{9516A457-8CDA-4DD9-9CE9-6B42B8B36FBD}" type="presParOf" srcId="{46F88983-3BAE-483E-B127-EB5BCED75AD5}" destId="{76BB68DC-064B-4270-A584-2B756CA20656}" srcOrd="3" destOrd="0" presId="urn:microsoft.com/office/officeart/2005/8/layout/radial1"/>
    <dgm:cxn modelId="{33C43618-4665-45F4-880D-28D85F34FA25}" type="presParOf" srcId="{76BB68DC-064B-4270-A584-2B756CA20656}" destId="{3F15F3C0-49C6-4645-A2B0-B4887C397B5C}" srcOrd="0" destOrd="0" presId="urn:microsoft.com/office/officeart/2005/8/layout/radial1"/>
    <dgm:cxn modelId="{86D47DB4-544D-4DC3-9068-AAD88134B021}" type="presParOf" srcId="{46F88983-3BAE-483E-B127-EB5BCED75AD5}" destId="{E064D411-D4C6-4FA5-8F7F-80C48DA6352C}" srcOrd="4" destOrd="0" presId="urn:microsoft.com/office/officeart/2005/8/layout/radial1"/>
    <dgm:cxn modelId="{659DAE96-CE12-48B1-82A0-4E7427295D7C}" type="presParOf" srcId="{46F88983-3BAE-483E-B127-EB5BCED75AD5}" destId="{1BC35F59-9B9B-43FC-AF54-70FB9A47E2A4}" srcOrd="5" destOrd="0" presId="urn:microsoft.com/office/officeart/2005/8/layout/radial1"/>
    <dgm:cxn modelId="{188D4613-74C2-4493-AF96-BE8FF48C44C0}" type="presParOf" srcId="{1BC35F59-9B9B-43FC-AF54-70FB9A47E2A4}" destId="{688888D4-B3E6-4AB8-AA96-1A25F0216A7C}" srcOrd="0" destOrd="0" presId="urn:microsoft.com/office/officeart/2005/8/layout/radial1"/>
    <dgm:cxn modelId="{D9A50ECF-27E1-45CC-AAC2-75DA0DBA0328}" type="presParOf" srcId="{46F88983-3BAE-483E-B127-EB5BCED75AD5}" destId="{BE5C97B7-00FA-4904-8C62-C9A44D9259FF}" srcOrd="6" destOrd="0" presId="urn:microsoft.com/office/officeart/2005/8/layout/radial1"/>
    <dgm:cxn modelId="{89DE9F88-E9D5-473A-B953-4A40B0C9AE2D}" type="presParOf" srcId="{46F88983-3BAE-483E-B127-EB5BCED75AD5}" destId="{1014E318-B474-481B-B5EB-04AB4FD06427}" srcOrd="7" destOrd="0" presId="urn:microsoft.com/office/officeart/2005/8/layout/radial1"/>
    <dgm:cxn modelId="{10F67982-EDED-4843-837E-6C2CA3A4795C}" type="presParOf" srcId="{1014E318-B474-481B-B5EB-04AB4FD06427}" destId="{EC10B250-B68B-4750-8739-DC6F17D06D52}" srcOrd="0" destOrd="0" presId="urn:microsoft.com/office/officeart/2005/8/layout/radial1"/>
    <dgm:cxn modelId="{87075305-053B-4A99-85E4-18E2B9735996}" type="presParOf" srcId="{46F88983-3BAE-483E-B127-EB5BCED75AD5}" destId="{643D62C6-012E-4C88-80C8-E9D9B087EFCB}" srcOrd="8" destOrd="0" presId="urn:microsoft.com/office/officeart/2005/8/layout/radial1"/>
    <dgm:cxn modelId="{BD58D22E-2E45-4579-B696-1B8866F8B020}" type="presParOf" srcId="{46F88983-3BAE-483E-B127-EB5BCED75AD5}" destId="{0EB1D232-1A54-4406-BB77-A6B0D6F4D882}" srcOrd="9" destOrd="0" presId="urn:microsoft.com/office/officeart/2005/8/layout/radial1"/>
    <dgm:cxn modelId="{D4228DC9-D72B-4923-8F9A-B01A5A7A3F6B}" type="presParOf" srcId="{0EB1D232-1A54-4406-BB77-A6B0D6F4D882}" destId="{9AEE4E25-19F2-4AC4-8CDD-BDAC5221FC12}" srcOrd="0" destOrd="0" presId="urn:microsoft.com/office/officeart/2005/8/layout/radial1"/>
    <dgm:cxn modelId="{9C6C30E5-EC07-4104-A48C-A4C52A9EF726}" type="presParOf" srcId="{46F88983-3BAE-483E-B127-EB5BCED75AD5}" destId="{5940E7C6-C3DF-47F0-9FDD-E44A7EA25DCC}" srcOrd="10" destOrd="0" presId="urn:microsoft.com/office/officeart/2005/8/layout/radial1"/>
    <dgm:cxn modelId="{7B6A10E5-E5A9-4DB5-9959-E5CA3024B073}" type="presParOf" srcId="{46F88983-3BAE-483E-B127-EB5BCED75AD5}" destId="{BEABBD37-A222-4BC3-A7DC-DC7315F13F3D}" srcOrd="11" destOrd="0" presId="urn:microsoft.com/office/officeart/2005/8/layout/radial1"/>
    <dgm:cxn modelId="{BECBE4B1-2686-4D06-9AAC-773013824A9C}" type="presParOf" srcId="{BEABBD37-A222-4BC3-A7DC-DC7315F13F3D}" destId="{A45CA734-61E5-4BFF-B7DA-79D8F2EF3BA8}" srcOrd="0" destOrd="0" presId="urn:microsoft.com/office/officeart/2005/8/layout/radial1"/>
    <dgm:cxn modelId="{BBC5EE07-0B1A-4888-8D4A-1ED3A0DC2302}" type="presParOf" srcId="{46F88983-3BAE-483E-B127-EB5BCED75AD5}" destId="{FB1CA3D4-3594-4573-A962-88A4ECF6A79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86A35-6912-489E-A25F-05B0191B6987}">
      <dsp:nvSpPr>
        <dsp:cNvPr id="0" name=""/>
        <dsp:cNvSpPr/>
      </dsp:nvSpPr>
      <dsp:spPr>
        <a:xfrm>
          <a:off x="2250329" y="1425828"/>
          <a:ext cx="1094090" cy="1094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GHU</a:t>
          </a:r>
        </a:p>
      </dsp:txBody>
      <dsp:txXfrm>
        <a:off x="2410555" y="1586054"/>
        <a:ext cx="773638" cy="773638"/>
      </dsp:txXfrm>
    </dsp:sp>
    <dsp:sp modelId="{534EA76B-23C4-4A0F-8B2A-064061DEB1FC}">
      <dsp:nvSpPr>
        <dsp:cNvPr id="0" name=""/>
        <dsp:cNvSpPr/>
      </dsp:nvSpPr>
      <dsp:spPr>
        <a:xfrm rot="16200000">
          <a:off x="2633141" y="1243995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2789163" y="1253383"/>
        <a:ext cx="16423" cy="16423"/>
      </dsp:txXfrm>
    </dsp:sp>
    <dsp:sp modelId="{B3B85A01-FD92-4171-8EB8-059643C95F13}">
      <dsp:nvSpPr>
        <dsp:cNvPr id="0" name=""/>
        <dsp:cNvSpPr/>
      </dsp:nvSpPr>
      <dsp:spPr>
        <a:xfrm>
          <a:off x="2250329" y="3271"/>
          <a:ext cx="1094090" cy="1094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Regulatory compliance</a:t>
          </a:r>
        </a:p>
      </dsp:txBody>
      <dsp:txXfrm>
        <a:off x="2410555" y="163497"/>
        <a:ext cx="773638" cy="773638"/>
      </dsp:txXfrm>
    </dsp:sp>
    <dsp:sp modelId="{76BB68DC-064B-4270-A584-2B756CA20656}">
      <dsp:nvSpPr>
        <dsp:cNvPr id="0" name=""/>
        <dsp:cNvSpPr/>
      </dsp:nvSpPr>
      <dsp:spPr>
        <a:xfrm rot="19800000">
          <a:off x="3249127" y="1599634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3405148" y="1609023"/>
        <a:ext cx="16423" cy="16423"/>
      </dsp:txXfrm>
    </dsp:sp>
    <dsp:sp modelId="{E064D411-D4C6-4FA5-8F7F-80C48DA6352C}">
      <dsp:nvSpPr>
        <dsp:cNvPr id="0" name=""/>
        <dsp:cNvSpPr/>
      </dsp:nvSpPr>
      <dsp:spPr>
        <a:xfrm>
          <a:off x="3482300" y="714550"/>
          <a:ext cx="1094090" cy="1094090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Surveillance and pest risk assessment </a:t>
          </a:r>
        </a:p>
      </dsp:txBody>
      <dsp:txXfrm>
        <a:off x="3642526" y="874776"/>
        <a:ext cx="773638" cy="773638"/>
      </dsp:txXfrm>
    </dsp:sp>
    <dsp:sp modelId="{1BC35F59-9B9B-43FC-AF54-70FB9A47E2A4}">
      <dsp:nvSpPr>
        <dsp:cNvPr id="0" name=""/>
        <dsp:cNvSpPr/>
      </dsp:nvSpPr>
      <dsp:spPr>
        <a:xfrm rot="1800000">
          <a:off x="3249127" y="2310913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3405148" y="2320301"/>
        <a:ext cx="16423" cy="16423"/>
      </dsp:txXfrm>
    </dsp:sp>
    <dsp:sp modelId="{BE5C97B7-00FA-4904-8C62-C9A44D9259FF}">
      <dsp:nvSpPr>
        <dsp:cNvPr id="0" name=""/>
        <dsp:cNvSpPr/>
      </dsp:nvSpPr>
      <dsp:spPr>
        <a:xfrm>
          <a:off x="3482300" y="2137107"/>
          <a:ext cx="1094090" cy="109409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Training and capacity development </a:t>
          </a:r>
        </a:p>
      </dsp:txBody>
      <dsp:txXfrm>
        <a:off x="3642526" y="2297333"/>
        <a:ext cx="773638" cy="773638"/>
      </dsp:txXfrm>
    </dsp:sp>
    <dsp:sp modelId="{1014E318-B474-481B-B5EB-04AB4FD06427}">
      <dsp:nvSpPr>
        <dsp:cNvPr id="0" name=""/>
        <dsp:cNvSpPr/>
      </dsp:nvSpPr>
      <dsp:spPr>
        <a:xfrm rot="5400000">
          <a:off x="2633141" y="2666552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2789163" y="2675940"/>
        <a:ext cx="16423" cy="16423"/>
      </dsp:txXfrm>
    </dsp:sp>
    <dsp:sp modelId="{643D62C6-012E-4C88-80C8-E9D9B087EFCB}">
      <dsp:nvSpPr>
        <dsp:cNvPr id="0" name=""/>
        <dsp:cNvSpPr/>
      </dsp:nvSpPr>
      <dsp:spPr>
        <a:xfrm>
          <a:off x="2250329" y="2848385"/>
          <a:ext cx="1094090" cy="10940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Knowledge on exotic and endemic pest and pathogens </a:t>
          </a:r>
        </a:p>
      </dsp:txBody>
      <dsp:txXfrm>
        <a:off x="2410555" y="3008611"/>
        <a:ext cx="773638" cy="773638"/>
      </dsp:txXfrm>
    </dsp:sp>
    <dsp:sp modelId="{0EB1D232-1A54-4406-BB77-A6B0D6F4D882}">
      <dsp:nvSpPr>
        <dsp:cNvPr id="0" name=""/>
        <dsp:cNvSpPr/>
      </dsp:nvSpPr>
      <dsp:spPr>
        <a:xfrm rot="9000000">
          <a:off x="2017156" y="2310913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 rot="10800000">
        <a:off x="2173178" y="2320301"/>
        <a:ext cx="16423" cy="16423"/>
      </dsp:txXfrm>
    </dsp:sp>
    <dsp:sp modelId="{5940E7C6-C3DF-47F0-9FDD-E44A7EA25DCC}">
      <dsp:nvSpPr>
        <dsp:cNvPr id="0" name=""/>
        <dsp:cNvSpPr/>
      </dsp:nvSpPr>
      <dsp:spPr>
        <a:xfrm>
          <a:off x="1018359" y="2137107"/>
          <a:ext cx="1094090" cy="10940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 Clean planting material production &amp; distribution </a:t>
          </a:r>
        </a:p>
      </dsp:txBody>
      <dsp:txXfrm>
        <a:off x="1178585" y="2297333"/>
        <a:ext cx="773638" cy="773638"/>
      </dsp:txXfrm>
    </dsp:sp>
    <dsp:sp modelId="{BEABBD37-A222-4BC3-A7DC-DC7315F13F3D}">
      <dsp:nvSpPr>
        <dsp:cNvPr id="0" name=""/>
        <dsp:cNvSpPr/>
      </dsp:nvSpPr>
      <dsp:spPr>
        <a:xfrm rot="12600000">
          <a:off x="2017156" y="1599634"/>
          <a:ext cx="328466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328466" y="176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2173178" y="1609023"/>
        <a:ext cx="16423" cy="16423"/>
      </dsp:txXfrm>
    </dsp:sp>
    <dsp:sp modelId="{FB1CA3D4-3594-4573-A962-88A4ECF6A791}">
      <dsp:nvSpPr>
        <dsp:cNvPr id="0" name=""/>
        <dsp:cNvSpPr/>
      </dsp:nvSpPr>
      <dsp:spPr>
        <a:xfrm>
          <a:off x="1018359" y="714550"/>
          <a:ext cx="1094090" cy="109409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Development of Diagnostic tools and procedures </a:t>
          </a:r>
        </a:p>
      </dsp:txBody>
      <dsp:txXfrm>
        <a:off x="1178585" y="874776"/>
        <a:ext cx="773638" cy="77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928-0C3E-4ED8-90AE-E560853C5428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F5AE-4922-40B3-BC52-D142E057D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5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DEE-9154-4ECF-BD19-2512E89EA232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8625-ABA9-47AC-97D8-2031586E3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4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45" t="21708" r="-2459" b="5059"/>
          <a:stretch/>
        </p:blipFill>
        <p:spPr>
          <a:xfrm>
            <a:off x="-1" y="0"/>
            <a:ext cx="86744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6" y="1577131"/>
            <a:ext cx="8016103" cy="1390342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014D9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95" y="3083055"/>
            <a:ext cx="8016103" cy="31367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695" y="6356351"/>
            <a:ext cx="4950943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3694" y="2967473"/>
            <a:ext cx="8016103" cy="0"/>
          </a:xfrm>
          <a:prstGeom prst="line">
            <a:avLst/>
          </a:prstGeom>
          <a:ln w="38100">
            <a:solidFill>
              <a:srgbClr val="014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686" y="1765300"/>
            <a:ext cx="4150313" cy="509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6" y="240490"/>
            <a:ext cx="6779741" cy="1200505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014D9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6" y="1622854"/>
            <a:ext cx="8016104" cy="45541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rgbClr val="014D91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014D91"/>
              </a:buClr>
              <a:buFont typeface=".AppleSystemUIFont" charset="-120"/>
              <a:buChar char="-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7172" y="6356351"/>
            <a:ext cx="5091670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43696" y="6359210"/>
            <a:ext cx="271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www.cgiar.org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3696" y="1432369"/>
            <a:ext cx="6779743" cy="0"/>
          </a:xfrm>
          <a:prstGeom prst="line">
            <a:avLst/>
          </a:prstGeom>
          <a:ln w="38100">
            <a:solidFill>
              <a:srgbClr val="014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918" y="6356351"/>
            <a:ext cx="13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2DC1-60C5-45F4-A298-97ECE83F2A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686" y="1765300"/>
            <a:ext cx="4150313" cy="509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231864"/>
            <a:ext cx="6779741" cy="1208743"/>
          </a:xfrm>
        </p:spPr>
        <p:txBody>
          <a:bodyPr anchor="b"/>
          <a:lstStyle>
            <a:lvl1pPr>
              <a:defRPr>
                <a:solidFill>
                  <a:srgbClr val="014D9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1681163"/>
            <a:ext cx="395448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97" y="2505075"/>
            <a:ext cx="3954485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9306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93065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3696" y="6359210"/>
            <a:ext cx="271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www.cgiar.org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3696" y="1432369"/>
            <a:ext cx="6779743" cy="0"/>
          </a:xfrm>
          <a:prstGeom prst="line">
            <a:avLst/>
          </a:prstGeom>
          <a:ln w="38100">
            <a:solidFill>
              <a:srgbClr val="014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7172" y="6356351"/>
            <a:ext cx="5091670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6918" y="6356351"/>
            <a:ext cx="13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C30A-0643-4813-9F1D-5869F0F90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231864"/>
            <a:ext cx="6779741" cy="1216981"/>
          </a:xfrm>
        </p:spPr>
        <p:txBody>
          <a:bodyPr anchor="b"/>
          <a:lstStyle>
            <a:lvl1pPr>
              <a:defRPr b="1" i="0">
                <a:solidFill>
                  <a:srgbClr val="014D9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696" y="1622854"/>
            <a:ext cx="8016104" cy="45541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rgbClr val="014D91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2pPr>
            <a:lvl3pPr marL="1143000" indent="-228600">
              <a:buClr>
                <a:srgbClr val="014D91"/>
              </a:buClr>
              <a:buFont typeface=".AppleSystemUIFont" charset="-120"/>
              <a:buChar char="-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43696" y="6359210"/>
            <a:ext cx="271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www.cgiar.org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7172" y="6356351"/>
            <a:ext cx="5091670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918" y="6356351"/>
            <a:ext cx="13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C30A-0643-4813-9F1D-5869F0F90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686" y="1765300"/>
            <a:ext cx="4150313" cy="509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14D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631092"/>
            <a:ext cx="4672409" cy="45887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16242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7390" y="6356351"/>
            <a:ext cx="3181452" cy="365125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6918" y="6356351"/>
            <a:ext cx="13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C30A-0643-4813-9F1D-5869F0F905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3696" y="6359210"/>
            <a:ext cx="271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www.cgiar.org</a:t>
            </a:r>
          </a:p>
        </p:txBody>
      </p:sp>
    </p:spTree>
    <p:extLst>
      <p:ext uri="{BB962C8B-B14F-4D97-AF65-F5344CB8AC3E}">
        <p14:creationId xmlns:p14="http://schemas.microsoft.com/office/powerpoint/2010/main" val="13631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980" y="231864"/>
            <a:ext cx="952820" cy="12087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546312" y="6352679"/>
            <a:ext cx="1074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www.cgiar.org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2DC1-60C5-45F4-A298-97ECE83F2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9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4D9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D91"/>
        </a:buClr>
        <a:buSzPct val="80000"/>
        <a:buFont typeface="Wingdings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D91"/>
        </a:buClr>
        <a:buFont typeface=".AppleSystemUIFont" charset="-120"/>
        <a:buChar char="-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D91"/>
        </a:buClr>
        <a:buSzPct val="60000"/>
        <a:buFont typeface=".AppleSystemUIFont" charset="-12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mailto:L.kumar@cgiar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1.jpeg"/><Relationship Id="rId7" Type="http://schemas.openxmlformats.org/officeDocument/2006/relationships/hyperlink" Target="mailto:L.kumar@cgiar.org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nebanks.org/the-platform/germplasm-health/" TargetMode="External"/><Relationship Id="rId5" Type="http://schemas.openxmlformats.org/officeDocument/2006/relationships/image" Target="../media/image93.jpeg"/><Relationship Id="rId10" Type="http://schemas.openxmlformats.org/officeDocument/2006/relationships/image" Target="../media/image95.jpeg"/><Relationship Id="rId4" Type="http://schemas.openxmlformats.org/officeDocument/2006/relationships/image" Target="../media/image92.jpeg"/><Relationship Id="rId9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35554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rgbClr val="008000"/>
                </a:solidFill>
              </a:rPr>
              <a:t>CGIAR Germplasm Health: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How “Germplasm Health Units (GHUs)” ensure biosecurity to germplasm conservation and distribution for use, and prevent transboundary spread of pests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5411" y="6570351"/>
            <a:ext cx="3839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23 Oct 2019, 31</a:t>
            </a:r>
            <a:r>
              <a:rPr lang="en-US" sz="1000" baseline="30000" dirty="0"/>
              <a:t>st</a:t>
            </a:r>
            <a:r>
              <a:rPr lang="en-US" sz="1000" dirty="0"/>
              <a:t> Technical Consultation Among RPPOs, Abuja, Nigeria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0701" y="3114000"/>
            <a:ext cx="5802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Lava Kumar (IITA) </a:t>
            </a:r>
          </a:p>
          <a:p>
            <a:pPr algn="ctr"/>
            <a:r>
              <a:rPr lang="en-US" dirty="0"/>
              <a:t>Representing Germplasm Health Units of CGIAR Centers &amp;</a:t>
            </a:r>
          </a:p>
          <a:p>
            <a:pPr algn="ctr"/>
            <a:r>
              <a:rPr lang="en-US" dirty="0"/>
              <a:t>CGIAR Genebank Platform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D880D-1F2F-4248-B646-DA781DA72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645" y="4187110"/>
            <a:ext cx="6306604" cy="250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33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dirty="0"/>
              <a:t>Global distribution of germplasm </a:t>
            </a:r>
            <a:endParaRPr lang="en-US" sz="2700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A1FA02A-DA93-4B43-8EBD-B3C111988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77" y="1503438"/>
            <a:ext cx="6238511" cy="440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7F021-2E7E-4ACF-BF9A-CA60D0EC6662}"/>
              </a:ext>
            </a:extLst>
          </p:cNvPr>
          <p:cNvSpPr txBox="1"/>
          <p:nvPr/>
        </p:nvSpPr>
        <p:spPr>
          <a:xfrm>
            <a:off x="112663" y="6174978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GCDT 2008-2010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CC564-62CB-4284-AA84-F4F80F398A73}"/>
              </a:ext>
            </a:extLst>
          </p:cNvPr>
          <p:cNvSpPr txBox="1"/>
          <p:nvPr/>
        </p:nvSpPr>
        <p:spPr>
          <a:xfrm>
            <a:off x="4093193" y="4122867"/>
            <a:ext cx="4938144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indent="-130969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Highest per cent of international germplasm distribution (~85%)</a:t>
            </a:r>
          </a:p>
          <a:p>
            <a:pPr marL="130969" indent="-130969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&gt;2,000 requests per year</a:t>
            </a:r>
          </a:p>
          <a:p>
            <a:pPr marL="130969" indent="-130969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&gt;100 countries served per year  </a:t>
            </a:r>
          </a:p>
          <a:p>
            <a:pPr marL="130969" indent="-130969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Seed, clonal and tree germplasm </a:t>
            </a:r>
          </a:p>
          <a:p>
            <a:pPr marL="130969" indent="-130969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(landraces, improved lines and wild relatives)</a:t>
            </a:r>
          </a:p>
        </p:txBody>
      </p:sp>
    </p:spTree>
    <p:extLst>
      <p:ext uri="{BB962C8B-B14F-4D97-AF65-F5344CB8AC3E}">
        <p14:creationId xmlns:p14="http://schemas.microsoft.com/office/powerpoint/2010/main" val="284886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dirty="0"/>
              <a:t>Global distribution of germplasm </a:t>
            </a:r>
            <a:endParaRPr lang="en-US" sz="2700" i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23DA1AD-AC18-42A6-8873-1DC42936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669" y="2892862"/>
            <a:ext cx="4128369" cy="32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56D09-DD5A-4A5F-9FF3-7FA831F7CFE4}"/>
              </a:ext>
            </a:extLst>
          </p:cNvPr>
          <p:cNvSpPr txBox="1"/>
          <p:nvPr/>
        </p:nvSpPr>
        <p:spPr>
          <a:xfrm>
            <a:off x="7180076" y="6125519"/>
            <a:ext cx="1431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(Source: Galluzi et al 2016)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72CB3-4040-4AEF-AB20-FB5639385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62" y="3806249"/>
            <a:ext cx="3725245" cy="16291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3B41F-AB37-4CC8-8AC1-CE80B7CD7DDB}"/>
              </a:ext>
            </a:extLst>
          </p:cNvPr>
          <p:cNvGrpSpPr/>
          <p:nvPr/>
        </p:nvGrpSpPr>
        <p:grpSpPr>
          <a:xfrm>
            <a:off x="285962" y="1530729"/>
            <a:ext cx="5673043" cy="1708087"/>
            <a:chOff x="65315" y="662918"/>
            <a:chExt cx="7562088" cy="22768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7F5045-589B-490F-BA2D-436DEF42E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5" y="662918"/>
              <a:ext cx="7562088" cy="227685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BF1F0D-6DC6-47D4-8214-244DB9802807}"/>
                </a:ext>
              </a:extLst>
            </p:cNvPr>
            <p:cNvCxnSpPr/>
            <p:nvPr/>
          </p:nvCxnSpPr>
          <p:spPr>
            <a:xfrm flipV="1">
              <a:off x="516577" y="2850078"/>
              <a:ext cx="6590805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11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u="sng" dirty="0"/>
              <a:t>Global distribution of germplasm </a:t>
            </a:r>
            <a:r>
              <a:rPr lang="en-US" sz="2700" dirty="0"/>
              <a:t>- 2018</a:t>
            </a:r>
            <a:endParaRPr lang="en-US" sz="2700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C2C36C-1118-45F9-A954-B30B1C152C83}"/>
              </a:ext>
            </a:extLst>
          </p:cNvPr>
          <p:cNvGrpSpPr/>
          <p:nvPr/>
        </p:nvGrpSpPr>
        <p:grpSpPr>
          <a:xfrm>
            <a:off x="5166337" y="2192452"/>
            <a:ext cx="3655946" cy="3574545"/>
            <a:chOff x="6886654" y="1095292"/>
            <a:chExt cx="4873325" cy="47648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BE44BD-F6F5-4689-B3C9-07B4D8FD0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6654" y="1095292"/>
              <a:ext cx="4809715" cy="466741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60CC7E-8023-4D67-A84F-C79A5144D78E}"/>
                </a:ext>
              </a:extLst>
            </p:cNvPr>
            <p:cNvSpPr/>
            <p:nvPr/>
          </p:nvSpPr>
          <p:spPr>
            <a:xfrm>
              <a:off x="11306755" y="4675367"/>
              <a:ext cx="453224" cy="1184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84C363B-F5B8-4302-9C4B-58253268EBAA}"/>
              </a:ext>
            </a:extLst>
          </p:cNvPr>
          <p:cNvSpPr txBox="1"/>
          <p:nvPr/>
        </p:nvSpPr>
        <p:spPr>
          <a:xfrm>
            <a:off x="6342071" y="5766997"/>
            <a:ext cx="27767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2018 CGIAR Genebank Platform Annual Report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3A538B-5BC3-4963-89D1-6C0FEC947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4" y="1858065"/>
            <a:ext cx="4962907" cy="39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0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38189-9A6F-4705-A938-DF6535508AC5}"/>
              </a:ext>
            </a:extLst>
          </p:cNvPr>
          <p:cNvSpPr/>
          <p:nvPr/>
        </p:nvSpPr>
        <p:spPr>
          <a:xfrm>
            <a:off x="0" y="6368902"/>
            <a:ext cx="1796902" cy="2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distribution of germplasm from CGIAR Centers - 2018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33D10-C276-40D2-982A-180934BCDB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9677"/>
            <a:ext cx="9144001" cy="4140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CA628-27E2-49AD-B3F9-13FEA6AFA72A}"/>
              </a:ext>
            </a:extLst>
          </p:cNvPr>
          <p:cNvSpPr txBox="1"/>
          <p:nvPr/>
        </p:nvSpPr>
        <p:spPr>
          <a:xfrm>
            <a:off x="678209" y="5709684"/>
            <a:ext cx="7787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95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61,376 samples distributed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1,349,533 diagnostic tests (~UD$10 sample; 10 million in 2018)</a:t>
            </a:r>
          </a:p>
        </p:txBody>
      </p:sp>
    </p:spTree>
    <p:extLst>
      <p:ext uri="{BB962C8B-B14F-4D97-AF65-F5344CB8AC3E}">
        <p14:creationId xmlns:p14="http://schemas.microsoft.com/office/powerpoint/2010/main" val="90045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distribution of germplasm from CGIAR Centers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6D6E4-B4DB-4516-9AB6-3AF124B97A99}"/>
              </a:ext>
            </a:extLst>
          </p:cNvPr>
          <p:cNvSpPr txBox="1"/>
          <p:nvPr/>
        </p:nvSpPr>
        <p:spPr>
          <a:xfrm>
            <a:off x="6367278" y="6319890"/>
            <a:ext cx="27767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2018 CGIAR Genebank Platform Annual Report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27FC2-C2B4-44FC-967C-9169F966A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9" y="1658697"/>
            <a:ext cx="8670162" cy="46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9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Intercontinental spread of pathogens and pests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F9202-8ACA-4F35-B654-5BE2B0B3E4DC}"/>
              </a:ext>
            </a:extLst>
          </p:cNvPr>
          <p:cNvGrpSpPr/>
          <p:nvPr/>
        </p:nvGrpSpPr>
        <p:grpSpPr>
          <a:xfrm>
            <a:off x="1726208" y="4016752"/>
            <a:ext cx="6610740" cy="2337717"/>
            <a:chOff x="59377" y="1630629"/>
            <a:chExt cx="17208481" cy="5193067"/>
          </a:xfrm>
        </p:grpSpPr>
        <p:pic>
          <p:nvPicPr>
            <p:cNvPr id="8" name="Picture 2" descr="State government officers set fire to wheat in Sonpukur village on Chapra block in Nadia district of West Bengal.">
              <a:extLst>
                <a:ext uri="{FF2B5EF4-FFF2-40B4-BE49-F238E27FC236}">
                  <a16:creationId xmlns:a16="http://schemas.microsoft.com/office/drawing/2014/main" id="{ED951F1C-37E7-4B95-A981-FD82B71B4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7" y="1630629"/>
              <a:ext cx="9060873" cy="509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576B9E-409F-41EC-9314-2BA30B4BB782}"/>
                </a:ext>
              </a:extLst>
            </p:cNvPr>
            <p:cNvSpPr txBox="1"/>
            <p:nvPr/>
          </p:nvSpPr>
          <p:spPr>
            <a:xfrm>
              <a:off x="133537" y="6413474"/>
              <a:ext cx="17134321" cy="410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bg2"/>
                  </a:solidFill>
                </a:rPr>
                <a:t>http://www.hindustantimes.com/kolkata/deadly-wheat-blast-symptoms-enters-india-through-the-bangladesh-border-bengal-govt-burning-crops-on-war-footing/story-3zoWQ0H7sdMU4HxQyzWUsN.html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541A3C-4E3F-4A93-84AA-54ACE49D1356}"/>
              </a:ext>
            </a:extLst>
          </p:cNvPr>
          <p:cNvGrpSpPr/>
          <p:nvPr/>
        </p:nvGrpSpPr>
        <p:grpSpPr>
          <a:xfrm>
            <a:off x="6802488" y="4016751"/>
            <a:ext cx="2246143" cy="2276985"/>
            <a:chOff x="6602680" y="1724955"/>
            <a:chExt cx="2273385" cy="2228852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5343C4C5-27C5-48A4-A529-F83FE015C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065" y="1724955"/>
              <a:ext cx="1524000" cy="2225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C:\Users\Lkumar\Documents\1 virus research\GHU\GHU Diagnosis\Maize pest 2016\DSC01241b.jpg">
              <a:extLst>
                <a:ext uri="{FF2B5EF4-FFF2-40B4-BE49-F238E27FC236}">
                  <a16:creationId xmlns:a16="http://schemas.microsoft.com/office/drawing/2014/main" id="{0B200FD4-40DD-48F0-AABF-9916697BF856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680" y="1737657"/>
              <a:ext cx="1116330" cy="2216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5" descr="C:\Users\Lkumar\Desktop\New folder\IMG_3577.jpg">
            <a:extLst>
              <a:ext uri="{FF2B5EF4-FFF2-40B4-BE49-F238E27FC236}">
                <a16:creationId xmlns:a16="http://schemas.microsoft.com/office/drawing/2014/main" id="{6111AFDA-BEE1-4538-9CA5-5252391C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62" y="4016752"/>
            <a:ext cx="1550130" cy="2294355"/>
          </a:xfrm>
          <a:prstGeom prst="rect">
            <a:avLst/>
          </a:prstGeom>
          <a:noFill/>
        </p:spPr>
      </p:pic>
      <p:pic>
        <p:nvPicPr>
          <p:cNvPr id="16" name="Picture 2" descr="Image result for fusarium wilt of banana">
            <a:extLst>
              <a:ext uri="{FF2B5EF4-FFF2-40B4-BE49-F238E27FC236}">
                <a16:creationId xmlns:a16="http://schemas.microsoft.com/office/drawing/2014/main" id="{B10D883E-7B70-4C30-9288-432DC3AA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511" y="4018966"/>
            <a:ext cx="1482463" cy="22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ADC667-F407-41E3-9A8E-51D05B6A00EB}"/>
              </a:ext>
            </a:extLst>
          </p:cNvPr>
          <p:cNvSpPr/>
          <p:nvPr/>
        </p:nvSpPr>
        <p:spPr>
          <a:xfrm>
            <a:off x="176384" y="1583729"/>
            <a:ext cx="8529165" cy="199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76" b="1" dirty="0"/>
              <a:t>Maize lethal necrosis: East Asia to East Africa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76" b="1" dirty="0"/>
              <a:t>Wheat blast (</a:t>
            </a:r>
            <a:r>
              <a:rPr lang="en-US" sz="1876" b="1" i="1" dirty="0"/>
              <a:t>Magnaporthe oryzae</a:t>
            </a:r>
            <a:r>
              <a:rPr lang="en-US" sz="1876" b="1" dirty="0"/>
              <a:t>): Latin America to Bangladesh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76" b="1" dirty="0"/>
              <a:t>Fusarium wilt race TR4: East Asia to Southern Africa, and Latin America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76" b="1" dirty="0"/>
              <a:t>Fallarmy worm: Americas to Africa and Asia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76" b="1" dirty="0"/>
              <a:t>Cassava mosaic:  South Asia to East Asia</a:t>
            </a:r>
          </a:p>
        </p:txBody>
      </p:sp>
      <p:pic>
        <p:nvPicPr>
          <p:cNvPr id="18" name="Picture 4" descr="Image result for cassava mosaic disease">
            <a:extLst>
              <a:ext uri="{FF2B5EF4-FFF2-40B4-BE49-F238E27FC236}">
                <a16:creationId xmlns:a16="http://schemas.microsoft.com/office/drawing/2014/main" id="{AFB07508-4B97-4922-8149-AD731E37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290" y="4029727"/>
            <a:ext cx="1827010" cy="22761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767C6-648D-4E0D-A4A3-080C7D504736}"/>
              </a:ext>
            </a:extLst>
          </p:cNvPr>
          <p:cNvSpPr txBox="1"/>
          <p:nvPr/>
        </p:nvSpPr>
        <p:spPr>
          <a:xfrm>
            <a:off x="176384" y="5772150"/>
            <a:ext cx="742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MLN                    CMD                          Wheat blast            FoC TR4                 FAW</a:t>
            </a:r>
          </a:p>
        </p:txBody>
      </p:sp>
    </p:spTree>
    <p:extLst>
      <p:ext uri="{BB962C8B-B14F-4D97-AF65-F5344CB8AC3E}">
        <p14:creationId xmlns:p14="http://schemas.microsoft.com/office/powerpoint/2010/main" val="171325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Emerging and Remerging Diseases of 21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Century in Africa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6B9B280-EE39-4709-B775-16D591BE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10" y="1466785"/>
            <a:ext cx="8779979" cy="36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6CC49-2440-4184-BEFF-86223971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986" y="5316628"/>
            <a:ext cx="1249325" cy="13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F8EF58-5506-4A2B-AE31-3E4C6F4D6B47}"/>
              </a:ext>
            </a:extLst>
          </p:cNvPr>
          <p:cNvSpPr txBox="1"/>
          <p:nvPr/>
        </p:nvSpPr>
        <p:spPr>
          <a:xfrm>
            <a:off x="3181310" y="5242547"/>
            <a:ext cx="44726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Pan-Africa spread of invasive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Fall armyworm</a:t>
            </a:r>
            <a:r>
              <a:rPr lang="en-US" i="1" dirty="0">
                <a:latin typeface="Calibri" panose="020F0502020204030204" pitchFamily="34" charset="0"/>
              </a:rPr>
              <a:t> (Spodoptera frugipreda)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Papaya mealybug </a:t>
            </a:r>
            <a:r>
              <a:rPr lang="en-US" i="1" dirty="0">
                <a:latin typeface="Calibri" panose="020F0502020204030204" pitchFamily="34" charset="0"/>
              </a:rPr>
              <a:t>(Paracoccus marginatus</a:t>
            </a:r>
            <a:r>
              <a:rPr lang="en-US" dirty="0">
                <a:latin typeface="Calibri" panose="020F0502020204030204" pitchFamily="34" charset="0"/>
              </a:rPr>
              <a:t>)</a:t>
            </a:r>
            <a:endParaRPr lang="en-US" i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Taro blight </a:t>
            </a:r>
            <a:r>
              <a:rPr lang="en-US" i="1" dirty="0">
                <a:latin typeface="Calibri" panose="020F0502020204030204" pitchFamily="34" charset="0"/>
              </a:rPr>
              <a:t>(Phytophthora colocasiae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Tomato leafminer </a:t>
            </a:r>
            <a:r>
              <a:rPr lang="en-US" i="1" dirty="0">
                <a:latin typeface="Calibri" panose="020F0502020204030204" pitchFamily="34" charset="0"/>
              </a:rPr>
              <a:t>(Tuta absoluta) </a:t>
            </a:r>
          </a:p>
        </p:txBody>
      </p:sp>
    </p:spTree>
    <p:extLst>
      <p:ext uri="{BB962C8B-B14F-4D97-AF65-F5344CB8AC3E}">
        <p14:creationId xmlns:p14="http://schemas.microsoft.com/office/powerpoint/2010/main" val="229964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4602" y="6416187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L.kumar@cgiar.org</a:t>
            </a: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phytosanitary capacity to respond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27ED57-B81C-4C81-A1DD-0A742453150F}"/>
              </a:ext>
            </a:extLst>
          </p:cNvPr>
          <p:cNvGrpSpPr/>
          <p:nvPr/>
        </p:nvGrpSpPr>
        <p:grpSpPr>
          <a:xfrm>
            <a:off x="425347" y="1910468"/>
            <a:ext cx="8293306" cy="3536141"/>
            <a:chOff x="114009" y="627578"/>
            <a:chExt cx="8293306" cy="47136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F5D109-C718-4537-A3E6-C1294E371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009" y="627578"/>
              <a:ext cx="8293306" cy="439742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228157-CDFF-496B-93A7-BC2C8190508A}"/>
                </a:ext>
              </a:extLst>
            </p:cNvPr>
            <p:cNvSpPr txBox="1"/>
            <p:nvPr/>
          </p:nvSpPr>
          <p:spPr>
            <a:xfrm>
              <a:off x="158750" y="4848890"/>
              <a:ext cx="8241431" cy="49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00" b="1" dirty="0"/>
            </a:p>
            <a:p>
              <a:r>
                <a:rPr lang="en-US" sz="900" b="1" dirty="0"/>
                <a:t>Source: Early et al. 2016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32E026C-1A36-40A9-B0E4-C7BB3CAC12A2}"/>
              </a:ext>
            </a:extLst>
          </p:cNvPr>
          <p:cNvSpPr/>
          <p:nvPr/>
        </p:nvSpPr>
        <p:spPr>
          <a:xfrm rot="21304348">
            <a:off x="4749711" y="2183674"/>
            <a:ext cx="3512478" cy="11136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40F0FB-4905-4B82-A953-69A2330F1EE6}"/>
              </a:ext>
            </a:extLst>
          </p:cNvPr>
          <p:cNvSpPr/>
          <p:nvPr/>
        </p:nvSpPr>
        <p:spPr>
          <a:xfrm rot="20765594">
            <a:off x="4955853" y="3768703"/>
            <a:ext cx="2897802" cy="12619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798480-F04F-40CD-9C01-5E3733FFF3F0}"/>
              </a:ext>
            </a:extLst>
          </p:cNvPr>
          <p:cNvSpPr/>
          <p:nvPr/>
        </p:nvSpPr>
        <p:spPr>
          <a:xfrm rot="21170833">
            <a:off x="1921835" y="3998609"/>
            <a:ext cx="2302641" cy="101648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E529A2-CA07-4E28-8E5F-AEB7808EB45A}"/>
              </a:ext>
            </a:extLst>
          </p:cNvPr>
          <p:cNvSpPr/>
          <p:nvPr/>
        </p:nvSpPr>
        <p:spPr>
          <a:xfrm rot="21304348">
            <a:off x="739810" y="2335216"/>
            <a:ext cx="3512478" cy="11136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D2A6C4-99B3-4C64-B31F-D50190BBED1D}"/>
              </a:ext>
            </a:extLst>
          </p:cNvPr>
          <p:cNvSpPr/>
          <p:nvPr/>
        </p:nvSpPr>
        <p:spPr>
          <a:xfrm>
            <a:off x="1181163" y="4566684"/>
            <a:ext cx="488149" cy="4146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pPr eaLnBrk="0" hangingPunct="0"/>
            <a:r>
              <a:rPr lang="en-GB" dirty="0"/>
              <a:t>CGIAR Germplasm Health Units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9C963-AA5F-4EC4-AA2B-89321C68A3D0}"/>
              </a:ext>
            </a:extLst>
          </p:cNvPr>
          <p:cNvSpPr txBox="1"/>
          <p:nvPr/>
        </p:nvSpPr>
        <p:spPr>
          <a:xfrm>
            <a:off x="4078200" y="2009626"/>
            <a:ext cx="506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325" b="1" dirty="0"/>
              <a:t>CGIAR centres should take adequate</a:t>
            </a:r>
            <a:r>
              <a:rPr lang="en-GB" sz="2325" b="1" dirty="0">
                <a:solidFill>
                  <a:srgbClr val="C00000"/>
                </a:solidFill>
              </a:rPr>
              <a:t> measures to reduce the risk of pest spread with germplasm exchange </a:t>
            </a:r>
          </a:p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325" b="1" dirty="0">
                <a:solidFill>
                  <a:srgbClr val="C00000"/>
                </a:solidFill>
              </a:rPr>
              <a:t>Standardize procedures </a:t>
            </a:r>
            <a:r>
              <a:rPr lang="en-GB" sz="2325" b="1" dirty="0"/>
              <a:t>for handling seed and plant health in different countries</a:t>
            </a:r>
          </a:p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325" b="1" dirty="0">
                <a:solidFill>
                  <a:srgbClr val="C00000"/>
                </a:solidFill>
              </a:rPr>
              <a:t>Comply with IPPC and NPPO procedures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8B3D4-015D-46F1-9443-19E1B9F5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1" y="2968036"/>
            <a:ext cx="3789954" cy="21624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18" descr="IPPC_B-W_green_green">
            <a:extLst>
              <a:ext uri="{FF2B5EF4-FFF2-40B4-BE49-F238E27FC236}">
                <a16:creationId xmlns:a16="http://schemas.microsoft.com/office/drawing/2014/main" id="{ED92C5A5-BABA-47CE-969D-FA335B59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307" y="1827029"/>
            <a:ext cx="1608536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4611B68-A138-40C1-A5DD-7AEB5DEFCE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24" y="1746919"/>
            <a:ext cx="1075926" cy="987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A7B0E4-00BF-47DD-8BFC-697D0A39F4B7}"/>
              </a:ext>
            </a:extLst>
          </p:cNvPr>
          <p:cNvSpPr/>
          <p:nvPr/>
        </p:nvSpPr>
        <p:spPr>
          <a:xfrm>
            <a:off x="62635" y="5363663"/>
            <a:ext cx="401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/>
              <a:t>IPPC recommendations (Montreal 1990)</a:t>
            </a:r>
          </a:p>
        </p:txBody>
      </p:sp>
    </p:spTree>
    <p:extLst>
      <p:ext uri="{BB962C8B-B14F-4D97-AF65-F5344CB8AC3E}">
        <p14:creationId xmlns:p14="http://schemas.microsoft.com/office/powerpoint/2010/main" val="365175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pPr eaLnBrk="0" hangingPunct="0"/>
            <a:r>
              <a:rPr lang="en-GB" dirty="0"/>
              <a:t>CGIAR Germplasm Health Units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B6ABD-C60B-45C6-973C-3E86FC41A8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01" y="1719982"/>
            <a:ext cx="6619431" cy="4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315835"/>
            <a:ext cx="56733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008000"/>
                </a:solidFill>
              </a:rPr>
              <a:t>Outline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467D7-DDE6-499F-AE08-00B179E2619E}"/>
              </a:ext>
            </a:extLst>
          </p:cNvPr>
          <p:cNvSpPr txBox="1"/>
          <p:nvPr/>
        </p:nvSpPr>
        <p:spPr>
          <a:xfrm>
            <a:off x="590550" y="3581400"/>
            <a:ext cx="71293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About CGIAR and IITA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Genebanks and Germplasm Health Phytosanitation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How CGIAR GHUs and national programs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IITA and NAQS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71200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pPr eaLnBrk="0" hangingPunct="0"/>
            <a:r>
              <a:rPr lang="en-GB" dirty="0"/>
              <a:t>CGIAR Germplasm Health Units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B36B-2FD9-40AA-A212-0278F3681BD9}"/>
              </a:ext>
            </a:extLst>
          </p:cNvPr>
          <p:cNvSpPr txBox="1"/>
          <p:nvPr/>
        </p:nvSpPr>
        <p:spPr>
          <a:xfrm>
            <a:off x="4075978" y="2338597"/>
            <a:ext cx="493503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/>
              <a:t>Guard against the introduction of exotic pests and new virulent forms of existing pests  </a:t>
            </a:r>
          </a:p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/>
              <a:t>Help scientists to safely distribute plant germplasm </a:t>
            </a:r>
          </a:p>
          <a:p>
            <a:pPr marL="171450" indent="-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/>
              <a:t>Ensures centers’ compliance to domestic and international procedures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798C8-993D-4EAE-A535-CD00C1FA0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1" y="2968036"/>
            <a:ext cx="3789954" cy="21624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18" descr="IPPC_B-W_green_green">
            <a:extLst>
              <a:ext uri="{FF2B5EF4-FFF2-40B4-BE49-F238E27FC236}">
                <a16:creationId xmlns:a16="http://schemas.microsoft.com/office/drawing/2014/main" id="{7B5BDB85-5CF6-43DB-86FB-BC3FC6F6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307" y="1827029"/>
            <a:ext cx="1608536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AF7E842-D40F-4518-9B48-3A26EF441C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24" y="1746919"/>
            <a:ext cx="1075926" cy="987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37BB89-80CF-4D84-8F04-4D4B8F597EA3}"/>
              </a:ext>
            </a:extLst>
          </p:cNvPr>
          <p:cNvSpPr/>
          <p:nvPr/>
        </p:nvSpPr>
        <p:spPr>
          <a:xfrm>
            <a:off x="62635" y="5363663"/>
            <a:ext cx="401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b="1" dirty="0"/>
              <a:t>IPPC recommendations (Montreal 1990)</a:t>
            </a:r>
          </a:p>
        </p:txBody>
      </p:sp>
    </p:spTree>
    <p:extLst>
      <p:ext uri="{BB962C8B-B14F-4D97-AF65-F5344CB8AC3E}">
        <p14:creationId xmlns:p14="http://schemas.microsoft.com/office/powerpoint/2010/main" val="263957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169" y="221753"/>
            <a:ext cx="6779741" cy="120050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Germplasm Health Units: Ensuring pest-free plant genetic resources to partners </a:t>
            </a:r>
            <a:endParaRPr lang="en-US" sz="2400" i="1" dirty="0"/>
          </a:p>
        </p:txBody>
      </p:sp>
      <p:pic>
        <p:nvPicPr>
          <p:cNvPr id="18" name="Picture 2" descr="C:\Users\Lkumar\Documents\CGIAR GHU group\Platform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93" y="131029"/>
            <a:ext cx="1305987" cy="5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kumar\Documents\Gene bank CRP fund Apr2015\GHU survey\GHUs.jpg">
            <a:extLst>
              <a:ext uri="{FF2B5EF4-FFF2-40B4-BE49-F238E27FC236}">
                <a16:creationId xmlns:a16="http://schemas.microsoft.com/office/drawing/2014/main" id="{51070CFE-33FD-40EC-B9E0-C3779EB7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93" y="2945219"/>
            <a:ext cx="8922602" cy="3264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DD8F1B-7566-4735-9B26-53BFEFAE01CD}"/>
              </a:ext>
            </a:extLst>
          </p:cNvPr>
          <p:cNvSpPr/>
          <p:nvPr/>
        </p:nvSpPr>
        <p:spPr>
          <a:xfrm>
            <a:off x="290567" y="1658174"/>
            <a:ext cx="7941047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130" indent="-88130" fontAlgn="base">
              <a:spcBef>
                <a:spcPct val="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sz="2000" b="1" dirty="0"/>
              <a:t>Global network committed to ensuring phytosanitary compliance and safe distribution of pest-free germplasm </a:t>
            </a:r>
          </a:p>
          <a:p>
            <a:pPr marL="88130" indent="-88130" fontAlgn="base">
              <a:spcBef>
                <a:spcPct val="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sz="2000" b="1" dirty="0">
                <a:ea typeface="Times New Roman" pitchFamily="18" charset="0"/>
                <a:cs typeface="Times New Roman" pitchFamily="18" charset="0"/>
              </a:rPr>
              <a:t>Prevention of transboundary spread of pathogens through germplasm </a:t>
            </a:r>
            <a:endParaRPr lang="en-GB" sz="2000" b="1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002EF8-B20C-4FC7-BC8C-3637A35FE949}"/>
              </a:ext>
            </a:extLst>
          </p:cNvPr>
          <p:cNvSpPr/>
          <p:nvPr/>
        </p:nvSpPr>
        <p:spPr>
          <a:xfrm rot="1148456">
            <a:off x="7285918" y="4404625"/>
            <a:ext cx="1644650" cy="12068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ADCE28-A62A-4DE3-B244-8BE2A7E1642F}"/>
              </a:ext>
            </a:extLst>
          </p:cNvPr>
          <p:cNvSpPr/>
          <p:nvPr/>
        </p:nvSpPr>
        <p:spPr>
          <a:xfrm>
            <a:off x="1060450" y="4064000"/>
            <a:ext cx="1644650" cy="1670050"/>
          </a:xfrm>
          <a:prstGeom prst="ellipse">
            <a:avLst/>
          </a:prstGeom>
          <a:solidFill>
            <a:srgbClr val="9411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12391E-2B4E-455F-AA6F-1BD736B61B27}"/>
              </a:ext>
            </a:extLst>
          </p:cNvPr>
          <p:cNvSpPr/>
          <p:nvPr/>
        </p:nvSpPr>
        <p:spPr>
          <a:xfrm>
            <a:off x="3518757" y="3878069"/>
            <a:ext cx="1644650" cy="1601321"/>
          </a:xfrm>
          <a:prstGeom prst="ellipse">
            <a:avLst/>
          </a:prstGeom>
          <a:solidFill>
            <a:srgbClr val="5B9B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14108E-600E-47D4-A6F9-8DBD4050FDD4}"/>
              </a:ext>
            </a:extLst>
          </p:cNvPr>
          <p:cNvSpPr/>
          <p:nvPr/>
        </p:nvSpPr>
        <p:spPr>
          <a:xfrm>
            <a:off x="4476750" y="4331111"/>
            <a:ext cx="1644650" cy="1438129"/>
          </a:xfrm>
          <a:prstGeom prst="ellipse">
            <a:avLst/>
          </a:prstGeom>
          <a:solidFill>
            <a:schemeClr val="accent4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BEA6A-51BA-4E44-BAAF-B5785D093E7E}"/>
              </a:ext>
            </a:extLst>
          </p:cNvPr>
          <p:cNvSpPr/>
          <p:nvPr/>
        </p:nvSpPr>
        <p:spPr>
          <a:xfrm>
            <a:off x="5842000" y="4331111"/>
            <a:ext cx="1644650" cy="939389"/>
          </a:xfrm>
          <a:prstGeom prst="ellipse">
            <a:avLst/>
          </a:prstGeom>
          <a:solidFill>
            <a:schemeClr val="accent3">
              <a:lumMod val="7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4B1C35-49A1-47F0-9F90-D2E552531D3D}"/>
              </a:ext>
            </a:extLst>
          </p:cNvPr>
          <p:cNvSpPr/>
          <p:nvPr/>
        </p:nvSpPr>
        <p:spPr>
          <a:xfrm rot="1166117">
            <a:off x="4701671" y="3353445"/>
            <a:ext cx="2136364" cy="1253104"/>
          </a:xfrm>
          <a:prstGeom prst="ellipse">
            <a:avLst/>
          </a:prstGeom>
          <a:solidFill>
            <a:srgbClr val="00919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49874D-0D79-4BD6-A6CF-906A9FEEB760}"/>
              </a:ext>
            </a:extLst>
          </p:cNvPr>
          <p:cNvSpPr/>
          <p:nvPr/>
        </p:nvSpPr>
        <p:spPr>
          <a:xfrm rot="1264478">
            <a:off x="3731733" y="3156130"/>
            <a:ext cx="1644650" cy="546447"/>
          </a:xfrm>
          <a:prstGeom prst="ellipse">
            <a:avLst/>
          </a:prstGeom>
          <a:solidFill>
            <a:schemeClr val="accent4"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816E68-C2B8-4C18-AE18-27518F4B8694}"/>
              </a:ext>
            </a:extLst>
          </p:cNvPr>
          <p:cNvSpPr/>
          <p:nvPr/>
        </p:nvSpPr>
        <p:spPr>
          <a:xfrm rot="20156252">
            <a:off x="2407523" y="3589703"/>
            <a:ext cx="1877393" cy="812216"/>
          </a:xfrm>
          <a:prstGeom prst="ellipse">
            <a:avLst/>
          </a:prstGeom>
          <a:solidFill>
            <a:srgbClr val="7030A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DCA65E-8101-4290-BF60-DBCEB19CB105}"/>
              </a:ext>
            </a:extLst>
          </p:cNvPr>
          <p:cNvSpPr/>
          <p:nvPr/>
        </p:nvSpPr>
        <p:spPr>
          <a:xfrm rot="2168069">
            <a:off x="269337" y="3300379"/>
            <a:ext cx="1877393" cy="982016"/>
          </a:xfrm>
          <a:prstGeom prst="ellipse">
            <a:avLst/>
          </a:prstGeom>
          <a:solidFill>
            <a:schemeClr val="accent5">
              <a:lumMod val="60000"/>
              <a:lumOff val="4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r>
              <a:rPr lang="en-US" dirty="0"/>
              <a:t>Biotic threats to germplasm, and mitigation   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53312" y="2083840"/>
            <a:ext cx="6839211" cy="4062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Strict adherence to national and international phytosanitary standards (FAO-IPPC)</a:t>
            </a:r>
          </a:p>
          <a:p>
            <a:pPr marL="169863" indent="-16986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Phytosanitation of newly acquired germplasm</a:t>
            </a:r>
          </a:p>
          <a:p>
            <a:pPr marL="169863" indent="-16986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and risk mitigation in germplasm flows and gene banking activities     </a:t>
            </a:r>
          </a:p>
          <a:p>
            <a:pPr marL="169863" indent="-16986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of ready to use clean, and pathogen-tested germplasm</a:t>
            </a:r>
          </a:p>
          <a:p>
            <a:pPr marL="169863" indent="-169863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tools and procedures for phytosanitation and virus indexing</a:t>
            </a:r>
          </a:p>
        </p:txBody>
      </p:sp>
      <p:pic>
        <p:nvPicPr>
          <p:cNvPr id="45" name="Picture 18" descr="IPPC_B-W_green_gre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01" y="2158996"/>
            <a:ext cx="1600539" cy="82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13" y="3165113"/>
            <a:ext cx="1582279" cy="1882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04997-D090-43B8-801B-05BF4AF3FA2C}"/>
              </a:ext>
            </a:extLst>
          </p:cNvPr>
          <p:cNvSpPr txBox="1"/>
          <p:nvPr/>
        </p:nvSpPr>
        <p:spPr>
          <a:xfrm>
            <a:off x="306563" y="5226525"/>
            <a:ext cx="158227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NPPO</a:t>
            </a:r>
          </a:p>
        </p:txBody>
      </p:sp>
    </p:spTree>
    <p:extLst>
      <p:ext uri="{BB962C8B-B14F-4D97-AF65-F5344CB8AC3E}">
        <p14:creationId xmlns:p14="http://schemas.microsoft.com/office/powerpoint/2010/main" val="252290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0264" y="1991033"/>
            <a:ext cx="4114920" cy="600383"/>
          </a:xfrm>
        </p:spPr>
        <p:txBody>
          <a:bodyPr>
            <a:noAutofit/>
          </a:bodyPr>
          <a:lstStyle/>
          <a:p>
            <a:br>
              <a:rPr lang="en-US" sz="1950" dirty="0"/>
            </a:br>
            <a:r>
              <a:rPr lang="en-US" sz="2100" dirty="0"/>
              <a:t>Research &amp;  Service functions </a:t>
            </a:r>
            <a:br>
              <a:rPr lang="en-US" sz="2100" dirty="0"/>
            </a:br>
            <a:r>
              <a:rPr lang="en-US" sz="1950" dirty="0"/>
              <a:t> </a:t>
            </a:r>
            <a:endParaRPr lang="en-US" sz="1950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0635876"/>
              </p:ext>
            </p:extLst>
          </p:nvPr>
        </p:nvGraphicFramePr>
        <p:xfrm>
          <a:off x="4096178" y="2521297"/>
          <a:ext cx="5594750" cy="394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B07191-3E13-4E15-A6AB-53CB5775B4B5}"/>
              </a:ext>
            </a:extLst>
          </p:cNvPr>
          <p:cNvSpPr txBox="1"/>
          <p:nvPr/>
        </p:nvSpPr>
        <p:spPr>
          <a:xfrm>
            <a:off x="25400" y="2291225"/>
            <a:ext cx="4572000" cy="384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000" b="1" dirty="0">
                <a:solidFill>
                  <a:srgbClr val="008000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Knowledge sharing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Pest and pathogen distribution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Diagnostics for health indexing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Phytosanitary procedures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Compliance to phytosanitary policies and regulations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Advocacy and awareness raising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Capacity development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67F8-CCEB-414E-A681-E817C3C3CF38}"/>
              </a:ext>
            </a:extLst>
          </p:cNvPr>
          <p:cNvSpPr txBox="1">
            <a:spLocks/>
          </p:cNvSpPr>
          <p:nvPr/>
        </p:nvSpPr>
        <p:spPr>
          <a:xfrm>
            <a:off x="576197" y="215490"/>
            <a:ext cx="6711949" cy="1200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14D9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B8AFE-4C6C-4006-8FF1-C61FAEB084AE}"/>
              </a:ext>
            </a:extLst>
          </p:cNvPr>
          <p:cNvSpPr txBox="1"/>
          <p:nvPr/>
        </p:nvSpPr>
        <p:spPr>
          <a:xfrm>
            <a:off x="62630" y="1471278"/>
            <a:ext cx="9081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CGIAR Germplasm exchange is a joint endeavor with NPPOs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4D4F9315-A3A7-4B1D-A14E-AD6DF156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768" y="3688050"/>
            <a:ext cx="4487466" cy="23598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2520E6-E195-4A2D-995D-8505E0A0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310" y="2060623"/>
            <a:ext cx="4257675" cy="932563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International Plant Protection Convention (IPPC)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1500" b="1" dirty="0">
                <a:latin typeface="Calibri" pitchFamily="34" charset="0"/>
              </a:rPr>
              <a:t>WTO-SPS guidelines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Regional and Country-specific guidelines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355DC6C-A5B6-4B2E-8351-CA85404C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507" y="3752342"/>
            <a:ext cx="392311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28584" indent="-128584" algn="ctr" eaLnBrk="0" hangingPunct="0"/>
            <a:r>
              <a:rPr lang="en-US" b="1" dirty="0">
                <a:latin typeface="Calibri" pitchFamily="34" charset="0"/>
              </a:rPr>
              <a:t>Germplasm testing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8EED3A1A-658B-4C7F-9C33-A782B8EA1D5B}"/>
              </a:ext>
            </a:extLst>
          </p:cNvPr>
          <p:cNvGrpSpPr>
            <a:grpSpLocks/>
          </p:cNvGrpSpPr>
          <p:nvPr/>
        </p:nvGrpSpPr>
        <p:grpSpPr bwMode="auto">
          <a:xfrm>
            <a:off x="2463999" y="4445286"/>
            <a:ext cx="4077186" cy="1477565"/>
            <a:chOff x="1981" y="1538"/>
            <a:chExt cx="3261" cy="1241"/>
          </a:xfrm>
        </p:grpSpPr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F831036C-1B70-48A0-B353-F21E99FB5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0" y="1538"/>
              <a:ext cx="522" cy="252"/>
            </a:xfrm>
            <a:prstGeom prst="rect">
              <a:avLst/>
            </a:prstGeom>
            <a:solidFill>
              <a:srgbClr val="FF99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50" b="1" dirty="0">
                  <a:latin typeface="Tahoma" pitchFamily="34" charset="0"/>
                </a:rPr>
                <a:t>Pests</a:t>
              </a: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4315A606-95E8-43B2-8922-3B9DE135D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015"/>
              <a:ext cx="858" cy="252"/>
            </a:xfrm>
            <a:prstGeom prst="rect">
              <a:avLst/>
            </a:prstGeom>
            <a:solidFill>
              <a:srgbClr val="CC33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50" b="1" dirty="0">
                  <a:solidFill>
                    <a:schemeClr val="bg1"/>
                  </a:solidFill>
                  <a:latin typeface="Tahoma" pitchFamily="34" charset="0"/>
                </a:rPr>
                <a:t>Regulated</a:t>
              </a: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B8A9E3B5-36F3-4AEC-8247-EE8D08897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2012"/>
              <a:ext cx="1109" cy="252"/>
            </a:xfrm>
            <a:prstGeom prst="rect">
              <a:avLst/>
            </a:prstGeom>
            <a:solidFill>
              <a:schemeClr val="accent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50" b="1" dirty="0">
                  <a:solidFill>
                    <a:schemeClr val="bg1"/>
                  </a:solidFill>
                  <a:latin typeface="Tahoma" pitchFamily="34" charset="0"/>
                </a:rPr>
                <a:t>Not regulated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8A579FE9-6F0A-4687-9D64-F0807D337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2435"/>
              <a:ext cx="1340" cy="252"/>
            </a:xfrm>
            <a:prstGeom prst="rect">
              <a:avLst/>
            </a:prstGeom>
            <a:solidFill>
              <a:srgbClr val="CC33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50" b="1" dirty="0">
                  <a:solidFill>
                    <a:schemeClr val="bg1"/>
                  </a:solidFill>
                  <a:latin typeface="Tahoma" pitchFamily="34" charset="0"/>
                </a:rPr>
                <a:t>Quarantine pests</a:t>
              </a: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078D5119-D383-409E-A34E-C3B00D1C4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2352"/>
              <a:ext cx="1340" cy="427"/>
            </a:xfrm>
            <a:prstGeom prst="rect">
              <a:avLst/>
            </a:prstGeom>
            <a:solidFill>
              <a:srgbClr val="CC33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50" b="1" dirty="0">
                  <a:solidFill>
                    <a:schemeClr val="bg1"/>
                  </a:solidFill>
                  <a:latin typeface="Tahoma" pitchFamily="34" charset="0"/>
                </a:rPr>
                <a:t>Regulated non-quarantine pests</a:t>
              </a:r>
            </a:p>
          </p:txBody>
        </p: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524664E8-10C5-4869-9EE0-21304D8A44A5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 rot="10800000" flipV="1">
              <a:off x="2469" y="1665"/>
              <a:ext cx="537" cy="350"/>
            </a:xfrm>
            <a:prstGeom prst="bentConnector2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</p:spPr>
        </p:cxnSp>
        <p:cxnSp>
          <p:nvCxnSpPr>
            <p:cNvPr id="21" name="AutoShape 14">
              <a:extLst>
                <a:ext uri="{FF2B5EF4-FFF2-40B4-BE49-F238E27FC236}">
                  <a16:creationId xmlns:a16="http://schemas.microsoft.com/office/drawing/2014/main" id="{1D9F9C08-1BB7-425C-8C1F-5578764876E5}"/>
                </a:ext>
              </a:extLst>
            </p:cNvPr>
            <p:cNvCxnSpPr>
              <a:cxnSpLocks noChangeShapeType="1"/>
              <a:stCxn id="15" idx="3"/>
              <a:endCxn id="17" idx="0"/>
            </p:cNvCxnSpPr>
            <p:nvPr/>
          </p:nvCxnSpPr>
          <p:spPr bwMode="auto">
            <a:xfrm>
              <a:off x="3542" y="1664"/>
              <a:ext cx="986" cy="348"/>
            </a:xfrm>
            <a:prstGeom prst="bentConnector2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</p:spPr>
        </p:cxnSp>
        <p:cxnSp>
          <p:nvCxnSpPr>
            <p:cNvPr id="22" name="AutoShape 15">
              <a:extLst>
                <a:ext uri="{FF2B5EF4-FFF2-40B4-BE49-F238E27FC236}">
                  <a16:creationId xmlns:a16="http://schemas.microsoft.com/office/drawing/2014/main" id="{29892307-B919-43A7-B114-E4AB738F56FC}"/>
                </a:ext>
              </a:extLst>
            </p:cNvPr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 rot="16200000" flipH="1">
              <a:off x="2476" y="2260"/>
              <a:ext cx="168" cy="182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</p:spPr>
        </p:cxnSp>
        <p:cxnSp>
          <p:nvCxnSpPr>
            <p:cNvPr id="23" name="AutoShape 16">
              <a:extLst>
                <a:ext uri="{FF2B5EF4-FFF2-40B4-BE49-F238E27FC236}">
                  <a16:creationId xmlns:a16="http://schemas.microsoft.com/office/drawing/2014/main" id="{812F7D16-160C-43FF-A2A5-B593CBA3D5A1}"/>
                </a:ext>
              </a:extLst>
            </p:cNvPr>
            <p:cNvCxnSpPr>
              <a:cxnSpLocks noChangeShapeType="1"/>
              <a:stCxn id="16" idx="3"/>
              <a:endCxn id="19" idx="1"/>
            </p:cNvCxnSpPr>
            <p:nvPr/>
          </p:nvCxnSpPr>
          <p:spPr bwMode="auto">
            <a:xfrm>
              <a:off x="2898" y="2141"/>
              <a:ext cx="1004" cy="424"/>
            </a:xfrm>
            <a:prstGeom prst="bentConnector3">
              <a:avLst>
                <a:gd name="adj1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</p:spPr>
        </p:cxnSp>
      </p:grpSp>
      <p:cxnSp>
        <p:nvCxnSpPr>
          <p:cNvPr id="24" name="AutoShape 21">
            <a:extLst>
              <a:ext uri="{FF2B5EF4-FFF2-40B4-BE49-F238E27FC236}">
                <a16:creationId xmlns:a16="http://schemas.microsoft.com/office/drawing/2014/main" id="{3FBF36B7-405C-4B2F-A6B0-8AF9D65C984F}"/>
              </a:ext>
            </a:extLst>
          </p:cNvPr>
          <p:cNvCxnSpPr>
            <a:cxnSpLocks noChangeShapeType="1"/>
            <a:stCxn id="9" idx="2"/>
            <a:endCxn id="8" idx="0"/>
          </p:cNvCxnSpPr>
          <p:nvPr/>
        </p:nvCxnSpPr>
        <p:spPr bwMode="auto">
          <a:xfrm rot="5400000">
            <a:off x="4145393" y="3229295"/>
            <a:ext cx="694864" cy="2226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25" name="Picture 23" descr="P1040615">
            <a:extLst>
              <a:ext uri="{FF2B5EF4-FFF2-40B4-BE49-F238E27FC236}">
                <a16:creationId xmlns:a16="http://schemas.microsoft.com/office/drawing/2014/main" id="{91D1A642-0D0E-4B45-B662-1ED969D8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bright="-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445" y="1919449"/>
            <a:ext cx="925062" cy="1267347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BF4619-92B1-405B-A754-BF2549E93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6" y="1919448"/>
            <a:ext cx="1047787" cy="1246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18" descr="IPPC_B-W_green_green">
            <a:extLst>
              <a:ext uri="{FF2B5EF4-FFF2-40B4-BE49-F238E27FC236}">
                <a16:creationId xmlns:a16="http://schemas.microsoft.com/office/drawing/2014/main" id="{AC870E97-D2DC-440D-BCDE-A4F7D1BB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617" y="2134163"/>
            <a:ext cx="1608535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D1952FC-4548-4919-AF6D-61BEFF4FEDF2}"/>
              </a:ext>
            </a:extLst>
          </p:cNvPr>
          <p:cNvSpPr txBox="1"/>
          <p:nvPr/>
        </p:nvSpPr>
        <p:spPr>
          <a:xfrm>
            <a:off x="6820517" y="3752342"/>
            <a:ext cx="2154132" cy="226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1" b="1" dirty="0"/>
              <a:t>Active growth stage testing 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1" b="1" dirty="0"/>
              <a:t>Physical inspection  </a:t>
            </a:r>
          </a:p>
          <a:p>
            <a:pPr marL="214370" indent="-21437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1" b="1" dirty="0"/>
              <a:t>Diagnostics tests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F7787232-B255-49FD-BA50-9A10AD47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66" y="851877"/>
            <a:ext cx="560159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Guidelines for distribution of germplasm 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79" y="736955"/>
            <a:ext cx="7371908" cy="5482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Phytosanitary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5189" y="5624513"/>
            <a:ext cx="104466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777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9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77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66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54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43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31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09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62DC1-60C5-45F4-A298-97ECE83F2A9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902" y="1480173"/>
            <a:ext cx="8556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3" indent="-12739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Phytosanitary testing for “sanity” and “safety” of germplasm distributed from its </a:t>
            </a:r>
            <a:r>
              <a:rPr lang="en-GB" sz="2100" b="1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35 collections held around the world </a:t>
            </a:r>
            <a:r>
              <a:rPr lang="en-US" sz="2100" b="1" dirty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59A17-A9DE-46AC-B983-597E649CFDAA}"/>
              </a:ext>
            </a:extLst>
          </p:cNvPr>
          <p:cNvSpPr txBox="1"/>
          <p:nvPr/>
        </p:nvSpPr>
        <p:spPr>
          <a:xfrm>
            <a:off x="990601" y="2413838"/>
            <a:ext cx="353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Known knowns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Known unknows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Unknown unknows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6F9F3-69F0-43CA-AED1-480FBE7F3B8A}"/>
              </a:ext>
            </a:extLst>
          </p:cNvPr>
          <p:cNvSpPr txBox="1"/>
          <p:nvPr/>
        </p:nvSpPr>
        <p:spPr>
          <a:xfrm>
            <a:off x="4973968" y="2506170"/>
            <a:ext cx="363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Application of state of the art diagnostics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3E728-F164-4C65-A1CA-6AAA9B16B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54" y="3975553"/>
            <a:ext cx="4073270" cy="2528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254A2-EB3E-4FCD-B1FF-19FD9855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2396" y="4675918"/>
            <a:ext cx="2470455" cy="1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1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F8BF36-EEAA-4E61-921B-23934C020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1" y="3095036"/>
            <a:ext cx="3650818" cy="2736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79" y="736955"/>
            <a:ext cx="7371908" cy="5482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Phytosanitary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5189" y="5624513"/>
            <a:ext cx="104466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777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9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77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66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54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43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31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09" algn="l" defTabSz="68577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62DC1-60C5-45F4-A298-97ECE83F2A9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902" y="1480173"/>
            <a:ext cx="8556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393" indent="-12739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Phytosanitary testing for “sanity” and “safety” of germplasm distributed from </a:t>
            </a:r>
            <a:r>
              <a:rPr lang="en-US" sz="2100" b="1">
                <a:solidFill>
                  <a:schemeClr val="tx1">
                    <a:lumMod val="75000"/>
                    <a:lumOff val="25000"/>
                  </a:schemeClr>
                </a:solidFill>
              </a:rPr>
              <a:t>its </a:t>
            </a:r>
            <a:r>
              <a:rPr lang="en-GB" sz="2100" b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IITA geneabnk and crop improvement programs </a:t>
            </a:r>
            <a:r>
              <a:rPr lang="en-US" sz="2100" b="1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4409" y="2538589"/>
            <a:ext cx="5350882" cy="42011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Pathogen elimination and phytosanitation of germplasm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Indexing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known pests 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Safeguards against unknown risks 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Categorization of germplasm based on pest risk</a:t>
            </a:r>
          </a:p>
          <a:p>
            <a:pPr marL="470384" lvl="1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ready</a:t>
            </a:r>
          </a:p>
          <a:p>
            <a:pPr marL="470384" lvl="1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testing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3A9D6-47F0-4362-8A4B-35C65C60E254}"/>
              </a:ext>
            </a:extLst>
          </p:cNvPr>
          <p:cNvSpPr txBox="1"/>
          <p:nvPr/>
        </p:nvSpPr>
        <p:spPr>
          <a:xfrm>
            <a:off x="356190" y="5332884"/>
            <a:ext cx="4780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2"/>
                </a:solidFill>
              </a:rPr>
              <a:t>©FAO</a:t>
            </a:r>
          </a:p>
        </p:txBody>
      </p:sp>
    </p:spTree>
    <p:extLst>
      <p:ext uri="{BB962C8B-B14F-4D97-AF65-F5344CB8AC3E}">
        <p14:creationId xmlns:p14="http://schemas.microsoft.com/office/powerpoint/2010/main" val="48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376" y="985232"/>
            <a:ext cx="8600130" cy="249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1" b="1" dirty="0">
                <a:solidFill>
                  <a:srgbClr val="000099"/>
                </a:solidFill>
              </a:rPr>
              <a:t>Three steps to ensure germplasm phytosanitary safety  </a:t>
            </a:r>
          </a:p>
          <a:p>
            <a:pPr marL="214305" indent="-214305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385865" indent="-385865">
              <a:spcAft>
                <a:spcPts val="1350"/>
              </a:spcAft>
              <a:buFont typeface="+mj-lt"/>
              <a:buAutoNum type="arabicPeriod"/>
            </a:pPr>
            <a:r>
              <a:rPr lang="en-US" sz="2401" b="1" dirty="0"/>
              <a:t>Proactive assessment of germplasm health (import and export)</a:t>
            </a:r>
          </a:p>
          <a:p>
            <a:pPr marL="385865" indent="-385865">
              <a:spcAft>
                <a:spcPts val="1350"/>
              </a:spcAft>
              <a:buFont typeface="+mj-lt"/>
              <a:buAutoNum type="arabicPeriod"/>
            </a:pPr>
            <a:r>
              <a:rPr lang="en-US" sz="2401" b="1" dirty="0"/>
              <a:t>Decision on distribution based on health status </a:t>
            </a:r>
          </a:p>
          <a:p>
            <a:pPr marL="385865" indent="-385865">
              <a:spcAft>
                <a:spcPts val="1350"/>
              </a:spcAft>
              <a:buFont typeface="+mj-lt"/>
              <a:buAutoNum type="arabicPeriod"/>
            </a:pPr>
            <a:r>
              <a:rPr lang="en-US" sz="2401" b="1" dirty="0">
                <a:solidFill>
                  <a:srgbClr val="C00000"/>
                </a:solidFill>
              </a:rPr>
              <a:t>Traceability </a:t>
            </a:r>
            <a:endParaRPr lang="en-US" sz="2100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43" y="3854451"/>
            <a:ext cx="8652254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177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150AE7-67E9-4C4C-80D5-A6C936B8C397}"/>
              </a:ext>
            </a:extLst>
          </p:cNvPr>
          <p:cNvSpPr/>
          <p:nvPr/>
        </p:nvSpPr>
        <p:spPr>
          <a:xfrm>
            <a:off x="345556" y="862714"/>
            <a:ext cx="716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Innovations and Strategies to Stay Ahead of </a:t>
            </a:r>
            <a:r>
              <a:rPr lang="en-US" sz="2400" b="1">
                <a:solidFill>
                  <a:srgbClr val="000099"/>
                </a:solidFill>
                <a:latin typeface="Calibri" panose="020F0502020204030204" pitchFamily="34" charset="0"/>
              </a:rPr>
              <a:t>the Curve</a:t>
            </a:r>
            <a:endParaRPr lang="en-US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9EF7A-8539-46AA-984C-430C0AF2A45A}"/>
              </a:ext>
            </a:extLst>
          </p:cNvPr>
          <p:cNvSpPr txBox="1"/>
          <p:nvPr/>
        </p:nvSpPr>
        <p:spPr>
          <a:xfrm>
            <a:off x="435935" y="313661"/>
            <a:ext cx="85820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Consultations </a:t>
            </a:r>
          </a:p>
        </p:txBody>
      </p:sp>
      <p:pic>
        <p:nvPicPr>
          <p:cNvPr id="6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6F3A5E4-EEEE-4C35-80D7-03B8E96D8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020" y="1527498"/>
            <a:ext cx="5444380" cy="2766238"/>
          </a:xfrm>
          <a:prstGeom prst="rect">
            <a:avLst/>
          </a:prstGeom>
        </p:spPr>
      </p:pic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A477C737-B5BC-4A1B-AE9B-4B7DBC29A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4137689"/>
            <a:ext cx="4741530" cy="2525380"/>
          </a:xfrm>
          <a:prstGeom prst="rect">
            <a:avLst/>
          </a:prstGeom>
        </p:spPr>
      </p:pic>
      <p:pic>
        <p:nvPicPr>
          <p:cNvPr id="9" name="Picture 4" descr="C:\Users\Lkumar\Documents\CGIAR GHU group\Governing body meeting of Treaty Oct 2017\Pics Treaty\DSC02809.JPG">
            <a:extLst>
              <a:ext uri="{FF2B5EF4-FFF2-40B4-BE49-F238E27FC236}">
                <a16:creationId xmlns:a16="http://schemas.microsoft.com/office/drawing/2014/main" id="{BC753358-3BE4-4742-B118-ADADA122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13" y="1555855"/>
            <a:ext cx="3105338" cy="23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EC600E-2ECC-44F3-99A1-830A403B8F06}"/>
              </a:ext>
            </a:extLst>
          </p:cNvPr>
          <p:cNvSpPr txBox="1"/>
          <p:nvPr/>
        </p:nvSpPr>
        <p:spPr>
          <a:xfrm flipH="1">
            <a:off x="3089251" y="6293737"/>
            <a:ext cx="101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NPPO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9F222-5F2C-432B-BC54-BCAF11B67552}"/>
              </a:ext>
            </a:extLst>
          </p:cNvPr>
          <p:cNvSpPr txBox="1"/>
          <p:nvPr/>
        </p:nvSpPr>
        <p:spPr>
          <a:xfrm flipH="1">
            <a:off x="345555" y="1781871"/>
            <a:ext cx="13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FAO Treaty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76C5C-C27C-40BF-BA85-4C83D5C7A841}"/>
              </a:ext>
            </a:extLst>
          </p:cNvPr>
          <p:cNvSpPr txBox="1"/>
          <p:nvPr/>
        </p:nvSpPr>
        <p:spPr>
          <a:xfrm flipH="1">
            <a:off x="3540638" y="1490554"/>
            <a:ext cx="198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GHU Genebanks</a:t>
            </a:r>
          </a:p>
        </p:txBody>
      </p:sp>
    </p:spTree>
    <p:extLst>
      <p:ext uri="{BB962C8B-B14F-4D97-AF65-F5344CB8AC3E}">
        <p14:creationId xmlns:p14="http://schemas.microsoft.com/office/powerpoint/2010/main" val="3074810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376" y="985232"/>
            <a:ext cx="8600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b="1" dirty="0">
                <a:solidFill>
                  <a:srgbClr val="000099"/>
                </a:solidFill>
              </a:rPr>
              <a:t>GHU testing in 2018</a:t>
            </a:r>
            <a:endParaRPr lang="en-US" sz="2401" b="1" dirty="0">
              <a:solidFill>
                <a:srgbClr val="0000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A15A9-18AA-41F8-8243-EADBA2CEF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177" y="1544403"/>
            <a:ext cx="5886801" cy="3797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14A60-50C6-4470-87DF-3B1C33447B3B}"/>
              </a:ext>
            </a:extLst>
          </p:cNvPr>
          <p:cNvSpPr txBox="1"/>
          <p:nvPr/>
        </p:nvSpPr>
        <p:spPr>
          <a:xfrm>
            <a:off x="1162050" y="5439230"/>
            <a:ext cx="7686012" cy="921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984" indent="-192984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401" b="1" dirty="0"/>
              <a:t>1,349,553 diagnostic assays used </a:t>
            </a:r>
          </a:p>
          <a:p>
            <a:pPr marL="342900" indent="-342900">
              <a:spcAft>
                <a:spcPts val="675"/>
              </a:spcAft>
              <a:buFont typeface="Arial" panose="020B0604020202020204" pitchFamily="34" charset="0"/>
              <a:buChar char="•"/>
            </a:pPr>
            <a:r>
              <a:rPr lang="en-US" sz="2401" b="1" dirty="0"/>
              <a:t>$10 per sample distributed (&gt;10 million US$ per year)</a:t>
            </a:r>
            <a:endParaRPr lang="en-US" sz="2851" b="1" dirty="0"/>
          </a:p>
        </p:txBody>
      </p:sp>
    </p:spTree>
    <p:extLst>
      <p:ext uri="{BB962C8B-B14F-4D97-AF65-F5344CB8AC3E}">
        <p14:creationId xmlns:p14="http://schemas.microsoft.com/office/powerpoint/2010/main" val="303748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dirty="0"/>
              <a:t>About CGIAR</a:t>
            </a:r>
            <a:endParaRPr lang="en-US" sz="27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500AB-1158-4EA3-AC99-A6795D200B2E}"/>
              </a:ext>
            </a:extLst>
          </p:cNvPr>
          <p:cNvSpPr/>
          <p:nvPr/>
        </p:nvSpPr>
        <p:spPr>
          <a:xfrm>
            <a:off x="445023" y="1607460"/>
            <a:ext cx="7611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global organization for international agricultural research for sustainable development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EFA2A12-CBE5-4792-A213-1FA60242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1" y="2328807"/>
            <a:ext cx="8895291" cy="40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CAE40B-3815-4B82-9A11-69EF97307C00}"/>
              </a:ext>
            </a:extLst>
          </p:cNvPr>
          <p:cNvCxnSpPr>
            <a:cxnSpLocks/>
          </p:cNvCxnSpPr>
          <p:nvPr/>
        </p:nvCxnSpPr>
        <p:spPr>
          <a:xfrm flipH="1">
            <a:off x="4637550" y="4188977"/>
            <a:ext cx="136751" cy="32083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315835"/>
            <a:ext cx="56733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008000"/>
                </a:solidFill>
              </a:rPr>
              <a:t>Outline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467D7-DDE6-499F-AE08-00B179E2619E}"/>
              </a:ext>
            </a:extLst>
          </p:cNvPr>
          <p:cNvSpPr txBox="1"/>
          <p:nvPr/>
        </p:nvSpPr>
        <p:spPr>
          <a:xfrm>
            <a:off x="590550" y="3581400"/>
            <a:ext cx="808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How CGIAR GHUs and national programs </a:t>
            </a:r>
          </a:p>
        </p:txBody>
      </p:sp>
    </p:spTree>
    <p:extLst>
      <p:ext uri="{BB962C8B-B14F-4D97-AF65-F5344CB8AC3E}">
        <p14:creationId xmlns:p14="http://schemas.microsoft.com/office/powerpoint/2010/main" val="2886490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289" y="215490"/>
            <a:ext cx="6187857" cy="1200505"/>
          </a:xfrm>
        </p:spPr>
        <p:txBody>
          <a:bodyPr>
            <a:noAutofit/>
          </a:bodyPr>
          <a:lstStyle/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630" y="1631608"/>
            <a:ext cx="90312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Compliance to national and international phytosanitary norms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Germplasm import and export activities are closely coordinated with national plant protection organizations (import permits &amp; phytosanitary certificates)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in the national “Pest Risk Assessment (PRA)” activities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Exchange of pest distribution knowledge, and updating national pest lists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093" y="44467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065" y="4725130"/>
            <a:ext cx="6593047" cy="205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2904822"/>
            <a:ext cx="4297781" cy="396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30" y="1462507"/>
            <a:ext cx="90312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Preventing risk of pest and pathogen spread with germplasm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surveillance surveys mapping distribution of pests &amp; diseases 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and use of tools for rapid diagnosis and 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Advocacy and awareness raising on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emerging risks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Pre-emptive management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contingency plans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289" y="215490"/>
            <a:ext cx="6187857" cy="1200505"/>
          </a:xfrm>
        </p:spPr>
        <p:txBody>
          <a:bodyPr>
            <a:noAutofit/>
          </a:bodyPr>
          <a:lstStyle/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093" y="44467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pic>
        <p:nvPicPr>
          <p:cNvPr id="13" name="Picture 12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101" y="5448213"/>
            <a:ext cx="1228581" cy="12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Untitled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529" y="5448815"/>
            <a:ext cx="967237" cy="1271885"/>
          </a:xfrm>
          <a:prstGeom prst="rect">
            <a:avLst/>
          </a:prstGeom>
        </p:spPr>
      </p:pic>
      <p:pic>
        <p:nvPicPr>
          <p:cNvPr id="15" name="Picture 63" descr="3 BX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31" y="5459516"/>
            <a:ext cx="778184" cy="125048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674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630" y="1581504"/>
            <a:ext cx="9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</a:rPr>
              <a:t>Contributions to national seed system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facilities and capacity for disease-free seed production 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Clonal and grain crops for research and farmers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Seed quality standards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 propagation and distribution methods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289" y="215490"/>
            <a:ext cx="6187857" cy="1200505"/>
          </a:xfrm>
        </p:spPr>
        <p:txBody>
          <a:bodyPr>
            <a:noAutofit/>
          </a:bodyPr>
          <a:lstStyle/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093" y="44467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pic>
        <p:nvPicPr>
          <p:cNvPr id="4098" name="Picture 2" descr="Image result for cassava seed system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152" y="4355329"/>
            <a:ext cx="3013987" cy="22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yam temporary impression bioreactor">
            <a:extLst>
              <a:ext uri="{FF2B5EF4-FFF2-40B4-BE49-F238E27FC236}">
                <a16:creationId xmlns:a16="http://schemas.microsoft.com/office/drawing/2014/main" id="{32BB314A-3BA4-4569-B778-9B42520A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4680850"/>
            <a:ext cx="3283000" cy="14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24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630" y="1525137"/>
            <a:ext cx="903126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National phytosanitary capacity development for innovations, development and extension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 training and infrastructure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research on invasive pests and pathogens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 army worm, BBTV, MLN, TR4, CBSD, Wheat rust, and more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new technologies for pest and disease surveillance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workshops on national and regional phytosanitary issues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289" y="215490"/>
            <a:ext cx="6187857" cy="1200505"/>
          </a:xfrm>
        </p:spPr>
        <p:txBody>
          <a:bodyPr>
            <a:noAutofit/>
          </a:bodyPr>
          <a:lstStyle/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093" y="44467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6146" name="Picture 2" descr="C:\Users\Lkumar\Documents\CGIAR GHU group\GHU and IPC meet Nairobi SEP 2016\photos\DSC_07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493" y="4735507"/>
            <a:ext cx="2985718" cy="19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kumar\Documents\BBTV Complimentary\BBTV Farmers day - 2016\Phots BBTV farmers 2016\IMG_90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413" y="4735507"/>
            <a:ext cx="2643871" cy="19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1" y="4822522"/>
            <a:ext cx="3085442" cy="193545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42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38189-9A6F-4705-A938-DF6535508AC5}"/>
              </a:ext>
            </a:extLst>
          </p:cNvPr>
          <p:cNvSpPr/>
          <p:nvPr/>
        </p:nvSpPr>
        <p:spPr>
          <a:xfrm>
            <a:off x="211486" y="6463167"/>
            <a:ext cx="1796902" cy="2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D43FB-E441-4E92-995B-88D01ACDD905}"/>
              </a:ext>
            </a:extLst>
          </p:cNvPr>
          <p:cNvSpPr txBox="1"/>
          <p:nvPr/>
        </p:nvSpPr>
        <p:spPr>
          <a:xfrm>
            <a:off x="448682" y="2475178"/>
            <a:ext cx="1766830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1" dirty="0">
                <a:solidFill>
                  <a:srgbClr val="009900"/>
                </a:solidFill>
                <a:latin typeface="Impact" panose="020B0806030902050204" pitchFamily="34" charset="0"/>
              </a:rPr>
              <a:t>Inform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7289D-2393-4B32-9ED7-650A43908583}"/>
              </a:ext>
            </a:extLst>
          </p:cNvPr>
          <p:cNvSpPr txBox="1"/>
          <p:nvPr/>
        </p:nvSpPr>
        <p:spPr>
          <a:xfrm>
            <a:off x="443457" y="3589312"/>
            <a:ext cx="1861407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1" dirty="0">
                <a:solidFill>
                  <a:srgbClr val="009900"/>
                </a:solidFill>
                <a:latin typeface="Impact" panose="020B0806030902050204" pitchFamily="34" charset="0"/>
              </a:rPr>
              <a:t>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B2609-6103-45D4-B8A1-2BE21507A9DC}"/>
              </a:ext>
            </a:extLst>
          </p:cNvPr>
          <p:cNvSpPr txBox="1"/>
          <p:nvPr/>
        </p:nvSpPr>
        <p:spPr>
          <a:xfrm>
            <a:off x="443457" y="4786368"/>
            <a:ext cx="1883849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1" dirty="0">
                <a:solidFill>
                  <a:srgbClr val="009900"/>
                </a:solidFill>
                <a:latin typeface="Impact" panose="020B0806030902050204" pitchFamily="34" charset="0"/>
              </a:rPr>
              <a:t>Inspire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9722D-7CD8-4BF1-AE5A-165223F4045A}"/>
              </a:ext>
            </a:extLst>
          </p:cNvPr>
          <p:cNvSpPr txBox="1"/>
          <p:nvPr/>
        </p:nvSpPr>
        <p:spPr>
          <a:xfrm>
            <a:off x="448683" y="5802513"/>
            <a:ext cx="1911101" cy="784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1" dirty="0">
                <a:solidFill>
                  <a:srgbClr val="009900"/>
                </a:solidFill>
                <a:latin typeface="Impact" panose="020B0806030902050204" pitchFamily="34" charset="0"/>
              </a:rPr>
              <a:t>Engage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AD2C9-A2EA-4AF6-AF1E-1F19A8786666}"/>
              </a:ext>
            </a:extLst>
          </p:cNvPr>
          <p:cNvSpPr txBox="1"/>
          <p:nvPr/>
        </p:nvSpPr>
        <p:spPr>
          <a:xfrm>
            <a:off x="3213260" y="5813163"/>
            <a:ext cx="510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National and international phytosanitary communities to work together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20ABC-719F-4791-8BAA-B11A28766F24}"/>
              </a:ext>
            </a:extLst>
          </p:cNvPr>
          <p:cNvSpPr txBox="1"/>
          <p:nvPr/>
        </p:nvSpPr>
        <p:spPr>
          <a:xfrm>
            <a:off x="3220179" y="4886793"/>
            <a:ext cx="499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Compliance to phytosanitary controls in seed production and seed distribution activities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C57FF-7980-421C-AD74-0258F80E8103}"/>
              </a:ext>
            </a:extLst>
          </p:cNvPr>
          <p:cNvSpPr txBox="1"/>
          <p:nvPr/>
        </p:nvSpPr>
        <p:spPr>
          <a:xfrm>
            <a:off x="3213261" y="3714727"/>
            <a:ext cx="4998186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Emerging phytosanitary challenges to international distribution of germplasm</a:t>
            </a:r>
          </a:p>
          <a:p>
            <a:pPr marL="257244" indent="-257244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Technological advances in phytosanitation and diagnostics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712F9-45E5-47D7-B9DC-3965AF469725}"/>
              </a:ext>
            </a:extLst>
          </p:cNvPr>
          <p:cNvSpPr txBox="1"/>
          <p:nvPr/>
        </p:nvSpPr>
        <p:spPr>
          <a:xfrm>
            <a:off x="3223248" y="2540576"/>
            <a:ext cx="5723901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Biorisks to germplasm health</a:t>
            </a:r>
          </a:p>
          <a:p>
            <a:pPr marL="214370" indent="-21437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Importance of ‘Germplasm Health’ in preventing transboundary spread of pathogens and pests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4EA187-1F36-4728-88CA-C4840AFAE3AC}"/>
              </a:ext>
            </a:extLst>
          </p:cNvPr>
          <p:cNvSpPr/>
          <p:nvPr/>
        </p:nvSpPr>
        <p:spPr>
          <a:xfrm>
            <a:off x="2426523" y="3627295"/>
            <a:ext cx="685979" cy="685979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35E85D-7BF1-4141-8953-8AEF2A423196}"/>
              </a:ext>
            </a:extLst>
          </p:cNvPr>
          <p:cNvSpPr/>
          <p:nvPr/>
        </p:nvSpPr>
        <p:spPr>
          <a:xfrm>
            <a:off x="2426523" y="4843252"/>
            <a:ext cx="685979" cy="685979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2BDFB6-9DB4-4AD2-AEA5-F2D67070BD72}"/>
              </a:ext>
            </a:extLst>
          </p:cNvPr>
          <p:cNvSpPr/>
          <p:nvPr/>
        </p:nvSpPr>
        <p:spPr>
          <a:xfrm>
            <a:off x="2426523" y="5836761"/>
            <a:ext cx="685979" cy="685979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7A1DDF-6332-485E-91CD-153E64D28406}"/>
              </a:ext>
            </a:extLst>
          </p:cNvPr>
          <p:cNvSpPr/>
          <p:nvPr/>
        </p:nvSpPr>
        <p:spPr>
          <a:xfrm>
            <a:off x="2429193" y="2533892"/>
            <a:ext cx="685979" cy="68597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CB918-EF16-410C-8267-87851929AF94}"/>
              </a:ext>
            </a:extLst>
          </p:cNvPr>
          <p:cNvSpPr txBox="1"/>
          <p:nvPr/>
        </p:nvSpPr>
        <p:spPr>
          <a:xfrm>
            <a:off x="526093" y="44467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9263F1-BDDA-4191-949E-F02A2169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289" y="215490"/>
            <a:ext cx="6187857" cy="1200505"/>
          </a:xfrm>
        </p:spPr>
        <p:txBody>
          <a:bodyPr>
            <a:noAutofit/>
          </a:bodyPr>
          <a:lstStyle/>
          <a:p>
            <a:r>
              <a:rPr lang="en-US" sz="2700" dirty="0"/>
              <a:t>How CGIAR interacts with national partners in mitigating phytosanitary risks </a:t>
            </a:r>
            <a:endParaRPr lang="en-US" sz="27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89A43-E9A8-4974-BF1F-29D03B69B8FC}"/>
              </a:ext>
            </a:extLst>
          </p:cNvPr>
          <p:cNvSpPr txBox="1"/>
          <p:nvPr/>
        </p:nvSpPr>
        <p:spPr>
          <a:xfrm>
            <a:off x="211486" y="1534862"/>
            <a:ext cx="8847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C00000"/>
                </a:solidFill>
              </a:rPr>
              <a:t>GHU Phytosanitary Community of Practice </a:t>
            </a:r>
          </a:p>
        </p:txBody>
      </p:sp>
    </p:spTree>
    <p:extLst>
      <p:ext uri="{BB962C8B-B14F-4D97-AF65-F5344CB8AC3E}">
        <p14:creationId xmlns:p14="http://schemas.microsoft.com/office/powerpoint/2010/main" val="21191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distribution of germplasm from CGIAR Centers </a:t>
            </a:r>
          </a:p>
        </p:txBody>
      </p:sp>
      <p:pic>
        <p:nvPicPr>
          <p:cNvPr id="6" name="Picture 4" descr="C:\Users\Lkumar\Documents\CGIAR GHU group\GHU communications\Phytosanitary awarness 2017\2.jpg">
            <a:extLst>
              <a:ext uri="{FF2B5EF4-FFF2-40B4-BE49-F238E27FC236}">
                <a16:creationId xmlns:a16="http://schemas.microsoft.com/office/drawing/2014/main" id="{1488BD75-E11C-47A3-B02E-1780CD4C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204" y="1971438"/>
            <a:ext cx="2797211" cy="23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332DA-2B8E-475B-A9A2-F927A0F71960}"/>
              </a:ext>
            </a:extLst>
          </p:cNvPr>
          <p:cNvSpPr txBox="1"/>
          <p:nvPr/>
        </p:nvSpPr>
        <p:spPr>
          <a:xfrm>
            <a:off x="1453622" y="1563274"/>
            <a:ext cx="544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Phytosanitary Awareness Week </a:t>
            </a:r>
          </a:p>
        </p:txBody>
      </p:sp>
      <p:pic>
        <p:nvPicPr>
          <p:cNvPr id="8" name="Picture 4" descr="C:\Users\Lkumar\Documents\CGIAR GHU group\GHU communications\Phytosanitary awarness 2017\Posters\Phytosanitary Week Announcement 09-10-17 IITA.jpg">
            <a:extLst>
              <a:ext uri="{FF2B5EF4-FFF2-40B4-BE49-F238E27FC236}">
                <a16:creationId xmlns:a16="http://schemas.microsoft.com/office/drawing/2014/main" id="{B6F14A13-8F3C-47C7-84DC-B99A0BB0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01" y="2246789"/>
            <a:ext cx="2870572" cy="40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kumar\Documents\CGIAR GHU group\GHU communications\Phytosanitary awarness 2017\Posters\TOTEM_PHYTO.jpg">
            <a:extLst>
              <a:ext uri="{FF2B5EF4-FFF2-40B4-BE49-F238E27FC236}">
                <a16:creationId xmlns:a16="http://schemas.microsoft.com/office/drawing/2014/main" id="{6BC8C1CD-F49E-4F84-8DEC-4E98AFF8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511" y="3429000"/>
            <a:ext cx="1836788" cy="32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Lkumar\Documents\CGIAR GHU group\GHU communications\Phytosanitary awarness 2017\Posters\PhytoWeek_Pamphlet_ICRAF_Page_1.jpg">
            <a:extLst>
              <a:ext uri="{FF2B5EF4-FFF2-40B4-BE49-F238E27FC236}">
                <a16:creationId xmlns:a16="http://schemas.microsoft.com/office/drawing/2014/main" id="{70F1F511-B275-467B-8511-FDF937D2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204" y="4247787"/>
            <a:ext cx="3323900" cy="23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Lkumar\Documents\CGIAR GHU group\GHU communications\platform website.JPG">
            <a:extLst>
              <a:ext uri="{FF2B5EF4-FFF2-40B4-BE49-F238E27FC236}">
                <a16:creationId xmlns:a16="http://schemas.microsoft.com/office/drawing/2014/main" id="{1686A34C-83C3-43C4-9CC3-DD166E05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388" y="2302371"/>
            <a:ext cx="1789712" cy="10452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F43550-3BE2-4152-85F2-8BF8C0EAEF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231" y="1648968"/>
            <a:ext cx="2673096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83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CGIAR GHUs in IYPH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213A0-1EF3-4674-AB36-40D9E684EAD2}"/>
              </a:ext>
            </a:extLst>
          </p:cNvPr>
          <p:cNvSpPr txBox="1"/>
          <p:nvPr/>
        </p:nvSpPr>
        <p:spPr>
          <a:xfrm>
            <a:off x="95249" y="1440995"/>
            <a:ext cx="896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Awareness, Advocacy, Outreach and Capacity Development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F8322-FCEE-40FB-893F-C241F7D39492}"/>
              </a:ext>
            </a:extLst>
          </p:cNvPr>
          <p:cNvSpPr txBox="1"/>
          <p:nvPr/>
        </p:nvSpPr>
        <p:spPr>
          <a:xfrm>
            <a:off x="4210050" y="2524082"/>
            <a:ext cx="4702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Monthly </a:t>
            </a:r>
            <a:r>
              <a:rPr lang="en-US" sz="2000" b="1" u="sng" dirty="0"/>
              <a:t>“phytosanitary awareness week”</a:t>
            </a:r>
            <a:r>
              <a:rPr lang="en-US" sz="2000" b="1" dirty="0"/>
              <a:t> targeting different themes 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Communications to enhance awareness on phytosanitary obligations and emerging pest challenges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11 Training workshops on seed health testing and phytosanitary controls  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Status papers on germplasm phytosanitary issues of CGIAR crops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Communications (posters, flyers, webinars, blogs, etc.)  </a:t>
            </a:r>
          </a:p>
        </p:txBody>
      </p:sp>
      <p:pic>
        <p:nvPicPr>
          <p:cNvPr id="9" name="Picture 2" descr="C:\Users\Lkumar\Documents\CGIAR GHU group\GHU communications\Capture - 3.JPG">
            <a:extLst>
              <a:ext uri="{FF2B5EF4-FFF2-40B4-BE49-F238E27FC236}">
                <a16:creationId xmlns:a16="http://schemas.microsoft.com/office/drawing/2014/main" id="{6B2AAD86-D484-4D22-82A4-54A3867F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96" y="3849486"/>
            <a:ext cx="3596504" cy="27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78D24F-FAF4-49BA-82B0-9BC3CDF499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68" y="518318"/>
            <a:ext cx="2421896" cy="810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C13D50C-E696-4C7E-BDE8-2E001B79FB77}"/>
              </a:ext>
            </a:extLst>
          </p:cNvPr>
          <p:cNvSpPr/>
          <p:nvPr/>
        </p:nvSpPr>
        <p:spPr>
          <a:xfrm>
            <a:off x="7496" y="2227537"/>
            <a:ext cx="415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cs typeface="MV Boli" panose="02000500030200090000" pitchFamily="2" charset="0"/>
              </a:rPr>
              <a:t>“Germplasm Phytosanitary Safety for Prevention of Transboundary Spread of Pests and Pathogens”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5B9B00"/>
                </a:solidFill>
                <a:cs typeface="MV Boli" panose="02000500030200090000" pitchFamily="2" charset="0"/>
              </a:rPr>
              <a:t>Together with NPPOs</a:t>
            </a:r>
          </a:p>
        </p:txBody>
      </p:sp>
    </p:spTree>
    <p:extLst>
      <p:ext uri="{BB962C8B-B14F-4D97-AF65-F5344CB8AC3E}">
        <p14:creationId xmlns:p14="http://schemas.microsoft.com/office/powerpoint/2010/main" val="1353605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D467D7-DDE6-499F-AE08-00B179E2619E}"/>
              </a:ext>
            </a:extLst>
          </p:cNvPr>
          <p:cNvSpPr txBox="1"/>
          <p:nvPr/>
        </p:nvSpPr>
        <p:spPr>
          <a:xfrm>
            <a:off x="590550" y="3581400"/>
            <a:ext cx="41634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/>
              <a:t>IITA and NAQS </a:t>
            </a:r>
          </a:p>
        </p:txBody>
      </p:sp>
    </p:spTree>
    <p:extLst>
      <p:ext uri="{BB962C8B-B14F-4D97-AF65-F5344CB8AC3E}">
        <p14:creationId xmlns:p14="http://schemas.microsoft.com/office/powerpoint/2010/main" val="874554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57CF1-524E-468A-BE01-6ACFB764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21" y="1679945"/>
            <a:ext cx="8190472" cy="4615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69" y="71441"/>
            <a:ext cx="6779741" cy="1200505"/>
          </a:xfrm>
        </p:spPr>
        <p:txBody>
          <a:bodyPr>
            <a:normAutofit/>
          </a:bodyPr>
          <a:lstStyle/>
          <a:p>
            <a:r>
              <a:rPr lang="en-US" dirty="0"/>
              <a:t>IITA – CGIAR - NAQS Partnership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New pest reports since 2010 in Nigeria </a:t>
            </a:r>
          </a:p>
        </p:txBody>
      </p:sp>
    </p:spTree>
    <p:extLst>
      <p:ext uri="{BB962C8B-B14F-4D97-AF65-F5344CB8AC3E}">
        <p14:creationId xmlns:p14="http://schemas.microsoft.com/office/powerpoint/2010/main" val="37066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dirty="0"/>
              <a:t>About IITA</a:t>
            </a:r>
            <a:endParaRPr lang="en-US" sz="2700" i="1" dirty="0"/>
          </a:p>
        </p:txBody>
      </p:sp>
      <p:pic>
        <p:nvPicPr>
          <p:cNvPr id="6" name="Picture 8" descr="Slide2">
            <a:extLst>
              <a:ext uri="{FF2B5EF4-FFF2-40B4-BE49-F238E27FC236}">
                <a16:creationId xmlns:a16="http://schemas.microsoft.com/office/drawing/2014/main" id="{AB99C49F-899F-46D4-BBB2-80A7189E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403770" y="3157442"/>
            <a:ext cx="5603832" cy="3534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52591-8886-4303-A8CB-5A38B774F742}"/>
              </a:ext>
            </a:extLst>
          </p:cNvPr>
          <p:cNvSpPr txBox="1"/>
          <p:nvPr/>
        </p:nvSpPr>
        <p:spPr>
          <a:xfrm>
            <a:off x="4054501" y="3699550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IITA-Ibadan Campus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478DDC-59FC-4DF4-BE52-F1A95B79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98" y="3037316"/>
            <a:ext cx="3043381" cy="312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0A010988-E4BD-4ADF-9014-0EDF1748E8CF}"/>
              </a:ext>
            </a:extLst>
          </p:cNvPr>
          <p:cNvGrpSpPr>
            <a:grpSpLocks/>
          </p:cNvGrpSpPr>
          <p:nvPr/>
        </p:nvGrpSpPr>
        <p:grpSpPr bwMode="auto">
          <a:xfrm>
            <a:off x="3638128" y="1794922"/>
            <a:ext cx="648890" cy="1259681"/>
            <a:chOff x="70" y="830"/>
            <a:chExt cx="545" cy="1058"/>
          </a:xfrm>
        </p:grpSpPr>
        <p:pic>
          <p:nvPicPr>
            <p:cNvPr id="14" name="Picture 3" descr="cassava">
              <a:extLst>
                <a:ext uri="{FF2B5EF4-FFF2-40B4-BE49-F238E27FC236}">
                  <a16:creationId xmlns:a16="http://schemas.microsoft.com/office/drawing/2014/main" id="{FB8DA97B-6ED7-4A81-82B7-9909AB871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lum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830"/>
              <a:ext cx="545" cy="864"/>
            </a:xfrm>
            <a:prstGeom prst="rect">
              <a:avLst/>
            </a:prstGeom>
            <a:noFill/>
          </p:spPr>
        </p:pic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CEB0A3F1-11F2-4D2B-A4FA-DFF791E00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694"/>
              <a:ext cx="480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Cassava</a:t>
              </a: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30D44464-0EB4-40F2-8E38-810780530774}"/>
              </a:ext>
            </a:extLst>
          </p:cNvPr>
          <p:cNvGrpSpPr>
            <a:grpSpLocks/>
          </p:cNvGrpSpPr>
          <p:nvPr/>
        </p:nvGrpSpPr>
        <p:grpSpPr bwMode="auto">
          <a:xfrm>
            <a:off x="4464792" y="1750250"/>
            <a:ext cx="681038" cy="1287066"/>
            <a:chOff x="668" y="1255"/>
            <a:chExt cx="572" cy="1081"/>
          </a:xfrm>
        </p:grpSpPr>
        <p:pic>
          <p:nvPicPr>
            <p:cNvPr id="17" name="Picture 6" descr="yam">
              <a:extLst>
                <a:ext uri="{FF2B5EF4-FFF2-40B4-BE49-F238E27FC236}">
                  <a16:creationId xmlns:a16="http://schemas.microsoft.com/office/drawing/2014/main" id="{D7A1ED6B-DBBF-41FB-863F-69BD75CEB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lum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1255"/>
              <a:ext cx="572" cy="887"/>
            </a:xfrm>
            <a:prstGeom prst="rect">
              <a:avLst/>
            </a:prstGeom>
            <a:noFill/>
          </p:spPr>
        </p:pic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83C7799A-8860-4FBE-B7C4-DE9306EF8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" y="2142"/>
              <a:ext cx="322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Yam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78FFD0A2-0F26-43E8-AEF9-B4EFA6468B29}"/>
              </a:ext>
            </a:extLst>
          </p:cNvPr>
          <p:cNvGrpSpPr>
            <a:grpSpLocks/>
          </p:cNvGrpSpPr>
          <p:nvPr/>
        </p:nvGrpSpPr>
        <p:grpSpPr bwMode="auto">
          <a:xfrm>
            <a:off x="5462198" y="1760968"/>
            <a:ext cx="679847" cy="1276350"/>
            <a:chOff x="1411" y="1568"/>
            <a:chExt cx="571" cy="1072"/>
          </a:xfrm>
        </p:grpSpPr>
        <p:pic>
          <p:nvPicPr>
            <p:cNvPr id="20" name="Picture 9" descr="banana">
              <a:extLst>
                <a:ext uri="{FF2B5EF4-FFF2-40B4-BE49-F238E27FC236}">
                  <a16:creationId xmlns:a16="http://schemas.microsoft.com/office/drawing/2014/main" id="{4AA15365-5A7F-4D60-A952-055A498AB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lum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" y="1568"/>
              <a:ext cx="571" cy="878"/>
            </a:xfrm>
            <a:prstGeom prst="rect">
              <a:avLst/>
            </a:prstGeom>
            <a:noFill/>
          </p:spPr>
        </p:pic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8A5AA822-C781-46EC-A04A-0935B0B3F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" y="2446"/>
              <a:ext cx="358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Musa</a:t>
              </a: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0F555C84-26F0-4271-A66B-1D27AF5DE35B}"/>
              </a:ext>
            </a:extLst>
          </p:cNvPr>
          <p:cNvGrpSpPr>
            <a:grpSpLocks/>
          </p:cNvGrpSpPr>
          <p:nvPr/>
        </p:nvGrpSpPr>
        <p:grpSpPr bwMode="auto">
          <a:xfrm>
            <a:off x="6375680" y="1692505"/>
            <a:ext cx="684610" cy="1287066"/>
            <a:chOff x="103" y="2383"/>
            <a:chExt cx="575" cy="1081"/>
          </a:xfrm>
        </p:grpSpPr>
        <p:pic>
          <p:nvPicPr>
            <p:cNvPr id="23" name="Picture 12" descr="maize">
              <a:extLst>
                <a:ext uri="{FF2B5EF4-FFF2-40B4-BE49-F238E27FC236}">
                  <a16:creationId xmlns:a16="http://schemas.microsoft.com/office/drawing/2014/main" id="{083060BF-795C-4FCD-A463-0186F8754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lum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83"/>
              <a:ext cx="575" cy="887"/>
            </a:xfrm>
            <a:prstGeom prst="rect">
              <a:avLst/>
            </a:prstGeom>
            <a:noFill/>
          </p:spPr>
        </p:pic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C68C299B-9AF8-4519-80CF-3C950B1D9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" y="3270"/>
              <a:ext cx="372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Maize</a:t>
              </a:r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43DC33F0-0A8B-4DC4-A4A1-1852F5B8D02F}"/>
              </a:ext>
            </a:extLst>
          </p:cNvPr>
          <p:cNvGrpSpPr>
            <a:grpSpLocks/>
          </p:cNvGrpSpPr>
          <p:nvPr/>
        </p:nvGrpSpPr>
        <p:grpSpPr bwMode="auto">
          <a:xfrm>
            <a:off x="8212067" y="1702914"/>
            <a:ext cx="729853" cy="1282304"/>
            <a:chOff x="742" y="2867"/>
            <a:chExt cx="613" cy="1077"/>
          </a:xfrm>
        </p:grpSpPr>
        <p:pic>
          <p:nvPicPr>
            <p:cNvPr id="26" name="Picture 15" descr="cowpea">
              <a:extLst>
                <a:ext uri="{FF2B5EF4-FFF2-40B4-BE49-F238E27FC236}">
                  <a16:creationId xmlns:a16="http://schemas.microsoft.com/office/drawing/2014/main" id="{56689435-5430-470D-A752-654E6C4E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867"/>
              <a:ext cx="613" cy="883"/>
            </a:xfrm>
            <a:prstGeom prst="rect">
              <a:avLst/>
            </a:prstGeom>
            <a:noFill/>
          </p:spPr>
        </p:pic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8657B799-8BBB-4CB7-945C-E1EBAF03B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" y="3750"/>
              <a:ext cx="461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Cowpea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6426908-69B7-49D8-A2AA-304128B0A094}"/>
              </a:ext>
            </a:extLst>
          </p:cNvPr>
          <p:cNvGrpSpPr>
            <a:grpSpLocks/>
          </p:cNvGrpSpPr>
          <p:nvPr/>
        </p:nvGrpSpPr>
        <p:grpSpPr bwMode="auto">
          <a:xfrm>
            <a:off x="7242839" y="1710058"/>
            <a:ext cx="787004" cy="1275160"/>
            <a:chOff x="1477" y="3097"/>
            <a:chExt cx="661" cy="1071"/>
          </a:xfrm>
        </p:grpSpPr>
        <p:pic>
          <p:nvPicPr>
            <p:cNvPr id="29" name="Picture 18" descr="soybean">
              <a:extLst>
                <a:ext uri="{FF2B5EF4-FFF2-40B4-BE49-F238E27FC236}">
                  <a16:creationId xmlns:a16="http://schemas.microsoft.com/office/drawing/2014/main" id="{F83B6C42-1F7E-4D4A-B728-C56929482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lum bright="-6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097"/>
              <a:ext cx="661" cy="877"/>
            </a:xfrm>
            <a:prstGeom prst="rect">
              <a:avLst/>
            </a:prstGeom>
            <a:noFill/>
          </p:spPr>
        </p:pic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18FD04CA-B4C4-4B32-A1A1-9D3C88734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974"/>
              <a:ext cx="486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336600"/>
                  </a:solidFill>
                  <a:latin typeface="Arial Narrow" pitchFamily="34" charset="0"/>
                </a:rPr>
                <a:t>Soybean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E4DB397-4591-41AC-8F03-D7AB50990080}"/>
              </a:ext>
            </a:extLst>
          </p:cNvPr>
          <p:cNvSpPr txBox="1"/>
          <p:nvPr/>
        </p:nvSpPr>
        <p:spPr>
          <a:xfrm>
            <a:off x="200060" y="1673481"/>
            <a:ext cx="32037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/>
              <a:t>International R4D center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b="1" dirty="0"/>
              <a:t>20,000 + accessions of mandate crop in IITA genebank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485D1-94C0-4314-B87D-47D4599752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01" y="497681"/>
            <a:ext cx="1864101" cy="9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distribution of germplasm from CGIAR Centers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EA24D-6A54-4711-BEE3-3BC916538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83" y="2058625"/>
            <a:ext cx="4795284" cy="361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071A18-5BE4-4A93-A24E-4D0CF331E5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806" y="1707353"/>
            <a:ext cx="31146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2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IITA – CGIAR - NAQS Partnership </a:t>
            </a:r>
            <a:br>
              <a:rPr lang="en-US" dirty="0"/>
            </a:br>
            <a:r>
              <a:rPr lang="en-US" dirty="0"/>
              <a:t>Stop Bunchy Top Campaign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ED1F-8959-45FF-AE5C-402065E16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2594"/>
            <a:ext cx="6620540" cy="49654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1ADE1A-4B82-40BF-B046-058E50584D27}"/>
              </a:ext>
            </a:extLst>
          </p:cNvPr>
          <p:cNvCxnSpPr/>
          <p:nvPr/>
        </p:nvCxnSpPr>
        <p:spPr>
          <a:xfrm flipH="1" flipV="1">
            <a:off x="839972" y="4146698"/>
            <a:ext cx="627321" cy="6273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7084A1-3EA1-42BF-A59F-B27DD7E7E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425" y="1542695"/>
            <a:ext cx="2745077" cy="212119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C44DF3B-38EB-4C89-B5D2-581E928E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782" y="3927810"/>
            <a:ext cx="1391478" cy="13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43FAEF-067F-4288-8438-CBD8B02753C9}"/>
              </a:ext>
            </a:extLst>
          </p:cNvPr>
          <p:cNvSpPr txBox="1"/>
          <p:nvPr/>
        </p:nvSpPr>
        <p:spPr>
          <a:xfrm>
            <a:off x="6598759" y="5685551"/>
            <a:ext cx="2494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Containment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Eradication </a:t>
            </a:r>
          </a:p>
        </p:txBody>
      </p:sp>
    </p:spTree>
    <p:extLst>
      <p:ext uri="{BB962C8B-B14F-4D97-AF65-F5344CB8AC3E}">
        <p14:creationId xmlns:p14="http://schemas.microsoft.com/office/powerpoint/2010/main" val="22385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IITA – CGIAR – DPV, Togo </a:t>
            </a:r>
            <a:br>
              <a:rPr lang="en-US" dirty="0"/>
            </a:br>
            <a:r>
              <a:rPr lang="en-US" dirty="0"/>
              <a:t>Stop Bunchy Top Campaign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1ADE1A-4B82-40BF-B046-058E50584D27}"/>
              </a:ext>
            </a:extLst>
          </p:cNvPr>
          <p:cNvCxnSpPr/>
          <p:nvPr/>
        </p:nvCxnSpPr>
        <p:spPr>
          <a:xfrm flipH="1" flipV="1">
            <a:off x="839972" y="4146698"/>
            <a:ext cx="627321" cy="6273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7C44DF3B-38EB-4C89-B5D2-581E928E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782" y="3927810"/>
            <a:ext cx="1391478" cy="13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43FAEF-067F-4288-8438-CBD8B02753C9}"/>
              </a:ext>
            </a:extLst>
          </p:cNvPr>
          <p:cNvSpPr txBox="1"/>
          <p:nvPr/>
        </p:nvSpPr>
        <p:spPr>
          <a:xfrm>
            <a:off x="6598759" y="5685551"/>
            <a:ext cx="2494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Containment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Eradication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E7430-AAE8-46C6-AB8C-E9B28F1D5C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63" y="3734914"/>
            <a:ext cx="2376908" cy="1580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68AC85-7CDB-420B-B4DE-CD4526F13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48" y="1719949"/>
            <a:ext cx="2937158" cy="1952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8A882D-9A53-4C1D-9CB5-5AA42CB1DB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698" y="1719949"/>
            <a:ext cx="2937158" cy="1952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282C16-7E20-47B9-92B3-B69D40BB63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99" y="3723131"/>
            <a:ext cx="1957265" cy="2943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131BC0-DFD7-4E90-884A-F566186C33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63" y="5086468"/>
            <a:ext cx="2376908" cy="1580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7AB7E8-3313-4BDE-854D-34419927D6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678" y="1573796"/>
            <a:ext cx="1308354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5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2315835"/>
            <a:ext cx="56733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rgbClr val="008000"/>
                </a:solidFill>
              </a:rPr>
              <a:t>Outline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467D7-DDE6-499F-AE08-00B179E2619E}"/>
              </a:ext>
            </a:extLst>
          </p:cNvPr>
          <p:cNvSpPr txBox="1"/>
          <p:nvPr/>
        </p:nvSpPr>
        <p:spPr>
          <a:xfrm>
            <a:off x="590550" y="3581400"/>
            <a:ext cx="38331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000" b="1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099019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ame, water, white, table&#10;&#10;Description automatically generated">
            <a:extLst>
              <a:ext uri="{FF2B5EF4-FFF2-40B4-BE49-F238E27FC236}">
                <a16:creationId xmlns:a16="http://schemas.microsoft.com/office/drawing/2014/main" id="{5B131BAF-606D-4DA1-B03B-17BF3992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14" y="0"/>
            <a:ext cx="9181214" cy="6858000"/>
          </a:xfrm>
          <a:prstGeom prst="rect">
            <a:avLst/>
          </a:prstGeom>
        </p:spPr>
      </p:pic>
      <p:pic>
        <p:nvPicPr>
          <p:cNvPr id="10" name="Picture 9" descr="A red fire truck driving down the road&#10;&#10;Description automatically generated">
            <a:extLst>
              <a:ext uri="{FF2B5EF4-FFF2-40B4-BE49-F238E27FC236}">
                <a16:creationId xmlns:a16="http://schemas.microsoft.com/office/drawing/2014/main" id="{1120413D-B671-4643-A46D-E4FA3396C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89" y="3631019"/>
            <a:ext cx="6407822" cy="298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AA553-8EAD-4DBA-8E7C-83AC224DD706}"/>
              </a:ext>
            </a:extLst>
          </p:cNvPr>
          <p:cNvSpPr txBox="1"/>
          <p:nvPr/>
        </p:nvSpPr>
        <p:spPr>
          <a:xfrm>
            <a:off x="53320" y="153516"/>
            <a:ext cx="6966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/>
              <a:t>Analogy for early warning system for pest outbreak alerts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/>
              <a:t>Smoke detector = early warning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/>
              <a:t>Fire engine = spread of fire and destruction </a:t>
            </a:r>
          </a:p>
        </p:txBody>
      </p:sp>
    </p:spTree>
    <p:extLst>
      <p:ext uri="{BB962C8B-B14F-4D97-AF65-F5344CB8AC3E}">
        <p14:creationId xmlns:p14="http://schemas.microsoft.com/office/powerpoint/2010/main" val="2962503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1ADE1A-4B82-40BF-B046-058E50584D27}"/>
              </a:ext>
            </a:extLst>
          </p:cNvPr>
          <p:cNvCxnSpPr/>
          <p:nvPr/>
        </p:nvCxnSpPr>
        <p:spPr>
          <a:xfrm flipH="1" flipV="1">
            <a:off x="839972" y="4146698"/>
            <a:ext cx="627321" cy="62732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75842B-A265-4197-855E-DD605E16F7E1}"/>
              </a:ext>
            </a:extLst>
          </p:cNvPr>
          <p:cNvSpPr txBox="1"/>
          <p:nvPr/>
        </p:nvSpPr>
        <p:spPr>
          <a:xfrm>
            <a:off x="431368" y="1818750"/>
            <a:ext cx="8490381" cy="4570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in early detection and emergency response to contain invasive and emerging threats 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Increase in investments to established ‘emerging and invasive’ threats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for implementation and sustainable management 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Communique to national governments to increase investments and strengthen national plant protection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  </a:t>
            </a: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endParaRPr lang="en-US" sz="2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393" indent="-127393">
              <a:spcAft>
                <a:spcPts val="1800"/>
              </a:spcAft>
              <a:buFont typeface="Arial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97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38189-9A6F-4705-A938-DF6535508AC5}"/>
              </a:ext>
            </a:extLst>
          </p:cNvPr>
          <p:cNvSpPr/>
          <p:nvPr/>
        </p:nvSpPr>
        <p:spPr>
          <a:xfrm>
            <a:off x="0" y="6368902"/>
            <a:ext cx="1796902" cy="2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0A54BCB6-C64A-4997-8784-B556AF26A4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6" y="1528321"/>
            <a:ext cx="7931889" cy="50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5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38189-9A6F-4705-A938-DF6535508AC5}"/>
              </a:ext>
            </a:extLst>
          </p:cNvPr>
          <p:cNvSpPr/>
          <p:nvPr/>
        </p:nvSpPr>
        <p:spPr>
          <a:xfrm>
            <a:off x="0" y="6368902"/>
            <a:ext cx="1796902" cy="2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9E1CA5-2175-4752-BA34-EB038AC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8C28F91-F226-443B-BFA9-D26D60659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620" y="1930318"/>
            <a:ext cx="2977725" cy="14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kumar\Documents\CGIAR GHU group\Platform logo.jpg">
            <a:extLst>
              <a:ext uri="{FF2B5EF4-FFF2-40B4-BE49-F238E27FC236}">
                <a16:creationId xmlns:a16="http://schemas.microsoft.com/office/drawing/2014/main" id="{81914B8F-506D-4526-A9EF-7C6ED502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790" y="3944501"/>
            <a:ext cx="2504849" cy="12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8CB357-E973-464B-8E70-422DD271EBAC}"/>
              </a:ext>
            </a:extLst>
          </p:cNvPr>
          <p:cNvGrpSpPr/>
          <p:nvPr/>
        </p:nvGrpSpPr>
        <p:grpSpPr>
          <a:xfrm>
            <a:off x="5054469" y="2185397"/>
            <a:ext cx="1210574" cy="1359056"/>
            <a:chOff x="5009745" y="2752233"/>
            <a:chExt cx="1342840" cy="1554088"/>
          </a:xfrm>
        </p:grpSpPr>
        <p:pic>
          <p:nvPicPr>
            <p:cNvPr id="9" name="Picture 9" descr="00000">
              <a:extLst>
                <a:ext uri="{FF2B5EF4-FFF2-40B4-BE49-F238E27FC236}">
                  <a16:creationId xmlns:a16="http://schemas.microsoft.com/office/drawing/2014/main" id="{8213D97E-1730-4EC4-B5C3-6242EF025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457" y="2752233"/>
              <a:ext cx="1157612" cy="104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254D38-F4BC-47EE-A136-AB883687C20E}"/>
                </a:ext>
              </a:extLst>
            </p:cNvPr>
            <p:cNvSpPr txBox="1"/>
            <p:nvPr/>
          </p:nvSpPr>
          <p:spPr>
            <a:xfrm>
              <a:off x="5009745" y="3795552"/>
              <a:ext cx="1342840" cy="510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/>
                <a:t>AU-IAPSC</a:t>
              </a:r>
            </a:p>
          </p:txBody>
        </p:sp>
      </p:grpSp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C28E5709-1E55-41AD-B3E3-EF715088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4516" y="2068187"/>
            <a:ext cx="2241971" cy="1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C21DD0-E4F9-4C4E-93A1-026A1854E3A4}"/>
              </a:ext>
            </a:extLst>
          </p:cNvPr>
          <p:cNvSpPr/>
          <p:nvPr/>
        </p:nvSpPr>
        <p:spPr>
          <a:xfrm>
            <a:off x="229774" y="6059223"/>
            <a:ext cx="868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more information visit: </a:t>
            </a:r>
            <a:r>
              <a:rPr lang="en-US" u="sng" dirty="0">
                <a:hlinkClick r:id="rId6"/>
              </a:rPr>
              <a:t>https://www.genebanks.org/the-platform/germplasm-health/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2224B-6231-4C6F-8170-6E4A202B6AFB}"/>
              </a:ext>
            </a:extLst>
          </p:cNvPr>
          <p:cNvSpPr txBox="1"/>
          <p:nvPr/>
        </p:nvSpPr>
        <p:spPr>
          <a:xfrm>
            <a:off x="829340" y="6416187"/>
            <a:ext cx="782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Contact: </a:t>
            </a:r>
            <a:r>
              <a:rPr lang="en-US" dirty="0">
                <a:hlinkClick r:id="rId7"/>
              </a:rPr>
              <a:t>L.kumar@cgiar.org</a:t>
            </a:r>
            <a:r>
              <a:rPr lang="en-US" dirty="0"/>
              <a:t> </a:t>
            </a:r>
          </a:p>
        </p:txBody>
      </p:sp>
      <p:pic>
        <p:nvPicPr>
          <p:cNvPr id="15" name="Picture 1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4BE185FB-BC5F-4CD9-A516-3EC456E0B7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8" y="2396317"/>
            <a:ext cx="1941032" cy="95029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EFB8E4D-3A63-4BF1-91DE-26B31565CB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89" y="3776894"/>
            <a:ext cx="1665735" cy="1665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BDCE0F-DD0A-4209-AE73-C17FDAF1A0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9" y="5498851"/>
            <a:ext cx="8916580" cy="520351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34317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D47419-8456-4A48-856F-341197D17D78}"/>
              </a:ext>
            </a:extLst>
          </p:cNvPr>
          <p:cNvSpPr/>
          <p:nvPr/>
        </p:nvSpPr>
        <p:spPr>
          <a:xfrm>
            <a:off x="247650" y="6311900"/>
            <a:ext cx="1543050" cy="398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197" y="215490"/>
            <a:ext cx="6711949" cy="1200505"/>
          </a:xfrm>
        </p:spPr>
        <p:txBody>
          <a:bodyPr>
            <a:noAutofit/>
          </a:bodyPr>
          <a:lstStyle/>
          <a:p>
            <a:r>
              <a:rPr lang="en-US" sz="2700" dirty="0"/>
              <a:t>About IITA</a:t>
            </a:r>
            <a:endParaRPr lang="en-US" sz="27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52591-8886-4303-A8CB-5A38B774F742}"/>
              </a:ext>
            </a:extLst>
          </p:cNvPr>
          <p:cNvSpPr txBox="1"/>
          <p:nvPr/>
        </p:nvSpPr>
        <p:spPr>
          <a:xfrm>
            <a:off x="4054501" y="3699550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IITA-Ibadan Campus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4DB397-4591-41AC-8F03-D7AB50990080}"/>
              </a:ext>
            </a:extLst>
          </p:cNvPr>
          <p:cNvSpPr txBox="1"/>
          <p:nvPr/>
        </p:nvSpPr>
        <p:spPr>
          <a:xfrm>
            <a:off x="187360" y="1514731"/>
            <a:ext cx="8448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/>
              <a:t>Examples of major plant health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485D1-94C0-4314-B87D-47D4599752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01" y="497681"/>
            <a:ext cx="1864101" cy="9126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44E4D3-743D-4F18-8466-0770D2D33AA8}"/>
              </a:ext>
            </a:extLst>
          </p:cNvPr>
          <p:cNvSpPr txBox="1"/>
          <p:nvPr/>
        </p:nvSpPr>
        <p:spPr>
          <a:xfrm>
            <a:off x="247650" y="2293164"/>
            <a:ext cx="86212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Fall army worm – </a:t>
            </a:r>
            <a:r>
              <a:rPr lang="en-US" sz="2400" b="1" dirty="0">
                <a:solidFill>
                  <a:srgbClr val="5B9B00"/>
                </a:solidFill>
              </a:rPr>
              <a:t>IPM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Cassava mealy bug - </a:t>
            </a:r>
            <a:r>
              <a:rPr lang="en-US" sz="2400" b="1" dirty="0">
                <a:solidFill>
                  <a:srgbClr val="009900"/>
                </a:solidFill>
              </a:rPr>
              <a:t>Biocontrol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Cassava green mite - </a:t>
            </a:r>
            <a:r>
              <a:rPr lang="en-US" sz="2400" b="1" dirty="0">
                <a:solidFill>
                  <a:srgbClr val="009900"/>
                </a:solidFill>
              </a:rPr>
              <a:t>Biocontrol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Desert locust control - </a:t>
            </a:r>
            <a:r>
              <a:rPr lang="en-US" sz="2400" b="1" dirty="0">
                <a:solidFill>
                  <a:srgbClr val="009900"/>
                </a:solidFill>
              </a:rPr>
              <a:t>Biocontrol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Papaya mealybug - </a:t>
            </a:r>
            <a:r>
              <a:rPr lang="en-US" sz="2400" b="1" dirty="0">
                <a:solidFill>
                  <a:srgbClr val="009900"/>
                </a:solidFill>
              </a:rPr>
              <a:t>Biocontrol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Cassava virus disease (CMD and CBSD) – </a:t>
            </a:r>
            <a:r>
              <a:rPr lang="en-US" sz="2400" b="1" dirty="0">
                <a:solidFill>
                  <a:srgbClr val="009900"/>
                </a:solidFill>
              </a:rPr>
              <a:t>Host resistance and phytosanitary procedures </a:t>
            </a:r>
            <a:r>
              <a:rPr lang="en-US" sz="2400" b="1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Banana bunchy to and FoC TR4 - </a:t>
            </a:r>
            <a:r>
              <a:rPr lang="en-US" sz="2400" b="1" dirty="0">
                <a:solidFill>
                  <a:srgbClr val="009900"/>
                </a:solidFill>
              </a:rPr>
              <a:t>phytosanitary procedures </a:t>
            </a:r>
            <a:endParaRPr lang="en-US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Maize lethal necrosis </a:t>
            </a:r>
            <a:endParaRPr lang="en-US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3A6076-168D-47F0-8EDF-54EE1BA45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645" y="1955003"/>
            <a:ext cx="1809436" cy="27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96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169" y="221753"/>
            <a:ext cx="6779741" cy="1200505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CGIAR global lead in providing valuable genetic resources to countries</a:t>
            </a:r>
            <a:br>
              <a:rPr lang="en-US" sz="3000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Genebanks and Breeding Programs</a:t>
            </a:r>
            <a:endParaRPr lang="en-US" i="1" dirty="0"/>
          </a:p>
        </p:txBody>
      </p:sp>
      <p:pic>
        <p:nvPicPr>
          <p:cNvPr id="12290" name="Picture 2" descr="Image result for CGIAR and SDGs">
            <a:extLst>
              <a:ext uri="{FF2B5EF4-FFF2-40B4-BE49-F238E27FC236}">
                <a16:creationId xmlns:a16="http://schemas.microsoft.com/office/drawing/2014/main" id="{E96FCB53-A38F-41CA-9373-B852C721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1288908"/>
            <a:ext cx="5702301" cy="5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F3D4E-7340-4500-9652-E640F2702BD5}"/>
              </a:ext>
            </a:extLst>
          </p:cNvPr>
          <p:cNvSpPr txBox="1"/>
          <p:nvPr/>
        </p:nvSpPr>
        <p:spPr>
          <a:xfrm>
            <a:off x="5645150" y="1831885"/>
            <a:ext cx="365125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Genetic Improvement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Plant Health &amp; Protection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Environmental health and biodiversity protection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Climate adaptation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Gender, youth and social equity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Partner capacity development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5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crops to end hunger initiative">
            <a:extLst>
              <a:ext uri="{FF2B5EF4-FFF2-40B4-BE49-F238E27FC236}">
                <a16:creationId xmlns:a16="http://schemas.microsoft.com/office/drawing/2014/main" id="{AB3E4536-4E13-4802-BE44-8B160555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56" y="1550270"/>
            <a:ext cx="8575483" cy="44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901B0C-75CC-4053-941B-E1FA7836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69" y="221753"/>
            <a:ext cx="6779741" cy="1200505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CGIAR global lead in providing valuable genetic resources to countries</a:t>
            </a:r>
            <a:br>
              <a:rPr lang="en-US" sz="3000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Genebanks and Breeding Programs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716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D467D7-DDE6-499F-AE08-00B179E2619E}"/>
              </a:ext>
            </a:extLst>
          </p:cNvPr>
          <p:cNvSpPr txBox="1"/>
          <p:nvPr/>
        </p:nvSpPr>
        <p:spPr>
          <a:xfrm>
            <a:off x="528669" y="3581400"/>
            <a:ext cx="7923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Genebanks and Germplasm Health Phytosanitation </a:t>
            </a:r>
          </a:p>
        </p:txBody>
      </p:sp>
    </p:spTree>
    <p:extLst>
      <p:ext uri="{BB962C8B-B14F-4D97-AF65-F5344CB8AC3E}">
        <p14:creationId xmlns:p14="http://schemas.microsoft.com/office/powerpoint/2010/main" val="288262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169" y="221753"/>
            <a:ext cx="6779741" cy="1200505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CGIAR global lead in providing valuable genetic resources to countries</a:t>
            </a:r>
            <a:br>
              <a:rPr lang="en-US" sz="3000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Genebanks and Breeding Programs</a:t>
            </a:r>
            <a:endParaRPr lang="en-US" i="1" dirty="0"/>
          </a:p>
        </p:txBody>
      </p:sp>
      <p:pic>
        <p:nvPicPr>
          <p:cNvPr id="16" name="Picture 2" descr="Image result for location of CGIAR geneb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319" y="1546160"/>
            <a:ext cx="6896182" cy="344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134E26-2FCD-4BC0-B731-2BCF2DEA907D}"/>
              </a:ext>
            </a:extLst>
          </p:cNvPr>
          <p:cNvSpPr/>
          <p:nvPr/>
        </p:nvSpPr>
        <p:spPr>
          <a:xfrm>
            <a:off x="2059319" y="5263813"/>
            <a:ext cx="68961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768,576: Total germplasm accessions in CGIAR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715,212: Seeds (93%)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25,301: In vitro (clonal crops) (3.3%)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28,063: Trees (3.7%)</a:t>
            </a:r>
            <a:endParaRPr lang="en-US" sz="2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3E29C-50A7-4C74-BF37-582BC60BE717}"/>
              </a:ext>
            </a:extLst>
          </p:cNvPr>
          <p:cNvSpPr/>
          <p:nvPr/>
        </p:nvSpPr>
        <p:spPr>
          <a:xfrm>
            <a:off x="60988" y="1498680"/>
            <a:ext cx="1915781" cy="52116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Banana/Plantain</a:t>
            </a: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Barley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Cassava </a:t>
            </a: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Chickpea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Cowpea</a:t>
            </a: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Forages 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Groundnut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Lentil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Maize</a:t>
            </a: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Millet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Potato 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Rice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Sorghum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Soybean</a:t>
            </a: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Sweetpotato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Wheat</a:t>
            </a:r>
            <a:endParaRPr lang="en-US" b="1" dirty="0">
              <a:solidFill>
                <a:srgbClr val="000000"/>
              </a:solidFill>
            </a:endParaRPr>
          </a:p>
          <a:p>
            <a:pPr marL="114300" indent="-114300" fontAlgn="b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Yam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29800E-6E89-4CF0-9DB9-B63C4117F8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50" y="4354542"/>
            <a:ext cx="971550" cy="5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626362"/>
      </a:dk2>
      <a:lt2>
        <a:srgbClr val="E7E6E6"/>
      </a:lt2>
      <a:accent1>
        <a:srgbClr val="5B9B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65BD"/>
      </a:accent5>
      <a:accent6>
        <a:srgbClr val="0039A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IAR - Presenation TEMPLATE 2016" id="{95D842FB-690D-4449-BFCA-D898B179AE4F}" vid="{8A785C64-C2E7-4574-A454-72196F6BE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73a9062-818f-4737-8fc2-ce1a149177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Slidedeck</TermName>
          <TermId xmlns="http://schemas.microsoft.com/office/infopath/2007/PartnerControls">b2b37190-63c1-4af7-83e0-faaca4a253df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26e3d2c1-532d-43e1-81a3-9b14a7dab5a3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8891a927-984e-438c-bfd2-a28bae3eabf1</TermId>
        </TermInfo>
        <TermInfo xmlns="http://schemas.microsoft.com/office/infopath/2007/PartnerControls">
          <TermName xmlns="http://schemas.microsoft.com/office/infopath/2007/PartnerControls">CGIAR</TermName>
          <TermId xmlns="http://schemas.microsoft.com/office/infopath/2007/PartnerControls">1f33dad2-5695-4b69-a6c4-458483f4f9cb</TermId>
        </TermInfo>
      </Terms>
    </TaxKeywordTaxHTField>
    <TaxCatchAll xmlns="673a9062-818f-4737-8fc2-ce1a149177dd">
      <Value>69</Value>
      <Value>68</Value>
      <Value>67</Value>
      <Value>66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2C27C95CE2C4E8F84D142056B976C" ma:contentTypeVersion="" ma:contentTypeDescription="Create a new document." ma:contentTypeScope="" ma:versionID="59daf27ccacfd99c75bb470e02b44a98">
  <xsd:schema xmlns:xsd="http://www.w3.org/2001/XMLSchema" xmlns:xs="http://www.w3.org/2001/XMLSchema" xmlns:p="http://schemas.microsoft.com/office/2006/metadata/properties" xmlns:ns2="e3f6d89a-e46f-4a67-a522-72e4ea490080" xmlns:ns3="673a9062-818f-4737-8fc2-ce1a149177dd" targetNamespace="http://schemas.microsoft.com/office/2006/metadata/properties" ma:root="true" ma:fieldsID="dedb7b9430950c3776b6f78644bb114c" ns2:_="" ns3:_="">
    <xsd:import namespace="e3f6d89a-e46f-4a67-a522-72e4ea490080"/>
    <xsd:import namespace="673a9062-818f-4737-8fc2-ce1a1491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6d89a-e46f-4a67-a522-72e4ea490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a9062-818f-4737-8fc2-ce1a149177d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41616629-9183-4d38-9e3a-f9db27d53a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8fb97d6a-d67a-44dc-bdda-28f9d723885e}" ma:internalName="TaxCatchAll" ma:showField="CatchAllData" ma:web="673a9062-818f-4737-8fc2-ce1a14917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2AA1A-CE0C-428C-957B-F15D6DE18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50286-0180-44DF-B93D-E23EB17010BF}">
  <ds:schemaRefs>
    <ds:schemaRef ds:uri="http://www.w3.org/XML/1998/namespace"/>
    <ds:schemaRef ds:uri="673a9062-818f-4737-8fc2-ce1a149177d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3f6d89a-e46f-4a67-a522-72e4ea490080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2E0773-00F3-4AC6-BC47-520481156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6d89a-e46f-4a67-a522-72e4ea490080"/>
    <ds:schemaRef ds:uri="673a9062-818f-4737-8fc2-ce1a14917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CGIAR - Presenation TEMPLATE 2016</Template>
  <TotalTime>54093</TotalTime>
  <Words>1526</Words>
  <Application>Microsoft Office PowerPoint</Application>
  <PresentationFormat>On-screen Show (4:3)</PresentationFormat>
  <Paragraphs>262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.AppleSystemUIFont</vt:lpstr>
      <vt:lpstr>Arial</vt:lpstr>
      <vt:lpstr>Arial Narrow</vt:lpstr>
      <vt:lpstr>Calibri</vt:lpstr>
      <vt:lpstr>Calibri Light</vt:lpstr>
      <vt:lpstr>Impact</vt:lpstr>
      <vt:lpstr>Tahoma</vt:lpstr>
      <vt:lpstr>Wingdings</vt:lpstr>
      <vt:lpstr>Office Theme</vt:lpstr>
      <vt:lpstr>PowerPoint Presentation</vt:lpstr>
      <vt:lpstr>PowerPoint Presentation</vt:lpstr>
      <vt:lpstr>About CGIAR</vt:lpstr>
      <vt:lpstr>About IITA</vt:lpstr>
      <vt:lpstr>About IITA</vt:lpstr>
      <vt:lpstr>CGIAR global lead in providing valuable genetic resources to countries Genebanks and Breeding Programs</vt:lpstr>
      <vt:lpstr>CGIAR global lead in providing valuable genetic resources to countries Genebanks and Breeding Programs</vt:lpstr>
      <vt:lpstr>PowerPoint Presentation</vt:lpstr>
      <vt:lpstr>CGIAR global lead in providing valuable genetic resources to countries Genebanks and Breeding Programs</vt:lpstr>
      <vt:lpstr>Global distribution of germplasm </vt:lpstr>
      <vt:lpstr>Global distribution of germplasm </vt:lpstr>
      <vt:lpstr>Global distribution of germplasm - 2018</vt:lpstr>
      <vt:lpstr>Global distribution of germplasm from CGIAR Centers - 2018</vt:lpstr>
      <vt:lpstr>Global distribution of germplasm from CGIAR Centers </vt:lpstr>
      <vt:lpstr>Intercontinental spread of pathogens and pests</vt:lpstr>
      <vt:lpstr>Emerging and Remerging Diseases of 21st Century in Africa</vt:lpstr>
      <vt:lpstr>State of phytosanitary capacity to respond </vt:lpstr>
      <vt:lpstr>CGIAR Germplasm Health Units</vt:lpstr>
      <vt:lpstr>CGIAR Germplasm Health Units</vt:lpstr>
      <vt:lpstr>CGIAR Germplasm Health Units</vt:lpstr>
      <vt:lpstr>Germplasm Health Units: Ensuring pest-free plant genetic resources to partners </vt:lpstr>
      <vt:lpstr>Biotic threats to germplasm, and mitigation   </vt:lpstr>
      <vt:lpstr> Research &amp;  Service functions   </vt:lpstr>
      <vt:lpstr>PowerPoint Presentation</vt:lpstr>
      <vt:lpstr>Phytosanitary management </vt:lpstr>
      <vt:lpstr>Phytosanitary management </vt:lpstr>
      <vt:lpstr>PowerPoint Presentation</vt:lpstr>
      <vt:lpstr>PowerPoint Presentation</vt:lpstr>
      <vt:lpstr>PowerPoint Presentation</vt:lpstr>
      <vt:lpstr>PowerPoint Presentation</vt:lpstr>
      <vt:lpstr>How CGIAR interacts with national partners in mitigating phytosanitary risks </vt:lpstr>
      <vt:lpstr>How CGIAR interacts with national partners in mitigating phytosanitary risks </vt:lpstr>
      <vt:lpstr>How CGIAR interacts with national partners in mitigating phytosanitary risks </vt:lpstr>
      <vt:lpstr>How CGIAR interacts with national partners in mitigating phytosanitary risks </vt:lpstr>
      <vt:lpstr>How CGIAR interacts with national partners in mitigating phytosanitary risks </vt:lpstr>
      <vt:lpstr>Global distribution of germplasm from CGIAR Centers </vt:lpstr>
      <vt:lpstr>CGIAR GHUs in IYPH 2020</vt:lpstr>
      <vt:lpstr>PowerPoint Presentation</vt:lpstr>
      <vt:lpstr>IITA – CGIAR - NAQS Partnership  New pest reports since 2010 in Nigeria </vt:lpstr>
      <vt:lpstr>Global distribution of germplasm from CGIAR Centers </vt:lpstr>
      <vt:lpstr>IITA – CGIAR - NAQS Partnership  Stop Bunchy Top Campaign </vt:lpstr>
      <vt:lpstr>IITA – CGIAR – DPV, Togo  Stop Bunchy Top Campaign </vt:lpstr>
      <vt:lpstr>PowerPoint Presentation</vt:lpstr>
      <vt:lpstr>PowerPoint Presentation</vt:lpstr>
      <vt:lpstr>Conclusions  </vt:lpstr>
      <vt:lpstr>PowerPoint Presentation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Dougherty</dc:creator>
  <cp:keywords>CGIAR ; Template ; Powerpoint ; Slidedeck</cp:keywords>
  <cp:lastModifiedBy>Kumar, Lava (IITA)</cp:lastModifiedBy>
  <cp:revision>348</cp:revision>
  <dcterms:created xsi:type="dcterms:W3CDTF">2016-06-18T21:40:03Z</dcterms:created>
  <dcterms:modified xsi:type="dcterms:W3CDTF">2019-11-07T16:30:52Z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0x010100C292C27C95CE2C4E8F84D142056B976C</vt:lpwstr>
  </property>
  <property fmtid="{D5CDD505-2E9C-101B-9397-08002B2CF9AE}" pid="3" name="TaxKeyword">
    <vt:lpwstr>69;#Slidedeck|b2b37190-63c1-4af7-83e0-faaca4a253df;#68;#Powerpoint|26e3d2c1-532d-43e1-81a3-9b14a7dab5a3;#67;#Template|8891a927-984e-438c-bfd2-a28bae3eabf1;#66;#CGIAR|1f33dad2-5695-4b69-a6c4-458483f4f9cb</vt:lpwstr>
  </property>
</Properties>
</file>