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9" r:id="rId2"/>
    <p:sldId id="258" r:id="rId3"/>
    <p:sldId id="350" r:id="rId4"/>
    <p:sldId id="352" r:id="rId5"/>
    <p:sldId id="353" r:id="rId6"/>
    <p:sldId id="351" r:id="rId7"/>
    <p:sldId id="328" r:id="rId8"/>
    <p:sldId id="349" r:id="rId9"/>
    <p:sldId id="329" r:id="rId10"/>
    <p:sldId id="344" r:id="rId11"/>
    <p:sldId id="345" r:id="rId12"/>
    <p:sldId id="347" r:id="rId13"/>
    <p:sldId id="346" r:id="rId14"/>
    <p:sldId id="34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africa-union.org/AU%20symbols/logo.gif"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www.africa-union.org/AU%20symbols/logo.gif"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2402" y="16452"/>
            <a:ext cx="7766936" cy="1392476"/>
          </a:xfrm>
        </p:spPr>
        <p:txBody>
          <a:bodyPr/>
          <a:lstStyle/>
          <a:p>
            <a:pPr algn="ctr"/>
            <a:r>
              <a:rPr lang="en-GB" sz="4000" b="1" dirty="0" smtClean="0">
                <a:solidFill>
                  <a:schemeClr val="tx1"/>
                </a:solidFill>
              </a:rPr>
              <a:t>AU – IAPSC SUMMARY REPORT</a:t>
            </a:r>
            <a:endParaRPr lang="en-US" sz="4000" b="1" dirty="0">
              <a:solidFill>
                <a:schemeClr val="tx1"/>
              </a:solidFill>
              <a:latin typeface="Century Gothic" panose="020B0502020202020204" pitchFamily="34" charset="0"/>
            </a:endParaRPr>
          </a:p>
        </p:txBody>
      </p:sp>
      <p:sp>
        <p:nvSpPr>
          <p:cNvPr id="3" name="Subtitle 2"/>
          <p:cNvSpPr>
            <a:spLocks noGrp="1"/>
          </p:cNvSpPr>
          <p:nvPr>
            <p:ph type="subTitle" idx="1"/>
          </p:nvPr>
        </p:nvSpPr>
        <p:spPr>
          <a:xfrm>
            <a:off x="448575" y="1790700"/>
            <a:ext cx="9126746" cy="2144806"/>
          </a:xfrm>
        </p:spPr>
        <p:txBody>
          <a:bodyPr>
            <a:normAutofit fontScale="25000" lnSpcReduction="20000"/>
          </a:bodyPr>
          <a:lstStyle/>
          <a:p>
            <a:pPr algn="ctr"/>
            <a:r>
              <a:rPr lang="en-US" sz="9600" b="1" dirty="0" smtClean="0">
                <a:latin typeface="+mj-lt"/>
              </a:rPr>
              <a:t>31</a:t>
            </a:r>
            <a:r>
              <a:rPr lang="en-US" sz="9600" b="1" baseline="30000" dirty="0" smtClean="0">
                <a:latin typeface="+mj-lt"/>
              </a:rPr>
              <a:t>ST</a:t>
            </a:r>
            <a:r>
              <a:rPr lang="en-US" sz="9600" b="1" dirty="0" smtClean="0">
                <a:latin typeface="+mj-lt"/>
              </a:rPr>
              <a:t> TECHNICAL CONSULTATION </a:t>
            </a:r>
          </a:p>
          <a:p>
            <a:pPr algn="ctr"/>
            <a:r>
              <a:rPr lang="en-US" sz="9600" b="1" dirty="0" smtClean="0">
                <a:latin typeface="+mj-lt"/>
              </a:rPr>
              <a:t>MEETING AMONG RPPO’S</a:t>
            </a:r>
          </a:p>
          <a:p>
            <a:pPr algn="ctr"/>
            <a:endParaRPr lang="en-US" sz="7200" dirty="0" smtClean="0">
              <a:latin typeface="+mj-lt"/>
            </a:endParaRPr>
          </a:p>
          <a:p>
            <a:pPr algn="ctr"/>
            <a:r>
              <a:rPr lang="en-US" sz="7200" dirty="0" smtClean="0">
                <a:latin typeface="+mj-lt"/>
              </a:rPr>
              <a:t>ABUJA, </a:t>
            </a:r>
            <a:r>
              <a:rPr lang="en-US" sz="7200" b="1" dirty="0" smtClean="0">
                <a:latin typeface="+mj-lt"/>
              </a:rPr>
              <a:t>NIGERIA</a:t>
            </a:r>
          </a:p>
          <a:p>
            <a:pPr algn="ctr"/>
            <a:r>
              <a:rPr lang="en-US" sz="7200" dirty="0" smtClean="0">
                <a:latin typeface="+mj-lt"/>
              </a:rPr>
              <a:t>21 – 25 OCTOBER, 2019</a:t>
            </a:r>
          </a:p>
          <a:p>
            <a:pPr algn="ctr"/>
            <a:r>
              <a:rPr lang="en-US" sz="9600" dirty="0" smtClean="0">
                <a:latin typeface="Century Gothic" panose="020B0502020202020204" pitchFamily="34" charset="0"/>
              </a:rPr>
              <a:t> </a:t>
            </a:r>
          </a:p>
          <a:p>
            <a:pPr algn="ctr"/>
            <a:r>
              <a:rPr lang="en-GB" sz="7200" b="1" dirty="0" smtClean="0"/>
              <a:t>DR. JEAN GERARD MEZUI M’ELLA</a:t>
            </a:r>
            <a:endParaRPr lang="en-GB" sz="7200" b="1" dirty="0"/>
          </a:p>
          <a:p>
            <a:pPr algn="ctr"/>
            <a:r>
              <a:rPr lang="en-GB" sz="7200" dirty="0" smtClean="0"/>
              <a:t>DIRECTOR</a:t>
            </a:r>
          </a:p>
          <a:p>
            <a:pPr algn="ctr"/>
            <a:r>
              <a:rPr lang="en-GB" sz="7200" dirty="0" smtClean="0"/>
              <a:t>AFRICAN UNION INTER-AFRICAN </a:t>
            </a:r>
          </a:p>
          <a:p>
            <a:pPr algn="ctr"/>
            <a:r>
              <a:rPr lang="en-GB" sz="7200" dirty="0" smtClean="0"/>
              <a:t>PHYTOSANITARY COUNCIL</a:t>
            </a:r>
          </a:p>
          <a:p>
            <a:pPr algn="ctr"/>
            <a:r>
              <a:rPr lang="en-GB" sz="7200" b="1" dirty="0" smtClean="0"/>
              <a:t>(AU – IAPSC) </a:t>
            </a:r>
            <a:endParaRPr lang="en-US" sz="7200" b="1" dirty="0" smtClean="0"/>
          </a:p>
          <a:p>
            <a:endParaRPr lang="en-US" sz="17600" dirty="0">
              <a:latin typeface="Century Gothic" panose="020B0502020202020204" pitchFamily="34" charset="0"/>
            </a:endParaRPr>
          </a:p>
          <a:p>
            <a:r>
              <a:rPr lang="en-US" sz="17600" dirty="0" smtClean="0">
                <a:latin typeface="Century Gothic" panose="020B0502020202020204" pitchFamily="34" charset="0"/>
              </a:rPr>
              <a:t> </a:t>
            </a:r>
            <a:endParaRPr lang="en-US" sz="17600" dirty="0">
              <a:latin typeface="Century Gothic" panose="020B0502020202020204" pitchFamily="34" charset="0"/>
            </a:endParaRPr>
          </a:p>
          <a:p>
            <a:endParaRPr lang="en-US" sz="4000" dirty="0"/>
          </a:p>
          <a:p>
            <a:endParaRPr lang="en-US" sz="4000" dirty="0"/>
          </a:p>
          <a:p>
            <a:endParaRPr lang="en-US" dirty="0"/>
          </a:p>
        </p:txBody>
      </p:sp>
      <p:pic>
        <p:nvPicPr>
          <p:cNvPr id="7" name="Picture 6" descr="http://www.africa-union.org/AU%20symbols/logo.gif"/>
          <p:cNvPicPr/>
          <p:nvPr/>
        </p:nvPicPr>
        <p:blipFill>
          <a:blip r:embed="rId2" r:link="rId3"/>
          <a:srcRect/>
          <a:stretch>
            <a:fillRect/>
          </a:stretch>
        </p:blipFill>
        <p:spPr bwMode="auto">
          <a:xfrm>
            <a:off x="817322" y="4088933"/>
            <a:ext cx="1862749" cy="1670012"/>
          </a:xfrm>
          <a:prstGeom prst="rect">
            <a:avLst/>
          </a:prstGeom>
          <a:noFill/>
          <a:ln w="9525">
            <a:noFill/>
            <a:miter lim="800000"/>
            <a:headEnd/>
            <a:tailEnd/>
          </a:ln>
          <a:effectLst>
            <a:softEdge rad="12700"/>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7810" y="3717475"/>
            <a:ext cx="1426258" cy="2041470"/>
          </a:xfrm>
          <a:prstGeom prst="ellipse">
            <a:avLst/>
          </a:prstGeom>
          <a:ln>
            <a:noFill/>
          </a:ln>
          <a:effectLst>
            <a:softEdge rad="112500"/>
          </a:effectLst>
        </p:spPr>
      </p:pic>
      <p:sp>
        <p:nvSpPr>
          <p:cNvPr id="9" name="Rectangle 8"/>
          <p:cNvSpPr/>
          <p:nvPr/>
        </p:nvSpPr>
        <p:spPr>
          <a:xfrm>
            <a:off x="419574" y="5758943"/>
            <a:ext cx="2709079" cy="276999"/>
          </a:xfrm>
          <a:prstGeom prst="rect">
            <a:avLst/>
          </a:prstGeom>
        </p:spPr>
        <p:txBody>
          <a:bodyPr wrap="square">
            <a:spAutoFit/>
          </a:bodyPr>
          <a:lstStyle/>
          <a:p>
            <a:r>
              <a:rPr lang="en-US" sz="1200" dirty="0" smtClean="0">
                <a:latin typeface="Century Gothic" panose="020B0502020202020204" pitchFamily="34" charset="0"/>
              </a:rPr>
              <a:t>African Union Commission (AUC) </a:t>
            </a:r>
            <a:endParaRPr lang="en-US" sz="1200" dirty="0">
              <a:latin typeface="Century Gothic" panose="020B0502020202020204" pitchFamily="34" charset="0"/>
            </a:endParaRPr>
          </a:p>
        </p:txBody>
      </p:sp>
      <p:sp>
        <p:nvSpPr>
          <p:cNvPr id="10" name="Rectangle 9"/>
          <p:cNvSpPr/>
          <p:nvPr/>
        </p:nvSpPr>
        <p:spPr>
          <a:xfrm>
            <a:off x="8062898" y="5666611"/>
            <a:ext cx="2404279" cy="461665"/>
          </a:xfrm>
          <a:prstGeom prst="rect">
            <a:avLst/>
          </a:prstGeom>
        </p:spPr>
        <p:txBody>
          <a:bodyPr wrap="square">
            <a:spAutoFit/>
          </a:bodyPr>
          <a:lstStyle/>
          <a:p>
            <a:r>
              <a:rPr lang="en-US" sz="1200" dirty="0" smtClean="0">
                <a:latin typeface="Century Gothic" panose="020B0502020202020204" pitchFamily="34" charset="0"/>
              </a:rPr>
              <a:t>Inter-African Phytosanitary Council of the </a:t>
            </a:r>
            <a:r>
              <a:rPr lang="en-US" sz="1200" dirty="0">
                <a:latin typeface="Century Gothic" panose="020B0502020202020204" pitchFamily="34" charset="0"/>
              </a:rPr>
              <a:t>African Union</a:t>
            </a:r>
            <a:r>
              <a:rPr lang="en-US" sz="1200" dirty="0" smtClean="0">
                <a:latin typeface="Century Gothic" panose="020B0502020202020204" pitchFamily="34" charset="0"/>
              </a:rPr>
              <a:t> </a:t>
            </a:r>
            <a:endParaRPr lang="en-US" sz="1200" dirty="0">
              <a:latin typeface="Century Gothic" panose="020B0502020202020204" pitchFamily="34" charset="0"/>
            </a:endParaRPr>
          </a:p>
        </p:txBody>
      </p:sp>
    </p:spTree>
    <p:extLst>
      <p:ext uri="{BB962C8B-B14F-4D97-AF65-F5344CB8AC3E}">
        <p14:creationId xmlns:p14="http://schemas.microsoft.com/office/powerpoint/2010/main" val="615732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395869" y="876300"/>
            <a:ext cx="11567531" cy="590007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en-GB" sz="2600" b="1" dirty="0" smtClean="0"/>
              <a:t>2 </a:t>
            </a:r>
            <a:r>
              <a:rPr lang="en-GB" sz="2600" b="1" dirty="0"/>
              <a:t>– 6 </a:t>
            </a:r>
            <a:r>
              <a:rPr lang="en-GB" sz="2600" b="1" dirty="0" smtClean="0"/>
              <a:t>September 2019</a:t>
            </a:r>
            <a:r>
              <a:rPr lang="en-GB" sz="2600" b="1" dirty="0"/>
              <a:t>: </a:t>
            </a:r>
            <a:r>
              <a:rPr lang="en-GB" sz="2600" dirty="0"/>
              <a:t>The 2019 IPPC Regional Workshop for Africa was jointly organized by FAO Regional office for Africa and Sub-regional office for South Africa together with AU-IAPSC. It was held at AU-IBAR in Nairobi, Kenya</a:t>
            </a:r>
          </a:p>
          <a:p>
            <a:pPr marL="571500" indent="-571500">
              <a:lnSpc>
                <a:spcPct val="107000"/>
              </a:lnSpc>
              <a:buFont typeface="Arial" panose="020B0604020202020204" pitchFamily="34" charset="0"/>
              <a:buChar char="•"/>
            </a:pPr>
            <a:r>
              <a:rPr lang="en-GB" sz="2600" dirty="0"/>
              <a:t>The theme for the Regional workshop was: </a:t>
            </a:r>
            <a:r>
              <a:rPr lang="en-GB" sz="2600" b="1" i="1" dirty="0"/>
              <a:t>Plant Health and Capacity Development</a:t>
            </a:r>
          </a:p>
          <a:p>
            <a:pPr marL="571500" indent="-571500">
              <a:lnSpc>
                <a:spcPct val="107000"/>
              </a:lnSpc>
              <a:buFont typeface="Arial" panose="020B0604020202020204" pitchFamily="34" charset="0"/>
              <a:buChar char="•"/>
            </a:pPr>
            <a:r>
              <a:rPr lang="en-GB" sz="2600" dirty="0"/>
              <a:t>The objective of the workshop was to enhance capacity of Member States` National Plant Protection Organizations to review the 2019 draft International Standards for </a:t>
            </a:r>
            <a:r>
              <a:rPr lang="en-GB" sz="2600" dirty="0" err="1"/>
              <a:t>Phytosanitary</a:t>
            </a:r>
            <a:r>
              <a:rPr lang="en-GB" sz="2600" dirty="0"/>
              <a:t> </a:t>
            </a:r>
            <a:r>
              <a:rPr lang="en-GB" sz="2600" dirty="0" smtClean="0"/>
              <a:t>Measures.</a:t>
            </a:r>
          </a:p>
          <a:p>
            <a:pPr marL="571500" indent="-571500">
              <a:lnSpc>
                <a:spcPct val="107000"/>
              </a:lnSpc>
              <a:buFont typeface="Arial" panose="020B0604020202020204" pitchFamily="34" charset="0"/>
              <a:buChar char="•"/>
            </a:pPr>
            <a:r>
              <a:rPr lang="en-GB" sz="2600" dirty="0" smtClean="0"/>
              <a:t>Representatives from 15 </a:t>
            </a:r>
            <a:r>
              <a:rPr lang="en-GB" sz="2600" dirty="0"/>
              <a:t>countries </a:t>
            </a:r>
            <a:r>
              <a:rPr lang="en-GB" sz="2600" dirty="0" smtClean="0"/>
              <a:t>were </a:t>
            </a:r>
            <a:r>
              <a:rPr lang="en-GB" sz="2600" dirty="0"/>
              <a:t>sponsored by the office to take part to this workshop. Participants were updated on on-going IAPSC activities, emerging plant pests in the region, and upcoming capacity development activities being organized.</a:t>
            </a:r>
          </a:p>
          <a:p>
            <a:pPr marL="571500" lvl="0" indent="-571500">
              <a:buFont typeface="Arial" panose="020B0604020202020204" pitchFamily="34" charset="0"/>
              <a:buChar char="•"/>
            </a:pPr>
            <a:endParaRPr lang="en-GB" sz="2800" dirty="0" smtClean="0"/>
          </a:p>
          <a:p>
            <a:pPr marL="571500" lvl="0" indent="-571500">
              <a:buFont typeface="Arial" panose="020B0604020202020204" pitchFamily="34" charset="0"/>
              <a:buChar char="•"/>
            </a:pPr>
            <a:endParaRPr lang="en-US" sz="2800" dirty="0"/>
          </a:p>
          <a:p>
            <a:r>
              <a:rPr lang="en-GB" sz="2800" dirty="0" smtClean="0"/>
              <a:t> </a:t>
            </a:r>
            <a:endParaRPr lang="en-US" sz="2800" dirty="0"/>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3800" dirty="0" smtClean="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947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395869" y="876300"/>
            <a:ext cx="11567531" cy="590007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en-GB" sz="2600" b="1" dirty="0" smtClean="0"/>
              <a:t>19 – 25 September 2019: </a:t>
            </a:r>
            <a:r>
              <a:rPr lang="en-GB" sz="2600" dirty="0" smtClean="0"/>
              <a:t>AU-IAPSC conducted two workshops back-to-back in Banjul, Gambia, where 18 AU Member state countries participated.</a:t>
            </a:r>
          </a:p>
          <a:p>
            <a:pPr marL="571500" indent="-571500">
              <a:buFont typeface="Arial" panose="020B0604020202020204" pitchFamily="34" charset="0"/>
              <a:buChar char="•"/>
            </a:pPr>
            <a:r>
              <a:rPr lang="en-GB" sz="2600" dirty="0" smtClean="0"/>
              <a:t>The first workshop was on capacity building of AU Member states on Integrated Pest Management strategies and implementation of IPM for sustainable agriculture</a:t>
            </a:r>
          </a:p>
          <a:p>
            <a:pPr marL="571500" lvl="0" indent="-571500">
              <a:buFont typeface="Arial" panose="020B0604020202020204" pitchFamily="34" charset="0"/>
              <a:buChar char="•"/>
            </a:pPr>
            <a:r>
              <a:rPr lang="en-GB" sz="2800" dirty="0" smtClean="0"/>
              <a:t>The second workshop focussed on enhancing advocacy, awareness and communication to ensure availability of sufficient safe biological control agents</a:t>
            </a:r>
          </a:p>
          <a:p>
            <a:pPr marL="571500" lvl="0" indent="-571500">
              <a:buFont typeface="Arial" panose="020B0604020202020204" pitchFamily="34" charset="0"/>
              <a:buChar char="•"/>
            </a:pPr>
            <a:r>
              <a:rPr lang="en-GB" sz="2800" dirty="0" smtClean="0"/>
              <a:t>Participants shared presentations, highlighting the status of IPM and BC in each country; two facilitators from Egypt and ICIPE also shared informative presentations on on-going research relating to IPM and BC in the Region.</a:t>
            </a:r>
          </a:p>
          <a:p>
            <a:pPr marL="571500" lvl="0" indent="-571500">
              <a:buFont typeface="Arial" panose="020B0604020202020204" pitchFamily="34" charset="0"/>
              <a:buChar char="•"/>
            </a:pPr>
            <a:endParaRPr lang="en-US" sz="2800" dirty="0"/>
          </a:p>
          <a:p>
            <a:r>
              <a:rPr lang="en-GB" sz="2800" dirty="0" smtClean="0"/>
              <a:t> </a:t>
            </a:r>
            <a:endParaRPr lang="en-US" sz="2800" dirty="0"/>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3800" dirty="0" smtClean="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2802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395869" y="876300"/>
            <a:ext cx="11567531" cy="590007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en-GB" sz="2800" b="1" dirty="0" smtClean="0"/>
              <a:t>08 October 2019: </a:t>
            </a:r>
            <a:r>
              <a:rPr lang="en-GB" sz="2800" dirty="0" smtClean="0"/>
              <a:t>The Department of Rural Economy and Agriculture (DREA) of the AU was invited to a special sitting of the Pan African Parliamentary committee for  Agriculture, in </a:t>
            </a:r>
            <a:r>
              <a:rPr lang="en-GB" sz="2800" dirty="0" err="1" smtClean="0"/>
              <a:t>Midrand</a:t>
            </a:r>
            <a:r>
              <a:rPr lang="en-GB" sz="2800" dirty="0" smtClean="0"/>
              <a:t>, South Africa. AU-IAPSC gave a presentation highlighting on the impact of the Fall Army Worm (FAW) in Africa with the aim of creating awareness to the PAP on the devastation caused by FAW and the role they play as </a:t>
            </a:r>
            <a:r>
              <a:rPr lang="en-GB" sz="2800" dirty="0" err="1" smtClean="0"/>
              <a:t>aadvocates</a:t>
            </a:r>
            <a:r>
              <a:rPr lang="en-GB" sz="2800" dirty="0" smtClean="0"/>
              <a:t> and policy makers with regard to FAW mitigation strategies in the region</a:t>
            </a:r>
          </a:p>
          <a:p>
            <a:pPr marL="571500" indent="-571500">
              <a:buFont typeface="Arial" panose="020B0604020202020204" pitchFamily="34" charset="0"/>
              <a:buChar char="•"/>
            </a:pPr>
            <a:r>
              <a:rPr lang="en-GB" sz="2800" b="1" dirty="0" smtClean="0"/>
              <a:t>10 October 2019: </a:t>
            </a:r>
            <a:r>
              <a:rPr lang="en-GB" sz="2800" dirty="0" smtClean="0"/>
              <a:t>AU-IAPSC jointly with Africa </a:t>
            </a:r>
            <a:r>
              <a:rPr lang="en-GB" sz="2800" dirty="0"/>
              <a:t>Seed Trade Association </a:t>
            </a:r>
            <a:r>
              <a:rPr lang="en-GB" sz="2800" dirty="0" smtClean="0"/>
              <a:t>conducted a regional workshop in which 15 AU Member states participated. The objective of the training was to share knowledge and experiences on the implementation of ISPM 38 among the NPPOs to facilitate seed trade in Africa</a:t>
            </a:r>
            <a:endParaRPr lang="en-GB" sz="2800" b="1" dirty="0" smtClean="0"/>
          </a:p>
          <a:p>
            <a:pPr marL="571500" lvl="0" indent="-571500">
              <a:buFont typeface="Arial" panose="020B0604020202020204" pitchFamily="34" charset="0"/>
              <a:buChar char="•"/>
            </a:pPr>
            <a:endParaRPr lang="en-US" sz="2800" dirty="0"/>
          </a:p>
          <a:p>
            <a:r>
              <a:rPr lang="en-GB" sz="2800" dirty="0" smtClean="0"/>
              <a:t> </a:t>
            </a:r>
            <a:endParaRPr lang="en-US" sz="2800" dirty="0"/>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3800" dirty="0" smtClean="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767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395869" y="876300"/>
            <a:ext cx="11567531" cy="590007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en-GB" sz="2500" b="1" dirty="0" smtClean="0">
                <a:solidFill>
                  <a:prstClr val="black"/>
                </a:solidFill>
              </a:rPr>
              <a:t>21 </a:t>
            </a:r>
            <a:r>
              <a:rPr lang="en-GB" sz="2500" b="1" dirty="0">
                <a:solidFill>
                  <a:prstClr val="black"/>
                </a:solidFill>
              </a:rPr>
              <a:t>– 24 October 2019:</a:t>
            </a:r>
            <a:r>
              <a:rPr lang="en-GB" sz="2500" dirty="0">
                <a:solidFill>
                  <a:prstClr val="black"/>
                </a:solidFill>
              </a:rPr>
              <a:t> Multi-stakeholder workshop on FAW (FAO-TCP) in Cape Verde; AU-IAPSC will </a:t>
            </a:r>
            <a:r>
              <a:rPr lang="en-GB" sz="2500" dirty="0" smtClean="0">
                <a:solidFill>
                  <a:prstClr val="black"/>
                </a:solidFill>
              </a:rPr>
              <a:t>participate</a:t>
            </a:r>
          </a:p>
          <a:p>
            <a:pPr marL="571500" indent="-571500">
              <a:buFont typeface="Arial" panose="020B0604020202020204" pitchFamily="34" charset="0"/>
              <a:buChar char="•"/>
            </a:pPr>
            <a:r>
              <a:rPr lang="en-GB" sz="2500" b="1" dirty="0" smtClean="0">
                <a:solidFill>
                  <a:prstClr val="black"/>
                </a:solidFill>
              </a:rPr>
              <a:t>6-9 </a:t>
            </a:r>
            <a:r>
              <a:rPr lang="en-GB" sz="2500" b="1" dirty="0">
                <a:solidFill>
                  <a:prstClr val="black"/>
                </a:solidFill>
              </a:rPr>
              <a:t>November, 2019:</a:t>
            </a:r>
            <a:r>
              <a:rPr lang="en-GB" sz="2500" dirty="0">
                <a:solidFill>
                  <a:prstClr val="black"/>
                </a:solidFill>
              </a:rPr>
              <a:t> A workshop to support Member States with the International Standards for </a:t>
            </a:r>
            <a:r>
              <a:rPr lang="en-GB" sz="2500" dirty="0" err="1">
                <a:solidFill>
                  <a:prstClr val="black"/>
                </a:solidFill>
              </a:rPr>
              <a:t>Phytosanitary</a:t>
            </a:r>
            <a:r>
              <a:rPr lang="en-GB" sz="2500" dirty="0">
                <a:solidFill>
                  <a:prstClr val="black"/>
                </a:solidFill>
              </a:rPr>
              <a:t> Measures (ISPMs) and Sanitary and </a:t>
            </a:r>
            <a:r>
              <a:rPr lang="en-GB" sz="2500" dirty="0" err="1">
                <a:solidFill>
                  <a:prstClr val="black"/>
                </a:solidFill>
              </a:rPr>
              <a:t>Phytosanitary</a:t>
            </a:r>
            <a:r>
              <a:rPr lang="en-GB" sz="2500" dirty="0">
                <a:solidFill>
                  <a:prstClr val="black"/>
                </a:solidFill>
              </a:rPr>
              <a:t> (SPS) compliance for trade facilitation will be held in Nairobi, </a:t>
            </a:r>
            <a:r>
              <a:rPr lang="en-GB" sz="2500" dirty="0" smtClean="0">
                <a:solidFill>
                  <a:prstClr val="black"/>
                </a:solidFill>
              </a:rPr>
              <a:t>Kenya.</a:t>
            </a:r>
          </a:p>
          <a:p>
            <a:pPr marL="571500" indent="-571500">
              <a:buFont typeface="Arial" panose="020B0604020202020204" pitchFamily="34" charset="0"/>
              <a:buChar char="•"/>
            </a:pPr>
            <a:r>
              <a:rPr lang="en-GB" sz="2500" b="1" dirty="0" smtClean="0">
                <a:solidFill>
                  <a:prstClr val="black"/>
                </a:solidFill>
              </a:rPr>
              <a:t>18-22 </a:t>
            </a:r>
            <a:r>
              <a:rPr lang="en-GB" sz="2500" b="1" dirty="0">
                <a:solidFill>
                  <a:prstClr val="black"/>
                </a:solidFill>
              </a:rPr>
              <a:t>Nov 2019: </a:t>
            </a:r>
            <a:r>
              <a:rPr lang="en-GB" sz="2500" dirty="0">
                <a:solidFill>
                  <a:prstClr val="black"/>
                </a:solidFill>
              </a:rPr>
              <a:t>AU-IAPSC together with a number of participants from Member states will participate in a training on </a:t>
            </a:r>
            <a:r>
              <a:rPr lang="en-GB" sz="2500" dirty="0" err="1">
                <a:solidFill>
                  <a:prstClr val="black"/>
                </a:solidFill>
              </a:rPr>
              <a:t>ePhyto</a:t>
            </a:r>
            <a:r>
              <a:rPr lang="en-GB" sz="2500" dirty="0">
                <a:solidFill>
                  <a:prstClr val="black"/>
                </a:solidFill>
              </a:rPr>
              <a:t> and emerging pests; the training will be hosted by USDA-APHIS in Maryland, </a:t>
            </a:r>
            <a:r>
              <a:rPr lang="en-GB" sz="2500" dirty="0" smtClean="0">
                <a:solidFill>
                  <a:prstClr val="black"/>
                </a:solidFill>
              </a:rPr>
              <a:t>USA</a:t>
            </a:r>
          </a:p>
          <a:p>
            <a:pPr marL="571500" indent="-571500">
              <a:buFont typeface="Arial" panose="020B0604020202020204" pitchFamily="34" charset="0"/>
              <a:buChar char="•"/>
            </a:pPr>
            <a:r>
              <a:rPr lang="en-GB" sz="2500" b="1" dirty="0" smtClean="0">
                <a:solidFill>
                  <a:prstClr val="black"/>
                </a:solidFill>
              </a:rPr>
              <a:t>4 </a:t>
            </a:r>
            <a:r>
              <a:rPr lang="en-GB" sz="2500" b="1" dirty="0">
                <a:solidFill>
                  <a:prstClr val="black"/>
                </a:solidFill>
              </a:rPr>
              <a:t>– 7 December 2019:</a:t>
            </a:r>
            <a:r>
              <a:rPr lang="en-GB" sz="2500" dirty="0">
                <a:solidFill>
                  <a:prstClr val="black"/>
                </a:solidFill>
              </a:rPr>
              <a:t> AU-IAPSC is organizing for a Member states workshop in Cairo, Egypt in December on Invasive Alien </a:t>
            </a:r>
            <a:r>
              <a:rPr lang="en-GB" sz="2500" dirty="0" smtClean="0">
                <a:solidFill>
                  <a:prstClr val="black"/>
                </a:solidFill>
              </a:rPr>
              <a:t>Species</a:t>
            </a:r>
          </a:p>
          <a:p>
            <a:pPr marL="571500" indent="-571500">
              <a:buFont typeface="Arial" panose="020B0604020202020204" pitchFamily="34" charset="0"/>
              <a:buChar char="•"/>
            </a:pPr>
            <a:r>
              <a:rPr lang="en-GB" sz="2500" b="1" dirty="0" smtClean="0">
                <a:solidFill>
                  <a:prstClr val="black"/>
                </a:solidFill>
              </a:rPr>
              <a:t>Highlighting </a:t>
            </a:r>
            <a:r>
              <a:rPr lang="en-GB" sz="2500" b="1" dirty="0">
                <a:solidFill>
                  <a:prstClr val="black"/>
                </a:solidFill>
              </a:rPr>
              <a:t>FAW in 2020:</a:t>
            </a:r>
            <a:r>
              <a:rPr lang="en-GB" sz="2500" dirty="0">
                <a:solidFill>
                  <a:prstClr val="black"/>
                </a:solidFill>
              </a:rPr>
              <a:t> International Year of Plant Health (IYPH) – case study; lessons learnt; emergency alert and response; Policy and Advocacy</a:t>
            </a:r>
          </a:p>
          <a:p>
            <a:pPr marL="571500" indent="-571500">
              <a:buFont typeface="Arial" panose="020B0604020202020204" pitchFamily="34" charset="0"/>
              <a:buChar char="•"/>
            </a:pPr>
            <a:endParaRPr lang="en-GB" sz="2800" dirty="0" smtClean="0"/>
          </a:p>
          <a:p>
            <a:pPr marL="571500" lvl="0" indent="-571500">
              <a:buFont typeface="Arial" panose="020B0604020202020204" pitchFamily="34" charset="0"/>
              <a:buChar char="•"/>
            </a:pPr>
            <a:endParaRPr lang="en-US" sz="2800" dirty="0"/>
          </a:p>
          <a:p>
            <a:r>
              <a:rPr lang="en-GB" sz="2800" dirty="0" smtClean="0"/>
              <a:t> </a:t>
            </a:r>
            <a:endParaRPr lang="en-US" sz="2800" dirty="0"/>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3800" dirty="0" smtClean="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5657032" cy="713678"/>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a:latin typeface="Times New Roman" panose="02020603050405020304" pitchFamily="18" charset="0"/>
                <a:cs typeface="Times New Roman" panose="02020603050405020304" pitchFamily="18" charset="0"/>
              </a:rPr>
              <a:t>AU-IAPSC </a:t>
            </a:r>
            <a:r>
              <a:rPr lang="en-GB" sz="2800" b="1" dirty="0" smtClean="0">
                <a:latin typeface="Times New Roman" panose="02020603050405020304" pitchFamily="18" charset="0"/>
                <a:cs typeface="Times New Roman" panose="02020603050405020304" pitchFamily="18" charset="0"/>
              </a:rPr>
              <a:t>PROJECTED ACTIVITIES:</a:t>
            </a:r>
            <a:endParaRPr lang="en-GB"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517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1834" y="309425"/>
            <a:ext cx="7121071" cy="923330"/>
          </a:xfrm>
          <a:prstGeom prst="rect">
            <a:avLst/>
          </a:prstGeom>
          <a:noFill/>
        </p:spPr>
        <p:txBody>
          <a:bodyPr wrap="square" rtlCol="0">
            <a:spAutoFit/>
          </a:bodyPr>
          <a:lstStyle/>
          <a:p>
            <a:pPr algn="ctr"/>
            <a:r>
              <a:rPr lang="en-GB" sz="5400" b="1" dirty="0" smtClean="0">
                <a:latin typeface="Comic Sans MS" panose="030F0702030302020204" pitchFamily="66" charset="0"/>
              </a:rPr>
              <a:t>I Thank You</a:t>
            </a:r>
            <a:endParaRPr lang="en-US" sz="5400" b="1" dirty="0">
              <a:latin typeface="Comic Sans MS" panose="030F0702030302020204" pitchFamily="66" charset="0"/>
            </a:endParaRPr>
          </a:p>
        </p:txBody>
      </p:sp>
      <p:sp>
        <p:nvSpPr>
          <p:cNvPr id="3" name="TextBox 2"/>
          <p:cNvSpPr txBox="1"/>
          <p:nvPr/>
        </p:nvSpPr>
        <p:spPr>
          <a:xfrm>
            <a:off x="2628900" y="1951239"/>
            <a:ext cx="2764972" cy="707886"/>
          </a:xfrm>
          <a:prstGeom prst="rect">
            <a:avLst/>
          </a:prstGeom>
          <a:noFill/>
        </p:spPr>
        <p:txBody>
          <a:bodyPr wrap="square" rtlCol="0">
            <a:spAutoFit/>
          </a:bodyPr>
          <a:lstStyle/>
          <a:p>
            <a:r>
              <a:rPr lang="en-GB" sz="4000" b="1" dirty="0" err="1" smtClean="0">
                <a:latin typeface="Comic Sans MS" panose="030F0702030302020204" pitchFamily="66" charset="0"/>
              </a:rPr>
              <a:t>Merci</a:t>
            </a:r>
            <a:endParaRPr lang="en-US" sz="4000" b="1" dirty="0">
              <a:latin typeface="Comic Sans MS" panose="030F0702030302020204" pitchFamily="66" charset="0"/>
            </a:endParaRPr>
          </a:p>
        </p:txBody>
      </p:sp>
      <p:sp>
        <p:nvSpPr>
          <p:cNvPr id="4" name="TextBox 3"/>
          <p:cNvSpPr txBox="1"/>
          <p:nvPr/>
        </p:nvSpPr>
        <p:spPr>
          <a:xfrm>
            <a:off x="4408471" y="5082480"/>
            <a:ext cx="2507796" cy="707886"/>
          </a:xfrm>
          <a:prstGeom prst="rect">
            <a:avLst/>
          </a:prstGeom>
          <a:noFill/>
        </p:spPr>
        <p:txBody>
          <a:bodyPr wrap="square" rtlCol="0">
            <a:spAutoFit/>
          </a:bodyPr>
          <a:lstStyle/>
          <a:p>
            <a:r>
              <a:rPr lang="en-GB" sz="4000" b="1" dirty="0" smtClean="0">
                <a:latin typeface="Comic Sans MS" panose="030F0702030302020204" pitchFamily="66" charset="0"/>
              </a:rPr>
              <a:t>Asante</a:t>
            </a:r>
            <a:endParaRPr lang="en-US" sz="4000" b="1" dirty="0">
              <a:latin typeface="Comic Sans MS" panose="030F0702030302020204" pitchFamily="66" charset="0"/>
            </a:endParaRPr>
          </a:p>
        </p:txBody>
      </p:sp>
      <p:sp>
        <p:nvSpPr>
          <p:cNvPr id="6" name="TextBox 5"/>
          <p:cNvSpPr txBox="1"/>
          <p:nvPr/>
        </p:nvSpPr>
        <p:spPr>
          <a:xfrm>
            <a:off x="4011386" y="3325592"/>
            <a:ext cx="3418114" cy="984885"/>
          </a:xfrm>
          <a:prstGeom prst="rect">
            <a:avLst/>
          </a:prstGeom>
          <a:noFill/>
        </p:spPr>
        <p:txBody>
          <a:bodyPr wrap="square" rtlCol="0">
            <a:spAutoFit/>
          </a:bodyPr>
          <a:lstStyle/>
          <a:p>
            <a:r>
              <a:rPr lang="ar-AE" sz="4000" b="1" dirty="0" smtClean="0">
                <a:latin typeface="Century Gothic" panose="020B0502020202020204" pitchFamily="34" charset="0"/>
              </a:rPr>
              <a:t>شكرا جزيلا</a:t>
            </a:r>
            <a:endParaRPr lang="en-US" sz="4000" b="1" dirty="0">
              <a:latin typeface="Century Gothic" panose="020B0502020202020204" pitchFamily="34" charset="0"/>
            </a:endParaRPr>
          </a:p>
          <a:p>
            <a:endParaRPr lang="en-US" dirty="0"/>
          </a:p>
        </p:txBody>
      </p:sp>
      <p:sp>
        <p:nvSpPr>
          <p:cNvPr id="7" name="TextBox 6"/>
          <p:cNvSpPr txBox="1"/>
          <p:nvPr/>
        </p:nvSpPr>
        <p:spPr>
          <a:xfrm>
            <a:off x="5398617" y="1951239"/>
            <a:ext cx="3439886" cy="707886"/>
          </a:xfrm>
          <a:prstGeom prst="rect">
            <a:avLst/>
          </a:prstGeom>
          <a:noFill/>
        </p:spPr>
        <p:txBody>
          <a:bodyPr wrap="square" rtlCol="0">
            <a:spAutoFit/>
          </a:bodyPr>
          <a:lstStyle/>
          <a:p>
            <a:r>
              <a:rPr lang="en-GB" sz="4000" b="1" dirty="0" smtClean="0">
                <a:latin typeface="Comic Sans MS" panose="030F0702030302020204" pitchFamily="66" charset="0"/>
              </a:rPr>
              <a:t>Obrigado</a:t>
            </a:r>
            <a:endParaRPr lang="en-US" sz="4000" b="1" dirty="0">
              <a:latin typeface="Comic Sans MS" panose="030F0702030302020204" pitchFamily="66" charset="0"/>
            </a:endParaRPr>
          </a:p>
        </p:txBody>
      </p:sp>
      <p:pic>
        <p:nvPicPr>
          <p:cNvPr id="8" name="Picture 7" descr="http://www.africa-union.org/AU%20symbols/logo.gif"/>
          <p:cNvPicPr/>
          <p:nvPr/>
        </p:nvPicPr>
        <p:blipFill>
          <a:blip r:embed="rId2" r:link="rId3"/>
          <a:srcRect/>
          <a:stretch>
            <a:fillRect/>
          </a:stretch>
        </p:blipFill>
        <p:spPr bwMode="auto">
          <a:xfrm>
            <a:off x="586741" y="3001790"/>
            <a:ext cx="1394460" cy="1269008"/>
          </a:xfrm>
          <a:prstGeom prst="rect">
            <a:avLst/>
          </a:prstGeom>
          <a:noFill/>
          <a:ln w="9525">
            <a:noFill/>
            <a:miter lim="800000"/>
            <a:headEnd/>
            <a:tailEnd/>
          </a:ln>
          <a:effectLst>
            <a:softEdge rad="12700"/>
          </a:effectLst>
        </p:spPr>
      </p:pic>
      <p:sp>
        <p:nvSpPr>
          <p:cNvPr id="10" name="Rectangle 9"/>
          <p:cNvSpPr/>
          <p:nvPr/>
        </p:nvSpPr>
        <p:spPr>
          <a:xfrm>
            <a:off x="97970" y="4178430"/>
            <a:ext cx="3687921" cy="338554"/>
          </a:xfrm>
          <a:prstGeom prst="rect">
            <a:avLst/>
          </a:prstGeom>
        </p:spPr>
        <p:txBody>
          <a:bodyPr wrap="square">
            <a:spAutoFit/>
          </a:bodyPr>
          <a:lstStyle/>
          <a:p>
            <a:r>
              <a:rPr lang="en-US" sz="1600" dirty="0">
                <a:latin typeface="Century Gothic" panose="020B0502020202020204" pitchFamily="34" charset="0"/>
              </a:rPr>
              <a:t>African Union Commission (AUC) </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9364" y="2741462"/>
            <a:ext cx="1068460" cy="1529336"/>
          </a:xfrm>
          <a:prstGeom prst="ellipse">
            <a:avLst/>
          </a:prstGeom>
          <a:ln>
            <a:noFill/>
          </a:ln>
          <a:effectLst>
            <a:softEdge rad="112500"/>
          </a:effectLst>
        </p:spPr>
      </p:pic>
      <p:sp>
        <p:nvSpPr>
          <p:cNvPr id="12" name="Rectangle 11"/>
          <p:cNvSpPr/>
          <p:nvPr/>
        </p:nvSpPr>
        <p:spPr>
          <a:xfrm>
            <a:off x="8207830" y="4178431"/>
            <a:ext cx="2329542" cy="461665"/>
          </a:xfrm>
          <a:prstGeom prst="rect">
            <a:avLst/>
          </a:prstGeom>
        </p:spPr>
        <p:txBody>
          <a:bodyPr wrap="square">
            <a:spAutoFit/>
          </a:bodyPr>
          <a:lstStyle/>
          <a:p>
            <a:r>
              <a:rPr lang="en-US" sz="1200" dirty="0">
                <a:latin typeface="Century Gothic" panose="020B0502020202020204" pitchFamily="34" charset="0"/>
              </a:rPr>
              <a:t>Inter-African </a:t>
            </a:r>
            <a:r>
              <a:rPr lang="en-US" sz="1200" dirty="0" err="1">
                <a:latin typeface="Century Gothic" panose="020B0502020202020204" pitchFamily="34" charset="0"/>
              </a:rPr>
              <a:t>Phytosanitary</a:t>
            </a:r>
            <a:r>
              <a:rPr lang="en-US" sz="1200" dirty="0">
                <a:latin typeface="Century Gothic" panose="020B0502020202020204" pitchFamily="34" charset="0"/>
              </a:rPr>
              <a:t> Council of the African Union </a:t>
            </a:r>
          </a:p>
        </p:txBody>
      </p:sp>
    </p:spTree>
    <p:extLst>
      <p:ext uri="{BB962C8B-B14F-4D97-AF65-F5344CB8AC3E}">
        <p14:creationId xmlns:p14="http://schemas.microsoft.com/office/powerpoint/2010/main" val="25540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624468" y="1619250"/>
            <a:ext cx="11567531" cy="523875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457200" indent="-457200">
              <a:buFont typeface="Wingdings" panose="05000000000000000000" pitchFamily="2" charset="2"/>
              <a:buChar char="Ø"/>
            </a:pPr>
            <a:r>
              <a:rPr lang="en-GB" sz="3200" dirty="0" smtClean="0"/>
              <a:t>Background</a:t>
            </a:r>
          </a:p>
          <a:p>
            <a:pPr marL="457200" indent="-457200">
              <a:buFont typeface="Wingdings" panose="05000000000000000000" pitchFamily="2" charset="2"/>
              <a:buChar char="Ø"/>
            </a:pPr>
            <a:r>
              <a:rPr lang="en-GB" sz="3200" dirty="0" smtClean="0"/>
              <a:t>Introduction</a:t>
            </a:r>
            <a:endParaRPr lang="en-GB" sz="3200" dirty="0"/>
          </a:p>
          <a:p>
            <a:pPr marL="457200" indent="-457200">
              <a:buFont typeface="Wingdings" panose="05000000000000000000" pitchFamily="2" charset="2"/>
              <a:buChar char="Ø"/>
            </a:pPr>
            <a:r>
              <a:rPr lang="en-GB" sz="3200" dirty="0"/>
              <a:t>AU-IAPSC Activities </a:t>
            </a:r>
          </a:p>
          <a:p>
            <a:pPr marL="457200" indent="-457200">
              <a:buFont typeface="Wingdings" panose="05000000000000000000" pitchFamily="2" charset="2"/>
              <a:buChar char="Ø"/>
            </a:pPr>
            <a:r>
              <a:rPr lang="en-GB" sz="3200" dirty="0"/>
              <a:t>AU-IAPSC Projected </a:t>
            </a:r>
            <a:r>
              <a:rPr lang="en-GB" sz="3200" dirty="0" smtClean="0"/>
              <a:t>Activities</a:t>
            </a:r>
            <a:endParaRPr lang="en-US" sz="3200" dirty="0"/>
          </a:p>
        </p:txBody>
      </p:sp>
      <p:sp>
        <p:nvSpPr>
          <p:cNvPr id="11" name="Title 1"/>
          <p:cNvSpPr txBox="1">
            <a:spLocks/>
          </p:cNvSpPr>
          <p:nvPr/>
        </p:nvSpPr>
        <p:spPr>
          <a:xfrm>
            <a:off x="1532965" y="289504"/>
            <a:ext cx="5776494" cy="79851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smtClean="0">
                <a:latin typeface="Times New Roman" panose="02020603050405020304" pitchFamily="18" charset="0"/>
                <a:cs typeface="Times New Roman" panose="02020603050405020304" pitchFamily="18" charset="0"/>
              </a:rPr>
              <a:t>Report Outline: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433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624468" y="1169396"/>
            <a:ext cx="11567531" cy="568860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90000"/>
              </a:lnSpc>
            </a:pPr>
            <a:r>
              <a:rPr lang="en-US" sz="4000" dirty="0"/>
              <a:t>African Union Inter-African </a:t>
            </a:r>
            <a:r>
              <a:rPr lang="en-US" sz="4000" dirty="0" err="1"/>
              <a:t>Phytosanitary</a:t>
            </a:r>
            <a:r>
              <a:rPr lang="en-US" sz="4000" dirty="0"/>
              <a:t> Council (AU-IAPSC) being the Regional Plant Protection Organization for Africa is responsible for advocacy and capacity building at continental level and plays a major role in harmonization of regulatory and management strategies for emerging plant health and plant pest challenges in the region</a:t>
            </a:r>
          </a:p>
          <a:p>
            <a:pPr>
              <a:lnSpc>
                <a:spcPct val="90000"/>
              </a:lnSpc>
            </a:pPr>
            <a:endParaRPr lang="en-GB" sz="3200" dirty="0" smtClean="0"/>
          </a:p>
          <a:p>
            <a:pPr>
              <a:lnSpc>
                <a:spcPct val="90000"/>
              </a:lnSpc>
            </a:pPr>
            <a:endParaRPr lang="en-GB" sz="3200" dirty="0"/>
          </a:p>
          <a:p>
            <a:pPr>
              <a:lnSpc>
                <a:spcPct val="90000"/>
              </a:lnSpc>
            </a:pPr>
            <a:endParaRPr lang="en-GB" sz="3000" dirty="0"/>
          </a:p>
          <a:p>
            <a:pPr marL="457200" indent="-457200">
              <a:buFont typeface="Wingdings" panose="05000000000000000000" pitchFamily="2" charset="2"/>
              <a:buChar char="§"/>
            </a:pPr>
            <a:endParaRPr lang="en-US" sz="3200" dirty="0"/>
          </a:p>
          <a:p>
            <a:pPr marL="457200" indent="-457200">
              <a:buFont typeface="Wingdings" panose="05000000000000000000" pitchFamily="2" charset="2"/>
              <a:buChar char="§"/>
            </a:pPr>
            <a:endParaRPr lang="en-GB" sz="3200" dirty="0" smtClean="0">
              <a:solidFill>
                <a:schemeClr val="tx1"/>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532965" y="289504"/>
            <a:ext cx="5776494" cy="79851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smtClean="0">
                <a:latin typeface="Times New Roman" panose="02020603050405020304" pitchFamily="18" charset="0"/>
                <a:cs typeface="Times New Roman" panose="02020603050405020304" pitchFamily="18" charset="0"/>
              </a:rPr>
              <a:t>Background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888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624468" y="1169396"/>
            <a:ext cx="11567531" cy="568860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90000"/>
              </a:lnSpc>
            </a:pPr>
            <a:r>
              <a:rPr lang="en-GB" sz="3200" b="1" dirty="0" smtClean="0"/>
              <a:t>AU-IAPSC:</a:t>
            </a:r>
            <a:r>
              <a:rPr lang="en-GB" sz="3200" dirty="0" smtClean="0"/>
              <a:t> </a:t>
            </a:r>
          </a:p>
          <a:p>
            <a:pPr>
              <a:lnSpc>
                <a:spcPct val="90000"/>
              </a:lnSpc>
            </a:pPr>
            <a:endParaRPr lang="en-GB" sz="3200" dirty="0" smtClean="0"/>
          </a:p>
          <a:p>
            <a:pPr marL="457200" indent="-457200">
              <a:lnSpc>
                <a:spcPct val="90000"/>
              </a:lnSpc>
              <a:buFont typeface="Wingdings" panose="05000000000000000000" pitchFamily="2" charset="2"/>
              <a:buChar char="§"/>
            </a:pPr>
            <a:r>
              <a:rPr lang="en-GB" sz="3200" b="1" dirty="0" smtClean="0"/>
              <a:t>Members </a:t>
            </a:r>
            <a:r>
              <a:rPr lang="en-GB" sz="3200" b="1" dirty="0"/>
              <a:t>and staff: </a:t>
            </a:r>
            <a:r>
              <a:rPr lang="en-GB" sz="3200" dirty="0"/>
              <a:t>55 Member states and 15 staff</a:t>
            </a:r>
          </a:p>
          <a:p>
            <a:pPr marL="457200" indent="-457200">
              <a:lnSpc>
                <a:spcPct val="90000"/>
              </a:lnSpc>
              <a:buFont typeface="Wingdings" panose="05000000000000000000" pitchFamily="2" charset="2"/>
              <a:buChar char="§"/>
            </a:pPr>
            <a:endParaRPr lang="en-GB" sz="3200" dirty="0"/>
          </a:p>
          <a:p>
            <a:pPr marL="457200" lvl="0" indent="-457200">
              <a:lnSpc>
                <a:spcPct val="90000"/>
              </a:lnSpc>
              <a:buFont typeface="Wingdings" panose="05000000000000000000" pitchFamily="2" charset="2"/>
              <a:buChar char="§"/>
            </a:pPr>
            <a:r>
              <a:rPr lang="en-US" sz="3200" b="1" dirty="0" smtClean="0"/>
              <a:t>Mission :</a:t>
            </a:r>
            <a:r>
              <a:rPr lang="en-US" sz="3200" dirty="0" smtClean="0"/>
              <a:t> To develop, promote </a:t>
            </a:r>
            <a:r>
              <a:rPr lang="en-US" sz="3000" dirty="0" smtClean="0"/>
              <a:t>and coordinate sustainable plant health systems among continental, regional and national actors for increased agricultural production, market access and trade</a:t>
            </a:r>
          </a:p>
          <a:p>
            <a:pPr lvl="0">
              <a:lnSpc>
                <a:spcPct val="90000"/>
              </a:lnSpc>
            </a:pPr>
            <a:endParaRPr lang="en-GB" sz="3000" dirty="0"/>
          </a:p>
          <a:p>
            <a:pPr marL="457200" lvl="0" indent="-457200">
              <a:lnSpc>
                <a:spcPct val="90000"/>
              </a:lnSpc>
              <a:buFont typeface="Wingdings" panose="05000000000000000000" pitchFamily="2" charset="2"/>
              <a:buChar char="§"/>
            </a:pPr>
            <a:r>
              <a:rPr lang="en-US" sz="3000" b="1" dirty="0"/>
              <a:t>Goal:</a:t>
            </a:r>
            <a:r>
              <a:rPr lang="en-US" sz="3000" dirty="0"/>
              <a:t> Continental plant health management systems improved by 2023.</a:t>
            </a:r>
            <a:endParaRPr lang="en-GB" sz="3000" dirty="0"/>
          </a:p>
          <a:p>
            <a:pPr marL="457200" indent="-457200">
              <a:buFont typeface="Wingdings" panose="05000000000000000000" pitchFamily="2" charset="2"/>
              <a:buChar char="§"/>
            </a:pPr>
            <a:endParaRPr lang="en-US" sz="3200" dirty="0"/>
          </a:p>
          <a:p>
            <a:pPr marL="457200" indent="-457200">
              <a:buFont typeface="Wingdings" panose="05000000000000000000" pitchFamily="2" charset="2"/>
              <a:buChar char="§"/>
            </a:pPr>
            <a:endParaRPr lang="en-GB" sz="3200" dirty="0" smtClean="0">
              <a:solidFill>
                <a:schemeClr val="tx1"/>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532965" y="289504"/>
            <a:ext cx="5776494" cy="79851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smtClean="0">
                <a:latin typeface="Times New Roman" panose="02020603050405020304" pitchFamily="18" charset="0"/>
                <a:cs typeface="Times New Roman" panose="02020603050405020304" pitchFamily="18" charset="0"/>
              </a:rPr>
              <a:t>Background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523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1034044" y="1088018"/>
            <a:ext cx="10239700" cy="5688604"/>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just">
              <a:lnSpc>
                <a:spcPct val="115000"/>
              </a:lnSpc>
            </a:pPr>
            <a:r>
              <a:rPr lang="en-GB" sz="3200" dirty="0"/>
              <a:t>AU-IAPSC accomplishes it’s Mission </a:t>
            </a:r>
            <a:r>
              <a:rPr lang="en-GB" sz="3200" dirty="0" smtClean="0"/>
              <a:t>in the following ways:</a:t>
            </a:r>
            <a:endParaRPr lang="en-GB" sz="3200" dirty="0"/>
          </a:p>
          <a:p>
            <a:pPr marL="342900" indent="-342900" algn="just">
              <a:lnSpc>
                <a:spcPct val="115000"/>
              </a:lnSpc>
              <a:buFont typeface="Symbol" panose="05050102010706020507" pitchFamily="18" charset="2"/>
              <a:buChar char=""/>
            </a:pPr>
            <a:r>
              <a:rPr lang="en-GB" sz="3200" dirty="0"/>
              <a:t>Develops annual program budget;</a:t>
            </a:r>
          </a:p>
          <a:p>
            <a:pPr marL="342900" indent="-342900" algn="just">
              <a:lnSpc>
                <a:spcPct val="115000"/>
              </a:lnSpc>
              <a:buFont typeface="Symbol" panose="05050102010706020507" pitchFamily="18" charset="2"/>
              <a:buChar char=""/>
            </a:pPr>
            <a:endParaRPr lang="en-GB" sz="3200" dirty="0"/>
          </a:p>
          <a:p>
            <a:pPr marL="342900" indent="-342900" algn="just">
              <a:lnSpc>
                <a:spcPct val="115000"/>
              </a:lnSpc>
              <a:buFont typeface="Symbol" panose="05050102010706020507" pitchFamily="18" charset="2"/>
              <a:buChar char=""/>
            </a:pPr>
            <a:r>
              <a:rPr lang="en-GB" sz="3200" dirty="0"/>
              <a:t>Conducts high-impact workshops and meetings;</a:t>
            </a:r>
          </a:p>
          <a:p>
            <a:pPr marL="342900" lvl="0" indent="-342900" algn="just">
              <a:lnSpc>
                <a:spcPct val="115000"/>
              </a:lnSpc>
              <a:buFont typeface="Symbol" panose="05050102010706020507" pitchFamily="18" charset="2"/>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3200" dirty="0"/>
              <a:t>Promotes harmonized approaches to plant health</a:t>
            </a:r>
          </a:p>
          <a:p>
            <a:pPr marL="342900" lvl="0" indent="-342900" algn="just">
              <a:lnSpc>
                <a:spcPct val="115000"/>
              </a:lnSpc>
              <a:buFont typeface="Symbol" panose="05050102010706020507" pitchFamily="18" charset="2"/>
              <a:buChar char=""/>
            </a:pPr>
            <a:endParaRPr lang="en-GB" sz="3200" dirty="0"/>
          </a:p>
          <a:p>
            <a:pPr marL="342900" lvl="0" indent="-342900" algn="just">
              <a:lnSpc>
                <a:spcPct val="115000"/>
              </a:lnSpc>
              <a:buFont typeface="Symbol" panose="05050102010706020507" pitchFamily="18" charset="2"/>
              <a:buChar char=""/>
            </a:pPr>
            <a:r>
              <a:rPr lang="en-GB" sz="3200" dirty="0"/>
              <a:t>Builds networks and communicates with stakeholders</a:t>
            </a:r>
          </a:p>
          <a:p>
            <a:pPr lvl="0" algn="just">
              <a:lnSpc>
                <a:spcPct val="115000"/>
              </a:lnSpc>
            </a:pPr>
            <a:endParaRPr lang="en-GB" sz="3200" dirty="0"/>
          </a:p>
          <a:p>
            <a:pPr marL="342900" lvl="0" indent="-342900" algn="just">
              <a:lnSpc>
                <a:spcPct val="115000"/>
              </a:lnSpc>
              <a:spcAft>
                <a:spcPts val="800"/>
              </a:spcAft>
              <a:buFont typeface="Symbol" panose="05050102010706020507" pitchFamily="18" charset="2"/>
              <a:buChar char=""/>
            </a:pPr>
            <a:r>
              <a:rPr lang="en-GB" sz="3200" dirty="0"/>
              <a:t>Enhances cooperation with partners’ institutions.</a:t>
            </a:r>
          </a:p>
          <a:p>
            <a:pPr marL="457200" indent="-457200">
              <a:buFont typeface="Wingdings" panose="05000000000000000000" pitchFamily="2" charset="2"/>
              <a:buChar char="§"/>
            </a:pPr>
            <a:endParaRPr lang="en-US" sz="3200" dirty="0"/>
          </a:p>
          <a:p>
            <a:pPr marL="457200" indent="-457200">
              <a:buFont typeface="Wingdings" panose="05000000000000000000" pitchFamily="2" charset="2"/>
              <a:buChar char="§"/>
            </a:pPr>
            <a:endParaRPr lang="en-GB" sz="3200" dirty="0" smtClean="0">
              <a:solidFill>
                <a:schemeClr val="tx1"/>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532965" y="289504"/>
            <a:ext cx="5776494" cy="79851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smtClean="0">
                <a:latin typeface="Times New Roman" panose="02020603050405020304" pitchFamily="18" charset="0"/>
                <a:cs typeface="Times New Roman" panose="02020603050405020304" pitchFamily="18" charset="0"/>
              </a:rPr>
              <a:t>Background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125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624468" y="1169396"/>
            <a:ext cx="11567531" cy="5688604"/>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457200" indent="-457200">
              <a:buFont typeface="Wingdings" panose="05000000000000000000" pitchFamily="2" charset="2"/>
              <a:buChar char="§"/>
            </a:pPr>
            <a:r>
              <a:rPr lang="en-GB" sz="3000" dirty="0" smtClean="0"/>
              <a:t>The report covers </a:t>
            </a:r>
            <a:r>
              <a:rPr lang="en-GB" sz="3000" dirty="0"/>
              <a:t>progress made by </a:t>
            </a:r>
            <a:r>
              <a:rPr lang="en-GB" sz="3000" dirty="0" smtClean="0"/>
              <a:t>AU-IAPSC </a:t>
            </a:r>
            <a:r>
              <a:rPr lang="en-GB" sz="3000" dirty="0"/>
              <a:t>since the 30</a:t>
            </a:r>
            <a:r>
              <a:rPr lang="en-GB" sz="3000" baseline="30000" dirty="0"/>
              <a:t>th</a:t>
            </a:r>
            <a:r>
              <a:rPr lang="en-GB" sz="3000" dirty="0"/>
              <a:t> Technical Consultation meeting among RPPOs which took place from </a:t>
            </a:r>
            <a:r>
              <a:rPr lang="en-GB" sz="3000" dirty="0" smtClean="0"/>
              <a:t>30</a:t>
            </a:r>
            <a:r>
              <a:rPr lang="en-GB" sz="3000" baseline="30000" dirty="0" smtClean="0"/>
              <a:t>th</a:t>
            </a:r>
            <a:r>
              <a:rPr lang="en-GB" sz="3000" dirty="0" smtClean="0"/>
              <a:t> </a:t>
            </a:r>
            <a:r>
              <a:rPr lang="en-GB" sz="3000" dirty="0"/>
              <a:t>October to </a:t>
            </a:r>
            <a:r>
              <a:rPr lang="en-GB" sz="3000" dirty="0" smtClean="0"/>
              <a:t>3</a:t>
            </a:r>
            <a:r>
              <a:rPr lang="en-GB" sz="3000" baseline="30000" dirty="0" smtClean="0"/>
              <a:t>rd</a:t>
            </a:r>
            <a:r>
              <a:rPr lang="en-GB" sz="3000" dirty="0" smtClean="0"/>
              <a:t> November 2017 </a:t>
            </a:r>
            <a:r>
              <a:rPr lang="en-GB" sz="3000" dirty="0"/>
              <a:t>in Lima, Peru. </a:t>
            </a:r>
            <a:endParaRPr lang="en-GB" sz="3000" dirty="0" smtClean="0"/>
          </a:p>
          <a:p>
            <a:pPr marL="457200" indent="-457200">
              <a:buFont typeface="Wingdings" panose="05000000000000000000" pitchFamily="2" charset="2"/>
              <a:buChar char="§"/>
            </a:pPr>
            <a:r>
              <a:rPr lang="en-GB" sz="3000" dirty="0" smtClean="0"/>
              <a:t>It </a:t>
            </a:r>
            <a:r>
              <a:rPr lang="en-GB" sz="3000" dirty="0"/>
              <a:t>focuses on a number of activities drawn from </a:t>
            </a:r>
            <a:r>
              <a:rPr lang="en-GB" sz="3000" dirty="0" smtClean="0"/>
              <a:t>AU-IAPSC ten </a:t>
            </a:r>
            <a:r>
              <a:rPr lang="en-GB" sz="3000" dirty="0"/>
              <a:t>years strategic and </a:t>
            </a:r>
            <a:r>
              <a:rPr lang="en-GB" sz="3000" dirty="0" smtClean="0"/>
              <a:t>implementation plan of 2014-2023, approved </a:t>
            </a:r>
            <a:r>
              <a:rPr lang="en-GB" sz="3000" dirty="0"/>
              <a:t>by the Permanent Representative Council (PRC) of the African Union and funded by the African Union Commission (AUC) and partner </a:t>
            </a:r>
            <a:r>
              <a:rPr lang="en-GB" sz="3000" dirty="0" smtClean="0"/>
              <a:t>Institutions.</a:t>
            </a:r>
          </a:p>
          <a:p>
            <a:pPr marL="457200" lvl="0" indent="-457200">
              <a:buFont typeface="Wingdings" panose="05000000000000000000" pitchFamily="2" charset="2"/>
              <a:buChar char="§"/>
            </a:pPr>
            <a:r>
              <a:rPr lang="en-GB" sz="3000" dirty="0" smtClean="0"/>
              <a:t>AU-IAPSC </a:t>
            </a:r>
            <a:r>
              <a:rPr lang="en-GB" sz="3000" dirty="0"/>
              <a:t>is one of the Specialized Technical offices of DREA of the Commission of Agriculture and Rural Economy. </a:t>
            </a:r>
            <a:r>
              <a:rPr lang="en-GB" sz="3000" dirty="0" smtClean="0"/>
              <a:t>Statutory meeting held every now and again help to contribute towards the smooth </a:t>
            </a:r>
            <a:r>
              <a:rPr lang="en-GB" sz="3000" dirty="0"/>
              <a:t>functioning of the structure which </a:t>
            </a:r>
            <a:r>
              <a:rPr lang="en-GB" sz="3000" dirty="0" smtClean="0"/>
              <a:t>helps </a:t>
            </a:r>
            <a:r>
              <a:rPr lang="en-GB" sz="3000" dirty="0"/>
              <a:t>to address </a:t>
            </a:r>
            <a:r>
              <a:rPr lang="en-GB" sz="3000" dirty="0" smtClean="0"/>
              <a:t>matters relating to plant health and food security.</a:t>
            </a:r>
            <a:endParaRPr lang="en-US" sz="3000" dirty="0"/>
          </a:p>
          <a:p>
            <a:pPr marL="457200" indent="-457200">
              <a:buFont typeface="Wingdings" panose="05000000000000000000" pitchFamily="2" charset="2"/>
              <a:buChar char="§"/>
            </a:pPr>
            <a:endParaRPr lang="en-GB" sz="3200" dirty="0" smtClean="0">
              <a:solidFill>
                <a:schemeClr val="tx1"/>
              </a:solidFill>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532965" y="289504"/>
            <a:ext cx="5776494" cy="79851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89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186318" y="1088018"/>
            <a:ext cx="11567531" cy="5769982"/>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lvl="0" indent="-571500">
              <a:buFont typeface="Arial" panose="020B0604020202020204" pitchFamily="34" charset="0"/>
              <a:buChar char="•"/>
            </a:pPr>
            <a:r>
              <a:rPr lang="en-US" sz="3200" b="1" dirty="0" smtClean="0"/>
              <a:t>November – December 2018:</a:t>
            </a:r>
            <a:r>
              <a:rPr lang="en-US" sz="3200" dirty="0" smtClean="0"/>
              <a:t> </a:t>
            </a:r>
            <a:r>
              <a:rPr lang="en-US" sz="3200" dirty="0"/>
              <a:t>The fall armyworm (</a:t>
            </a:r>
            <a:r>
              <a:rPr lang="en-US" sz="3200" i="1" dirty="0" err="1"/>
              <a:t>Spodoptera</a:t>
            </a:r>
            <a:r>
              <a:rPr lang="en-US" sz="3200" i="1" dirty="0"/>
              <a:t> </a:t>
            </a:r>
            <a:r>
              <a:rPr lang="en-US" sz="3200" i="1" dirty="0" err="1"/>
              <a:t>frugiperda</a:t>
            </a:r>
            <a:r>
              <a:rPr lang="en-US" sz="3200" dirty="0"/>
              <a:t>) workshop was held at the Jacaranda Nairobi Hotel conference hall in Kenya. Jointly organized by FAO-RAF and AU-IAPSC, this workshop brought together over 20 participants from 14 Member </a:t>
            </a:r>
            <a:r>
              <a:rPr lang="en-US" sz="3200" dirty="0" smtClean="0"/>
              <a:t>States</a:t>
            </a:r>
          </a:p>
          <a:p>
            <a:pPr marL="571500" lvl="0" indent="-571500">
              <a:buFont typeface="Arial" panose="020B0604020202020204" pitchFamily="34" charset="0"/>
              <a:buChar char="•"/>
            </a:pPr>
            <a:r>
              <a:rPr lang="en-GB" sz="3200" b="1" dirty="0" smtClean="0"/>
              <a:t>29 November – 1</a:t>
            </a:r>
            <a:r>
              <a:rPr lang="en-GB" sz="3200" b="1" baseline="30000" dirty="0" smtClean="0"/>
              <a:t>st</a:t>
            </a:r>
            <a:r>
              <a:rPr lang="en-GB" sz="3200" b="1" dirty="0" smtClean="0"/>
              <a:t> December 2018: </a:t>
            </a:r>
            <a:r>
              <a:rPr lang="en-GB" sz="3200" dirty="0" smtClean="0"/>
              <a:t>Workshop held in Tunisia and the objectives was to </a:t>
            </a:r>
            <a:r>
              <a:rPr lang="en-GB" sz="3200" dirty="0" err="1" smtClean="0"/>
              <a:t>i</a:t>
            </a:r>
            <a:r>
              <a:rPr lang="en-US" sz="3200" dirty="0" err="1" smtClean="0"/>
              <a:t>mprove</a:t>
            </a:r>
            <a:r>
              <a:rPr lang="en-US" sz="3200" dirty="0" smtClean="0"/>
              <a:t> </a:t>
            </a:r>
            <a:r>
              <a:rPr lang="en-US" sz="3200" dirty="0"/>
              <a:t>and strengthen cooperation on migratory pests between countries and RECs through workshops to discuss and solve the problems of main migratory </a:t>
            </a:r>
            <a:r>
              <a:rPr lang="en-US" sz="3200" dirty="0" smtClean="0"/>
              <a:t>pests</a:t>
            </a:r>
          </a:p>
          <a:p>
            <a:pPr marL="571500" lvl="0" indent="-571500">
              <a:buFont typeface="Arial" panose="020B0604020202020204" pitchFamily="34" charset="0"/>
              <a:buChar char="•"/>
            </a:pPr>
            <a:r>
              <a:rPr lang="en-GB" sz="3200" dirty="0" smtClean="0"/>
              <a:t>Following this, Pest </a:t>
            </a:r>
            <a:r>
              <a:rPr lang="en-GB" sz="3200" dirty="0"/>
              <a:t>R</a:t>
            </a:r>
            <a:r>
              <a:rPr lang="en-GB" sz="3200" dirty="0" smtClean="0"/>
              <a:t>isk Analysis trainings were also conducted with the focus on </a:t>
            </a:r>
            <a:r>
              <a:rPr lang="en-GB" sz="3200" i="1" dirty="0" err="1" smtClean="0"/>
              <a:t>Xyllela</a:t>
            </a:r>
            <a:r>
              <a:rPr lang="en-GB" sz="3200" i="1" dirty="0" smtClean="0"/>
              <a:t> </a:t>
            </a:r>
            <a:r>
              <a:rPr lang="en-GB" sz="3200" i="1" dirty="0" err="1" smtClean="0"/>
              <a:t>fastidiosa</a:t>
            </a:r>
            <a:r>
              <a:rPr lang="en-GB" sz="3200" dirty="0" smtClean="0"/>
              <a:t>; Two members from AU were also trained in Spain on the same </a:t>
            </a:r>
            <a:endParaRPr lang="en-US" sz="3200" dirty="0"/>
          </a:p>
          <a:p>
            <a:pPr marL="571500" indent="-571500">
              <a:buFont typeface="Arial" panose="020B0604020202020204" pitchFamily="34" charset="0"/>
              <a:buChar char="•"/>
            </a:pPr>
            <a:r>
              <a:rPr lang="en-US" sz="3200" b="1" dirty="0"/>
              <a:t>11 - 14 March 2019:</a:t>
            </a:r>
            <a:r>
              <a:rPr lang="en-US" sz="3200" dirty="0"/>
              <a:t> The fall armyworm (</a:t>
            </a:r>
            <a:r>
              <a:rPr lang="en-US" sz="3200" i="1" dirty="0" err="1"/>
              <a:t>Spodoptera</a:t>
            </a:r>
            <a:r>
              <a:rPr lang="en-US" sz="3200" i="1" dirty="0"/>
              <a:t> </a:t>
            </a:r>
            <a:r>
              <a:rPr lang="en-US" sz="3200" i="1" dirty="0" err="1"/>
              <a:t>frugiperda</a:t>
            </a:r>
            <a:r>
              <a:rPr lang="en-US" sz="3200" dirty="0"/>
              <a:t>) workshop was held at the Jacaranda Nairobi Hotel conference hall in Kenya. Jointly organized by FAO-RAF and AU-IAPSC, this workshop brought together over 20 participants from 14 Member States</a:t>
            </a:r>
          </a:p>
          <a:p>
            <a:pPr marL="571500" lvl="0" indent="-571500">
              <a:buFont typeface="Arial" panose="020B0604020202020204" pitchFamily="34" charset="0"/>
              <a:buChar char="•"/>
            </a:pPr>
            <a:r>
              <a:rPr lang="en-GB" sz="3200" b="1" dirty="0" smtClean="0"/>
              <a:t>29</a:t>
            </a:r>
            <a:r>
              <a:rPr lang="en-GB" sz="3200" b="1" baseline="30000" dirty="0" smtClean="0"/>
              <a:t>th</a:t>
            </a:r>
            <a:r>
              <a:rPr lang="en-GB" sz="3200" b="1" dirty="0" smtClean="0"/>
              <a:t> </a:t>
            </a:r>
            <a:r>
              <a:rPr lang="en-GB" sz="3200" b="1" dirty="0"/>
              <a:t>- 30</a:t>
            </a:r>
            <a:r>
              <a:rPr lang="en-GB" sz="3200" b="1" baseline="30000" dirty="0"/>
              <a:t>th</a:t>
            </a:r>
            <a:r>
              <a:rPr lang="en-GB" sz="3200" b="1" dirty="0"/>
              <a:t> April, </a:t>
            </a:r>
            <a:r>
              <a:rPr lang="en-GB" sz="3200" b="1" dirty="0" smtClean="0"/>
              <a:t>2019</a:t>
            </a:r>
            <a:r>
              <a:rPr lang="en-GB" sz="3200" dirty="0" smtClean="0"/>
              <a:t>: The </a:t>
            </a:r>
            <a:r>
              <a:rPr lang="en-GB" sz="3200" dirty="0"/>
              <a:t>12</a:t>
            </a:r>
            <a:r>
              <a:rPr lang="en-GB" sz="3200" baseline="30000" dirty="0"/>
              <a:t>th</a:t>
            </a:r>
            <a:r>
              <a:rPr lang="en-GB" sz="3200" dirty="0"/>
              <a:t> Steering Committee of AU-IAPSC held at the </a:t>
            </a:r>
            <a:r>
              <a:rPr lang="en-GB" sz="3200" dirty="0" err="1"/>
              <a:t>Bano</a:t>
            </a:r>
            <a:r>
              <a:rPr lang="en-GB" sz="3200" dirty="0"/>
              <a:t> Hotel palace in Douala, </a:t>
            </a:r>
            <a:r>
              <a:rPr lang="en-GB" sz="3200" dirty="0" smtClean="0"/>
              <a:t>Cameroon; </a:t>
            </a:r>
            <a:r>
              <a:rPr lang="en-US" sz="3200" dirty="0" smtClean="0"/>
              <a:t>26 </a:t>
            </a:r>
            <a:r>
              <a:rPr lang="en-US" sz="3200" dirty="0"/>
              <a:t>participants </a:t>
            </a:r>
            <a:r>
              <a:rPr lang="en-US" sz="3200" dirty="0" smtClean="0"/>
              <a:t>attended. The SC noted </a:t>
            </a:r>
            <a:r>
              <a:rPr lang="en-US" sz="3200" dirty="0"/>
              <a:t>the progress made by </a:t>
            </a:r>
            <a:r>
              <a:rPr lang="en-US" sz="3200" dirty="0" smtClean="0"/>
              <a:t>AU-IAPSC </a:t>
            </a:r>
            <a:r>
              <a:rPr lang="en-US" sz="3200" dirty="0"/>
              <a:t>towards developing, promoting and coordinating sustainable plant health systems among continental, regional and national actors for increased agricultural production and market access in </a:t>
            </a:r>
            <a:r>
              <a:rPr lang="en-US" sz="3200" dirty="0" smtClean="0"/>
              <a:t>Africa.</a:t>
            </a:r>
          </a:p>
          <a:p>
            <a:pPr lvl="0"/>
            <a:endParaRPr lang="en-US" sz="3600" dirty="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smtClean="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118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186318" y="1088018"/>
            <a:ext cx="11567531" cy="5769982"/>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lvl="0" indent="-571500">
              <a:buFont typeface="Arial" panose="020B0604020202020204" pitchFamily="34" charset="0"/>
              <a:buChar char="•"/>
            </a:pPr>
            <a:r>
              <a:rPr lang="en-GB" sz="3600" b="1" dirty="0" smtClean="0"/>
              <a:t>1</a:t>
            </a:r>
            <a:r>
              <a:rPr lang="en-GB" sz="3600" b="1" baseline="30000" dirty="0" smtClean="0"/>
              <a:t>st</a:t>
            </a:r>
            <a:r>
              <a:rPr lang="en-GB" sz="3600" b="1" dirty="0" smtClean="0"/>
              <a:t> </a:t>
            </a:r>
            <a:r>
              <a:rPr lang="en-GB" sz="3600" b="1" dirty="0"/>
              <a:t>- 3</a:t>
            </a:r>
            <a:r>
              <a:rPr lang="en-GB" sz="3600" b="1" baseline="30000" dirty="0"/>
              <a:t>rd</a:t>
            </a:r>
            <a:r>
              <a:rPr lang="en-GB" sz="3600" b="1" dirty="0"/>
              <a:t> May, </a:t>
            </a:r>
            <a:r>
              <a:rPr lang="en-GB" sz="3600" b="1" dirty="0" smtClean="0"/>
              <a:t>2019</a:t>
            </a:r>
            <a:r>
              <a:rPr lang="en-GB" sz="3600" dirty="0" smtClean="0"/>
              <a:t>: </a:t>
            </a:r>
            <a:r>
              <a:rPr lang="en-GB" sz="3600" dirty="0"/>
              <a:t>the 28</a:t>
            </a:r>
            <a:r>
              <a:rPr lang="en-GB" sz="3600" baseline="30000" dirty="0"/>
              <a:t>th</a:t>
            </a:r>
            <a:r>
              <a:rPr lang="en-GB" sz="3600" dirty="0"/>
              <a:t> General Assembly statutory meeting of AU-IAPSC </a:t>
            </a:r>
            <a:r>
              <a:rPr lang="en-GB" sz="3600" dirty="0" smtClean="0"/>
              <a:t>held at </a:t>
            </a:r>
            <a:r>
              <a:rPr lang="en-GB" sz="3600" dirty="0"/>
              <a:t>the </a:t>
            </a:r>
            <a:r>
              <a:rPr lang="en-GB" sz="3600" dirty="0" err="1"/>
              <a:t>Bano</a:t>
            </a:r>
            <a:r>
              <a:rPr lang="en-GB" sz="3600" dirty="0"/>
              <a:t> Hotel palace in Douala, </a:t>
            </a:r>
            <a:r>
              <a:rPr lang="en-GB" sz="3600" dirty="0" smtClean="0"/>
              <a:t>Cameroon; </a:t>
            </a:r>
            <a:r>
              <a:rPr lang="en-US" sz="3600" dirty="0"/>
              <a:t>43 participants </a:t>
            </a:r>
            <a:r>
              <a:rPr lang="en-US" sz="3600" dirty="0" smtClean="0"/>
              <a:t>attended. The meeting reviewed </a:t>
            </a:r>
            <a:r>
              <a:rPr lang="en-US" sz="3600" dirty="0"/>
              <a:t>the activities and progress made since the last session in 2017, and agreed on the office 2019-2020 program budget and action plan. </a:t>
            </a:r>
            <a:endParaRPr lang="en-US" sz="3600" dirty="0" smtClean="0"/>
          </a:p>
          <a:p>
            <a:pPr marL="571500" indent="-571500">
              <a:buFont typeface="Arial" panose="020B0604020202020204" pitchFamily="34" charset="0"/>
              <a:buChar char="•"/>
            </a:pPr>
            <a:r>
              <a:rPr lang="en-US" sz="3600" b="1" dirty="0" smtClean="0"/>
              <a:t>2</a:t>
            </a:r>
            <a:r>
              <a:rPr lang="en-US" sz="3600" b="1" baseline="30000" dirty="0" smtClean="0"/>
              <a:t>nd</a:t>
            </a:r>
            <a:r>
              <a:rPr lang="en-US" sz="3600" b="1" dirty="0" smtClean="0"/>
              <a:t> and 3</a:t>
            </a:r>
            <a:r>
              <a:rPr lang="en-US" sz="3600" b="1" baseline="30000" dirty="0" smtClean="0"/>
              <a:t>rd</a:t>
            </a:r>
            <a:r>
              <a:rPr lang="en-US" sz="3600" b="1" dirty="0" smtClean="0"/>
              <a:t> Quarters of AU-IAPSC </a:t>
            </a:r>
            <a:r>
              <a:rPr lang="en-US" sz="3600" b="1" dirty="0" err="1" smtClean="0"/>
              <a:t>Workplan</a:t>
            </a:r>
            <a:r>
              <a:rPr lang="en-US" sz="3600" b="1" dirty="0" smtClean="0"/>
              <a:t>:</a:t>
            </a:r>
            <a:r>
              <a:rPr lang="en-US" sz="3600" dirty="0" smtClean="0"/>
              <a:t> </a:t>
            </a:r>
            <a:r>
              <a:rPr lang="en-GB" sz="3700" dirty="0"/>
              <a:t>National survey of migratory pests in some Member States for the  monitoring of major pest problems affecting several crops with characteristics of extremely widespread in those countries was conducted </a:t>
            </a:r>
            <a:r>
              <a:rPr lang="en-US" sz="3600" dirty="0" smtClean="0"/>
              <a:t>over this period (</a:t>
            </a:r>
            <a:r>
              <a:rPr lang="en-US" sz="3600" b="1" dirty="0" smtClean="0"/>
              <a:t>April – September 2019) </a:t>
            </a:r>
          </a:p>
          <a:p>
            <a:pPr marL="571500" lvl="0" indent="-571500">
              <a:buFont typeface="Arial" panose="020B0604020202020204" pitchFamily="34" charset="0"/>
              <a:buChar char="•"/>
            </a:pPr>
            <a:r>
              <a:rPr lang="en-US" sz="3600" dirty="0" smtClean="0"/>
              <a:t>Data </a:t>
            </a:r>
            <a:r>
              <a:rPr lang="en-US" sz="3600" dirty="0"/>
              <a:t>was collected on biological control, invasive alien species and other emerging pests, pesticide use and regulation, and integrated pest management</a:t>
            </a:r>
          </a:p>
          <a:p>
            <a:pPr marL="571500" lvl="0" indent="-571500">
              <a:buFont typeface="Arial" panose="020B0604020202020204" pitchFamily="34" charset="0"/>
              <a:buChar char="•"/>
            </a:pPr>
            <a:r>
              <a:rPr lang="en-GB" sz="3600" dirty="0"/>
              <a:t>Some of the countries which were visited by the technical team from AU-IAPSC and data collected were: Benin, Central Africa Republic, Egypt, Gabon, Gambia, Namibia, Sudan, Tunisia and </a:t>
            </a:r>
            <a:r>
              <a:rPr lang="en-GB" sz="3600" dirty="0" smtClean="0"/>
              <a:t>Zimbabwe</a:t>
            </a:r>
            <a:endParaRPr lang="en-US" sz="3600" dirty="0"/>
          </a:p>
          <a:p>
            <a:pPr marL="571500" lvl="0" indent="-571500">
              <a:buFont typeface="Arial" panose="020B0604020202020204" pitchFamily="34" charset="0"/>
              <a:buChar char="•"/>
            </a:pPr>
            <a:endParaRPr lang="en-US" sz="3600" dirty="0" smtClean="0"/>
          </a:p>
          <a:p>
            <a:pPr lvl="0"/>
            <a:endParaRPr lang="en-US" sz="3600" dirty="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smtClean="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4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2143" y="22908"/>
            <a:ext cx="11880804" cy="1148010"/>
            <a:chOff x="122143" y="57633"/>
            <a:chExt cx="11880804" cy="114801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22143" y="57633"/>
              <a:ext cx="1234274" cy="1065110"/>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743" y="57633"/>
              <a:ext cx="729204" cy="1148010"/>
            </a:xfrm>
            <a:prstGeom prst="ellipse">
              <a:avLst/>
            </a:prstGeom>
            <a:ln>
              <a:noFill/>
            </a:ln>
            <a:effectLst>
              <a:softEdge rad="112500"/>
            </a:effectLst>
          </p:spPr>
        </p:pic>
      </p:grpSp>
      <p:sp>
        <p:nvSpPr>
          <p:cNvPr id="10" name="Content Placeholder 2"/>
          <p:cNvSpPr txBox="1">
            <a:spLocks/>
          </p:cNvSpPr>
          <p:nvPr/>
        </p:nvSpPr>
        <p:spPr>
          <a:xfrm>
            <a:off x="395869" y="876300"/>
            <a:ext cx="11567531" cy="5900071"/>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lvl="0" indent="-571500">
              <a:buFont typeface="Arial" panose="020B0604020202020204" pitchFamily="34" charset="0"/>
              <a:buChar char="•"/>
            </a:pPr>
            <a:r>
              <a:rPr lang="en-GB" sz="3200" b="1" dirty="0"/>
              <a:t>18 to 20 June </a:t>
            </a:r>
            <a:r>
              <a:rPr lang="en-GB" sz="3200" b="1" dirty="0" smtClean="0"/>
              <a:t>2019</a:t>
            </a:r>
            <a:r>
              <a:rPr lang="en-GB" sz="3200" dirty="0" smtClean="0"/>
              <a:t>: AU-IAPSC </a:t>
            </a:r>
            <a:r>
              <a:rPr lang="en-GB" sz="3200" dirty="0"/>
              <a:t>took part </a:t>
            </a:r>
            <a:r>
              <a:rPr lang="en-GB" sz="3200" dirty="0" smtClean="0"/>
              <a:t>in the First </a:t>
            </a:r>
            <a:r>
              <a:rPr lang="en-GB" sz="3200" dirty="0"/>
              <a:t>Annual Meeting of Central Africa Taskforce of NPPOs and </a:t>
            </a:r>
            <a:r>
              <a:rPr lang="en-GB" sz="3200" dirty="0" smtClean="0"/>
              <a:t>Partners. Workshop was held at </a:t>
            </a:r>
            <a:r>
              <a:rPr lang="en-GB" sz="3200" dirty="0"/>
              <a:t>Hotel la </a:t>
            </a:r>
            <a:r>
              <a:rPr lang="en-GB" sz="3200" dirty="0" err="1"/>
              <a:t>Falaise</a:t>
            </a:r>
            <a:r>
              <a:rPr lang="en-GB" sz="3200" dirty="0"/>
              <a:t> in Douala </a:t>
            </a:r>
            <a:r>
              <a:rPr lang="en-GB" sz="3200" dirty="0" smtClean="0"/>
              <a:t>Cameroon.</a:t>
            </a:r>
          </a:p>
          <a:p>
            <a:pPr marL="571500" lvl="0" indent="-571500">
              <a:buFont typeface="Arial" panose="020B0604020202020204" pitchFamily="34" charset="0"/>
              <a:buChar char="•"/>
            </a:pPr>
            <a:r>
              <a:rPr lang="en-GB" sz="3200" dirty="0" smtClean="0"/>
              <a:t>A total 20 Participants took part, including: 8 </a:t>
            </a:r>
            <a:r>
              <a:rPr lang="en-GB" sz="3200" dirty="0"/>
              <a:t>Central Africa </a:t>
            </a:r>
            <a:r>
              <a:rPr lang="en-GB" sz="3200" dirty="0" smtClean="0"/>
              <a:t>NPPOs, Partners including: </a:t>
            </a:r>
            <a:r>
              <a:rPr lang="en-GB" sz="3200" dirty="0"/>
              <a:t>USDA-APHIS, ECCAS, </a:t>
            </a:r>
            <a:r>
              <a:rPr lang="en-GB" sz="3200" dirty="0" smtClean="0"/>
              <a:t>FAO </a:t>
            </a:r>
            <a:r>
              <a:rPr lang="en-GB" sz="3200" dirty="0"/>
              <a:t>and </a:t>
            </a:r>
            <a:r>
              <a:rPr lang="en-GB" sz="3200" dirty="0" smtClean="0"/>
              <a:t>CABI.</a:t>
            </a:r>
          </a:p>
          <a:p>
            <a:pPr marL="571500" lvl="0" indent="-571500">
              <a:buFont typeface="Arial" panose="020B0604020202020204" pitchFamily="34" charset="0"/>
              <a:buChar char="•"/>
            </a:pPr>
            <a:r>
              <a:rPr lang="en-GB" sz="3200" dirty="0" smtClean="0"/>
              <a:t>The </a:t>
            </a:r>
            <a:r>
              <a:rPr lang="en-GB" sz="3200" dirty="0"/>
              <a:t>meeting was facilitated by: USDA-APHIS Dakar (Chief organizer), ECCAS, FAO, CABI, and Cameroon Directorate of Regulation and Quality Control of Agricultural Products and Inputs (DRCQ</a:t>
            </a:r>
            <a:r>
              <a:rPr lang="en-GB" sz="3200" dirty="0" smtClean="0"/>
              <a:t>).</a:t>
            </a:r>
          </a:p>
          <a:p>
            <a:pPr marL="571500" lvl="0" indent="-571500">
              <a:buFont typeface="Arial" panose="020B0604020202020204" pitchFamily="34" charset="0"/>
              <a:buChar char="•"/>
            </a:pPr>
            <a:endParaRPr lang="en-US" sz="2800" dirty="0"/>
          </a:p>
          <a:p>
            <a:r>
              <a:rPr lang="en-GB" sz="2800" dirty="0" smtClean="0"/>
              <a:t> </a:t>
            </a:r>
            <a:endParaRPr lang="en-US" sz="2800" dirty="0"/>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3800" dirty="0" smtClean="0">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1294101" y="268940"/>
            <a:ext cx="4818406" cy="71367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b="1" dirty="0">
                <a:latin typeface="Times New Roman" panose="02020603050405020304" pitchFamily="18" charset="0"/>
                <a:cs typeface="Times New Roman" panose="02020603050405020304" pitchFamily="18" charset="0"/>
              </a:rPr>
              <a:t>AU-IAPSC Activities:</a:t>
            </a: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48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6297</TotalTime>
  <Words>1366</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Calibri</vt:lpstr>
      <vt:lpstr>Century Gothic</vt:lpstr>
      <vt:lpstr>Comic Sans MS</vt:lpstr>
      <vt:lpstr>Symbol</vt:lpstr>
      <vt:lpstr>Tahoma</vt:lpstr>
      <vt:lpstr>Times New Roman</vt:lpstr>
      <vt:lpstr>Trebuchet MS</vt:lpstr>
      <vt:lpstr>Wingdings</vt:lpstr>
      <vt:lpstr>Wingdings 3</vt:lpstr>
      <vt:lpstr>Facet</vt:lpstr>
      <vt:lpstr>AU – IAPSC SUMMARY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African Union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c:creator>
  <cp:lastModifiedBy>Brunel, Sarah (AGDI)</cp:lastModifiedBy>
  <cp:revision>203</cp:revision>
  <dcterms:created xsi:type="dcterms:W3CDTF">2019-04-09T14:52:00Z</dcterms:created>
  <dcterms:modified xsi:type="dcterms:W3CDTF">2019-10-17T08:59:30Z</dcterms:modified>
</cp:coreProperties>
</file>