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6"/>
  </p:notesMasterIdLst>
  <p:sldIdLst>
    <p:sldId id="319" r:id="rId3"/>
    <p:sldId id="323" r:id="rId4"/>
    <p:sldId id="335" r:id="rId5"/>
    <p:sldId id="388" r:id="rId6"/>
    <p:sldId id="374" r:id="rId7"/>
    <p:sldId id="389" r:id="rId8"/>
    <p:sldId id="372" r:id="rId9"/>
    <p:sldId id="365" r:id="rId10"/>
    <p:sldId id="371" r:id="rId11"/>
    <p:sldId id="393" r:id="rId12"/>
    <p:sldId id="391" r:id="rId13"/>
    <p:sldId id="394" r:id="rId14"/>
    <p:sldId id="392" r:id="rId15"/>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A50021"/>
    <a:srgbClr val="CC0099"/>
    <a:srgbClr val="009900"/>
    <a:srgbClr val="0000FF"/>
    <a:srgbClr val="FF3300"/>
    <a:srgbClr val="DFE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9498" autoAdjust="0"/>
  </p:normalViewPr>
  <p:slideViewPr>
    <p:cSldViewPr>
      <p:cViewPr varScale="1">
        <p:scale>
          <a:sx n="105" d="100"/>
          <a:sy n="105" d="100"/>
        </p:scale>
        <p:origin x="1314" y="114"/>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140" d="100"/>
          <a:sy n="140" d="100"/>
        </p:scale>
        <p:origin x="-4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2C639-81C6-427B-970B-2501DEDC4D54}"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87BA2E9D-E150-4071-B182-813B6778A373}" type="pres">
      <dgm:prSet presAssocID="{9A32C639-81C6-427B-970B-2501DEDC4D54}" presName="hierChild1" presStyleCnt="0">
        <dgm:presLayoutVars>
          <dgm:orgChart val="1"/>
          <dgm:chPref val="1"/>
          <dgm:dir/>
          <dgm:animOne val="branch"/>
          <dgm:animLvl val="lvl"/>
          <dgm:resizeHandles/>
        </dgm:presLayoutVars>
      </dgm:prSet>
      <dgm:spPr/>
    </dgm:pt>
  </dgm:ptLst>
  <dgm:cxnLst>
    <dgm:cxn modelId="{9C9A523B-8E8E-4CA4-BADA-DC550E0867F4}" type="presOf" srcId="{9A32C639-81C6-427B-970B-2501DEDC4D54}" destId="{87BA2E9D-E150-4071-B182-813B6778A373}"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8EEAB0-D792-4662-A20B-B43C5B2810A1}" type="doc">
      <dgm:prSet loTypeId="urn:microsoft.com/office/officeart/2005/8/layout/hList7" loCatId="relationship" qsTypeId="urn:microsoft.com/office/officeart/2005/8/quickstyle/simple1" qsCatId="simple" csTypeId="urn:microsoft.com/office/officeart/2005/8/colors/colorful5" csCatId="colorful" phldr="1"/>
      <dgm:spPr/>
      <dgm:t>
        <a:bodyPr/>
        <a:lstStyle/>
        <a:p>
          <a:endParaRPr lang="en-US"/>
        </a:p>
      </dgm:t>
    </dgm:pt>
    <dgm:pt modelId="{E0466E10-D9B3-4DCC-BA31-6196287A048E}">
      <dgm:prSet phldrT="[Text]" custT="1"/>
      <dgm:spPr>
        <a:solidFill>
          <a:schemeClr val="accent6">
            <a:lumMod val="75000"/>
          </a:schemeClr>
        </a:solidFill>
      </dgm:spPr>
      <dgm:t>
        <a:bodyPr/>
        <a:lstStyle/>
        <a:p>
          <a:endParaRPr lang="en-US" sz="1400" dirty="0">
            <a:solidFill>
              <a:schemeClr val="tx1"/>
            </a:solidFill>
          </a:endParaRPr>
        </a:p>
        <a:p>
          <a:endParaRPr lang="en-US" sz="1400" b="1" dirty="0">
            <a:solidFill>
              <a:schemeClr val="tx1"/>
            </a:solidFill>
          </a:endParaRPr>
        </a:p>
        <a:p>
          <a:endParaRPr lang="en-US" sz="1400" b="1" dirty="0">
            <a:solidFill>
              <a:schemeClr val="tx1"/>
            </a:solidFill>
          </a:endParaRPr>
        </a:p>
        <a:p>
          <a:r>
            <a:rPr lang="en-US" sz="4000" b="1" dirty="0">
              <a:solidFill>
                <a:schemeClr val="tx1"/>
              </a:solidFill>
              <a:latin typeface="Arial Narrow" panose="020B0606020202030204" pitchFamily="34" charset="0"/>
            </a:rPr>
            <a:t>220,000</a:t>
          </a:r>
        </a:p>
      </dgm:t>
    </dgm:pt>
    <dgm:pt modelId="{015959AD-B3AB-46A5-932F-5BDACCCE9ED6}" type="parTrans" cxnId="{62808695-DCD0-423B-92E8-A9B50495BACD}">
      <dgm:prSet/>
      <dgm:spPr/>
      <dgm:t>
        <a:bodyPr/>
        <a:lstStyle/>
        <a:p>
          <a:endParaRPr lang="en-US" sz="1400">
            <a:solidFill>
              <a:schemeClr val="tx1"/>
            </a:solidFill>
          </a:endParaRPr>
        </a:p>
      </dgm:t>
    </dgm:pt>
    <dgm:pt modelId="{411906FD-B24F-45B3-A984-A9E0815E73D5}" type="sibTrans" cxnId="{62808695-DCD0-423B-92E8-A9B50495BACD}">
      <dgm:prSet/>
      <dgm:spPr/>
      <dgm:t>
        <a:bodyPr/>
        <a:lstStyle/>
        <a:p>
          <a:endParaRPr lang="en-US" sz="1400">
            <a:solidFill>
              <a:schemeClr val="tx1"/>
            </a:solidFill>
          </a:endParaRPr>
        </a:p>
      </dgm:t>
    </dgm:pt>
    <dgm:pt modelId="{29525914-BD80-4434-9C81-C477CB91B61F}">
      <dgm:prSet phldrT="[Text]" custT="1"/>
      <dgm:spPr>
        <a:solidFill>
          <a:srgbClr val="0070C0"/>
        </a:solidFill>
      </dgm:spPr>
      <dgm:t>
        <a:bodyPr/>
        <a:lstStyle/>
        <a:p>
          <a:endParaRPr lang="en-US" sz="1400" b="1" dirty="0">
            <a:solidFill>
              <a:schemeClr val="tx1"/>
            </a:solidFill>
          </a:endParaRPr>
        </a:p>
        <a:p>
          <a:endParaRPr lang="en-US" sz="1400" b="1" dirty="0">
            <a:solidFill>
              <a:schemeClr val="bg1"/>
            </a:solidFill>
          </a:endParaRPr>
        </a:p>
        <a:p>
          <a:endParaRPr lang="en-US" sz="1400" b="1" dirty="0">
            <a:solidFill>
              <a:schemeClr val="bg1"/>
            </a:solidFill>
          </a:endParaRPr>
        </a:p>
        <a:p>
          <a:r>
            <a:rPr lang="en-US" sz="4000" b="1" dirty="0">
              <a:solidFill>
                <a:schemeClr val="bg1"/>
              </a:solidFill>
              <a:latin typeface="Arial Narrow" panose="020B0606020202030204" pitchFamily="34" charset="0"/>
            </a:rPr>
            <a:t>300,000</a:t>
          </a:r>
          <a:endParaRPr lang="en-US" sz="4000" dirty="0">
            <a:solidFill>
              <a:schemeClr val="bg1"/>
            </a:solidFill>
            <a:latin typeface="Arial Narrow" panose="020B0606020202030204" pitchFamily="34" charset="0"/>
          </a:endParaRPr>
        </a:p>
      </dgm:t>
    </dgm:pt>
    <dgm:pt modelId="{F8F0CE49-8540-44CB-B657-D75E9D18E379}" type="parTrans" cxnId="{A46E57E6-3645-4444-BC61-1E5A60BD868A}">
      <dgm:prSet/>
      <dgm:spPr/>
      <dgm:t>
        <a:bodyPr/>
        <a:lstStyle/>
        <a:p>
          <a:endParaRPr lang="en-US" sz="1400">
            <a:solidFill>
              <a:schemeClr val="tx1"/>
            </a:solidFill>
          </a:endParaRPr>
        </a:p>
      </dgm:t>
    </dgm:pt>
    <dgm:pt modelId="{CEF84F09-94EA-404F-A790-DC1B57B1719B}" type="sibTrans" cxnId="{A46E57E6-3645-4444-BC61-1E5A60BD868A}">
      <dgm:prSet/>
      <dgm:spPr/>
      <dgm:t>
        <a:bodyPr/>
        <a:lstStyle/>
        <a:p>
          <a:endParaRPr lang="en-US" sz="1400">
            <a:solidFill>
              <a:schemeClr val="tx1"/>
            </a:solidFill>
          </a:endParaRPr>
        </a:p>
      </dgm:t>
    </dgm:pt>
    <dgm:pt modelId="{B14F7101-39BF-4388-8260-69FB9C37BE7E}">
      <dgm:prSet custT="1"/>
      <dgm:spPr>
        <a:solidFill>
          <a:srgbClr val="00B050"/>
        </a:solidFill>
      </dgm:spPr>
      <dgm:t>
        <a:bodyPr/>
        <a:lstStyle/>
        <a:p>
          <a:endParaRPr lang="en-US" sz="1400" b="1" dirty="0">
            <a:solidFill>
              <a:srgbClr val="FFFF00"/>
            </a:solidFill>
          </a:endParaRPr>
        </a:p>
        <a:p>
          <a:endParaRPr lang="en-US" sz="1400" b="1" dirty="0">
            <a:solidFill>
              <a:srgbClr val="FFFF00"/>
            </a:solidFill>
          </a:endParaRPr>
        </a:p>
        <a:p>
          <a:endParaRPr lang="en-US" sz="1400" b="1" dirty="0">
            <a:solidFill>
              <a:srgbClr val="FFFF00"/>
            </a:solidFill>
          </a:endParaRPr>
        </a:p>
        <a:p>
          <a:r>
            <a:rPr lang="en-US" sz="4000" b="1" dirty="0">
              <a:solidFill>
                <a:srgbClr val="FFFF00"/>
              </a:solidFill>
              <a:latin typeface="Arial Narrow" panose="020B0606020202030204" pitchFamily="34" charset="0"/>
            </a:rPr>
            <a:t>220,000</a:t>
          </a:r>
          <a:endParaRPr lang="en-US" sz="4000" dirty="0">
            <a:solidFill>
              <a:srgbClr val="FFFF00"/>
            </a:solidFill>
            <a:latin typeface="Arial Narrow" panose="020B0606020202030204" pitchFamily="34" charset="0"/>
          </a:endParaRPr>
        </a:p>
      </dgm:t>
    </dgm:pt>
    <dgm:pt modelId="{C13D38E1-5070-4AC0-9D47-1024685F4DDB}" type="parTrans" cxnId="{C385E85F-4551-4E0F-9A28-1300C67807A9}">
      <dgm:prSet/>
      <dgm:spPr/>
      <dgm:t>
        <a:bodyPr/>
        <a:lstStyle/>
        <a:p>
          <a:endParaRPr lang="en-US" sz="1400">
            <a:solidFill>
              <a:schemeClr val="tx1"/>
            </a:solidFill>
          </a:endParaRPr>
        </a:p>
      </dgm:t>
    </dgm:pt>
    <dgm:pt modelId="{7B9EA57E-5E52-49EA-9BFC-F884C8707B21}" type="sibTrans" cxnId="{C385E85F-4551-4E0F-9A28-1300C67807A9}">
      <dgm:prSet/>
      <dgm:spPr/>
      <dgm:t>
        <a:bodyPr/>
        <a:lstStyle/>
        <a:p>
          <a:endParaRPr lang="en-US" sz="1400">
            <a:solidFill>
              <a:schemeClr val="tx1"/>
            </a:solidFill>
          </a:endParaRPr>
        </a:p>
      </dgm:t>
    </dgm:pt>
    <dgm:pt modelId="{554DD332-16C5-4B35-9D4A-5F81DDDDF2A9}" type="pres">
      <dgm:prSet presAssocID="{5A8EEAB0-D792-4662-A20B-B43C5B2810A1}" presName="Name0" presStyleCnt="0">
        <dgm:presLayoutVars>
          <dgm:dir/>
          <dgm:resizeHandles val="exact"/>
        </dgm:presLayoutVars>
      </dgm:prSet>
      <dgm:spPr/>
    </dgm:pt>
    <dgm:pt modelId="{E856B7BB-50F8-4586-B577-F28AA39AAA98}" type="pres">
      <dgm:prSet presAssocID="{5A8EEAB0-D792-4662-A20B-B43C5B2810A1}" presName="fgShape" presStyleLbl="fgShp" presStyleIdx="0" presStyleCnt="1" custLinFactY="95294" custLinFactNeighborX="-14538" custLinFactNeighborY="100000"/>
      <dgm:spPr>
        <a:noFill/>
        <a:ln>
          <a:noFill/>
        </a:ln>
      </dgm:spPr>
    </dgm:pt>
    <dgm:pt modelId="{C9B2FFE9-EFFE-46B0-B9A7-2F4DAF662CBF}" type="pres">
      <dgm:prSet presAssocID="{5A8EEAB0-D792-4662-A20B-B43C5B2810A1}" presName="linComp" presStyleCnt="0"/>
      <dgm:spPr/>
    </dgm:pt>
    <dgm:pt modelId="{C89A3B1A-51A7-4DEB-8F02-F00748557B6A}" type="pres">
      <dgm:prSet presAssocID="{E0466E10-D9B3-4DCC-BA31-6196287A048E}" presName="compNode" presStyleCnt="0"/>
      <dgm:spPr/>
    </dgm:pt>
    <dgm:pt modelId="{941CA905-ADB6-4D32-BEEE-22A8430232B4}" type="pres">
      <dgm:prSet presAssocID="{E0466E10-D9B3-4DCC-BA31-6196287A048E}" presName="bkgdShape" presStyleLbl="node1" presStyleIdx="0" presStyleCnt="3" custLinFactNeighborX="826"/>
      <dgm:spPr/>
    </dgm:pt>
    <dgm:pt modelId="{6075CB21-5D37-4DCC-A576-3A8653B57578}" type="pres">
      <dgm:prSet presAssocID="{E0466E10-D9B3-4DCC-BA31-6196287A048E}" presName="nodeTx" presStyleLbl="node1" presStyleIdx="0" presStyleCnt="3">
        <dgm:presLayoutVars>
          <dgm:bulletEnabled val="1"/>
        </dgm:presLayoutVars>
      </dgm:prSet>
      <dgm:spPr/>
    </dgm:pt>
    <dgm:pt modelId="{AEBE13DE-23ED-46F1-BAF9-B6ABDC1751CF}" type="pres">
      <dgm:prSet presAssocID="{E0466E10-D9B3-4DCC-BA31-6196287A048E}" presName="invisiNode" presStyleLbl="node1" presStyleIdx="0" presStyleCnt="3"/>
      <dgm:spPr/>
    </dgm:pt>
    <dgm:pt modelId="{BF0B6D6A-FC3D-4DF5-9F6B-A313B31682F5}" type="pres">
      <dgm:prSet presAssocID="{E0466E10-D9B3-4DCC-BA31-6196287A048E}" presName="imagNode" presStyleLbl="fgImgPlace1" presStyleIdx="0" presStyleCnt="3" custScaleX="77918" custScaleY="7648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DB8D332C-DC4E-40D4-B8F1-8CC71BD5F95A}" type="pres">
      <dgm:prSet presAssocID="{411906FD-B24F-45B3-A984-A9E0815E73D5}" presName="sibTrans" presStyleLbl="sibTrans2D1" presStyleIdx="0" presStyleCnt="0"/>
      <dgm:spPr/>
    </dgm:pt>
    <dgm:pt modelId="{503FA8F9-E5FE-4E6F-BE67-6402127A236A}" type="pres">
      <dgm:prSet presAssocID="{29525914-BD80-4434-9C81-C477CB91B61F}" presName="compNode" presStyleCnt="0"/>
      <dgm:spPr/>
    </dgm:pt>
    <dgm:pt modelId="{1CCE06B0-8BB2-4855-B344-820794257294}" type="pres">
      <dgm:prSet presAssocID="{29525914-BD80-4434-9C81-C477CB91B61F}" presName="bkgdShape" presStyleLbl="node1" presStyleIdx="1" presStyleCnt="3" custLinFactNeighborX="38"/>
      <dgm:spPr/>
    </dgm:pt>
    <dgm:pt modelId="{52B5AB52-C4CA-40CD-95D0-682E6DD5EE00}" type="pres">
      <dgm:prSet presAssocID="{29525914-BD80-4434-9C81-C477CB91B61F}" presName="nodeTx" presStyleLbl="node1" presStyleIdx="1" presStyleCnt="3">
        <dgm:presLayoutVars>
          <dgm:bulletEnabled val="1"/>
        </dgm:presLayoutVars>
      </dgm:prSet>
      <dgm:spPr/>
    </dgm:pt>
    <dgm:pt modelId="{CD831CC8-54EB-4EBB-8CB9-F0DCEEEB4352}" type="pres">
      <dgm:prSet presAssocID="{29525914-BD80-4434-9C81-C477CB91B61F}" presName="invisiNode" presStyleLbl="node1" presStyleIdx="1" presStyleCnt="3"/>
      <dgm:spPr/>
    </dgm:pt>
    <dgm:pt modelId="{2B8FAD84-57B7-4C8C-BDEA-6851F871AA1F}" type="pres">
      <dgm:prSet presAssocID="{29525914-BD80-4434-9C81-C477CB91B61F}" presName="imagNode" presStyleLbl="fgImgPlace1" presStyleIdx="1" presStyleCnt="3" custScaleX="78195" custScaleY="7648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79A85E22-DC64-4F58-B514-61053BEB3656}" type="pres">
      <dgm:prSet presAssocID="{CEF84F09-94EA-404F-A790-DC1B57B1719B}" presName="sibTrans" presStyleLbl="sibTrans2D1" presStyleIdx="0" presStyleCnt="0"/>
      <dgm:spPr/>
    </dgm:pt>
    <dgm:pt modelId="{5487B0EE-73E8-47E3-B9C9-7E42C06592A3}" type="pres">
      <dgm:prSet presAssocID="{B14F7101-39BF-4388-8260-69FB9C37BE7E}" presName="compNode" presStyleCnt="0"/>
      <dgm:spPr/>
    </dgm:pt>
    <dgm:pt modelId="{06BF5A00-93F0-4AEF-ACB8-25255824A37A}" type="pres">
      <dgm:prSet presAssocID="{B14F7101-39BF-4388-8260-69FB9C37BE7E}" presName="bkgdShape" presStyleLbl="node1" presStyleIdx="2" presStyleCnt="3" custLinFactNeighborX="-3296"/>
      <dgm:spPr/>
    </dgm:pt>
    <dgm:pt modelId="{CD32E131-12A7-4DE7-8343-30791DB72653}" type="pres">
      <dgm:prSet presAssocID="{B14F7101-39BF-4388-8260-69FB9C37BE7E}" presName="nodeTx" presStyleLbl="node1" presStyleIdx="2" presStyleCnt="3">
        <dgm:presLayoutVars>
          <dgm:bulletEnabled val="1"/>
        </dgm:presLayoutVars>
      </dgm:prSet>
      <dgm:spPr/>
    </dgm:pt>
    <dgm:pt modelId="{F3B737BD-5577-40E3-A042-32B88A7E2706}" type="pres">
      <dgm:prSet presAssocID="{B14F7101-39BF-4388-8260-69FB9C37BE7E}" presName="invisiNode" presStyleLbl="node1" presStyleIdx="2" presStyleCnt="3"/>
      <dgm:spPr/>
    </dgm:pt>
    <dgm:pt modelId="{22DFE942-4F1F-431C-ABCA-33A49D400153}" type="pres">
      <dgm:prSet presAssocID="{B14F7101-39BF-4388-8260-69FB9C37BE7E}" presName="imagNode" presStyleLbl="fgImgPlace1" presStyleIdx="2" presStyleCnt="3" custScaleX="78471" custScaleY="7648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Lst>
  <dgm:cxnLst>
    <dgm:cxn modelId="{C71F4908-A3C1-4875-B568-FE0FCB5B6FB9}" type="presOf" srcId="{CEF84F09-94EA-404F-A790-DC1B57B1719B}" destId="{79A85E22-DC64-4F58-B514-61053BEB3656}" srcOrd="0" destOrd="0" presId="urn:microsoft.com/office/officeart/2005/8/layout/hList7"/>
    <dgm:cxn modelId="{C385E85F-4551-4E0F-9A28-1300C67807A9}" srcId="{5A8EEAB0-D792-4662-A20B-B43C5B2810A1}" destId="{B14F7101-39BF-4388-8260-69FB9C37BE7E}" srcOrd="2" destOrd="0" parTransId="{C13D38E1-5070-4AC0-9D47-1024685F4DDB}" sibTransId="{7B9EA57E-5E52-49EA-9BFC-F884C8707B21}"/>
    <dgm:cxn modelId="{AE4FA265-C390-4A5C-9E28-535DFFF5DBD4}" type="presOf" srcId="{B14F7101-39BF-4388-8260-69FB9C37BE7E}" destId="{CD32E131-12A7-4DE7-8343-30791DB72653}" srcOrd="1" destOrd="0" presId="urn:microsoft.com/office/officeart/2005/8/layout/hList7"/>
    <dgm:cxn modelId="{FA34F348-BBC0-4E0D-B964-52ECC7F625F3}" type="presOf" srcId="{5A8EEAB0-D792-4662-A20B-B43C5B2810A1}" destId="{554DD332-16C5-4B35-9D4A-5F81DDDDF2A9}" srcOrd="0" destOrd="0" presId="urn:microsoft.com/office/officeart/2005/8/layout/hList7"/>
    <dgm:cxn modelId="{9DED0073-D117-4DF7-8E45-4C732564A969}" type="presOf" srcId="{E0466E10-D9B3-4DCC-BA31-6196287A048E}" destId="{941CA905-ADB6-4D32-BEEE-22A8430232B4}" srcOrd="0" destOrd="0" presId="urn:microsoft.com/office/officeart/2005/8/layout/hList7"/>
    <dgm:cxn modelId="{35F62F55-0D25-4CB7-BB16-A0A3B0ECC1AB}" type="presOf" srcId="{411906FD-B24F-45B3-A984-A9E0815E73D5}" destId="{DB8D332C-DC4E-40D4-B8F1-8CC71BD5F95A}" srcOrd="0" destOrd="0" presId="urn:microsoft.com/office/officeart/2005/8/layout/hList7"/>
    <dgm:cxn modelId="{271C4077-52B0-48B4-9BCB-1DF964E4C3F4}" type="presOf" srcId="{29525914-BD80-4434-9C81-C477CB91B61F}" destId="{52B5AB52-C4CA-40CD-95D0-682E6DD5EE00}" srcOrd="1" destOrd="0" presId="urn:microsoft.com/office/officeart/2005/8/layout/hList7"/>
    <dgm:cxn modelId="{A24F247C-8B20-4D31-BF6C-C0BA1E777C11}" type="presOf" srcId="{E0466E10-D9B3-4DCC-BA31-6196287A048E}" destId="{6075CB21-5D37-4DCC-A576-3A8653B57578}" srcOrd="1" destOrd="0" presId="urn:microsoft.com/office/officeart/2005/8/layout/hList7"/>
    <dgm:cxn modelId="{62808695-DCD0-423B-92E8-A9B50495BACD}" srcId="{5A8EEAB0-D792-4662-A20B-B43C5B2810A1}" destId="{E0466E10-D9B3-4DCC-BA31-6196287A048E}" srcOrd="0" destOrd="0" parTransId="{015959AD-B3AB-46A5-932F-5BDACCCE9ED6}" sibTransId="{411906FD-B24F-45B3-A984-A9E0815E73D5}"/>
    <dgm:cxn modelId="{D0665CD9-D2B9-47D4-B357-77429A4C9C64}" type="presOf" srcId="{B14F7101-39BF-4388-8260-69FB9C37BE7E}" destId="{06BF5A00-93F0-4AEF-ACB8-25255824A37A}" srcOrd="0" destOrd="0" presId="urn:microsoft.com/office/officeart/2005/8/layout/hList7"/>
    <dgm:cxn modelId="{A46E57E6-3645-4444-BC61-1E5A60BD868A}" srcId="{5A8EEAB0-D792-4662-A20B-B43C5B2810A1}" destId="{29525914-BD80-4434-9C81-C477CB91B61F}" srcOrd="1" destOrd="0" parTransId="{F8F0CE49-8540-44CB-B657-D75E9D18E379}" sibTransId="{CEF84F09-94EA-404F-A790-DC1B57B1719B}"/>
    <dgm:cxn modelId="{185D1FEA-E777-4F36-B8A8-927CCADA4921}" type="presOf" srcId="{29525914-BD80-4434-9C81-C477CB91B61F}" destId="{1CCE06B0-8BB2-4855-B344-820794257294}" srcOrd="0" destOrd="0" presId="urn:microsoft.com/office/officeart/2005/8/layout/hList7"/>
    <dgm:cxn modelId="{67ED401D-206F-462E-9026-1A27607C03F7}" type="presParOf" srcId="{554DD332-16C5-4B35-9D4A-5F81DDDDF2A9}" destId="{E856B7BB-50F8-4586-B577-F28AA39AAA98}" srcOrd="0" destOrd="0" presId="urn:microsoft.com/office/officeart/2005/8/layout/hList7"/>
    <dgm:cxn modelId="{59B379FC-319F-42E7-BBA6-3C5439EB4F10}" type="presParOf" srcId="{554DD332-16C5-4B35-9D4A-5F81DDDDF2A9}" destId="{C9B2FFE9-EFFE-46B0-B9A7-2F4DAF662CBF}" srcOrd="1" destOrd="0" presId="urn:microsoft.com/office/officeart/2005/8/layout/hList7"/>
    <dgm:cxn modelId="{A2771618-B9CA-4408-AF89-D8FFC0B1BDAE}" type="presParOf" srcId="{C9B2FFE9-EFFE-46B0-B9A7-2F4DAF662CBF}" destId="{C89A3B1A-51A7-4DEB-8F02-F00748557B6A}" srcOrd="0" destOrd="0" presId="urn:microsoft.com/office/officeart/2005/8/layout/hList7"/>
    <dgm:cxn modelId="{7AD7EEDF-6567-4EA8-AB94-1D1D0A933629}" type="presParOf" srcId="{C89A3B1A-51A7-4DEB-8F02-F00748557B6A}" destId="{941CA905-ADB6-4D32-BEEE-22A8430232B4}" srcOrd="0" destOrd="0" presId="urn:microsoft.com/office/officeart/2005/8/layout/hList7"/>
    <dgm:cxn modelId="{7175173B-782C-4A93-A529-3ECEAE967167}" type="presParOf" srcId="{C89A3B1A-51A7-4DEB-8F02-F00748557B6A}" destId="{6075CB21-5D37-4DCC-A576-3A8653B57578}" srcOrd="1" destOrd="0" presId="urn:microsoft.com/office/officeart/2005/8/layout/hList7"/>
    <dgm:cxn modelId="{9350E6C7-12DB-4C60-821C-7F97D1F90EDE}" type="presParOf" srcId="{C89A3B1A-51A7-4DEB-8F02-F00748557B6A}" destId="{AEBE13DE-23ED-46F1-BAF9-B6ABDC1751CF}" srcOrd="2" destOrd="0" presId="urn:microsoft.com/office/officeart/2005/8/layout/hList7"/>
    <dgm:cxn modelId="{EA15A10E-54D6-4342-9948-250395C5832B}" type="presParOf" srcId="{C89A3B1A-51A7-4DEB-8F02-F00748557B6A}" destId="{BF0B6D6A-FC3D-4DF5-9F6B-A313B31682F5}" srcOrd="3" destOrd="0" presId="urn:microsoft.com/office/officeart/2005/8/layout/hList7"/>
    <dgm:cxn modelId="{62AE05CE-E7BF-4D8D-94BA-EA907823443E}" type="presParOf" srcId="{C9B2FFE9-EFFE-46B0-B9A7-2F4DAF662CBF}" destId="{DB8D332C-DC4E-40D4-B8F1-8CC71BD5F95A}" srcOrd="1" destOrd="0" presId="urn:microsoft.com/office/officeart/2005/8/layout/hList7"/>
    <dgm:cxn modelId="{F32364A8-F0E1-4F2C-B5EE-035A3D2FD0D4}" type="presParOf" srcId="{C9B2FFE9-EFFE-46B0-B9A7-2F4DAF662CBF}" destId="{503FA8F9-E5FE-4E6F-BE67-6402127A236A}" srcOrd="2" destOrd="0" presId="urn:microsoft.com/office/officeart/2005/8/layout/hList7"/>
    <dgm:cxn modelId="{DAA29360-262E-4E1B-B06E-B92BC09A3E1A}" type="presParOf" srcId="{503FA8F9-E5FE-4E6F-BE67-6402127A236A}" destId="{1CCE06B0-8BB2-4855-B344-820794257294}" srcOrd="0" destOrd="0" presId="urn:microsoft.com/office/officeart/2005/8/layout/hList7"/>
    <dgm:cxn modelId="{89523C68-BC93-4FCB-892C-6F3DA3397E49}" type="presParOf" srcId="{503FA8F9-E5FE-4E6F-BE67-6402127A236A}" destId="{52B5AB52-C4CA-40CD-95D0-682E6DD5EE00}" srcOrd="1" destOrd="0" presId="urn:microsoft.com/office/officeart/2005/8/layout/hList7"/>
    <dgm:cxn modelId="{612F8291-E240-4C89-B601-BDCB685969CF}" type="presParOf" srcId="{503FA8F9-E5FE-4E6F-BE67-6402127A236A}" destId="{CD831CC8-54EB-4EBB-8CB9-F0DCEEEB4352}" srcOrd="2" destOrd="0" presId="urn:microsoft.com/office/officeart/2005/8/layout/hList7"/>
    <dgm:cxn modelId="{287B0985-B6F1-4F41-93BE-2B9BC3379530}" type="presParOf" srcId="{503FA8F9-E5FE-4E6F-BE67-6402127A236A}" destId="{2B8FAD84-57B7-4C8C-BDEA-6851F871AA1F}" srcOrd="3" destOrd="0" presId="urn:microsoft.com/office/officeart/2005/8/layout/hList7"/>
    <dgm:cxn modelId="{9D27B778-ABE7-4B45-A059-8BC029DC0413}" type="presParOf" srcId="{C9B2FFE9-EFFE-46B0-B9A7-2F4DAF662CBF}" destId="{79A85E22-DC64-4F58-B514-61053BEB3656}" srcOrd="3" destOrd="0" presId="urn:microsoft.com/office/officeart/2005/8/layout/hList7"/>
    <dgm:cxn modelId="{B49545C6-BD08-4722-8701-19D696BE403B}" type="presParOf" srcId="{C9B2FFE9-EFFE-46B0-B9A7-2F4DAF662CBF}" destId="{5487B0EE-73E8-47E3-B9C9-7E42C06592A3}" srcOrd="4" destOrd="0" presId="urn:microsoft.com/office/officeart/2005/8/layout/hList7"/>
    <dgm:cxn modelId="{D582274C-8759-49BC-9C71-BB04F283348E}" type="presParOf" srcId="{5487B0EE-73E8-47E3-B9C9-7E42C06592A3}" destId="{06BF5A00-93F0-4AEF-ACB8-25255824A37A}" srcOrd="0" destOrd="0" presId="urn:microsoft.com/office/officeart/2005/8/layout/hList7"/>
    <dgm:cxn modelId="{74D1EFEF-BDA5-43D7-B5F9-149CBEFBE78A}" type="presParOf" srcId="{5487B0EE-73E8-47E3-B9C9-7E42C06592A3}" destId="{CD32E131-12A7-4DE7-8343-30791DB72653}" srcOrd="1" destOrd="0" presId="urn:microsoft.com/office/officeart/2005/8/layout/hList7"/>
    <dgm:cxn modelId="{9A430E62-9AEE-41F0-A009-16FF32023881}" type="presParOf" srcId="{5487B0EE-73E8-47E3-B9C9-7E42C06592A3}" destId="{F3B737BD-5577-40E3-A042-32B88A7E2706}" srcOrd="2" destOrd="0" presId="urn:microsoft.com/office/officeart/2005/8/layout/hList7"/>
    <dgm:cxn modelId="{40CFBD3F-42C8-4306-BBF5-E5132D7CCA58}" type="presParOf" srcId="{5487B0EE-73E8-47E3-B9C9-7E42C06592A3}" destId="{22DFE942-4F1F-431C-ABCA-33A49D400153}"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CA905-ADB6-4D32-BEEE-22A8430232B4}">
      <dsp:nvSpPr>
        <dsp:cNvPr id="0" name=""/>
        <dsp:cNvSpPr/>
      </dsp:nvSpPr>
      <dsp:spPr>
        <a:xfrm>
          <a:off x="18653" y="0"/>
          <a:ext cx="2095230" cy="280831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tx1"/>
            </a:solidFill>
          </a:endParaRPr>
        </a:p>
        <a:p>
          <a:pPr marL="0" lvl="0" indent="0" algn="ctr" defTabSz="622300">
            <a:lnSpc>
              <a:spcPct val="90000"/>
            </a:lnSpc>
            <a:spcBef>
              <a:spcPct val="0"/>
            </a:spcBef>
            <a:spcAft>
              <a:spcPct val="35000"/>
            </a:spcAft>
            <a:buNone/>
          </a:pPr>
          <a:endParaRPr lang="en-US" sz="1400" b="1" kern="1200" dirty="0">
            <a:solidFill>
              <a:schemeClr val="tx1"/>
            </a:solidFill>
          </a:endParaRPr>
        </a:p>
        <a:p>
          <a:pPr marL="0" lvl="0" indent="0" algn="ctr" defTabSz="622300">
            <a:lnSpc>
              <a:spcPct val="90000"/>
            </a:lnSpc>
            <a:spcBef>
              <a:spcPct val="0"/>
            </a:spcBef>
            <a:spcAft>
              <a:spcPct val="35000"/>
            </a:spcAft>
            <a:buNone/>
          </a:pPr>
          <a:endParaRPr lang="en-US" sz="1400" b="1" kern="1200" dirty="0">
            <a:solidFill>
              <a:schemeClr val="tx1"/>
            </a:solidFill>
          </a:endParaRPr>
        </a:p>
        <a:p>
          <a:pPr marL="0" lvl="0" indent="0" algn="ctr" defTabSz="622300">
            <a:lnSpc>
              <a:spcPct val="90000"/>
            </a:lnSpc>
            <a:spcBef>
              <a:spcPct val="0"/>
            </a:spcBef>
            <a:spcAft>
              <a:spcPct val="35000"/>
            </a:spcAft>
            <a:buNone/>
          </a:pPr>
          <a:r>
            <a:rPr lang="en-US" sz="4000" b="1" kern="1200" dirty="0">
              <a:solidFill>
                <a:schemeClr val="tx1"/>
              </a:solidFill>
              <a:latin typeface="Arial Narrow" panose="020B0606020202030204" pitchFamily="34" charset="0"/>
            </a:rPr>
            <a:t>220,000</a:t>
          </a:r>
        </a:p>
      </dsp:txBody>
      <dsp:txXfrm>
        <a:off x="18653" y="1123324"/>
        <a:ext cx="2095230" cy="1123324"/>
      </dsp:txXfrm>
    </dsp:sp>
    <dsp:sp modelId="{BF0B6D6A-FC3D-4DF5-9F6B-A313B31682F5}">
      <dsp:nvSpPr>
        <dsp:cNvPr id="0" name=""/>
        <dsp:cNvSpPr/>
      </dsp:nvSpPr>
      <dsp:spPr>
        <a:xfrm>
          <a:off x="684629" y="278455"/>
          <a:ext cx="728664" cy="71525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CE06B0-8BB2-4855-B344-820794257294}">
      <dsp:nvSpPr>
        <dsp:cNvPr id="0" name=""/>
        <dsp:cNvSpPr/>
      </dsp:nvSpPr>
      <dsp:spPr>
        <a:xfrm>
          <a:off x="2160230" y="0"/>
          <a:ext cx="2095230" cy="280831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tx1"/>
            </a:solidFill>
          </a:endParaRPr>
        </a:p>
        <a:p>
          <a:pPr marL="0" lvl="0" indent="0" algn="ctr" defTabSz="622300">
            <a:lnSpc>
              <a:spcPct val="90000"/>
            </a:lnSpc>
            <a:spcBef>
              <a:spcPct val="0"/>
            </a:spcBef>
            <a:spcAft>
              <a:spcPct val="35000"/>
            </a:spcAft>
            <a:buNone/>
          </a:pPr>
          <a:endParaRPr lang="en-US" sz="1400" b="1" kern="1200" dirty="0">
            <a:solidFill>
              <a:schemeClr val="bg1"/>
            </a:solidFill>
          </a:endParaRPr>
        </a:p>
        <a:p>
          <a:pPr marL="0" lvl="0" indent="0" algn="ctr" defTabSz="622300">
            <a:lnSpc>
              <a:spcPct val="90000"/>
            </a:lnSpc>
            <a:spcBef>
              <a:spcPct val="0"/>
            </a:spcBef>
            <a:spcAft>
              <a:spcPct val="35000"/>
            </a:spcAft>
            <a:buNone/>
          </a:pPr>
          <a:endParaRPr lang="en-US" sz="1400" b="1" kern="1200" dirty="0">
            <a:solidFill>
              <a:schemeClr val="bg1"/>
            </a:solidFill>
          </a:endParaRPr>
        </a:p>
        <a:p>
          <a:pPr marL="0" lvl="0" indent="0" algn="ctr" defTabSz="622300">
            <a:lnSpc>
              <a:spcPct val="90000"/>
            </a:lnSpc>
            <a:spcBef>
              <a:spcPct val="0"/>
            </a:spcBef>
            <a:spcAft>
              <a:spcPct val="35000"/>
            </a:spcAft>
            <a:buNone/>
          </a:pPr>
          <a:r>
            <a:rPr lang="en-US" sz="4000" b="1" kern="1200" dirty="0">
              <a:solidFill>
                <a:schemeClr val="bg1"/>
              </a:solidFill>
              <a:latin typeface="Arial Narrow" panose="020B0606020202030204" pitchFamily="34" charset="0"/>
            </a:rPr>
            <a:t>300,000</a:t>
          </a:r>
          <a:endParaRPr lang="en-US" sz="4000" kern="1200" dirty="0">
            <a:solidFill>
              <a:schemeClr val="bg1"/>
            </a:solidFill>
            <a:latin typeface="Arial Narrow" panose="020B0606020202030204" pitchFamily="34" charset="0"/>
          </a:endParaRPr>
        </a:p>
      </dsp:txBody>
      <dsp:txXfrm>
        <a:off x="2160230" y="1123324"/>
        <a:ext cx="2095230" cy="1123324"/>
      </dsp:txXfrm>
    </dsp:sp>
    <dsp:sp modelId="{2B8FAD84-57B7-4C8C-BDEA-6851F871AA1F}">
      <dsp:nvSpPr>
        <dsp:cNvPr id="0" name=""/>
        <dsp:cNvSpPr/>
      </dsp:nvSpPr>
      <dsp:spPr>
        <a:xfrm>
          <a:off x="2841422" y="278455"/>
          <a:ext cx="731254" cy="71525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BF5A00-93F0-4AEF-ACB8-25255824A37A}">
      <dsp:nvSpPr>
        <dsp:cNvPr id="0" name=""/>
        <dsp:cNvSpPr/>
      </dsp:nvSpPr>
      <dsp:spPr>
        <a:xfrm>
          <a:off x="4248462" y="0"/>
          <a:ext cx="2095230" cy="2808312"/>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rgbClr val="FFFF00"/>
            </a:solidFill>
          </a:endParaRPr>
        </a:p>
        <a:p>
          <a:pPr marL="0" lvl="0" indent="0" algn="ctr" defTabSz="622300">
            <a:lnSpc>
              <a:spcPct val="90000"/>
            </a:lnSpc>
            <a:spcBef>
              <a:spcPct val="0"/>
            </a:spcBef>
            <a:spcAft>
              <a:spcPct val="35000"/>
            </a:spcAft>
            <a:buNone/>
          </a:pPr>
          <a:endParaRPr lang="en-US" sz="1400" b="1" kern="1200" dirty="0">
            <a:solidFill>
              <a:srgbClr val="FFFF00"/>
            </a:solidFill>
          </a:endParaRPr>
        </a:p>
        <a:p>
          <a:pPr marL="0" lvl="0" indent="0" algn="ctr" defTabSz="622300">
            <a:lnSpc>
              <a:spcPct val="90000"/>
            </a:lnSpc>
            <a:spcBef>
              <a:spcPct val="0"/>
            </a:spcBef>
            <a:spcAft>
              <a:spcPct val="35000"/>
            </a:spcAft>
            <a:buNone/>
          </a:pPr>
          <a:endParaRPr lang="en-US" sz="1400" b="1" kern="1200" dirty="0">
            <a:solidFill>
              <a:srgbClr val="FFFF00"/>
            </a:solidFill>
          </a:endParaRPr>
        </a:p>
        <a:p>
          <a:pPr marL="0" lvl="0" indent="0" algn="ctr" defTabSz="622300">
            <a:lnSpc>
              <a:spcPct val="90000"/>
            </a:lnSpc>
            <a:spcBef>
              <a:spcPct val="0"/>
            </a:spcBef>
            <a:spcAft>
              <a:spcPct val="35000"/>
            </a:spcAft>
            <a:buNone/>
          </a:pPr>
          <a:r>
            <a:rPr lang="en-US" sz="4000" b="1" kern="1200" dirty="0">
              <a:solidFill>
                <a:srgbClr val="FFFF00"/>
              </a:solidFill>
              <a:latin typeface="Arial Narrow" panose="020B0606020202030204" pitchFamily="34" charset="0"/>
            </a:rPr>
            <a:t>220,000</a:t>
          </a:r>
          <a:endParaRPr lang="en-US" sz="4000" kern="1200" dirty="0">
            <a:solidFill>
              <a:srgbClr val="FFFF00"/>
            </a:solidFill>
            <a:latin typeface="Arial Narrow" panose="020B0606020202030204" pitchFamily="34" charset="0"/>
          </a:endParaRPr>
        </a:p>
      </dsp:txBody>
      <dsp:txXfrm>
        <a:off x="4248462" y="1123324"/>
        <a:ext cx="2095230" cy="1123324"/>
      </dsp:txXfrm>
    </dsp:sp>
    <dsp:sp modelId="{22DFE942-4F1F-431C-ABCA-33A49D400153}">
      <dsp:nvSpPr>
        <dsp:cNvPr id="0" name=""/>
        <dsp:cNvSpPr/>
      </dsp:nvSpPr>
      <dsp:spPr>
        <a:xfrm>
          <a:off x="4998219" y="278455"/>
          <a:ext cx="733835" cy="715253"/>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56B7BB-50F8-4586-B577-F28AA39AAA98}">
      <dsp:nvSpPr>
        <dsp:cNvPr id="0" name=""/>
        <dsp:cNvSpPr/>
      </dsp:nvSpPr>
      <dsp:spPr>
        <a:xfrm>
          <a:off x="0" y="2387065"/>
          <a:ext cx="5900971" cy="421246"/>
        </a:xfrm>
        <a:prstGeom prst="leftRightArrow">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B3BB8FF-59A0-40F9-A13B-3B49947C3418}" type="slidenum">
              <a:rPr lang="en-CA"/>
              <a:pPr>
                <a:defRPr/>
              </a:pPr>
              <a:t>‹#›</a:t>
            </a:fld>
            <a:endParaRPr lang="en-CA"/>
          </a:p>
        </p:txBody>
      </p:sp>
    </p:spTree>
    <p:extLst>
      <p:ext uri="{BB962C8B-B14F-4D97-AF65-F5344CB8AC3E}">
        <p14:creationId xmlns:p14="http://schemas.microsoft.com/office/powerpoint/2010/main" val="1018848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1</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11</a:t>
            </a:fld>
            <a:endParaRPr lang="en-CA"/>
          </a:p>
        </p:txBody>
      </p:sp>
    </p:spTree>
    <p:extLst>
      <p:ext uri="{BB962C8B-B14F-4D97-AF65-F5344CB8AC3E}">
        <p14:creationId xmlns:p14="http://schemas.microsoft.com/office/powerpoint/2010/main" val="1216106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1863">
              <a:defRPr sz="2400">
                <a:solidFill>
                  <a:schemeClr val="tx1"/>
                </a:solidFill>
                <a:latin typeface="Stone Sans" pitchFamily="-60" charset="0"/>
              </a:defRPr>
            </a:lvl1pPr>
            <a:lvl2pPr marL="742950" indent="-285750" defTabSz="931863">
              <a:defRPr sz="2400">
                <a:solidFill>
                  <a:schemeClr val="tx1"/>
                </a:solidFill>
                <a:latin typeface="Stone Sans" pitchFamily="-60" charset="0"/>
              </a:defRPr>
            </a:lvl2pPr>
            <a:lvl3pPr marL="1143000" indent="-228600" defTabSz="931863">
              <a:defRPr sz="2400">
                <a:solidFill>
                  <a:schemeClr val="tx1"/>
                </a:solidFill>
                <a:latin typeface="Stone Sans" pitchFamily="-60" charset="0"/>
              </a:defRPr>
            </a:lvl3pPr>
            <a:lvl4pPr marL="1600200" indent="-228600" defTabSz="931863">
              <a:defRPr sz="2400">
                <a:solidFill>
                  <a:schemeClr val="tx1"/>
                </a:solidFill>
                <a:latin typeface="Stone Sans" pitchFamily="-60" charset="0"/>
              </a:defRPr>
            </a:lvl4pPr>
            <a:lvl5pPr marL="2057400" indent="-228600" defTabSz="931863">
              <a:defRPr sz="2400">
                <a:solidFill>
                  <a:schemeClr val="tx1"/>
                </a:solidFill>
                <a:latin typeface="Stone Sans" pitchFamily="-60" charset="0"/>
              </a:defRPr>
            </a:lvl5pPr>
            <a:lvl6pPr marL="2514600" indent="-228600" defTabSz="931863" eaLnBrk="0" fontAlgn="base" hangingPunct="0">
              <a:spcBef>
                <a:spcPct val="0"/>
              </a:spcBef>
              <a:spcAft>
                <a:spcPct val="0"/>
              </a:spcAft>
              <a:defRPr sz="2400">
                <a:solidFill>
                  <a:schemeClr val="tx1"/>
                </a:solidFill>
                <a:latin typeface="Stone Sans" pitchFamily="-60" charset="0"/>
              </a:defRPr>
            </a:lvl6pPr>
            <a:lvl7pPr marL="2971800" indent="-228600" defTabSz="931863" eaLnBrk="0" fontAlgn="base" hangingPunct="0">
              <a:spcBef>
                <a:spcPct val="0"/>
              </a:spcBef>
              <a:spcAft>
                <a:spcPct val="0"/>
              </a:spcAft>
              <a:defRPr sz="2400">
                <a:solidFill>
                  <a:schemeClr val="tx1"/>
                </a:solidFill>
                <a:latin typeface="Stone Sans" pitchFamily="-60" charset="0"/>
              </a:defRPr>
            </a:lvl7pPr>
            <a:lvl8pPr marL="3429000" indent="-228600" defTabSz="931863" eaLnBrk="0" fontAlgn="base" hangingPunct="0">
              <a:spcBef>
                <a:spcPct val="0"/>
              </a:spcBef>
              <a:spcAft>
                <a:spcPct val="0"/>
              </a:spcAft>
              <a:defRPr sz="2400">
                <a:solidFill>
                  <a:schemeClr val="tx1"/>
                </a:solidFill>
                <a:latin typeface="Stone Sans" pitchFamily="-60" charset="0"/>
              </a:defRPr>
            </a:lvl8pPr>
            <a:lvl9pPr marL="3886200" indent="-228600" defTabSz="931863" eaLnBrk="0" fontAlgn="base" hangingPunct="0">
              <a:spcBef>
                <a:spcPct val="0"/>
              </a:spcBef>
              <a:spcAft>
                <a:spcPct val="0"/>
              </a:spcAft>
              <a:defRPr sz="2400">
                <a:solidFill>
                  <a:schemeClr val="tx1"/>
                </a:solidFill>
                <a:latin typeface="Stone Sans" pitchFamily="-60" charset="0"/>
              </a:defRPr>
            </a:lvl9pPr>
          </a:lstStyle>
          <a:p>
            <a:fld id="{7EBE936C-F689-4FA4-A61A-BAC8BBD4DB23}" type="slidenum">
              <a:rPr lang="en-US" altLang="en-US" sz="1200" smtClean="0"/>
              <a:pPr/>
              <a:t>12</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buFontTx/>
              <a:buChar char="•"/>
            </a:pPr>
            <a:r>
              <a:rPr lang="en-US" altLang="en-US"/>
              <a:t>Technical consultations among RPPOs are convened annually to promote and facilitate the development, adoption and harmonization of phytosanitary measures and discuss shared concerns.</a:t>
            </a:r>
          </a:p>
          <a:p>
            <a:pPr eaLnBrk="1" hangingPunct="1">
              <a:buFontTx/>
              <a:buChar char="•"/>
            </a:pPr>
            <a:r>
              <a:rPr lang="en-US" altLang="en-US"/>
              <a:t>In relation with the involvement of RPPOs in the development of ISPMs, they can host Expert Working Group meeting or international workshops, for example, NAPPO hosted the Open Ended Workshop on the International Movement of Grain, that was held in Vancouver in December 2011.</a:t>
            </a:r>
          </a:p>
          <a:p>
            <a:pPr eaLnBrk="1" hangingPunct="1">
              <a:buFontTx/>
              <a:buChar char="•"/>
            </a:pPr>
            <a:r>
              <a:rPr lang="en-US" altLang="en-US"/>
              <a:t>Not all contracting parties of IPPC belong to a RPPO, and similarly, not all members of RPPOs are contracting parties of the IPPC. Some countries are members of more than RPPOs.</a:t>
            </a:r>
          </a:p>
          <a:p>
            <a:pPr eaLnBrk="1" hangingPunct="1">
              <a:buFontTx/>
              <a:buChar char="•"/>
            </a:pPr>
            <a:endParaRPr lang="en-US" altLang="en-US"/>
          </a:p>
          <a:p>
            <a:pPr eaLnBrk="1" hangingPunct="1"/>
            <a:endParaRPr lang="en-CA" altLang="en-US"/>
          </a:p>
        </p:txBody>
      </p:sp>
    </p:spTree>
    <p:extLst>
      <p:ext uri="{BB962C8B-B14F-4D97-AF65-F5344CB8AC3E}">
        <p14:creationId xmlns:p14="http://schemas.microsoft.com/office/powerpoint/2010/main" val="255882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2</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1863">
              <a:defRPr sz="2400">
                <a:solidFill>
                  <a:schemeClr val="tx1"/>
                </a:solidFill>
                <a:latin typeface="Stone Sans" pitchFamily="-60" charset="0"/>
              </a:defRPr>
            </a:lvl1pPr>
            <a:lvl2pPr marL="742950" indent="-285750" defTabSz="931863">
              <a:defRPr sz="2400">
                <a:solidFill>
                  <a:schemeClr val="tx1"/>
                </a:solidFill>
                <a:latin typeface="Stone Sans" pitchFamily="-60" charset="0"/>
              </a:defRPr>
            </a:lvl2pPr>
            <a:lvl3pPr marL="1143000" indent="-228600" defTabSz="931863">
              <a:defRPr sz="2400">
                <a:solidFill>
                  <a:schemeClr val="tx1"/>
                </a:solidFill>
                <a:latin typeface="Stone Sans" pitchFamily="-60" charset="0"/>
              </a:defRPr>
            </a:lvl3pPr>
            <a:lvl4pPr marL="1600200" indent="-228600" defTabSz="931863">
              <a:defRPr sz="2400">
                <a:solidFill>
                  <a:schemeClr val="tx1"/>
                </a:solidFill>
                <a:latin typeface="Stone Sans" pitchFamily="-60" charset="0"/>
              </a:defRPr>
            </a:lvl4pPr>
            <a:lvl5pPr marL="2057400" indent="-228600" defTabSz="931863">
              <a:defRPr sz="2400">
                <a:solidFill>
                  <a:schemeClr val="tx1"/>
                </a:solidFill>
                <a:latin typeface="Stone Sans" pitchFamily="-60" charset="0"/>
              </a:defRPr>
            </a:lvl5pPr>
            <a:lvl6pPr marL="2514600" indent="-228600" defTabSz="931863" eaLnBrk="0" fontAlgn="base" hangingPunct="0">
              <a:spcBef>
                <a:spcPct val="0"/>
              </a:spcBef>
              <a:spcAft>
                <a:spcPct val="0"/>
              </a:spcAft>
              <a:defRPr sz="2400">
                <a:solidFill>
                  <a:schemeClr val="tx1"/>
                </a:solidFill>
                <a:latin typeface="Stone Sans" pitchFamily="-60" charset="0"/>
              </a:defRPr>
            </a:lvl6pPr>
            <a:lvl7pPr marL="2971800" indent="-228600" defTabSz="931863" eaLnBrk="0" fontAlgn="base" hangingPunct="0">
              <a:spcBef>
                <a:spcPct val="0"/>
              </a:spcBef>
              <a:spcAft>
                <a:spcPct val="0"/>
              </a:spcAft>
              <a:defRPr sz="2400">
                <a:solidFill>
                  <a:schemeClr val="tx1"/>
                </a:solidFill>
                <a:latin typeface="Stone Sans" pitchFamily="-60" charset="0"/>
              </a:defRPr>
            </a:lvl7pPr>
            <a:lvl8pPr marL="3429000" indent="-228600" defTabSz="931863" eaLnBrk="0" fontAlgn="base" hangingPunct="0">
              <a:spcBef>
                <a:spcPct val="0"/>
              </a:spcBef>
              <a:spcAft>
                <a:spcPct val="0"/>
              </a:spcAft>
              <a:defRPr sz="2400">
                <a:solidFill>
                  <a:schemeClr val="tx1"/>
                </a:solidFill>
                <a:latin typeface="Stone Sans" pitchFamily="-60" charset="0"/>
              </a:defRPr>
            </a:lvl8pPr>
            <a:lvl9pPr marL="3886200" indent="-228600" defTabSz="931863" eaLnBrk="0" fontAlgn="base" hangingPunct="0">
              <a:spcBef>
                <a:spcPct val="0"/>
              </a:spcBef>
              <a:spcAft>
                <a:spcPct val="0"/>
              </a:spcAft>
              <a:defRPr sz="2400">
                <a:solidFill>
                  <a:schemeClr val="tx1"/>
                </a:solidFill>
                <a:latin typeface="Stone Sans" pitchFamily="-60" charset="0"/>
              </a:defRPr>
            </a:lvl9pPr>
          </a:lstStyle>
          <a:p>
            <a:fld id="{7EBE936C-F689-4FA4-A61A-BAC8BBD4DB23}" type="slidenum">
              <a:rPr lang="en-US" altLang="en-US" sz="1200" smtClean="0"/>
              <a:pPr/>
              <a:t>3</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buFontTx/>
              <a:buChar char="•"/>
            </a:pPr>
            <a:r>
              <a:rPr lang="en-US" altLang="en-US"/>
              <a:t>Technical consultations among RPPOs are convened annually to promote and facilitate the development, adoption and harmonization of phytosanitary measures and discuss shared concerns.</a:t>
            </a:r>
          </a:p>
          <a:p>
            <a:pPr eaLnBrk="1" hangingPunct="1">
              <a:buFontTx/>
              <a:buChar char="•"/>
            </a:pPr>
            <a:r>
              <a:rPr lang="en-US" altLang="en-US"/>
              <a:t>In relation with the involvement of RPPOs in the development of ISPMs, they can host Expert Working Group meeting or international workshops, for example, NAPPO hosted the Open Ended Workshop on the International Movement of Grain, that was held in Vancouver in December 2011.</a:t>
            </a:r>
          </a:p>
          <a:p>
            <a:pPr eaLnBrk="1" hangingPunct="1">
              <a:buFontTx/>
              <a:buChar char="•"/>
            </a:pPr>
            <a:r>
              <a:rPr lang="en-US" altLang="en-US"/>
              <a:t>Not all contracting parties of IPPC belong to a RPPO, and similarly, not all members of RPPOs are contracting parties of the IPPC. Some countries are members of more than RPPOs.</a:t>
            </a:r>
          </a:p>
          <a:p>
            <a:pPr eaLnBrk="1" hangingPunct="1">
              <a:buFontTx/>
              <a:buChar char="•"/>
            </a:pPr>
            <a:endParaRPr lang="en-US" altLang="en-US"/>
          </a:p>
          <a:p>
            <a:pPr eaLnBrk="1" hangingPunct="1"/>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4</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45111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5</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6567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6</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81032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8</a:t>
            </a:fld>
            <a:endParaRPr lang="en-CA"/>
          </a:p>
        </p:txBody>
      </p:sp>
    </p:spTree>
    <p:extLst>
      <p:ext uri="{BB962C8B-B14F-4D97-AF65-F5344CB8AC3E}">
        <p14:creationId xmlns:p14="http://schemas.microsoft.com/office/powerpoint/2010/main" val="294847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9</a:t>
            </a:fld>
            <a:endParaRPr lang="en-CA"/>
          </a:p>
        </p:txBody>
      </p:sp>
    </p:spTree>
    <p:extLst>
      <p:ext uri="{BB962C8B-B14F-4D97-AF65-F5344CB8AC3E}">
        <p14:creationId xmlns:p14="http://schemas.microsoft.com/office/powerpoint/2010/main" val="1958952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10</a:t>
            </a:fld>
            <a:endParaRPr lang="en-CA"/>
          </a:p>
        </p:txBody>
      </p:sp>
    </p:spTree>
    <p:extLst>
      <p:ext uri="{BB962C8B-B14F-4D97-AF65-F5344CB8AC3E}">
        <p14:creationId xmlns:p14="http://schemas.microsoft.com/office/powerpoint/2010/main" val="196034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E4C048A-14EB-4D16-9199-6FBB76A442D6}" type="slidenum">
              <a:rPr lang="en-CA"/>
              <a:pPr>
                <a:defRPr/>
              </a:pPr>
              <a:t>‹#›</a:t>
            </a:fld>
            <a:endParaRPr lang="en-CA"/>
          </a:p>
        </p:txBody>
      </p:sp>
    </p:spTree>
    <p:extLst>
      <p:ext uri="{BB962C8B-B14F-4D97-AF65-F5344CB8AC3E}">
        <p14:creationId xmlns:p14="http://schemas.microsoft.com/office/powerpoint/2010/main" val="50719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AC84924-36FF-4F95-A563-DDC287D227A6}" type="slidenum">
              <a:rPr lang="en-CA"/>
              <a:pPr>
                <a:defRPr/>
              </a:pPr>
              <a:t>‹#›</a:t>
            </a:fld>
            <a:endParaRPr lang="en-CA"/>
          </a:p>
        </p:txBody>
      </p:sp>
    </p:spTree>
    <p:extLst>
      <p:ext uri="{BB962C8B-B14F-4D97-AF65-F5344CB8AC3E}">
        <p14:creationId xmlns:p14="http://schemas.microsoft.com/office/powerpoint/2010/main" val="50582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C6AC213-5594-4BB4-ABDA-B41C9F8ED3AF}" type="slidenum">
              <a:rPr lang="en-CA"/>
              <a:pPr>
                <a:defRPr/>
              </a:pPr>
              <a:t>‹#›</a:t>
            </a:fld>
            <a:endParaRPr lang="en-CA"/>
          </a:p>
        </p:txBody>
      </p:sp>
    </p:spTree>
    <p:extLst>
      <p:ext uri="{BB962C8B-B14F-4D97-AF65-F5344CB8AC3E}">
        <p14:creationId xmlns:p14="http://schemas.microsoft.com/office/powerpoint/2010/main" val="1812592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56D17F00-39AB-4D99-8631-A39A3B490701}" type="slidenum">
              <a:rPr lang="en-CA"/>
              <a:pPr>
                <a:defRPr/>
              </a:pPr>
              <a:t>‹#›</a:t>
            </a:fld>
            <a:endParaRPr lang="en-CA"/>
          </a:p>
        </p:txBody>
      </p:sp>
    </p:spTree>
    <p:extLst>
      <p:ext uri="{BB962C8B-B14F-4D97-AF65-F5344CB8AC3E}">
        <p14:creationId xmlns:p14="http://schemas.microsoft.com/office/powerpoint/2010/main" val="276516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8CA950-32D3-4647-8A00-B1A77BBC4F8E}"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466537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956775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CA950-32D3-4647-8A00-B1A77BBC4F8E}"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627040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8CA950-32D3-4647-8A00-B1A77BBC4F8E}"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960448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8CA950-32D3-4647-8A00-B1A77BBC4F8E}" type="datetimeFigureOut">
              <a:rPr lang="en-US" smtClean="0"/>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347782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8CA950-32D3-4647-8A00-B1A77BBC4F8E}" type="datetimeFigureOut">
              <a:rPr lang="en-US" smtClean="0"/>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123153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CA950-32D3-4647-8A00-B1A77BBC4F8E}" type="datetimeFigureOut">
              <a:rPr lang="en-US" smtClean="0"/>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39774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1D377010-FEA9-4022-9B78-AB36D0D121EA}" type="slidenum">
              <a:rPr lang="en-CA"/>
              <a:pPr>
                <a:defRPr/>
              </a:pPr>
              <a:t>‹#›</a:t>
            </a:fld>
            <a:endParaRPr lang="en-CA"/>
          </a:p>
        </p:txBody>
      </p:sp>
    </p:spTree>
    <p:extLst>
      <p:ext uri="{BB962C8B-B14F-4D97-AF65-F5344CB8AC3E}">
        <p14:creationId xmlns:p14="http://schemas.microsoft.com/office/powerpoint/2010/main" val="1060766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04751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118619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816307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82250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0D2CC76-B171-44E8-96EA-2F220ED280D9}" type="slidenum">
              <a:rPr lang="en-CA"/>
              <a:pPr>
                <a:defRPr/>
              </a:pPr>
              <a:t>‹#›</a:t>
            </a:fld>
            <a:endParaRPr lang="en-CA"/>
          </a:p>
        </p:txBody>
      </p:sp>
    </p:spTree>
    <p:extLst>
      <p:ext uri="{BB962C8B-B14F-4D97-AF65-F5344CB8AC3E}">
        <p14:creationId xmlns:p14="http://schemas.microsoft.com/office/powerpoint/2010/main" val="338404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34C6549E-031D-4D19-B9EE-D86F5318985B}" type="slidenum">
              <a:rPr lang="en-CA"/>
              <a:pPr>
                <a:defRPr/>
              </a:pPr>
              <a:t>‹#›</a:t>
            </a:fld>
            <a:endParaRPr lang="en-CA"/>
          </a:p>
        </p:txBody>
      </p:sp>
    </p:spTree>
    <p:extLst>
      <p:ext uri="{BB962C8B-B14F-4D97-AF65-F5344CB8AC3E}">
        <p14:creationId xmlns:p14="http://schemas.microsoft.com/office/powerpoint/2010/main" val="40899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8D0ACCD1-3514-4720-B630-61F7701EFD01}" type="slidenum">
              <a:rPr lang="en-CA"/>
              <a:pPr>
                <a:defRPr/>
              </a:pPr>
              <a:t>‹#›</a:t>
            </a:fld>
            <a:endParaRPr lang="en-CA"/>
          </a:p>
        </p:txBody>
      </p:sp>
    </p:spTree>
    <p:extLst>
      <p:ext uri="{BB962C8B-B14F-4D97-AF65-F5344CB8AC3E}">
        <p14:creationId xmlns:p14="http://schemas.microsoft.com/office/powerpoint/2010/main" val="361416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71FF94F4-79EE-4F64-823D-9D4DC99603AA}" type="slidenum">
              <a:rPr lang="en-CA"/>
              <a:pPr>
                <a:defRPr/>
              </a:pPr>
              <a:t>‹#›</a:t>
            </a:fld>
            <a:endParaRPr lang="en-CA"/>
          </a:p>
        </p:txBody>
      </p:sp>
    </p:spTree>
    <p:extLst>
      <p:ext uri="{BB962C8B-B14F-4D97-AF65-F5344CB8AC3E}">
        <p14:creationId xmlns:p14="http://schemas.microsoft.com/office/powerpoint/2010/main" val="288109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A5D23669-D69E-4DFD-9D1B-92F7579D4283}" type="slidenum">
              <a:rPr lang="en-CA"/>
              <a:pPr>
                <a:defRPr/>
              </a:pPr>
              <a:t>‹#›</a:t>
            </a:fld>
            <a:endParaRPr lang="en-CA"/>
          </a:p>
        </p:txBody>
      </p:sp>
    </p:spTree>
    <p:extLst>
      <p:ext uri="{BB962C8B-B14F-4D97-AF65-F5344CB8AC3E}">
        <p14:creationId xmlns:p14="http://schemas.microsoft.com/office/powerpoint/2010/main" val="133899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E77FEE07-F368-4BBD-A9D5-AC7E1F5EC0E3}" type="slidenum">
              <a:rPr lang="en-CA"/>
              <a:pPr>
                <a:defRPr/>
              </a:pPr>
              <a:t>‹#›</a:t>
            </a:fld>
            <a:endParaRPr lang="en-CA"/>
          </a:p>
        </p:txBody>
      </p:sp>
    </p:spTree>
    <p:extLst>
      <p:ext uri="{BB962C8B-B14F-4D97-AF65-F5344CB8AC3E}">
        <p14:creationId xmlns:p14="http://schemas.microsoft.com/office/powerpoint/2010/main" val="2204546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FFA7145-1014-4E33-A7CC-5EED9D35B823}" type="slidenum">
              <a:rPr lang="en-CA"/>
              <a:pPr>
                <a:defRPr/>
              </a:pPr>
              <a:t>‹#›</a:t>
            </a:fld>
            <a:endParaRPr lang="en-CA"/>
          </a:p>
        </p:txBody>
      </p:sp>
    </p:spTree>
    <p:extLst>
      <p:ext uri="{BB962C8B-B14F-4D97-AF65-F5344CB8AC3E}">
        <p14:creationId xmlns:p14="http://schemas.microsoft.com/office/powerpoint/2010/main" val="57925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DF17FB2-5692-4BBB-AF71-B4CCB5153AE3}"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CA950-32D3-4647-8A00-B1A77BBC4F8E}" type="datetimeFigureOut">
              <a:rPr lang="en-US" smtClean="0"/>
              <a:t>10/6/2019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7A1F5-F356-4258-8FF9-FE338465662F}" type="slidenum">
              <a:rPr lang="en-US" smtClean="0"/>
              <a:t>‹#›</a:t>
            </a:fld>
            <a:endParaRPr lang="en-US"/>
          </a:p>
        </p:txBody>
      </p:sp>
    </p:spTree>
    <p:extLst>
      <p:ext uri="{BB962C8B-B14F-4D97-AF65-F5344CB8AC3E}">
        <p14:creationId xmlns:p14="http://schemas.microsoft.com/office/powerpoint/2010/main" val="17492673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openclipart.org/detail/192580/jigsaw-puzzle-by-voyeg3r-192580"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hyperlink" Target="http://openclipart.org/detail/192580/jigsaw-puzzle-by-voyeg3r-192580" TargetMode="Externa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Rectangle 8"/>
          <p:cNvSpPr>
            <a:spLocks noGrp="1" noChangeArrowheads="1"/>
          </p:cNvSpPr>
          <p:nvPr>
            <p:ph sz="quarter" idx="4294967295"/>
          </p:nvPr>
        </p:nvSpPr>
        <p:spPr>
          <a:xfrm>
            <a:off x="1187624" y="2552065"/>
            <a:ext cx="6840909" cy="3528392"/>
          </a:xfrm>
          <a:prstGeom prst="rect">
            <a:avLst/>
          </a:prstGeom>
        </p:spPr>
        <p:txBody>
          <a:bodyPr/>
          <a:lstStyle/>
          <a:p>
            <a:pPr marL="571500" indent="-571500" eaLnBrk="1" hangingPunct="1">
              <a:buFont typeface="+mj-lt"/>
              <a:buAutoNum type="arabicPeriod"/>
              <a:defRPr/>
            </a:pPr>
            <a:r>
              <a:rPr lang="en-CA" sz="2800" dirty="0">
                <a:latin typeface="+mj-lt"/>
              </a:rPr>
              <a:t>specificities of NAPPO</a:t>
            </a:r>
          </a:p>
          <a:p>
            <a:pPr marL="571500" indent="-571500" eaLnBrk="1" hangingPunct="1">
              <a:buFont typeface="+mj-lt"/>
              <a:buAutoNum type="arabicPeriod"/>
              <a:defRPr/>
            </a:pPr>
            <a:r>
              <a:rPr lang="en-CA" sz="2800" dirty="0">
                <a:latin typeface="+mj-lt"/>
              </a:rPr>
              <a:t>The state of NAPPO – 2019-2020</a:t>
            </a:r>
          </a:p>
          <a:p>
            <a:pPr marL="971550" lvl="1" indent="-571500" eaLnBrk="1" hangingPunct="1">
              <a:defRPr/>
            </a:pPr>
            <a:r>
              <a:rPr lang="en-CA" dirty="0">
                <a:latin typeface="+mj-lt"/>
              </a:rPr>
              <a:t>achievements</a:t>
            </a:r>
          </a:p>
          <a:p>
            <a:pPr marL="971550" lvl="1" indent="-571500" eaLnBrk="1" hangingPunct="1">
              <a:defRPr/>
            </a:pPr>
            <a:r>
              <a:rPr lang="en-CA" dirty="0">
                <a:latin typeface="+mj-lt"/>
              </a:rPr>
              <a:t>p</a:t>
            </a:r>
            <a:r>
              <a:rPr lang="en-CA" sz="2800" dirty="0">
                <a:latin typeface="+mj-lt"/>
              </a:rPr>
              <a:t>rojects/activities</a:t>
            </a:r>
          </a:p>
          <a:p>
            <a:pPr marL="971550" lvl="1" indent="-571500" eaLnBrk="1" hangingPunct="1">
              <a:defRPr/>
            </a:pPr>
            <a:r>
              <a:rPr lang="en-CA" dirty="0"/>
              <a:t>issues and pests of concern</a:t>
            </a:r>
          </a:p>
          <a:p>
            <a:pPr marL="971550" lvl="1" indent="-571500" eaLnBrk="1" hangingPunct="1">
              <a:defRPr/>
            </a:pPr>
            <a:r>
              <a:rPr lang="en-CA" sz="2800" dirty="0">
                <a:latin typeface="+mj-lt"/>
              </a:rPr>
              <a:t>opportunities for collaboration</a:t>
            </a:r>
          </a:p>
        </p:txBody>
      </p:sp>
      <p:sp>
        <p:nvSpPr>
          <p:cNvPr id="9" name="Rectangle 8"/>
          <p:cNvSpPr/>
          <p:nvPr/>
        </p:nvSpPr>
        <p:spPr>
          <a:xfrm>
            <a:off x="204244" y="1556792"/>
            <a:ext cx="8568952" cy="707886"/>
          </a:xfrm>
          <a:prstGeom prst="rect">
            <a:avLst/>
          </a:prstGeom>
        </p:spPr>
        <p:txBody>
          <a:bodyPr wrap="square">
            <a:spAutoFit/>
          </a:bodyPr>
          <a:lstStyle/>
          <a:p>
            <a:pPr algn="ctr"/>
            <a:r>
              <a:rPr lang="en-US" sz="4000" b="1" dirty="0">
                <a:solidFill>
                  <a:srgbClr val="0033CC"/>
                </a:solidFill>
                <a:latin typeface="+mj-lt"/>
              </a:rPr>
              <a:t>my job today ..</a:t>
            </a:r>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03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484784"/>
            <a:ext cx="8568952" cy="584775"/>
          </a:xfrm>
          <a:prstGeom prst="rect">
            <a:avLst/>
          </a:prstGeom>
        </p:spPr>
        <p:txBody>
          <a:bodyPr wrap="square">
            <a:spAutoFit/>
          </a:bodyPr>
          <a:lstStyle/>
          <a:p>
            <a:pPr algn="ctr"/>
            <a:r>
              <a:rPr lang="en-US" sz="3200" b="1" dirty="0">
                <a:solidFill>
                  <a:srgbClr val="CC3300"/>
                </a:solidFill>
                <a:latin typeface="Arial" panose="020B0604020202020204" pitchFamily="34" charset="0"/>
                <a:cs typeface="Arial" panose="020B0604020202020204" pitchFamily="34" charset="0"/>
              </a:rPr>
              <a:t>2. The state of NAPPO – 2019</a:t>
            </a:r>
          </a:p>
        </p:txBody>
      </p:sp>
      <p:sp>
        <p:nvSpPr>
          <p:cNvPr id="7" name="TextBox 6"/>
          <p:cNvSpPr txBox="1"/>
          <p:nvPr/>
        </p:nvSpPr>
        <p:spPr>
          <a:xfrm>
            <a:off x="1043608" y="2276872"/>
            <a:ext cx="7416824" cy="4401205"/>
          </a:xfrm>
          <a:prstGeom prst="rect">
            <a:avLst/>
          </a:prstGeom>
          <a:noFill/>
        </p:spPr>
        <p:txBody>
          <a:bodyPr wrap="square" rtlCol="0">
            <a:spAutoFit/>
          </a:bodyPr>
          <a:lstStyle/>
          <a:p>
            <a:r>
              <a:rPr lang="en-US" sz="2800" dirty="0">
                <a:solidFill>
                  <a:srgbClr val="009900"/>
                </a:solidFill>
                <a:latin typeface="Arial" panose="020B0604020202020204" pitchFamily="34" charset="0"/>
                <a:cs typeface="Arial" panose="020B0604020202020204" pitchFamily="34" charset="0"/>
              </a:rPr>
              <a:t>issues and pests of concern</a:t>
            </a:r>
          </a:p>
          <a:p>
            <a:pPr marL="457200" indent="-457200">
              <a:buFont typeface="Arial" panose="020B0604020202020204" pitchFamily="34" charset="0"/>
              <a:buChar char="•"/>
            </a:pPr>
            <a:r>
              <a:rPr lang="en-US" sz="2800" dirty="0" err="1">
                <a:latin typeface="Arial" panose="020B0604020202020204" pitchFamily="34" charset="0"/>
                <a:cs typeface="Arial" panose="020B0604020202020204" pitchFamily="34" charset="0"/>
              </a:rPr>
              <a:t>Khapra</a:t>
            </a:r>
            <a:r>
              <a:rPr lang="en-US" sz="2800" dirty="0">
                <a:latin typeface="Arial" panose="020B0604020202020204" pitchFamily="34" charset="0"/>
                <a:cs typeface="Arial" panose="020B0604020202020204" pitchFamily="34" charset="0"/>
              </a:rPr>
              <a:t> beetle </a:t>
            </a:r>
            <a:r>
              <a:rPr lang="en-US" sz="2800" i="1" dirty="0">
                <a:latin typeface="Arial" panose="020B0604020202020204" pitchFamily="34" charset="0"/>
                <a:cs typeface="Arial" panose="020B0604020202020204" pitchFamily="34" charset="0"/>
              </a:rPr>
              <a:t>– Trogoderma </a:t>
            </a:r>
            <a:r>
              <a:rPr lang="en-US" sz="2800" i="1" dirty="0" err="1">
                <a:latin typeface="Arial" panose="020B0604020202020204" pitchFamily="34" charset="0"/>
                <a:cs typeface="Arial" panose="020B0604020202020204" pitchFamily="34" charset="0"/>
              </a:rPr>
              <a:t>granarium</a:t>
            </a:r>
            <a:endParaRPr lang="en-US" sz="2800"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Asian gypsy moth </a:t>
            </a:r>
            <a:r>
              <a:rPr lang="en-US" sz="2800" i="1" dirty="0">
                <a:latin typeface="Arial" panose="020B0604020202020204" pitchFamily="34" charset="0"/>
                <a:cs typeface="Arial" panose="020B0604020202020204" pitchFamily="34" charset="0"/>
              </a:rPr>
              <a:t>– Lymantria </a:t>
            </a:r>
            <a:r>
              <a:rPr lang="en-US" sz="2800" i="1" dirty="0" err="1">
                <a:latin typeface="Arial" panose="020B0604020202020204" pitchFamily="34" charset="0"/>
                <a:cs typeface="Arial" panose="020B0604020202020204" pitchFamily="34" charset="0"/>
              </a:rPr>
              <a:t>dispar</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asiatica</a:t>
            </a:r>
            <a:endParaRPr lang="en-US" sz="2800"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European cherry fruit fly – </a:t>
            </a:r>
            <a:r>
              <a:rPr lang="en-US" sz="2800" i="1" dirty="0" err="1">
                <a:latin typeface="Arial" panose="020B0604020202020204" pitchFamily="34" charset="0"/>
                <a:cs typeface="Arial" panose="020B0604020202020204" pitchFamily="34" charset="0"/>
              </a:rPr>
              <a:t>Rhagoletis</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cerasi</a:t>
            </a:r>
            <a:endParaRPr lang="en-US" sz="2800"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Spotted lantern fly – </a:t>
            </a:r>
            <a:r>
              <a:rPr lang="en-US" sz="2800" i="1" dirty="0" err="1">
                <a:latin typeface="Arial" panose="020B0604020202020204" pitchFamily="34" charset="0"/>
                <a:cs typeface="Arial" panose="020B0604020202020204" pitchFamily="34" charset="0"/>
              </a:rPr>
              <a:t>Lycorma</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delicatula</a:t>
            </a:r>
            <a:endParaRPr lang="en-US" sz="2800"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err="1">
                <a:latin typeface="Arial" panose="020B0604020202020204" pitchFamily="34" charset="0"/>
                <a:cs typeface="Arial" panose="020B0604020202020204" pitchFamily="34" charset="0"/>
              </a:rPr>
              <a:t>Tephritidae</a:t>
            </a:r>
            <a:r>
              <a:rPr lang="en-US" sz="28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US" sz="2800" dirty="0" err="1">
                <a:latin typeface="Arial" panose="020B0604020202020204" pitchFamily="34" charset="0"/>
                <a:cs typeface="Arial" panose="020B0604020202020204" pitchFamily="34" charset="0"/>
              </a:rPr>
              <a:t>ToBFRV</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i="1" dirty="0">
              <a:latin typeface="Arial" panose="020B0604020202020204" pitchFamily="34" charset="0"/>
              <a:cs typeface="Arial" panose="020B0604020202020204" pitchFamily="34" charset="0"/>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006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628800"/>
            <a:ext cx="8568952" cy="584775"/>
          </a:xfrm>
          <a:prstGeom prst="rect">
            <a:avLst/>
          </a:prstGeom>
        </p:spPr>
        <p:txBody>
          <a:bodyPr wrap="square">
            <a:spAutoFit/>
          </a:bodyPr>
          <a:lstStyle/>
          <a:p>
            <a:pPr algn="ctr"/>
            <a:r>
              <a:rPr lang="en-US" sz="3200" b="1" dirty="0">
                <a:solidFill>
                  <a:srgbClr val="CC3300"/>
                </a:solidFill>
                <a:latin typeface="Arial" panose="020B0604020202020204" pitchFamily="34" charset="0"/>
                <a:cs typeface="Arial" panose="020B0604020202020204" pitchFamily="34" charset="0"/>
              </a:rPr>
              <a:t>3. The state of NAPPO – 2019</a:t>
            </a:r>
          </a:p>
        </p:txBody>
      </p:sp>
      <p:sp>
        <p:nvSpPr>
          <p:cNvPr id="7" name="TextBox 6"/>
          <p:cNvSpPr txBox="1"/>
          <p:nvPr/>
        </p:nvSpPr>
        <p:spPr>
          <a:xfrm>
            <a:off x="935596" y="2605632"/>
            <a:ext cx="7272808" cy="3416320"/>
          </a:xfrm>
          <a:prstGeom prst="rect">
            <a:avLst/>
          </a:prstGeom>
          <a:noFill/>
        </p:spPr>
        <p:txBody>
          <a:bodyPr wrap="square" rtlCol="0">
            <a:spAutoFit/>
          </a:bodyPr>
          <a:lstStyle/>
          <a:p>
            <a:r>
              <a:rPr lang="en-US" sz="2400" dirty="0">
                <a:solidFill>
                  <a:srgbClr val="009900"/>
                </a:solidFill>
                <a:latin typeface="Arial" panose="020B0604020202020204" pitchFamily="34" charset="0"/>
                <a:cs typeface="Arial" panose="020B0604020202020204" pitchFamily="34" charset="0"/>
              </a:rPr>
              <a:t>ending in late </a:t>
            </a:r>
            <a:r>
              <a:rPr lang="en-US" sz="2400" b="1" dirty="0">
                <a:solidFill>
                  <a:srgbClr val="009900"/>
                </a:solidFill>
                <a:latin typeface="Arial" panose="020B0604020202020204" pitchFamily="34" charset="0"/>
                <a:cs typeface="Arial" panose="020B0604020202020204" pitchFamily="34" charset="0"/>
              </a:rPr>
              <a:t>2020</a:t>
            </a:r>
          </a:p>
          <a:p>
            <a:pPr marL="914400" lvl="1" indent="-457200">
              <a:buFont typeface="+mj-lt"/>
              <a:buAutoNum type="arabicPeriod" startAt="12"/>
            </a:pPr>
            <a:r>
              <a:rPr lang="en-US" sz="2400" dirty="0">
                <a:latin typeface="Arial" panose="020B0604020202020204" pitchFamily="34" charset="0"/>
                <a:cs typeface="Arial" panose="020B0604020202020204" pitchFamily="34" charset="0"/>
              </a:rPr>
              <a:t>Asian Gypsy Moth – validation of risk periods</a:t>
            </a:r>
          </a:p>
          <a:p>
            <a:pPr marL="0" lvl="1"/>
            <a:r>
              <a:rPr lang="en-US" sz="2400" dirty="0">
                <a:solidFill>
                  <a:srgbClr val="009900"/>
                </a:solidFill>
                <a:latin typeface="Arial" panose="020B0604020202020204" pitchFamily="34" charset="0"/>
                <a:cs typeface="Arial" panose="020B0604020202020204" pitchFamily="34" charset="0"/>
              </a:rPr>
              <a:t>started in </a:t>
            </a:r>
            <a:r>
              <a:rPr lang="en-US" sz="2400" b="1" dirty="0">
                <a:solidFill>
                  <a:srgbClr val="009900"/>
                </a:solidFill>
                <a:latin typeface="Arial" panose="020B0604020202020204" pitchFamily="34" charset="0"/>
                <a:cs typeface="Arial" panose="020B0604020202020204" pitchFamily="34" charset="0"/>
              </a:rPr>
              <a:t>2019</a:t>
            </a:r>
          </a:p>
          <a:p>
            <a:pPr marL="971550" lvl="2" indent="-514350">
              <a:buFont typeface="+mj-lt"/>
              <a:buAutoNum type="arabicPeriod" startAt="13"/>
            </a:pPr>
            <a:r>
              <a:rPr lang="en-US" sz="2400" dirty="0">
                <a:latin typeface="Arial" panose="020B0604020202020204" pitchFamily="34" charset="0"/>
                <a:cs typeface="Arial" panose="020B0604020202020204" pitchFamily="34" charset="0"/>
              </a:rPr>
              <a:t>Revision of RSPM 22 – containment facilities for BCAs</a:t>
            </a:r>
          </a:p>
          <a:p>
            <a:pPr marL="971550" lvl="2" indent="-514350">
              <a:buFont typeface="+mj-lt"/>
              <a:buAutoNum type="arabicPeriod" startAt="13"/>
            </a:pPr>
            <a:r>
              <a:rPr lang="en-US" sz="2400" dirty="0">
                <a:latin typeface="Arial" panose="020B0604020202020204" pitchFamily="34" charset="0"/>
                <a:cs typeface="Arial" panose="020B0604020202020204" pitchFamily="34" charset="0"/>
              </a:rPr>
              <a:t>Revision of RSPM 17 – fruit flies</a:t>
            </a:r>
          </a:p>
          <a:p>
            <a:pPr marL="971550" lvl="2" indent="-514350">
              <a:buFont typeface="+mj-lt"/>
              <a:buAutoNum type="arabicPeriod" startAt="13"/>
            </a:pPr>
            <a:r>
              <a:rPr lang="en-US" sz="2400" dirty="0">
                <a:latin typeface="Arial" panose="020B0604020202020204" pitchFamily="34" charset="0"/>
                <a:cs typeface="Arial" panose="020B0604020202020204" pitchFamily="34" charset="0"/>
              </a:rPr>
              <a:t>IYPH – each member country activities</a:t>
            </a:r>
          </a:p>
          <a:p>
            <a:pPr marL="971550" lvl="2" indent="-514350">
              <a:buFont typeface="+mj-lt"/>
              <a:buAutoNum type="arabicPeriod" startAt="13"/>
            </a:pPr>
            <a:r>
              <a:rPr lang="en-US" sz="2400" dirty="0">
                <a:latin typeface="Arial" panose="020B0604020202020204" pitchFamily="34" charset="0"/>
                <a:cs typeface="Arial" panose="020B0604020202020204" pitchFamily="34" charset="0"/>
              </a:rPr>
              <a:t>Forestry S&amp;T – contaminants</a:t>
            </a:r>
          </a:p>
          <a:p>
            <a:pPr marL="971550" lvl="2" indent="-514350">
              <a:buFont typeface="+mj-lt"/>
              <a:buAutoNum type="arabicPeriod" startAt="13"/>
            </a:pPr>
            <a:r>
              <a:rPr lang="en-US" sz="2400" dirty="0">
                <a:latin typeface="Arial" panose="020B0604020202020204" pitchFamily="34" charset="0"/>
                <a:cs typeface="Arial" panose="020B0604020202020204" pitchFamily="34" charset="0"/>
              </a:rPr>
              <a:t> Revision of RSPM 5 - glossary</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a:extLst>
              <a:ext uri="{FF2B5EF4-FFF2-40B4-BE49-F238E27FC236}">
                <a16:creationId xmlns:a16="http://schemas.microsoft.com/office/drawing/2014/main" id="{B681CBB4-9C96-4AE3-8F68-5A1B0E244FB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133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 descr="simple-printable-world-ma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18561" y="1611213"/>
            <a:ext cx="7835900" cy="3943350"/>
          </a:xfrm>
        </p:spPr>
      </p:pic>
      <p:sp>
        <p:nvSpPr>
          <p:cNvPr id="38918" name="Text Box 5"/>
          <p:cNvSpPr txBox="1">
            <a:spLocks noChangeArrowheads="1"/>
          </p:cNvSpPr>
          <p:nvPr/>
        </p:nvSpPr>
        <p:spPr bwMode="auto">
          <a:xfrm>
            <a:off x="4636511" y="2180985"/>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EPPO</a:t>
            </a:r>
            <a:endParaRPr lang="en-CA" altLang="en-US" sz="1400" b="1" dirty="0"/>
          </a:p>
        </p:txBody>
      </p:sp>
      <p:sp>
        <p:nvSpPr>
          <p:cNvPr id="38919" name="Text Box 6"/>
          <p:cNvSpPr txBox="1">
            <a:spLocks noChangeArrowheads="1"/>
          </p:cNvSpPr>
          <p:nvPr/>
        </p:nvSpPr>
        <p:spPr bwMode="auto">
          <a:xfrm>
            <a:off x="6799312" y="2827686"/>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APPPC</a:t>
            </a:r>
            <a:endParaRPr lang="en-CA" altLang="en-US" sz="1400" b="1" dirty="0"/>
          </a:p>
        </p:txBody>
      </p:sp>
      <p:sp>
        <p:nvSpPr>
          <p:cNvPr id="38920" name="Text Box 7"/>
          <p:cNvSpPr txBox="1">
            <a:spLocks noChangeArrowheads="1"/>
          </p:cNvSpPr>
          <p:nvPr/>
        </p:nvSpPr>
        <p:spPr bwMode="auto">
          <a:xfrm>
            <a:off x="3078423" y="4069175"/>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COSAVE</a:t>
            </a:r>
            <a:endParaRPr lang="en-CA" altLang="en-US" sz="1400" b="1" dirty="0"/>
          </a:p>
        </p:txBody>
      </p:sp>
      <p:sp>
        <p:nvSpPr>
          <p:cNvPr id="38921" name="Text Box 8"/>
          <p:cNvSpPr txBox="1">
            <a:spLocks noChangeArrowheads="1"/>
          </p:cNvSpPr>
          <p:nvPr/>
        </p:nvSpPr>
        <p:spPr bwMode="auto">
          <a:xfrm>
            <a:off x="2856781" y="3666127"/>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CAN</a:t>
            </a:r>
            <a:endParaRPr lang="en-CA" altLang="en-US" sz="1400" b="1" dirty="0"/>
          </a:p>
        </p:txBody>
      </p:sp>
      <p:sp>
        <p:nvSpPr>
          <p:cNvPr id="38922" name="Text Box 9"/>
          <p:cNvSpPr txBox="1">
            <a:spLocks noChangeArrowheads="1"/>
          </p:cNvSpPr>
          <p:nvPr/>
        </p:nvSpPr>
        <p:spPr bwMode="auto">
          <a:xfrm>
            <a:off x="2897313" y="3059028"/>
            <a:ext cx="11752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CAHFSA</a:t>
            </a:r>
            <a:endParaRPr lang="en-CA" altLang="en-US" sz="1400" b="1" dirty="0"/>
          </a:p>
        </p:txBody>
      </p:sp>
      <p:sp>
        <p:nvSpPr>
          <p:cNvPr id="38923" name="Text Box 10"/>
          <p:cNvSpPr txBox="1">
            <a:spLocks noChangeArrowheads="1"/>
          </p:cNvSpPr>
          <p:nvPr/>
        </p:nvSpPr>
        <p:spPr bwMode="auto">
          <a:xfrm>
            <a:off x="5335525" y="258716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NEPPO</a:t>
            </a:r>
            <a:endParaRPr lang="en-CA" altLang="en-US" sz="1400" b="1" dirty="0"/>
          </a:p>
        </p:txBody>
      </p:sp>
      <p:sp>
        <p:nvSpPr>
          <p:cNvPr id="38924" name="Text Box 11"/>
          <p:cNvSpPr txBox="1">
            <a:spLocks noChangeArrowheads="1"/>
          </p:cNvSpPr>
          <p:nvPr/>
        </p:nvSpPr>
        <p:spPr bwMode="auto">
          <a:xfrm>
            <a:off x="7559868" y="3674101"/>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PPPO</a:t>
            </a:r>
            <a:endParaRPr lang="en-CA" altLang="en-US" sz="1400" b="1" dirty="0"/>
          </a:p>
        </p:txBody>
      </p:sp>
      <p:sp>
        <p:nvSpPr>
          <p:cNvPr id="38925" name="Text Box 12"/>
          <p:cNvSpPr txBox="1">
            <a:spLocks noChangeArrowheads="1"/>
          </p:cNvSpPr>
          <p:nvPr/>
        </p:nvSpPr>
        <p:spPr bwMode="auto">
          <a:xfrm>
            <a:off x="2214291" y="287841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OIRSA</a:t>
            </a:r>
            <a:endParaRPr lang="en-CA" altLang="en-US" sz="1400" b="1" dirty="0"/>
          </a:p>
        </p:txBody>
      </p:sp>
      <p:sp>
        <p:nvSpPr>
          <p:cNvPr id="38926" name="Text Box 13"/>
          <p:cNvSpPr txBox="1">
            <a:spLocks noChangeArrowheads="1"/>
          </p:cNvSpPr>
          <p:nvPr/>
        </p:nvSpPr>
        <p:spPr bwMode="auto">
          <a:xfrm>
            <a:off x="4922178" y="3513727"/>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IAPSC</a:t>
            </a:r>
            <a:endParaRPr lang="en-CA" altLang="en-US" sz="1400" b="1" dirty="0"/>
          </a:p>
        </p:txBody>
      </p:sp>
      <p:sp>
        <p:nvSpPr>
          <p:cNvPr id="38929" name="Text Box 16"/>
          <p:cNvSpPr txBox="1">
            <a:spLocks noChangeArrowheads="1"/>
          </p:cNvSpPr>
          <p:nvPr/>
        </p:nvSpPr>
        <p:spPr bwMode="auto">
          <a:xfrm>
            <a:off x="184619" y="1124896"/>
            <a:ext cx="293891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j-lt"/>
                <a:cs typeface="Arial" panose="020B0604020202020204" pitchFamily="34" charset="0"/>
              </a:rPr>
              <a:t>Technical</a:t>
            </a:r>
            <a:r>
              <a:rPr lang="fr-CA" altLang="en-US" sz="2000" dirty="0">
                <a:latin typeface="+mj-lt"/>
                <a:cs typeface="Arial" panose="020B0604020202020204" pitchFamily="34" charset="0"/>
              </a:rPr>
              <a:t> consultation  </a:t>
            </a:r>
            <a:r>
              <a:rPr lang="fr-CA" altLang="en-US" sz="2000" dirty="0" err="1">
                <a:latin typeface="+mj-lt"/>
                <a:cs typeface="Arial" panose="020B0604020202020204" pitchFamily="34" charset="0"/>
              </a:rPr>
              <a:t>among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RPPOs</a:t>
            </a:r>
            <a:r>
              <a:rPr lang="fr-CA" altLang="en-US" sz="2000" dirty="0">
                <a:latin typeface="+mj-lt"/>
                <a:cs typeface="Arial" panose="020B0604020202020204" pitchFamily="34" charset="0"/>
              </a:rPr>
              <a:t> + IPPC Secretariat</a:t>
            </a:r>
            <a:endParaRPr lang="en-CA" altLang="en-US" sz="2000" dirty="0">
              <a:latin typeface="+mj-lt"/>
              <a:cs typeface="Arial" panose="020B0604020202020204" pitchFamily="34" charset="0"/>
            </a:endParaRPr>
          </a:p>
        </p:txBody>
      </p:sp>
      <p:sp>
        <p:nvSpPr>
          <p:cNvPr id="38930" name="Text Box 17"/>
          <p:cNvSpPr txBox="1">
            <a:spLocks noChangeArrowheads="1"/>
          </p:cNvSpPr>
          <p:nvPr/>
        </p:nvSpPr>
        <p:spPr bwMode="auto">
          <a:xfrm>
            <a:off x="5596223" y="6096178"/>
            <a:ext cx="31305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n-lt"/>
                <a:cs typeface="Arial" panose="020B0604020202020204" pitchFamily="34" charset="0"/>
              </a:rPr>
              <a:t>Inter-regional</a:t>
            </a:r>
            <a:r>
              <a:rPr lang="fr-CA" altLang="en-US" sz="2000" dirty="0">
                <a:latin typeface="+mn-lt"/>
                <a:cs typeface="Arial" panose="020B0604020202020204" pitchFamily="34" charset="0"/>
              </a:rPr>
              <a:t> consultation</a:t>
            </a:r>
            <a:endParaRPr lang="en-CA" altLang="en-US" sz="2000" dirty="0">
              <a:latin typeface="+mn-lt"/>
              <a:cs typeface="Arial" panose="020B0604020202020204" pitchFamily="34" charset="0"/>
            </a:endParaRPr>
          </a:p>
        </p:txBody>
      </p:sp>
      <p:sp>
        <p:nvSpPr>
          <p:cNvPr id="38931" name="Text Box 18"/>
          <p:cNvSpPr txBox="1">
            <a:spLocks noChangeArrowheads="1"/>
          </p:cNvSpPr>
          <p:nvPr/>
        </p:nvSpPr>
        <p:spPr bwMode="auto">
          <a:xfrm>
            <a:off x="6084168" y="1250364"/>
            <a:ext cx="282392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err="1">
                <a:latin typeface="+mj-lt"/>
                <a:cs typeface="Arial" panose="020B0604020202020204" pitchFamily="34" charset="0"/>
              </a:rPr>
              <a:t>Promoting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harmonization</a:t>
            </a:r>
            <a:endParaRPr lang="en-CA" altLang="en-US" sz="2000" dirty="0">
              <a:latin typeface="+mj-lt"/>
              <a:cs typeface="Arial" panose="020B0604020202020204" pitchFamily="34" charset="0"/>
            </a:endParaRPr>
          </a:p>
        </p:txBody>
      </p:sp>
      <p:sp>
        <p:nvSpPr>
          <p:cNvPr id="38934" name="Text Box 21"/>
          <p:cNvSpPr txBox="1">
            <a:spLocks noChangeArrowheads="1"/>
          </p:cNvSpPr>
          <p:nvPr/>
        </p:nvSpPr>
        <p:spPr bwMode="auto">
          <a:xfrm>
            <a:off x="6780879" y="5083351"/>
            <a:ext cx="227774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a:latin typeface="+mn-lt"/>
                <a:cs typeface="Arial" panose="020B0604020202020204" pitchFamily="34" charset="0"/>
              </a:rPr>
              <a:t>Sharing information on plant </a:t>
            </a:r>
            <a:r>
              <a:rPr lang="fr-CA" altLang="en-US" sz="2000" dirty="0" err="1">
                <a:latin typeface="+mn-lt"/>
                <a:cs typeface="Arial" panose="020B0604020202020204" pitchFamily="34" charset="0"/>
              </a:rPr>
              <a:t>health</a:t>
            </a:r>
            <a:endParaRPr lang="en-CA" altLang="en-US" sz="2000" dirty="0">
              <a:latin typeface="+mn-lt"/>
              <a:cs typeface="Arial" panose="020B0604020202020204" pitchFamily="34" charset="0"/>
            </a:endParaRPr>
          </a:p>
        </p:txBody>
      </p:sp>
      <p:sp>
        <p:nvSpPr>
          <p:cNvPr id="38936" name="Text Box 23"/>
          <p:cNvSpPr txBox="1">
            <a:spLocks noChangeArrowheads="1"/>
          </p:cNvSpPr>
          <p:nvPr/>
        </p:nvSpPr>
        <p:spPr bwMode="auto">
          <a:xfrm>
            <a:off x="225433" y="5051736"/>
            <a:ext cx="24384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j-lt"/>
                <a:cs typeface="Arial" panose="020B0604020202020204" pitchFamily="34" charset="0"/>
              </a:rPr>
              <a:t>Developing</a:t>
            </a:r>
            <a:r>
              <a:rPr lang="fr-CA" altLang="en-US" sz="2000" dirty="0">
                <a:latin typeface="+mj-lt"/>
                <a:cs typeface="Arial" panose="020B0604020202020204" pitchFamily="34" charset="0"/>
              </a:rPr>
              <a:t> and </a:t>
            </a:r>
            <a:r>
              <a:rPr lang="fr-CA" altLang="en-US" sz="2000" dirty="0" err="1">
                <a:latin typeface="+mj-lt"/>
                <a:cs typeface="Arial" panose="020B0604020202020204" pitchFamily="34" charset="0"/>
              </a:rPr>
              <a:t>implementing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regional</a:t>
            </a:r>
            <a:r>
              <a:rPr lang="fr-CA" altLang="en-US" sz="2000" dirty="0">
                <a:latin typeface="+mj-lt"/>
                <a:cs typeface="Arial" panose="020B0604020202020204" pitchFamily="34" charset="0"/>
              </a:rPr>
              <a:t> and international standards</a:t>
            </a:r>
            <a:endParaRPr lang="en-CA" altLang="en-US" sz="2000" dirty="0">
              <a:latin typeface="+mj-lt"/>
              <a:cs typeface="Arial" panose="020B0604020202020204" pitchFamily="34" charset="0"/>
            </a:endParaRPr>
          </a:p>
        </p:txBody>
      </p:sp>
      <p:sp>
        <p:nvSpPr>
          <p:cNvPr id="38948" name="Text Box 35"/>
          <p:cNvSpPr txBox="1">
            <a:spLocks noChangeArrowheads="1"/>
          </p:cNvSpPr>
          <p:nvPr/>
        </p:nvSpPr>
        <p:spPr bwMode="auto">
          <a:xfrm>
            <a:off x="2663833" y="5867344"/>
            <a:ext cx="2817410" cy="707886"/>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n-lt"/>
                <a:cs typeface="Arial" panose="020B0604020202020204" pitchFamily="34" charset="0"/>
              </a:rPr>
              <a:t>Hosting</a:t>
            </a:r>
            <a:r>
              <a:rPr lang="fr-CA" altLang="en-US" sz="2000" dirty="0">
                <a:latin typeface="+mn-lt"/>
                <a:cs typeface="Arial" panose="020B0604020202020204" pitchFamily="34" charset="0"/>
              </a:rPr>
              <a:t> international workshops</a:t>
            </a:r>
            <a:endParaRPr lang="en-CA" altLang="en-US" sz="2000" dirty="0">
              <a:latin typeface="+mn-lt"/>
              <a:cs typeface="Arial" panose="020B0604020202020204" pitchFamily="34" charset="0"/>
            </a:endParaRPr>
          </a:p>
        </p:txBody>
      </p:sp>
      <p:sp>
        <p:nvSpPr>
          <p:cNvPr id="2" name="Rectangle 1"/>
          <p:cNvSpPr/>
          <p:nvPr/>
        </p:nvSpPr>
        <p:spPr>
          <a:xfrm>
            <a:off x="1922384" y="3244334"/>
            <a:ext cx="583814" cy="338554"/>
          </a:xfrm>
          <a:prstGeom prst="rect">
            <a:avLst/>
          </a:prstGeom>
        </p:spPr>
        <p:txBody>
          <a:bodyPr wrap="none">
            <a:spAutoFit/>
          </a:bodyPr>
          <a:lstStyle/>
          <a:p>
            <a:pPr>
              <a:spcBef>
                <a:spcPct val="50000"/>
              </a:spcBef>
            </a:pPr>
            <a:r>
              <a:rPr lang="fr-CA" altLang="en-US" sz="1600" dirty="0"/>
              <a:t>IICA</a:t>
            </a:r>
            <a:endParaRPr lang="en-CA" altLang="en-US" sz="1600" dirty="0"/>
          </a:p>
        </p:txBody>
      </p:sp>
      <p:sp>
        <p:nvSpPr>
          <p:cNvPr id="38917" name="Text Box 4"/>
          <p:cNvSpPr txBox="1">
            <a:spLocks noChangeArrowheads="1"/>
          </p:cNvSpPr>
          <p:nvPr/>
        </p:nvSpPr>
        <p:spPr bwMode="auto">
          <a:xfrm>
            <a:off x="2511643" y="2297135"/>
            <a:ext cx="930275" cy="336550"/>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600" b="1" dirty="0"/>
              <a:t>NAPPO</a:t>
            </a:r>
            <a:endParaRPr lang="en-CA" altLang="en-US" sz="1600" b="1" dirty="0"/>
          </a:p>
        </p:txBody>
      </p:sp>
      <p:sp>
        <p:nvSpPr>
          <p:cNvPr id="23" name="Text Box 7">
            <a:extLst>
              <a:ext uri="{FF2B5EF4-FFF2-40B4-BE49-F238E27FC236}">
                <a16:creationId xmlns:a16="http://schemas.microsoft.com/office/drawing/2014/main" id="{3222839F-E785-481D-B35D-A0CA23999532}"/>
              </a:ext>
            </a:extLst>
          </p:cNvPr>
          <p:cNvSpPr txBox="1">
            <a:spLocks noChangeArrowheads="1"/>
          </p:cNvSpPr>
          <p:nvPr/>
        </p:nvSpPr>
        <p:spPr bwMode="auto">
          <a:xfrm>
            <a:off x="4435765" y="2492896"/>
            <a:ext cx="1000331" cy="523220"/>
          </a:xfrm>
          <a:prstGeom prst="rect">
            <a:avLst/>
          </a:prstGeom>
          <a:no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400" b="1" dirty="0"/>
              <a:t>IPPC Secretariat</a:t>
            </a:r>
            <a:endParaRPr lang="en-CA" altLang="en-US" sz="1400" b="1" dirty="0"/>
          </a:p>
        </p:txBody>
      </p:sp>
      <p:sp>
        <p:nvSpPr>
          <p:cNvPr id="5" name="Rectangle 4">
            <a:extLst>
              <a:ext uri="{FF2B5EF4-FFF2-40B4-BE49-F238E27FC236}">
                <a16:creationId xmlns:a16="http://schemas.microsoft.com/office/drawing/2014/main" id="{01C9E96D-D6B7-4598-8E57-2AAD9D012FA2}"/>
              </a:ext>
            </a:extLst>
          </p:cNvPr>
          <p:cNvSpPr/>
          <p:nvPr/>
        </p:nvSpPr>
        <p:spPr>
          <a:xfrm>
            <a:off x="2507350" y="419769"/>
            <a:ext cx="4166782" cy="461665"/>
          </a:xfrm>
          <a:prstGeom prst="rect">
            <a:avLst/>
          </a:prstGeom>
        </p:spPr>
        <p:txBody>
          <a:bodyPr wrap="none">
            <a:spAutoFit/>
          </a:bodyPr>
          <a:lstStyle/>
          <a:p>
            <a:pPr>
              <a:defRPr/>
            </a:pPr>
            <a:r>
              <a:rPr lang="en-CA" sz="2400" b="1" dirty="0">
                <a:solidFill>
                  <a:srgbClr val="009900"/>
                </a:solidFill>
                <a:latin typeface="+mn-lt"/>
                <a:cs typeface="Arial" panose="020B0604020202020204" pitchFamily="34" charset="0"/>
              </a:rPr>
              <a:t>Opportunities for collaboration</a:t>
            </a:r>
          </a:p>
        </p:txBody>
      </p:sp>
    </p:spTree>
    <p:extLst>
      <p:ext uri="{BB962C8B-B14F-4D97-AF65-F5344CB8AC3E}">
        <p14:creationId xmlns:p14="http://schemas.microsoft.com/office/powerpoint/2010/main" val="393690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3515" y="2564904"/>
            <a:ext cx="5865708" cy="3046988"/>
          </a:xfrm>
          <a:prstGeom prst="rect">
            <a:avLst/>
          </a:prstGeom>
        </p:spPr>
        <p:txBody>
          <a:bodyPr wrap="none">
            <a:spAutoFit/>
          </a:bodyPr>
          <a:lstStyle/>
          <a:p>
            <a:pPr algn="ctr"/>
            <a:r>
              <a:rPr lang="en-US" sz="3200" b="1" dirty="0">
                <a:solidFill>
                  <a:srgbClr val="0033CC"/>
                </a:solidFill>
                <a:latin typeface="+mj-lt"/>
              </a:rPr>
              <a:t>Gracias </a:t>
            </a:r>
            <a:r>
              <a:rPr lang="en-US" sz="3200" b="1" dirty="0" err="1">
                <a:solidFill>
                  <a:srgbClr val="0033CC"/>
                </a:solidFill>
                <a:latin typeface="+mj-lt"/>
              </a:rPr>
              <a:t>por</a:t>
            </a:r>
            <a:r>
              <a:rPr lang="en-US" sz="3200" b="1" dirty="0">
                <a:solidFill>
                  <a:srgbClr val="0033CC"/>
                </a:solidFill>
                <a:latin typeface="+mj-lt"/>
              </a:rPr>
              <a:t> </a:t>
            </a:r>
            <a:r>
              <a:rPr lang="en-US" sz="3200" b="1" dirty="0" err="1">
                <a:solidFill>
                  <a:srgbClr val="0033CC"/>
                </a:solidFill>
                <a:latin typeface="+mj-lt"/>
              </a:rPr>
              <a:t>su</a:t>
            </a:r>
            <a:r>
              <a:rPr lang="en-US" sz="3200" b="1" dirty="0">
                <a:solidFill>
                  <a:srgbClr val="0033CC"/>
                </a:solidFill>
                <a:latin typeface="+mj-lt"/>
              </a:rPr>
              <a:t> </a:t>
            </a:r>
            <a:r>
              <a:rPr lang="en-US" sz="3200" b="1" dirty="0" err="1">
                <a:solidFill>
                  <a:srgbClr val="0033CC"/>
                </a:solidFill>
                <a:latin typeface="+mj-lt"/>
              </a:rPr>
              <a:t>atención</a:t>
            </a:r>
            <a:endParaRPr lang="en-US" sz="3200" b="1" dirty="0">
              <a:solidFill>
                <a:srgbClr val="0033CC"/>
              </a:solidFill>
              <a:latin typeface="+mj-lt"/>
            </a:endParaRPr>
          </a:p>
          <a:p>
            <a:pPr algn="ctr"/>
            <a:r>
              <a:rPr lang="en-US" sz="3200" b="1" dirty="0">
                <a:solidFill>
                  <a:srgbClr val="A50021"/>
                </a:solidFill>
                <a:latin typeface="+mj-lt"/>
              </a:rPr>
              <a:t>Thanks for your attention</a:t>
            </a:r>
          </a:p>
          <a:p>
            <a:pPr algn="ctr"/>
            <a:r>
              <a:rPr lang="en-US" sz="3200" b="1" dirty="0">
                <a:solidFill>
                  <a:srgbClr val="009900"/>
                </a:solidFill>
                <a:latin typeface="+mj-lt"/>
              </a:rPr>
              <a:t>Merci pour </a:t>
            </a:r>
            <a:r>
              <a:rPr lang="en-US" sz="3200" b="1" dirty="0" err="1">
                <a:solidFill>
                  <a:srgbClr val="009900"/>
                </a:solidFill>
                <a:latin typeface="+mj-lt"/>
              </a:rPr>
              <a:t>votre</a:t>
            </a:r>
            <a:r>
              <a:rPr lang="en-US" sz="3200" b="1" dirty="0">
                <a:solidFill>
                  <a:srgbClr val="009900"/>
                </a:solidFill>
                <a:latin typeface="+mj-lt"/>
              </a:rPr>
              <a:t> attention</a:t>
            </a:r>
          </a:p>
          <a:p>
            <a:pPr algn="ctr"/>
            <a:endParaRPr lang="en-US" sz="3200" b="1" dirty="0">
              <a:solidFill>
                <a:srgbClr val="0033CC"/>
              </a:solidFill>
              <a:latin typeface="+mj-lt"/>
            </a:endParaRPr>
          </a:p>
          <a:p>
            <a:pPr algn="ctr"/>
            <a:r>
              <a:rPr lang="en-US" sz="3200" i="1" dirty="0">
                <a:latin typeface="+mj-lt"/>
              </a:rPr>
              <a:t>Stephanie.Bloem@NAPPO.org</a:t>
            </a:r>
          </a:p>
          <a:p>
            <a:pPr algn="ctr"/>
            <a:endParaRPr lang="en-US" sz="3200" b="1" dirty="0">
              <a:solidFill>
                <a:srgbClr val="0033CC"/>
              </a:solidFill>
              <a:latin typeface="+mj-lt"/>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639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2843808" y="1412776"/>
            <a:ext cx="3996444" cy="707886"/>
          </a:xfrm>
          <a:prstGeom prst="rect">
            <a:avLst/>
          </a:prstGeom>
        </p:spPr>
        <p:txBody>
          <a:bodyPr wrap="square">
            <a:spAutoFit/>
          </a:bodyPr>
          <a:lstStyle/>
          <a:p>
            <a:pPr algn="ctr"/>
            <a:r>
              <a:rPr lang="en-US" sz="4000" b="1" dirty="0">
                <a:solidFill>
                  <a:srgbClr val="0033CC"/>
                </a:solidFill>
                <a:latin typeface="+mj-lt"/>
              </a:rPr>
              <a:t>1. specificities</a:t>
            </a:r>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8">
            <a:extLst>
              <a:ext uri="{FF2B5EF4-FFF2-40B4-BE49-F238E27FC236}">
                <a16:creationId xmlns:a16="http://schemas.microsoft.com/office/drawing/2014/main" id="{0A9CA87F-3F6A-40B3-A223-D4813C699BA3}"/>
              </a:ext>
            </a:extLst>
          </p:cNvPr>
          <p:cNvSpPr txBox="1">
            <a:spLocks noChangeArrowheads="1"/>
          </p:cNvSpPr>
          <p:nvPr/>
        </p:nvSpPr>
        <p:spPr bwMode="auto">
          <a:xfrm>
            <a:off x="683568" y="2360751"/>
            <a:ext cx="8064896"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defRPr/>
            </a:pPr>
            <a:r>
              <a:rPr lang="en-CA" sz="2200" kern="0" dirty="0">
                <a:latin typeface="+mj-lt"/>
                <a:cs typeface="Arial" panose="020B0604020202020204" pitchFamily="34" charset="0"/>
              </a:rPr>
              <a:t>A forum for Canadian, United States and Mexican </a:t>
            </a:r>
            <a:r>
              <a:rPr lang="en-CA" sz="2200" kern="0" dirty="0">
                <a:solidFill>
                  <a:srgbClr val="0033CC"/>
                </a:solidFill>
                <a:latin typeface="+mj-lt"/>
                <a:cs typeface="Arial" panose="020B0604020202020204" pitchFamily="34" charset="0"/>
              </a:rPr>
              <a:t>regulatory and industry professionals </a:t>
            </a:r>
            <a:r>
              <a:rPr lang="en-CA" sz="2200" kern="0" dirty="0">
                <a:latin typeface="+mj-lt"/>
                <a:cs typeface="Arial" panose="020B0604020202020204" pitchFamily="34" charset="0"/>
              </a:rPr>
              <a:t>to collaborate in the </a:t>
            </a:r>
            <a:r>
              <a:rPr lang="en-CA" sz="2200" kern="0" dirty="0">
                <a:solidFill>
                  <a:srgbClr val="0033CC"/>
                </a:solidFill>
                <a:latin typeface="+mj-lt"/>
                <a:cs typeface="Arial" panose="020B0604020202020204" pitchFamily="34" charset="0"/>
              </a:rPr>
              <a:t>protection of (all) plant resources and the environment while facilitating safe trade.</a:t>
            </a:r>
            <a:endParaRPr lang="en-CA" sz="2200" kern="0" dirty="0">
              <a:latin typeface="+mj-lt"/>
              <a:cs typeface="Arial" panose="020B0604020202020204" pitchFamily="34" charset="0"/>
            </a:endParaRPr>
          </a:p>
          <a:p>
            <a:pPr marL="0" indent="0" eaLnBrk="1" hangingPunct="1">
              <a:buFontTx/>
              <a:buNone/>
              <a:defRPr/>
            </a:pPr>
            <a:r>
              <a:rPr lang="en-CA" sz="2200" b="1" kern="0" dirty="0">
                <a:latin typeface="+mj-lt"/>
                <a:cs typeface="Arial" panose="020B0604020202020204" pitchFamily="34" charset="0"/>
              </a:rPr>
              <a:t>NAPPO</a:t>
            </a:r>
            <a:r>
              <a:rPr lang="en-CA" sz="2200" kern="0" dirty="0">
                <a:latin typeface="+mj-lt"/>
                <a:cs typeface="Arial" panose="020B0604020202020204" pitchFamily="34" charset="0"/>
              </a:rPr>
              <a:t> …</a:t>
            </a:r>
          </a:p>
          <a:p>
            <a:pPr>
              <a:defRPr/>
            </a:pPr>
            <a:r>
              <a:rPr lang="en-CA" sz="2200" kern="0" dirty="0">
                <a:latin typeface="+mj-lt"/>
                <a:cs typeface="Arial" panose="020B0604020202020204" pitchFamily="34" charset="0"/>
              </a:rPr>
              <a:t>Promotes harmonized approaches to plant health</a:t>
            </a:r>
          </a:p>
          <a:p>
            <a:pPr>
              <a:defRPr/>
            </a:pPr>
            <a:r>
              <a:rPr lang="en-CA" sz="2200" kern="0" dirty="0">
                <a:latin typeface="+mj-lt"/>
                <a:cs typeface="Arial" panose="020B0604020202020204" pitchFamily="34" charset="0"/>
              </a:rPr>
              <a:t>Facilitates communication and engagement of/for stakeholders</a:t>
            </a:r>
          </a:p>
          <a:p>
            <a:pPr>
              <a:defRPr/>
            </a:pPr>
            <a:r>
              <a:rPr lang="en-CA" sz="2200" kern="0" dirty="0">
                <a:latin typeface="+mj-lt"/>
                <a:cs typeface="Arial" panose="020B0604020202020204" pitchFamily="34" charset="0"/>
              </a:rPr>
              <a:t>Cooperates with key strategic partners</a:t>
            </a:r>
          </a:p>
          <a:p>
            <a:pPr>
              <a:defRPr/>
            </a:pPr>
            <a:r>
              <a:rPr lang="en-CA" sz="2200" kern="0" dirty="0">
                <a:latin typeface="+mj-lt"/>
                <a:cs typeface="Arial" panose="020B0604020202020204" pitchFamily="34" charset="0"/>
              </a:rPr>
              <a:t>Maintains transparency; fosters trust</a:t>
            </a:r>
          </a:p>
          <a:p>
            <a:pPr marL="0" indent="0">
              <a:buFontTx/>
              <a:buNone/>
              <a:defRPr/>
            </a:pPr>
            <a:endParaRPr lang="en-CA" sz="2200" kern="0" dirty="0">
              <a:latin typeface="+mj-lt"/>
              <a:cs typeface="Arial" panose="020B0604020202020204" pitchFamily="34" charset="0"/>
            </a:endParaRPr>
          </a:p>
        </p:txBody>
      </p:sp>
    </p:spTree>
    <p:extLst>
      <p:ext uri="{BB962C8B-B14F-4D97-AF65-F5344CB8AC3E}">
        <p14:creationId xmlns:p14="http://schemas.microsoft.com/office/powerpoint/2010/main" val="1171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 descr="simple-printable-world-ma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18561" y="1611213"/>
            <a:ext cx="7835900" cy="3943350"/>
          </a:xfrm>
        </p:spPr>
      </p:pic>
      <p:sp>
        <p:nvSpPr>
          <p:cNvPr id="38918" name="Text Box 5"/>
          <p:cNvSpPr txBox="1">
            <a:spLocks noChangeArrowheads="1"/>
          </p:cNvSpPr>
          <p:nvPr/>
        </p:nvSpPr>
        <p:spPr bwMode="auto">
          <a:xfrm>
            <a:off x="4636511" y="2180985"/>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EPPO</a:t>
            </a:r>
            <a:endParaRPr lang="en-CA" altLang="en-US" sz="1400" b="1" dirty="0"/>
          </a:p>
        </p:txBody>
      </p:sp>
      <p:sp>
        <p:nvSpPr>
          <p:cNvPr id="38919" name="Text Box 6"/>
          <p:cNvSpPr txBox="1">
            <a:spLocks noChangeArrowheads="1"/>
          </p:cNvSpPr>
          <p:nvPr/>
        </p:nvSpPr>
        <p:spPr bwMode="auto">
          <a:xfrm>
            <a:off x="6799312" y="2827686"/>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APPPC</a:t>
            </a:r>
            <a:endParaRPr lang="en-CA" altLang="en-US" sz="1400" b="1" dirty="0"/>
          </a:p>
        </p:txBody>
      </p:sp>
      <p:sp>
        <p:nvSpPr>
          <p:cNvPr id="38920" name="Text Box 7"/>
          <p:cNvSpPr txBox="1">
            <a:spLocks noChangeArrowheads="1"/>
          </p:cNvSpPr>
          <p:nvPr/>
        </p:nvSpPr>
        <p:spPr bwMode="auto">
          <a:xfrm>
            <a:off x="3078423" y="4069175"/>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COSAVE</a:t>
            </a:r>
            <a:endParaRPr lang="en-CA" altLang="en-US" sz="1400" b="1" dirty="0"/>
          </a:p>
        </p:txBody>
      </p:sp>
      <p:sp>
        <p:nvSpPr>
          <p:cNvPr id="38921" name="Text Box 8"/>
          <p:cNvSpPr txBox="1">
            <a:spLocks noChangeArrowheads="1"/>
          </p:cNvSpPr>
          <p:nvPr/>
        </p:nvSpPr>
        <p:spPr bwMode="auto">
          <a:xfrm>
            <a:off x="2856781" y="3666127"/>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CAN</a:t>
            </a:r>
            <a:endParaRPr lang="en-CA" altLang="en-US" sz="1400" b="1" dirty="0"/>
          </a:p>
        </p:txBody>
      </p:sp>
      <p:sp>
        <p:nvSpPr>
          <p:cNvPr id="38922" name="Text Box 9"/>
          <p:cNvSpPr txBox="1">
            <a:spLocks noChangeArrowheads="1"/>
          </p:cNvSpPr>
          <p:nvPr/>
        </p:nvSpPr>
        <p:spPr bwMode="auto">
          <a:xfrm>
            <a:off x="2897313" y="3059028"/>
            <a:ext cx="11752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CAHFSA</a:t>
            </a:r>
            <a:endParaRPr lang="en-CA" altLang="en-US" sz="1400" b="1" dirty="0"/>
          </a:p>
        </p:txBody>
      </p:sp>
      <p:sp>
        <p:nvSpPr>
          <p:cNvPr id="38923" name="Text Box 10"/>
          <p:cNvSpPr txBox="1">
            <a:spLocks noChangeArrowheads="1"/>
          </p:cNvSpPr>
          <p:nvPr/>
        </p:nvSpPr>
        <p:spPr bwMode="auto">
          <a:xfrm>
            <a:off x="5335525" y="258716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NEPPO</a:t>
            </a:r>
            <a:endParaRPr lang="en-CA" altLang="en-US" sz="1400" b="1" dirty="0"/>
          </a:p>
        </p:txBody>
      </p:sp>
      <p:sp>
        <p:nvSpPr>
          <p:cNvPr id="38924" name="Text Box 11"/>
          <p:cNvSpPr txBox="1">
            <a:spLocks noChangeArrowheads="1"/>
          </p:cNvSpPr>
          <p:nvPr/>
        </p:nvSpPr>
        <p:spPr bwMode="auto">
          <a:xfrm>
            <a:off x="7559868" y="3674101"/>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PPPO</a:t>
            </a:r>
            <a:endParaRPr lang="en-CA" altLang="en-US" sz="1400" b="1" dirty="0"/>
          </a:p>
        </p:txBody>
      </p:sp>
      <p:sp>
        <p:nvSpPr>
          <p:cNvPr id="38925" name="Text Box 12"/>
          <p:cNvSpPr txBox="1">
            <a:spLocks noChangeArrowheads="1"/>
          </p:cNvSpPr>
          <p:nvPr/>
        </p:nvSpPr>
        <p:spPr bwMode="auto">
          <a:xfrm>
            <a:off x="2214291" y="287841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OIRSA</a:t>
            </a:r>
            <a:endParaRPr lang="en-CA" altLang="en-US" sz="1400" b="1" dirty="0"/>
          </a:p>
        </p:txBody>
      </p:sp>
      <p:sp>
        <p:nvSpPr>
          <p:cNvPr id="38926" name="Text Box 13"/>
          <p:cNvSpPr txBox="1">
            <a:spLocks noChangeArrowheads="1"/>
          </p:cNvSpPr>
          <p:nvPr/>
        </p:nvSpPr>
        <p:spPr bwMode="auto">
          <a:xfrm>
            <a:off x="4922178" y="3513727"/>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IAPSC</a:t>
            </a:r>
            <a:endParaRPr lang="en-CA" altLang="en-US" sz="1400" b="1" dirty="0"/>
          </a:p>
        </p:txBody>
      </p:sp>
      <p:sp>
        <p:nvSpPr>
          <p:cNvPr id="38929" name="Text Box 16"/>
          <p:cNvSpPr txBox="1">
            <a:spLocks noChangeArrowheads="1"/>
          </p:cNvSpPr>
          <p:nvPr/>
        </p:nvSpPr>
        <p:spPr bwMode="auto">
          <a:xfrm>
            <a:off x="184619" y="1124896"/>
            <a:ext cx="293891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j-lt"/>
                <a:cs typeface="Arial" panose="020B0604020202020204" pitchFamily="34" charset="0"/>
              </a:rPr>
              <a:t>Technical</a:t>
            </a:r>
            <a:r>
              <a:rPr lang="fr-CA" altLang="en-US" sz="2000" dirty="0">
                <a:latin typeface="+mj-lt"/>
                <a:cs typeface="Arial" panose="020B0604020202020204" pitchFamily="34" charset="0"/>
              </a:rPr>
              <a:t> consultation  </a:t>
            </a:r>
            <a:r>
              <a:rPr lang="fr-CA" altLang="en-US" sz="2000" dirty="0" err="1">
                <a:latin typeface="+mj-lt"/>
                <a:cs typeface="Arial" panose="020B0604020202020204" pitchFamily="34" charset="0"/>
              </a:rPr>
              <a:t>among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RPPOs</a:t>
            </a:r>
            <a:r>
              <a:rPr lang="fr-CA" altLang="en-US" sz="2000" dirty="0">
                <a:latin typeface="+mj-lt"/>
                <a:cs typeface="Arial" panose="020B0604020202020204" pitchFamily="34" charset="0"/>
              </a:rPr>
              <a:t> + IPPC Secretariat</a:t>
            </a:r>
            <a:endParaRPr lang="en-CA" altLang="en-US" sz="2000" dirty="0">
              <a:latin typeface="+mj-lt"/>
              <a:cs typeface="Arial" panose="020B0604020202020204" pitchFamily="34" charset="0"/>
            </a:endParaRPr>
          </a:p>
        </p:txBody>
      </p:sp>
      <p:sp>
        <p:nvSpPr>
          <p:cNvPr id="38930" name="Text Box 17"/>
          <p:cNvSpPr txBox="1">
            <a:spLocks noChangeArrowheads="1"/>
          </p:cNvSpPr>
          <p:nvPr/>
        </p:nvSpPr>
        <p:spPr bwMode="auto">
          <a:xfrm>
            <a:off x="5777493" y="5796543"/>
            <a:ext cx="167482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n-lt"/>
                <a:cs typeface="Arial" panose="020B0604020202020204" pitchFamily="34" charset="0"/>
              </a:rPr>
              <a:t>Inter-regional</a:t>
            </a:r>
            <a:r>
              <a:rPr lang="fr-CA" altLang="en-US" sz="2000" dirty="0">
                <a:latin typeface="+mn-lt"/>
                <a:cs typeface="Arial" panose="020B0604020202020204" pitchFamily="34" charset="0"/>
              </a:rPr>
              <a:t> consultation</a:t>
            </a:r>
            <a:endParaRPr lang="en-CA" altLang="en-US" sz="2000" dirty="0">
              <a:latin typeface="+mn-lt"/>
              <a:cs typeface="Arial" panose="020B0604020202020204" pitchFamily="34" charset="0"/>
            </a:endParaRPr>
          </a:p>
        </p:txBody>
      </p:sp>
      <p:sp>
        <p:nvSpPr>
          <p:cNvPr id="38931" name="Text Box 18"/>
          <p:cNvSpPr txBox="1">
            <a:spLocks noChangeArrowheads="1"/>
          </p:cNvSpPr>
          <p:nvPr/>
        </p:nvSpPr>
        <p:spPr bwMode="auto">
          <a:xfrm>
            <a:off x="6084168" y="1250364"/>
            <a:ext cx="282392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err="1">
                <a:latin typeface="+mj-lt"/>
                <a:cs typeface="Arial" panose="020B0604020202020204" pitchFamily="34" charset="0"/>
              </a:rPr>
              <a:t>Promoting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harmonization</a:t>
            </a:r>
            <a:endParaRPr lang="en-CA" altLang="en-US" sz="2000" dirty="0">
              <a:latin typeface="+mj-lt"/>
              <a:cs typeface="Arial" panose="020B0604020202020204" pitchFamily="34" charset="0"/>
            </a:endParaRPr>
          </a:p>
        </p:txBody>
      </p:sp>
      <p:sp>
        <p:nvSpPr>
          <p:cNvPr id="38934" name="Text Box 21"/>
          <p:cNvSpPr txBox="1">
            <a:spLocks noChangeArrowheads="1"/>
          </p:cNvSpPr>
          <p:nvPr/>
        </p:nvSpPr>
        <p:spPr bwMode="auto">
          <a:xfrm>
            <a:off x="6799312" y="4833222"/>
            <a:ext cx="227774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a:latin typeface="+mn-lt"/>
                <a:cs typeface="Arial" panose="020B0604020202020204" pitchFamily="34" charset="0"/>
              </a:rPr>
              <a:t>Sharing information on plant </a:t>
            </a:r>
            <a:r>
              <a:rPr lang="fr-CA" altLang="en-US" sz="2000" dirty="0" err="1">
                <a:latin typeface="+mn-lt"/>
                <a:cs typeface="Arial" panose="020B0604020202020204" pitchFamily="34" charset="0"/>
              </a:rPr>
              <a:t>health</a:t>
            </a:r>
            <a:endParaRPr lang="en-CA" altLang="en-US" sz="2000" dirty="0">
              <a:latin typeface="+mn-lt"/>
              <a:cs typeface="Arial" panose="020B0604020202020204" pitchFamily="34" charset="0"/>
            </a:endParaRPr>
          </a:p>
        </p:txBody>
      </p:sp>
      <p:sp>
        <p:nvSpPr>
          <p:cNvPr id="38936" name="Text Box 23"/>
          <p:cNvSpPr txBox="1">
            <a:spLocks noChangeArrowheads="1"/>
          </p:cNvSpPr>
          <p:nvPr/>
        </p:nvSpPr>
        <p:spPr bwMode="auto">
          <a:xfrm>
            <a:off x="225433" y="5051736"/>
            <a:ext cx="24384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j-lt"/>
                <a:cs typeface="Arial" panose="020B0604020202020204" pitchFamily="34" charset="0"/>
              </a:rPr>
              <a:t>Developing</a:t>
            </a:r>
            <a:r>
              <a:rPr lang="fr-CA" altLang="en-US" sz="2000" dirty="0">
                <a:latin typeface="+mj-lt"/>
                <a:cs typeface="Arial" panose="020B0604020202020204" pitchFamily="34" charset="0"/>
              </a:rPr>
              <a:t> and </a:t>
            </a:r>
            <a:r>
              <a:rPr lang="fr-CA" altLang="en-US" sz="2000" dirty="0" err="1">
                <a:latin typeface="+mj-lt"/>
                <a:cs typeface="Arial" panose="020B0604020202020204" pitchFamily="34" charset="0"/>
              </a:rPr>
              <a:t>implementing</a:t>
            </a:r>
            <a:r>
              <a:rPr lang="fr-CA" altLang="en-US" sz="2000" dirty="0">
                <a:latin typeface="+mj-lt"/>
                <a:cs typeface="Arial" panose="020B0604020202020204" pitchFamily="34" charset="0"/>
              </a:rPr>
              <a:t> </a:t>
            </a:r>
            <a:r>
              <a:rPr lang="fr-CA" altLang="en-US" sz="2000" dirty="0" err="1">
                <a:latin typeface="+mj-lt"/>
                <a:cs typeface="Arial" panose="020B0604020202020204" pitchFamily="34" charset="0"/>
              </a:rPr>
              <a:t>regional</a:t>
            </a:r>
            <a:r>
              <a:rPr lang="fr-CA" altLang="en-US" sz="2000" dirty="0">
                <a:latin typeface="+mj-lt"/>
                <a:cs typeface="Arial" panose="020B0604020202020204" pitchFamily="34" charset="0"/>
              </a:rPr>
              <a:t> and international standards</a:t>
            </a:r>
            <a:endParaRPr lang="en-CA" altLang="en-US" sz="2000" dirty="0">
              <a:latin typeface="+mj-lt"/>
              <a:cs typeface="Arial" panose="020B0604020202020204" pitchFamily="34" charset="0"/>
            </a:endParaRPr>
          </a:p>
        </p:txBody>
      </p:sp>
      <p:sp>
        <p:nvSpPr>
          <p:cNvPr id="38948" name="Text Box 35"/>
          <p:cNvSpPr txBox="1">
            <a:spLocks noChangeArrowheads="1"/>
          </p:cNvSpPr>
          <p:nvPr/>
        </p:nvSpPr>
        <p:spPr bwMode="auto">
          <a:xfrm>
            <a:off x="2663833" y="5867344"/>
            <a:ext cx="2817410" cy="707886"/>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mn-lt"/>
                <a:cs typeface="Arial" panose="020B0604020202020204" pitchFamily="34" charset="0"/>
              </a:rPr>
              <a:t>Hosting</a:t>
            </a:r>
            <a:r>
              <a:rPr lang="fr-CA" altLang="en-US" sz="2000" dirty="0">
                <a:latin typeface="+mn-lt"/>
                <a:cs typeface="Arial" panose="020B0604020202020204" pitchFamily="34" charset="0"/>
              </a:rPr>
              <a:t> international workshops</a:t>
            </a:r>
            <a:endParaRPr lang="en-CA" altLang="en-US" sz="2000" dirty="0">
              <a:latin typeface="+mn-lt"/>
              <a:cs typeface="Arial" panose="020B0604020202020204" pitchFamily="34" charset="0"/>
            </a:endParaRPr>
          </a:p>
        </p:txBody>
      </p:sp>
      <p:sp>
        <p:nvSpPr>
          <p:cNvPr id="2" name="Rectangle 1"/>
          <p:cNvSpPr/>
          <p:nvPr/>
        </p:nvSpPr>
        <p:spPr>
          <a:xfrm>
            <a:off x="1922384" y="3244334"/>
            <a:ext cx="583814" cy="338554"/>
          </a:xfrm>
          <a:prstGeom prst="rect">
            <a:avLst/>
          </a:prstGeom>
        </p:spPr>
        <p:txBody>
          <a:bodyPr wrap="none">
            <a:spAutoFit/>
          </a:bodyPr>
          <a:lstStyle/>
          <a:p>
            <a:pPr>
              <a:spcBef>
                <a:spcPct val="50000"/>
              </a:spcBef>
            </a:pPr>
            <a:r>
              <a:rPr lang="fr-CA" altLang="en-US" sz="1600" dirty="0"/>
              <a:t>IICA</a:t>
            </a:r>
            <a:endParaRPr lang="en-CA" altLang="en-US" sz="1600" dirty="0"/>
          </a:p>
        </p:txBody>
      </p:sp>
      <p:sp>
        <p:nvSpPr>
          <p:cNvPr id="38917" name="Text Box 4"/>
          <p:cNvSpPr txBox="1">
            <a:spLocks noChangeArrowheads="1"/>
          </p:cNvSpPr>
          <p:nvPr/>
        </p:nvSpPr>
        <p:spPr bwMode="auto">
          <a:xfrm>
            <a:off x="2511643" y="2297135"/>
            <a:ext cx="930275" cy="336550"/>
          </a:xfrm>
          <a:prstGeom prst="rect">
            <a:avLst/>
          </a:prstGeom>
          <a:solidFill>
            <a:schemeClr val="bg1"/>
          </a:solid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600" b="1" dirty="0"/>
              <a:t>NAPPO</a:t>
            </a:r>
            <a:endParaRPr lang="en-CA" altLang="en-US" sz="1600" b="1" dirty="0"/>
          </a:p>
        </p:txBody>
      </p:sp>
      <p:sp>
        <p:nvSpPr>
          <p:cNvPr id="23" name="Text Box 7">
            <a:extLst>
              <a:ext uri="{FF2B5EF4-FFF2-40B4-BE49-F238E27FC236}">
                <a16:creationId xmlns:a16="http://schemas.microsoft.com/office/drawing/2014/main" id="{3222839F-E785-481D-B35D-A0CA23999532}"/>
              </a:ext>
            </a:extLst>
          </p:cNvPr>
          <p:cNvSpPr txBox="1">
            <a:spLocks noChangeArrowheads="1"/>
          </p:cNvSpPr>
          <p:nvPr/>
        </p:nvSpPr>
        <p:spPr bwMode="auto">
          <a:xfrm>
            <a:off x="4435765" y="2492896"/>
            <a:ext cx="1000331" cy="523220"/>
          </a:xfrm>
          <a:prstGeom prst="rect">
            <a:avLst/>
          </a:prstGeom>
          <a:no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400" b="1" dirty="0"/>
              <a:t>IPPC Secretariat</a:t>
            </a:r>
            <a:endParaRPr lang="en-CA" altLang="en-US" sz="1400" b="1" dirty="0"/>
          </a:p>
        </p:txBody>
      </p:sp>
      <p:sp>
        <p:nvSpPr>
          <p:cNvPr id="5" name="Rectangle 4">
            <a:extLst>
              <a:ext uri="{FF2B5EF4-FFF2-40B4-BE49-F238E27FC236}">
                <a16:creationId xmlns:a16="http://schemas.microsoft.com/office/drawing/2014/main" id="{01C9E96D-D6B7-4598-8E57-2AAD9D012FA2}"/>
              </a:ext>
            </a:extLst>
          </p:cNvPr>
          <p:cNvSpPr/>
          <p:nvPr/>
        </p:nvSpPr>
        <p:spPr>
          <a:xfrm>
            <a:off x="1763688" y="328272"/>
            <a:ext cx="6205545" cy="461665"/>
          </a:xfrm>
          <a:prstGeom prst="rect">
            <a:avLst/>
          </a:prstGeom>
        </p:spPr>
        <p:txBody>
          <a:bodyPr wrap="none">
            <a:spAutoFit/>
          </a:bodyPr>
          <a:lstStyle/>
          <a:p>
            <a:pPr>
              <a:defRPr/>
            </a:pPr>
            <a:r>
              <a:rPr lang="en-CA" sz="2400" b="1" dirty="0">
                <a:solidFill>
                  <a:srgbClr val="009900"/>
                </a:solidFill>
                <a:latin typeface="+mn-lt"/>
                <a:cs typeface="Arial" panose="020B0604020202020204" pitchFamily="34" charset="0"/>
              </a:rPr>
              <a:t>1. Cooperate with key strategic partners</a:t>
            </a:r>
          </a:p>
        </p:txBody>
      </p:sp>
    </p:spTree>
    <p:extLst>
      <p:ext uri="{BB962C8B-B14F-4D97-AF65-F5344CB8AC3E}">
        <p14:creationId xmlns:p14="http://schemas.microsoft.com/office/powerpoint/2010/main" val="175446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621550" y="1440002"/>
            <a:ext cx="7541319" cy="523220"/>
          </a:xfrm>
          <a:prstGeom prst="rect">
            <a:avLst/>
          </a:prstGeom>
        </p:spPr>
        <p:txBody>
          <a:bodyPr wrap="square">
            <a:spAutoFit/>
          </a:bodyPr>
          <a:lstStyle/>
          <a:p>
            <a:pPr algn="ctr"/>
            <a:r>
              <a:rPr lang="en-US" sz="2800" b="1" dirty="0">
                <a:solidFill>
                  <a:srgbClr val="009900"/>
                </a:solidFill>
                <a:latin typeface="+mn-lt"/>
                <a:cs typeface="Arial" panose="020B0604020202020204" pitchFamily="34" charset="0"/>
              </a:rPr>
              <a:t>1. NAPPO governance - Management Team</a:t>
            </a:r>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82098A72-91C2-41E5-BF1C-0033E49278B2}"/>
              </a:ext>
            </a:extLst>
          </p:cNvPr>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92826" y="2132856"/>
            <a:ext cx="5879360" cy="4652044"/>
          </a:xfrm>
          <a:prstGeom prst="rect">
            <a:avLst/>
          </a:prstGeom>
        </p:spPr>
      </p:pic>
      <p:sp>
        <p:nvSpPr>
          <p:cNvPr id="5" name="TextBox 4">
            <a:extLst>
              <a:ext uri="{FF2B5EF4-FFF2-40B4-BE49-F238E27FC236}">
                <a16:creationId xmlns:a16="http://schemas.microsoft.com/office/drawing/2014/main" id="{E373FD7D-06A5-43BF-8677-FBA0B2AF47F0}"/>
              </a:ext>
            </a:extLst>
          </p:cNvPr>
          <p:cNvSpPr txBox="1"/>
          <p:nvPr/>
        </p:nvSpPr>
        <p:spPr>
          <a:xfrm>
            <a:off x="2864354" y="2833092"/>
            <a:ext cx="1368152" cy="707886"/>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Executive Committee</a:t>
            </a:r>
          </a:p>
        </p:txBody>
      </p:sp>
      <p:sp>
        <p:nvSpPr>
          <p:cNvPr id="13" name="TextBox 12">
            <a:extLst>
              <a:ext uri="{FF2B5EF4-FFF2-40B4-BE49-F238E27FC236}">
                <a16:creationId xmlns:a16="http://schemas.microsoft.com/office/drawing/2014/main" id="{04475D46-1A34-4032-8A55-34C51511E93E}"/>
              </a:ext>
            </a:extLst>
          </p:cNvPr>
          <p:cNvSpPr txBox="1"/>
          <p:nvPr/>
        </p:nvSpPr>
        <p:spPr>
          <a:xfrm>
            <a:off x="4860032" y="3212976"/>
            <a:ext cx="1584176" cy="923330"/>
          </a:xfrm>
          <a:prstGeom prst="rect">
            <a:avLst/>
          </a:prstGeom>
          <a:noFill/>
        </p:spPr>
        <p:txBody>
          <a:bodyPr wrap="square" rtlCol="0">
            <a:spAutoFit/>
          </a:bodyPr>
          <a:lstStyle/>
          <a:p>
            <a:pPr algn="r"/>
            <a:r>
              <a:rPr lang="en-US" b="1" dirty="0">
                <a:solidFill>
                  <a:schemeClr val="bg1"/>
                </a:solidFill>
                <a:latin typeface="Arial Narrow" panose="020B0606020202030204" pitchFamily="34" charset="0"/>
              </a:rPr>
              <a:t>Advisory &amp; Management Committee</a:t>
            </a:r>
          </a:p>
        </p:txBody>
      </p:sp>
      <p:sp>
        <p:nvSpPr>
          <p:cNvPr id="14" name="TextBox 13">
            <a:extLst>
              <a:ext uri="{FF2B5EF4-FFF2-40B4-BE49-F238E27FC236}">
                <a16:creationId xmlns:a16="http://schemas.microsoft.com/office/drawing/2014/main" id="{1E2849D1-1939-4233-828F-13C59144F6A2}"/>
              </a:ext>
            </a:extLst>
          </p:cNvPr>
          <p:cNvSpPr txBox="1"/>
          <p:nvPr/>
        </p:nvSpPr>
        <p:spPr>
          <a:xfrm>
            <a:off x="2123728" y="4722552"/>
            <a:ext cx="1368152" cy="400110"/>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Secretariat</a:t>
            </a:r>
          </a:p>
        </p:txBody>
      </p:sp>
      <p:sp>
        <p:nvSpPr>
          <p:cNvPr id="15" name="TextBox 14">
            <a:extLst>
              <a:ext uri="{FF2B5EF4-FFF2-40B4-BE49-F238E27FC236}">
                <a16:creationId xmlns:a16="http://schemas.microsoft.com/office/drawing/2014/main" id="{795ADC61-FDBC-4628-AB16-6266C3796CD0}"/>
              </a:ext>
            </a:extLst>
          </p:cNvPr>
          <p:cNvSpPr txBox="1"/>
          <p:nvPr/>
        </p:nvSpPr>
        <p:spPr>
          <a:xfrm>
            <a:off x="4392210" y="5085184"/>
            <a:ext cx="1368152" cy="923330"/>
          </a:xfrm>
          <a:prstGeom prst="rect">
            <a:avLst/>
          </a:prstGeom>
          <a:noFill/>
        </p:spPr>
        <p:txBody>
          <a:bodyPr wrap="square" rtlCol="0">
            <a:spAutoFit/>
          </a:bodyPr>
          <a:lstStyle/>
          <a:p>
            <a:r>
              <a:rPr lang="en-US" b="1" dirty="0">
                <a:solidFill>
                  <a:schemeClr val="bg1"/>
                </a:solidFill>
                <a:latin typeface="Arial Narrow" panose="020B0606020202030204" pitchFamily="34" charset="0"/>
              </a:rPr>
              <a:t>Industry Advisory Group</a:t>
            </a:r>
          </a:p>
        </p:txBody>
      </p:sp>
      <p:sp>
        <p:nvSpPr>
          <p:cNvPr id="16" name="Oval 15">
            <a:extLst>
              <a:ext uri="{FF2B5EF4-FFF2-40B4-BE49-F238E27FC236}">
                <a16:creationId xmlns:a16="http://schemas.microsoft.com/office/drawing/2014/main" id="{DDA9C0B3-A233-4304-9B00-19C96A700772}"/>
              </a:ext>
            </a:extLst>
          </p:cNvPr>
          <p:cNvSpPr/>
          <p:nvPr/>
        </p:nvSpPr>
        <p:spPr>
          <a:xfrm>
            <a:off x="3347864" y="4017994"/>
            <a:ext cx="628228" cy="628228"/>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7" name="Oval 16">
            <a:extLst>
              <a:ext uri="{FF2B5EF4-FFF2-40B4-BE49-F238E27FC236}">
                <a16:creationId xmlns:a16="http://schemas.microsoft.com/office/drawing/2014/main" id="{C643297B-3BAA-479F-8617-9D1C57646B52}"/>
              </a:ext>
            </a:extLst>
          </p:cNvPr>
          <p:cNvSpPr/>
          <p:nvPr/>
        </p:nvSpPr>
        <p:spPr>
          <a:xfrm>
            <a:off x="3995936" y="4024908"/>
            <a:ext cx="628228" cy="628228"/>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Oval 17">
            <a:extLst>
              <a:ext uri="{FF2B5EF4-FFF2-40B4-BE49-F238E27FC236}">
                <a16:creationId xmlns:a16="http://schemas.microsoft.com/office/drawing/2014/main" id="{667A3FCD-8FBF-4ACA-A456-A7711B4BEA07}"/>
              </a:ext>
            </a:extLst>
          </p:cNvPr>
          <p:cNvSpPr/>
          <p:nvPr/>
        </p:nvSpPr>
        <p:spPr>
          <a:xfrm>
            <a:off x="4644008" y="4017994"/>
            <a:ext cx="628228" cy="628228"/>
          </a:xfrm>
          <a:prstGeom prst="ellipse">
            <a:avLst/>
          </a:prstGeom>
          <a:blipFill rotWithShape="1">
            <a:blip r:embed="rId8"/>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4147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162812" y="1552113"/>
            <a:ext cx="8818376" cy="584775"/>
          </a:xfrm>
          <a:prstGeom prst="rect">
            <a:avLst/>
          </a:prstGeom>
        </p:spPr>
        <p:txBody>
          <a:bodyPr wrap="square">
            <a:spAutoFit/>
          </a:bodyPr>
          <a:lstStyle/>
          <a:p>
            <a:pPr algn="ctr"/>
            <a:r>
              <a:rPr lang="en-US" sz="3200" b="1" dirty="0">
                <a:latin typeface="+mj-lt"/>
              </a:rPr>
              <a:t>1. To accomplish the Mission</a:t>
            </a:r>
          </a:p>
        </p:txBody>
      </p:sp>
      <p:sp>
        <p:nvSpPr>
          <p:cNvPr id="10" name="Content Placeholder 7"/>
          <p:cNvSpPr>
            <a:spLocks noGrp="1"/>
          </p:cNvSpPr>
          <p:nvPr>
            <p:ph idx="1"/>
          </p:nvPr>
        </p:nvSpPr>
        <p:spPr>
          <a:xfrm>
            <a:off x="1187624" y="2348880"/>
            <a:ext cx="6768752" cy="4185174"/>
          </a:xfrm>
        </p:spPr>
        <p:txBody>
          <a:bodyPr/>
          <a:lstStyle/>
          <a:p>
            <a:pPr marL="0" indent="0">
              <a:buNone/>
            </a:pPr>
            <a:r>
              <a:rPr lang="en-US" altLang="en-US" sz="2200" b="1" dirty="0">
                <a:solidFill>
                  <a:srgbClr val="009900"/>
                </a:solidFill>
                <a:latin typeface="+mj-lt"/>
              </a:rPr>
              <a:t>NAPPO develops products</a:t>
            </a:r>
          </a:p>
          <a:p>
            <a:r>
              <a:rPr lang="en-US" altLang="en-US" sz="2200" dirty="0">
                <a:latin typeface="+mj-lt"/>
              </a:rPr>
              <a:t>High priority </a:t>
            </a:r>
            <a:r>
              <a:rPr lang="en-US" altLang="en-US" sz="2200" i="1" dirty="0">
                <a:latin typeface="+mj-lt"/>
              </a:rPr>
              <a:t>science-based</a:t>
            </a:r>
            <a:r>
              <a:rPr lang="en-US" altLang="en-US" sz="2200" dirty="0">
                <a:latin typeface="+mj-lt"/>
              </a:rPr>
              <a:t> regional standards, science and technology, discussion and other documents</a:t>
            </a:r>
          </a:p>
          <a:p>
            <a:r>
              <a:rPr lang="en-US" altLang="en-US" sz="2200" dirty="0">
                <a:latin typeface="+mj-lt"/>
              </a:rPr>
              <a:t>High-impact workshops and symposia</a:t>
            </a:r>
          </a:p>
          <a:p>
            <a:pPr marL="0" indent="0">
              <a:buNone/>
            </a:pPr>
            <a:r>
              <a:rPr lang="en-US" altLang="en-US" sz="2200" b="1" dirty="0">
                <a:solidFill>
                  <a:srgbClr val="009900"/>
                </a:solidFill>
                <a:latin typeface="+mj-lt"/>
              </a:rPr>
              <a:t>NAPPO engages stakeholders</a:t>
            </a:r>
          </a:p>
          <a:p>
            <a:r>
              <a:rPr lang="en-US" altLang="en-US" sz="2200" dirty="0">
                <a:solidFill>
                  <a:srgbClr val="0033CC"/>
                </a:solidFill>
                <a:latin typeface="+mj-lt"/>
              </a:rPr>
              <a:t>Annual Meeting</a:t>
            </a:r>
          </a:p>
          <a:p>
            <a:r>
              <a:rPr lang="en-US" altLang="en-US" sz="2200" dirty="0">
                <a:latin typeface="+mj-lt"/>
              </a:rPr>
              <a:t>website</a:t>
            </a:r>
          </a:p>
          <a:p>
            <a:r>
              <a:rPr lang="en-US" altLang="en-US" sz="2200" dirty="0">
                <a:latin typeface="+mj-lt"/>
              </a:rPr>
              <a:t>newsletter</a:t>
            </a:r>
          </a:p>
          <a:p>
            <a:r>
              <a:rPr lang="en-US" altLang="en-US" sz="2200" dirty="0">
                <a:latin typeface="+mj-lt"/>
              </a:rPr>
              <a:t>participation in stakeholder meetings</a:t>
            </a:r>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440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1773611" y="666018"/>
            <a:ext cx="5596775" cy="584775"/>
          </a:xfrm>
          <a:prstGeom prst="rect">
            <a:avLst/>
          </a:prstGeom>
        </p:spPr>
        <p:txBody>
          <a:bodyPr wrap="square">
            <a:spAutoFit/>
          </a:bodyPr>
          <a:lstStyle/>
          <a:p>
            <a:pPr algn="ctr"/>
            <a:r>
              <a:rPr lang="en-US" sz="3200" b="1" dirty="0">
                <a:solidFill>
                  <a:srgbClr val="009900"/>
                </a:solidFill>
                <a:latin typeface="+mj-lt"/>
                <a:cs typeface="Arial" panose="020B0604020202020204" pitchFamily="34" charset="0"/>
              </a:rPr>
              <a:t>1. Expert Groups – 12 total</a:t>
            </a:r>
          </a:p>
        </p:txBody>
      </p:sp>
      <p:pic>
        <p:nvPicPr>
          <p:cNvPr id="4" name="Picture 3">
            <a:extLst>
              <a:ext uri="{FF2B5EF4-FFF2-40B4-BE49-F238E27FC236}">
                <a16:creationId xmlns:a16="http://schemas.microsoft.com/office/drawing/2014/main" id="{82098A72-91C2-41E5-BF1C-0033E49278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632319" y="1498444"/>
            <a:ext cx="5879360" cy="4652044"/>
          </a:xfrm>
          <a:prstGeom prst="rect">
            <a:avLst/>
          </a:prstGeom>
        </p:spPr>
      </p:pic>
      <p:sp>
        <p:nvSpPr>
          <p:cNvPr id="5" name="TextBox 4">
            <a:extLst>
              <a:ext uri="{FF2B5EF4-FFF2-40B4-BE49-F238E27FC236}">
                <a16:creationId xmlns:a16="http://schemas.microsoft.com/office/drawing/2014/main" id="{E373FD7D-06A5-43BF-8677-FBA0B2AF47F0}"/>
              </a:ext>
            </a:extLst>
          </p:cNvPr>
          <p:cNvSpPr txBox="1"/>
          <p:nvPr/>
        </p:nvSpPr>
        <p:spPr>
          <a:xfrm>
            <a:off x="2971618" y="2261695"/>
            <a:ext cx="1443950" cy="707886"/>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Government Experts</a:t>
            </a:r>
          </a:p>
        </p:txBody>
      </p:sp>
      <p:sp>
        <p:nvSpPr>
          <p:cNvPr id="13" name="TextBox 12">
            <a:extLst>
              <a:ext uri="{FF2B5EF4-FFF2-40B4-BE49-F238E27FC236}">
                <a16:creationId xmlns:a16="http://schemas.microsoft.com/office/drawing/2014/main" id="{04475D46-1A34-4032-8A55-34C51511E93E}"/>
              </a:ext>
            </a:extLst>
          </p:cNvPr>
          <p:cNvSpPr txBox="1"/>
          <p:nvPr/>
        </p:nvSpPr>
        <p:spPr>
          <a:xfrm>
            <a:off x="5089934" y="2969581"/>
            <a:ext cx="1584176" cy="646331"/>
          </a:xfrm>
          <a:prstGeom prst="rect">
            <a:avLst/>
          </a:prstGeom>
          <a:noFill/>
        </p:spPr>
        <p:txBody>
          <a:bodyPr wrap="square" rtlCol="0">
            <a:spAutoFit/>
          </a:bodyPr>
          <a:lstStyle/>
          <a:p>
            <a:pPr algn="r"/>
            <a:r>
              <a:rPr lang="en-US" b="1" dirty="0">
                <a:solidFill>
                  <a:schemeClr val="bg1"/>
                </a:solidFill>
                <a:latin typeface="Arial Narrow" panose="020B0606020202030204" pitchFamily="34" charset="0"/>
              </a:rPr>
              <a:t>Industry Experts</a:t>
            </a:r>
          </a:p>
        </p:txBody>
      </p:sp>
      <p:sp>
        <p:nvSpPr>
          <p:cNvPr id="14" name="TextBox 13">
            <a:extLst>
              <a:ext uri="{FF2B5EF4-FFF2-40B4-BE49-F238E27FC236}">
                <a16:creationId xmlns:a16="http://schemas.microsoft.com/office/drawing/2014/main" id="{1E2849D1-1939-4233-828F-13C59144F6A2}"/>
              </a:ext>
            </a:extLst>
          </p:cNvPr>
          <p:cNvSpPr txBox="1"/>
          <p:nvPr/>
        </p:nvSpPr>
        <p:spPr>
          <a:xfrm>
            <a:off x="2348048" y="4005064"/>
            <a:ext cx="1368152" cy="707886"/>
          </a:xfrm>
          <a:prstGeom prst="rect">
            <a:avLst/>
          </a:prstGeom>
          <a:noFill/>
        </p:spPr>
        <p:txBody>
          <a:bodyPr wrap="square" rtlCol="0">
            <a:spAutoFit/>
          </a:bodyPr>
          <a:lstStyle/>
          <a:p>
            <a:r>
              <a:rPr lang="en-US" sz="2000" b="1" dirty="0">
                <a:latin typeface="Arial Narrow" panose="020B0606020202030204" pitchFamily="34" charset="0"/>
              </a:rPr>
              <a:t>NAPPO Secretariat</a:t>
            </a:r>
          </a:p>
        </p:txBody>
      </p:sp>
      <p:sp>
        <p:nvSpPr>
          <p:cNvPr id="15" name="TextBox 14">
            <a:extLst>
              <a:ext uri="{FF2B5EF4-FFF2-40B4-BE49-F238E27FC236}">
                <a16:creationId xmlns:a16="http://schemas.microsoft.com/office/drawing/2014/main" id="{795ADC61-FDBC-4628-AB16-6266C3796CD0}"/>
              </a:ext>
            </a:extLst>
          </p:cNvPr>
          <p:cNvSpPr txBox="1"/>
          <p:nvPr/>
        </p:nvSpPr>
        <p:spPr>
          <a:xfrm>
            <a:off x="4686042" y="4456745"/>
            <a:ext cx="1368152" cy="923330"/>
          </a:xfrm>
          <a:prstGeom prst="rect">
            <a:avLst/>
          </a:prstGeom>
          <a:noFill/>
        </p:spPr>
        <p:txBody>
          <a:bodyPr wrap="square" rtlCol="0">
            <a:spAutoFit/>
          </a:bodyPr>
          <a:lstStyle/>
          <a:p>
            <a:r>
              <a:rPr lang="en-US" b="1" dirty="0">
                <a:solidFill>
                  <a:schemeClr val="bg1"/>
                </a:solidFill>
                <a:latin typeface="Arial Narrow" panose="020B0606020202030204" pitchFamily="34" charset="0"/>
              </a:rPr>
              <a:t>Advisory &amp; Management Committee</a:t>
            </a:r>
          </a:p>
        </p:txBody>
      </p:sp>
      <p:sp>
        <p:nvSpPr>
          <p:cNvPr id="19" name="Oval 18">
            <a:extLst>
              <a:ext uri="{FF2B5EF4-FFF2-40B4-BE49-F238E27FC236}">
                <a16:creationId xmlns:a16="http://schemas.microsoft.com/office/drawing/2014/main" id="{E358327C-4A19-4B39-9D2C-1DEDDF2EDAF4}"/>
              </a:ext>
            </a:extLst>
          </p:cNvPr>
          <p:cNvSpPr/>
          <p:nvPr/>
        </p:nvSpPr>
        <p:spPr>
          <a:xfrm>
            <a:off x="2348048" y="1556792"/>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Oval 19">
            <a:extLst>
              <a:ext uri="{FF2B5EF4-FFF2-40B4-BE49-F238E27FC236}">
                <a16:creationId xmlns:a16="http://schemas.microsoft.com/office/drawing/2014/main" id="{1547DC58-BF2A-4A8A-A47B-2A5F699015C2}"/>
              </a:ext>
            </a:extLst>
          </p:cNvPr>
          <p:cNvSpPr/>
          <p:nvPr/>
        </p:nvSpPr>
        <p:spPr>
          <a:xfrm>
            <a:off x="2348048" y="3181488"/>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1" name="Oval 20">
            <a:extLst>
              <a:ext uri="{FF2B5EF4-FFF2-40B4-BE49-F238E27FC236}">
                <a16:creationId xmlns:a16="http://schemas.microsoft.com/office/drawing/2014/main" id="{9F7E0BBA-59B3-4D73-8AA0-729762A3B094}"/>
              </a:ext>
            </a:extLst>
          </p:cNvPr>
          <p:cNvSpPr/>
          <p:nvPr/>
        </p:nvSpPr>
        <p:spPr>
          <a:xfrm>
            <a:off x="4004772" y="1579610"/>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5" name="Oval 24">
            <a:extLst>
              <a:ext uri="{FF2B5EF4-FFF2-40B4-BE49-F238E27FC236}">
                <a16:creationId xmlns:a16="http://schemas.microsoft.com/office/drawing/2014/main" id="{49BDC3B9-BE1D-45D9-8A77-0D29FB3F3974}"/>
              </a:ext>
            </a:extLst>
          </p:cNvPr>
          <p:cNvSpPr/>
          <p:nvPr/>
        </p:nvSpPr>
        <p:spPr>
          <a:xfrm>
            <a:off x="4716227" y="3181488"/>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Oval 25">
            <a:extLst>
              <a:ext uri="{FF2B5EF4-FFF2-40B4-BE49-F238E27FC236}">
                <a16:creationId xmlns:a16="http://schemas.microsoft.com/office/drawing/2014/main" id="{AAA2E624-F3F2-43BD-91E6-C838D5DCABE2}"/>
              </a:ext>
            </a:extLst>
          </p:cNvPr>
          <p:cNvSpPr/>
          <p:nvPr/>
        </p:nvSpPr>
        <p:spPr>
          <a:xfrm>
            <a:off x="6300192" y="5437350"/>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a:extLst>
              <a:ext uri="{FF2B5EF4-FFF2-40B4-BE49-F238E27FC236}">
                <a16:creationId xmlns:a16="http://schemas.microsoft.com/office/drawing/2014/main" id="{FBC04B99-16F3-4D3F-B5EF-A35BCF46B5F5}"/>
              </a:ext>
            </a:extLst>
          </p:cNvPr>
          <p:cNvSpPr/>
          <p:nvPr/>
        </p:nvSpPr>
        <p:spPr>
          <a:xfrm>
            <a:off x="6277174" y="1579610"/>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a:extLst>
              <a:ext uri="{FF2B5EF4-FFF2-40B4-BE49-F238E27FC236}">
                <a16:creationId xmlns:a16="http://schemas.microsoft.com/office/drawing/2014/main" id="{28F31A57-6FF8-4173-8BE7-28BA6343A1C4}"/>
              </a:ext>
            </a:extLst>
          </p:cNvPr>
          <p:cNvSpPr/>
          <p:nvPr/>
        </p:nvSpPr>
        <p:spPr>
          <a:xfrm>
            <a:off x="4686042" y="5512126"/>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9" name="Oval 28">
            <a:extLst>
              <a:ext uri="{FF2B5EF4-FFF2-40B4-BE49-F238E27FC236}">
                <a16:creationId xmlns:a16="http://schemas.microsoft.com/office/drawing/2014/main" id="{23183DB3-752E-44C2-9B86-11A1A3BD0103}"/>
              </a:ext>
            </a:extLst>
          </p:cNvPr>
          <p:cNvSpPr/>
          <p:nvPr/>
        </p:nvSpPr>
        <p:spPr>
          <a:xfrm>
            <a:off x="4716227" y="1603711"/>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0" name="Oval 29">
            <a:extLst>
              <a:ext uri="{FF2B5EF4-FFF2-40B4-BE49-F238E27FC236}">
                <a16:creationId xmlns:a16="http://schemas.microsoft.com/office/drawing/2014/main" id="{D1974387-4DEA-4591-98C3-CA046111EFAF}"/>
              </a:ext>
            </a:extLst>
          </p:cNvPr>
          <p:cNvSpPr/>
          <p:nvPr/>
        </p:nvSpPr>
        <p:spPr>
          <a:xfrm>
            <a:off x="6228618" y="3871339"/>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16236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nvGraphicFramePr>
        <p:xfrm>
          <a:off x="609600" y="304800"/>
          <a:ext cx="8382000" cy="51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rot="5400000">
            <a:off x="4344151" y="-2466276"/>
            <a:ext cx="677108" cy="6858001"/>
          </a:xfrm>
          <a:prstGeom prst="rect">
            <a:avLst/>
          </a:prstGeom>
          <a:noFill/>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b="1" kern="0" dirty="0">
                <a:solidFill>
                  <a:srgbClr val="0033CC"/>
                </a:solidFill>
                <a:latin typeface="Arial" panose="020B0604020202020204" pitchFamily="34" charset="0"/>
                <a:cs typeface="Arial" panose="020B0604020202020204" pitchFamily="34" charset="0"/>
              </a:rPr>
              <a:t>1</a:t>
            </a:r>
            <a:r>
              <a:rPr kumimoji="0" lang="en-US" sz="3200" b="1" u="none" strike="noStrike" kern="0" cap="none" spc="0" normalizeH="0" baseline="0" noProof="0" dirty="0">
                <a:ln>
                  <a:noFill/>
                </a:ln>
                <a:solidFill>
                  <a:srgbClr val="0033CC"/>
                </a:solidFill>
                <a:effectLst/>
                <a:uLnTx/>
                <a:uFillTx/>
                <a:latin typeface="Arial" panose="020B0604020202020204" pitchFamily="34" charset="0"/>
                <a:cs typeface="Arial" panose="020B0604020202020204" pitchFamily="34" charset="0"/>
              </a:rPr>
              <a:t>. NAPPO yearly funding</a:t>
            </a:r>
            <a:endParaRPr kumimoji="0" lang="en-US" sz="3200" b="1" u="none" strike="noStrike" kern="0" cap="none" spc="0" normalizeH="0" baseline="0" noProof="0" dirty="0">
              <a:ln>
                <a:noFill/>
              </a:ln>
              <a:solidFill>
                <a:srgbClr val="009900"/>
              </a:solidFill>
              <a:effectLst/>
              <a:uLnTx/>
              <a:uFillTx/>
              <a:latin typeface="Arial" panose="020B0604020202020204" pitchFamily="34" charset="0"/>
              <a:cs typeface="Arial" panose="020B0604020202020204" pitchFamily="34" charset="0"/>
            </a:endParaRPr>
          </a:p>
        </p:txBody>
      </p:sp>
      <p:graphicFrame>
        <p:nvGraphicFramePr>
          <p:cNvPr id="21" name="Diagram 20"/>
          <p:cNvGraphicFramePr/>
          <p:nvPr>
            <p:extLst>
              <p:ext uri="{D42A27DB-BD31-4B8C-83A1-F6EECF244321}">
                <p14:modId xmlns:p14="http://schemas.microsoft.com/office/powerpoint/2010/main" val="3526549103"/>
              </p:ext>
            </p:extLst>
          </p:nvPr>
        </p:nvGraphicFramePr>
        <p:xfrm>
          <a:off x="1475656" y="1772816"/>
          <a:ext cx="6414099" cy="28083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a:extLst>
              <a:ext uri="{FF2B5EF4-FFF2-40B4-BE49-F238E27FC236}">
                <a16:creationId xmlns:a16="http://schemas.microsoft.com/office/drawing/2014/main" id="{3EBD4770-D19E-4673-9BE7-8DF77402180D}"/>
              </a:ext>
            </a:extLst>
          </p:cNvPr>
          <p:cNvSpPr txBox="1"/>
          <p:nvPr/>
        </p:nvSpPr>
        <p:spPr>
          <a:xfrm>
            <a:off x="1126929" y="4941168"/>
            <a:ext cx="6984776"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Salaries, travel, professional development, operational, recurring costs</a:t>
            </a:r>
          </a:p>
        </p:txBody>
      </p:sp>
    </p:spTree>
    <p:extLst>
      <p:ext uri="{BB962C8B-B14F-4D97-AF65-F5344CB8AC3E}">
        <p14:creationId xmlns:p14="http://schemas.microsoft.com/office/powerpoint/2010/main" val="1740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244" y="1628800"/>
            <a:ext cx="8568952" cy="584775"/>
          </a:xfrm>
          <a:prstGeom prst="rect">
            <a:avLst/>
          </a:prstGeom>
        </p:spPr>
        <p:txBody>
          <a:bodyPr wrap="square">
            <a:spAutoFit/>
          </a:bodyPr>
          <a:lstStyle/>
          <a:p>
            <a:pPr algn="ctr"/>
            <a:r>
              <a:rPr lang="en-US" sz="3200" b="1" dirty="0">
                <a:solidFill>
                  <a:srgbClr val="CC3300"/>
                </a:solidFill>
                <a:latin typeface="Arial" panose="020B0604020202020204" pitchFamily="34" charset="0"/>
                <a:cs typeface="Arial" panose="020B0604020202020204" pitchFamily="34" charset="0"/>
              </a:rPr>
              <a:t>2. The state of NAPPO – 2019</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a:extLst>
              <a:ext uri="{FF2B5EF4-FFF2-40B4-BE49-F238E27FC236}">
                <a16:creationId xmlns:a16="http://schemas.microsoft.com/office/drawing/2014/main" id="{41AD487E-EF00-468E-9988-7458245A6AC4}"/>
              </a:ext>
            </a:extLst>
          </p:cNvPr>
          <p:cNvGraphicFramePr>
            <a:graphicFrameLocks noGrp="1"/>
          </p:cNvGraphicFramePr>
          <p:nvPr>
            <p:extLst>
              <p:ext uri="{D42A27DB-BD31-4B8C-83A1-F6EECF244321}">
                <p14:modId xmlns:p14="http://schemas.microsoft.com/office/powerpoint/2010/main" val="2055733658"/>
              </p:ext>
            </p:extLst>
          </p:nvPr>
        </p:nvGraphicFramePr>
        <p:xfrm>
          <a:off x="1259632" y="3430397"/>
          <a:ext cx="6924600" cy="2712720"/>
        </p:xfrm>
        <a:graphic>
          <a:graphicData uri="http://schemas.openxmlformats.org/drawingml/2006/table">
            <a:tbl>
              <a:tblPr firstRow="1" bandRow="1">
                <a:tableStyleId>{21E4AEA4-8DFA-4A89-87EB-49C32662AFE0}</a:tableStyleId>
              </a:tblPr>
              <a:tblGrid>
                <a:gridCol w="3469059">
                  <a:extLst>
                    <a:ext uri="{9D8B030D-6E8A-4147-A177-3AD203B41FA5}">
                      <a16:colId xmlns:a16="http://schemas.microsoft.com/office/drawing/2014/main" val="3227431971"/>
                    </a:ext>
                  </a:extLst>
                </a:gridCol>
                <a:gridCol w="3455541">
                  <a:extLst>
                    <a:ext uri="{9D8B030D-6E8A-4147-A177-3AD203B41FA5}">
                      <a16:colId xmlns:a16="http://schemas.microsoft.com/office/drawing/2014/main" val="4205798759"/>
                    </a:ext>
                  </a:extLst>
                </a:gridCol>
              </a:tblGrid>
              <a:tr h="322835">
                <a:tc>
                  <a:txBody>
                    <a:bodyPr/>
                    <a:lstStyle/>
                    <a:p>
                      <a:pPr algn="ctr"/>
                      <a:r>
                        <a:rPr lang="en-US" sz="2000" dirty="0">
                          <a:solidFill>
                            <a:schemeClr val="tx1"/>
                          </a:solidFill>
                          <a:latin typeface="Arial Narrow" panose="020B0606020202030204" pitchFamily="34" charset="0"/>
                        </a:rPr>
                        <a:t>Finite</a:t>
                      </a:r>
                    </a:p>
                  </a:txBody>
                  <a:tcPr>
                    <a:solidFill>
                      <a:schemeClr val="bg1">
                        <a:lumMod val="95000"/>
                      </a:schemeClr>
                    </a:solidFill>
                  </a:tcPr>
                </a:tc>
                <a:tc>
                  <a:txBody>
                    <a:bodyPr/>
                    <a:lstStyle/>
                    <a:p>
                      <a:pPr algn="ctr"/>
                      <a:r>
                        <a:rPr lang="en-US" sz="2000" dirty="0">
                          <a:solidFill>
                            <a:srgbClr val="009900"/>
                          </a:solidFill>
                          <a:latin typeface="Arial Narrow" panose="020B0606020202030204" pitchFamily="34" charset="0"/>
                        </a:rPr>
                        <a:t>Always ongoing</a:t>
                      </a:r>
                    </a:p>
                  </a:txBody>
                  <a:tcPr>
                    <a:solidFill>
                      <a:schemeClr val="bg1">
                        <a:lumMod val="95000"/>
                      </a:schemeClr>
                    </a:solidFill>
                  </a:tcPr>
                </a:tc>
                <a:extLst>
                  <a:ext uri="{0D108BD9-81ED-4DB2-BD59-A6C34878D82A}">
                    <a16:rowId xmlns:a16="http://schemas.microsoft.com/office/drawing/2014/main" val="2821807698"/>
                  </a:ext>
                </a:extLst>
              </a:tr>
              <a:tr h="394843">
                <a:tc>
                  <a:txBody>
                    <a:bodyPr/>
                    <a:lstStyle/>
                    <a:p>
                      <a:pPr algn="ctr"/>
                      <a:r>
                        <a:rPr lang="en-US" sz="2000" dirty="0">
                          <a:latin typeface="Arial Narrow" panose="020B0606020202030204" pitchFamily="34" charset="0"/>
                        </a:rPr>
                        <a:t>Update existing regional standards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latin typeface="Arial Narrow" panose="020B0606020202030204" pitchFamily="34" charset="0"/>
                        </a:rPr>
                        <a:t>1. Phytosanitary Alert System</a:t>
                      </a:r>
                      <a:endParaRPr lang="en-US" sz="2000" dirty="0">
                        <a:solidFill>
                          <a:schemeClr val="tx1"/>
                        </a:solidFill>
                        <a:latin typeface="Arial Narrow" panose="020B0606020202030204" pitchFamily="34" charset="0"/>
                      </a:endParaRPr>
                    </a:p>
                  </a:txBody>
                  <a:tcPr>
                    <a:solidFill>
                      <a:schemeClr val="bg1">
                        <a:lumMod val="95000"/>
                      </a:schemeClr>
                    </a:solidFill>
                  </a:tcPr>
                </a:tc>
                <a:extLst>
                  <a:ext uri="{0D108BD9-81ED-4DB2-BD59-A6C34878D82A}">
                    <a16:rowId xmlns:a16="http://schemas.microsoft.com/office/drawing/2014/main" val="42006112"/>
                  </a:ext>
                </a:extLst>
              </a:tr>
              <a:tr h="394843">
                <a:tc>
                  <a:txBody>
                    <a:bodyPr/>
                    <a:lstStyle/>
                    <a:p>
                      <a:pPr algn="ctr"/>
                      <a:r>
                        <a:rPr lang="en-US" sz="2000" dirty="0">
                          <a:latin typeface="Arial Narrow" panose="020B0606020202030204" pitchFamily="34" charset="0"/>
                        </a:rPr>
                        <a:t>Develop new regional standards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Arial Narrow" panose="020B0606020202030204" pitchFamily="34" charset="0"/>
                        </a:rPr>
                        <a:t>2. Electronic Certification</a:t>
                      </a:r>
                      <a:endParaRPr lang="en-US" sz="2000" dirty="0">
                        <a:solidFill>
                          <a:schemeClr val="tx1"/>
                        </a:solidFill>
                        <a:latin typeface="Arial Narrow" panose="020B0606020202030204" pitchFamily="34" charset="0"/>
                      </a:endParaRPr>
                    </a:p>
                  </a:txBody>
                  <a:tcPr>
                    <a:solidFill>
                      <a:schemeClr val="bg1">
                        <a:lumMod val="95000"/>
                      </a:schemeClr>
                    </a:solidFill>
                  </a:tcPr>
                </a:tc>
                <a:extLst>
                  <a:ext uri="{0D108BD9-81ED-4DB2-BD59-A6C34878D82A}">
                    <a16:rowId xmlns:a16="http://schemas.microsoft.com/office/drawing/2014/main" val="3051794952"/>
                  </a:ext>
                </a:extLst>
              </a:tr>
              <a:tr h="394843">
                <a:tc>
                  <a:txBody>
                    <a:bodyPr/>
                    <a:lstStyle/>
                    <a:p>
                      <a:pPr algn="ctr"/>
                      <a:r>
                        <a:rPr lang="en-US" sz="2000" dirty="0">
                          <a:latin typeface="Arial Narrow" panose="020B0606020202030204" pitchFamily="34" charset="0"/>
                        </a:rPr>
                        <a:t>Offer workshops, symposia</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solidFill>
                            <a:schemeClr val="tx1"/>
                          </a:solidFill>
                          <a:latin typeface="Arial Narrow" panose="020B0606020202030204" pitchFamily="34" charset="0"/>
                        </a:rPr>
                        <a:t>3. Potato Appendix 1 – pest list</a:t>
                      </a:r>
                    </a:p>
                  </a:txBody>
                  <a:tcPr>
                    <a:solidFill>
                      <a:schemeClr val="bg1">
                        <a:lumMod val="95000"/>
                      </a:schemeClr>
                    </a:solidFill>
                  </a:tcPr>
                </a:tc>
                <a:extLst>
                  <a:ext uri="{0D108BD9-81ED-4DB2-BD59-A6C34878D82A}">
                    <a16:rowId xmlns:a16="http://schemas.microsoft.com/office/drawing/2014/main" val="2270239773"/>
                  </a:ext>
                </a:extLst>
              </a:tr>
              <a:tr h="394843">
                <a:tc>
                  <a:txBody>
                    <a:bodyPr/>
                    <a:lstStyle/>
                    <a:p>
                      <a:pPr algn="ctr"/>
                      <a:r>
                        <a:rPr lang="en-US" sz="2000" dirty="0">
                          <a:latin typeface="Arial Narrow" panose="020B0606020202030204" pitchFamily="34" charset="0"/>
                        </a:rPr>
                        <a:t>Develop discussion, science &amp; technology or other documents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solidFill>
                            <a:schemeClr val="tx1"/>
                          </a:solidFill>
                          <a:latin typeface="Arial Narrow" panose="020B0606020202030204" pitchFamily="34" charset="0"/>
                        </a:rPr>
                        <a:t>4. Stakeholder and </a:t>
                      </a:r>
                    </a:p>
                    <a:p>
                      <a:pPr algn="ctr"/>
                      <a:r>
                        <a:rPr lang="en-US" sz="2000" dirty="0">
                          <a:solidFill>
                            <a:schemeClr val="tx1"/>
                          </a:solidFill>
                          <a:latin typeface="Arial Narrow" panose="020B0606020202030204" pitchFamily="34" charset="0"/>
                        </a:rPr>
                        <a:t>5. </a:t>
                      </a:r>
                      <a:r>
                        <a:rPr lang="en-US" sz="2400" dirty="0">
                          <a:solidFill>
                            <a:srgbClr val="0033CC"/>
                          </a:solidFill>
                          <a:latin typeface="Arial Narrow" panose="020B0606020202030204" pitchFamily="34" charset="0"/>
                        </a:rPr>
                        <a:t>Regional engagement - GICSV</a:t>
                      </a:r>
                    </a:p>
                  </a:txBody>
                  <a:tcPr>
                    <a:solidFill>
                      <a:schemeClr val="bg1">
                        <a:lumMod val="95000"/>
                      </a:schemeClr>
                    </a:solidFill>
                  </a:tcPr>
                </a:tc>
                <a:extLst>
                  <a:ext uri="{0D108BD9-81ED-4DB2-BD59-A6C34878D82A}">
                    <a16:rowId xmlns:a16="http://schemas.microsoft.com/office/drawing/2014/main" val="2540410700"/>
                  </a:ext>
                </a:extLst>
              </a:tr>
            </a:tbl>
          </a:graphicData>
        </a:graphic>
      </p:graphicFrame>
      <p:sp>
        <p:nvSpPr>
          <p:cNvPr id="4" name="TextBox 3">
            <a:extLst>
              <a:ext uri="{FF2B5EF4-FFF2-40B4-BE49-F238E27FC236}">
                <a16:creationId xmlns:a16="http://schemas.microsoft.com/office/drawing/2014/main" id="{BAF74F0C-608D-460B-9A00-5E480E73811B}"/>
              </a:ext>
            </a:extLst>
          </p:cNvPr>
          <p:cNvSpPr txBox="1"/>
          <p:nvPr/>
        </p:nvSpPr>
        <p:spPr>
          <a:xfrm>
            <a:off x="1516034" y="2573616"/>
            <a:ext cx="4437433"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NAPPO projects can be …</a:t>
            </a:r>
          </a:p>
        </p:txBody>
      </p:sp>
      <p:sp>
        <p:nvSpPr>
          <p:cNvPr id="5" name="Rectangle 4">
            <a:extLst>
              <a:ext uri="{FF2B5EF4-FFF2-40B4-BE49-F238E27FC236}">
                <a16:creationId xmlns:a16="http://schemas.microsoft.com/office/drawing/2014/main" id="{018CA97C-B04B-4C4B-BB2C-D10D56B766F4}"/>
              </a:ext>
            </a:extLst>
          </p:cNvPr>
          <p:cNvSpPr/>
          <p:nvPr/>
        </p:nvSpPr>
        <p:spPr>
          <a:xfrm>
            <a:off x="4721932" y="3346597"/>
            <a:ext cx="3528392"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356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628800"/>
            <a:ext cx="8568952" cy="584775"/>
          </a:xfrm>
          <a:prstGeom prst="rect">
            <a:avLst/>
          </a:prstGeom>
        </p:spPr>
        <p:txBody>
          <a:bodyPr wrap="square">
            <a:spAutoFit/>
          </a:bodyPr>
          <a:lstStyle/>
          <a:p>
            <a:pPr algn="ctr"/>
            <a:r>
              <a:rPr lang="en-US" sz="3200" b="1" dirty="0">
                <a:solidFill>
                  <a:srgbClr val="CC3300"/>
                </a:solidFill>
                <a:latin typeface="Arial" panose="020B0604020202020204" pitchFamily="34" charset="0"/>
                <a:cs typeface="Arial" panose="020B0604020202020204" pitchFamily="34" charset="0"/>
              </a:rPr>
              <a:t>2. The state of NAPPO – 2019</a:t>
            </a:r>
          </a:p>
        </p:txBody>
      </p:sp>
      <p:sp>
        <p:nvSpPr>
          <p:cNvPr id="7" name="TextBox 6"/>
          <p:cNvSpPr txBox="1"/>
          <p:nvPr/>
        </p:nvSpPr>
        <p:spPr>
          <a:xfrm>
            <a:off x="971600" y="2615421"/>
            <a:ext cx="7416824" cy="3477875"/>
          </a:xfrm>
          <a:prstGeom prst="rect">
            <a:avLst/>
          </a:prstGeom>
          <a:noFill/>
        </p:spPr>
        <p:txBody>
          <a:bodyPr wrap="square" rtlCol="0">
            <a:spAutoFit/>
          </a:bodyPr>
          <a:lstStyle/>
          <a:p>
            <a:r>
              <a:rPr lang="en-US" sz="2800" dirty="0">
                <a:solidFill>
                  <a:srgbClr val="009900"/>
                </a:solidFill>
                <a:latin typeface="Arial" panose="020B0604020202020204" pitchFamily="34" charset="0"/>
                <a:cs typeface="Arial" panose="020B0604020202020204" pitchFamily="34" charset="0"/>
              </a:rPr>
              <a:t>ending in </a:t>
            </a:r>
            <a:r>
              <a:rPr lang="en-US" sz="2800" b="1" dirty="0">
                <a:solidFill>
                  <a:srgbClr val="009900"/>
                </a:solidFill>
                <a:latin typeface="Arial" panose="020B0604020202020204" pitchFamily="34" charset="0"/>
                <a:cs typeface="Arial" panose="020B0604020202020204" pitchFamily="34" charset="0"/>
              </a:rPr>
              <a:t>2019-2020</a:t>
            </a:r>
            <a:endParaRPr lang="en-US" sz="2800" dirty="0">
              <a:solidFill>
                <a:srgbClr val="009900"/>
              </a:solidFill>
              <a:latin typeface="Arial" panose="020B0604020202020204" pitchFamily="34" charset="0"/>
              <a:cs typeface="Arial" panose="020B0604020202020204" pitchFamily="34" charset="0"/>
            </a:endParaRPr>
          </a:p>
          <a:p>
            <a:pPr lvl="2" indent="-514350">
              <a:buFont typeface="+mj-lt"/>
              <a:buAutoNum type="arabicPeriod" startAt="6"/>
            </a:pPr>
            <a:r>
              <a:rPr lang="en-US" sz="2400" dirty="0">
                <a:latin typeface="Arial" panose="020B0604020202020204" pitchFamily="34" charset="0"/>
                <a:cs typeface="Arial" panose="020B0604020202020204" pitchFamily="34" charset="0"/>
              </a:rPr>
              <a:t>Revision of RSPM 9 – authorization of laboratories</a:t>
            </a:r>
          </a:p>
          <a:p>
            <a:pPr lvl="2" indent="-514350">
              <a:buFont typeface="+mj-lt"/>
              <a:buAutoNum type="arabicPeriod" startAt="6"/>
            </a:pPr>
            <a:r>
              <a:rPr lang="en-US" sz="2400" dirty="0">
                <a:latin typeface="Arial" panose="020B0604020202020204" pitchFamily="34" charset="0"/>
                <a:cs typeface="Arial" panose="020B0604020202020204" pitchFamily="34" charset="0"/>
              </a:rPr>
              <a:t>Revision of RSPM 35 – plants for planting – pome, stone fruit, vines</a:t>
            </a:r>
          </a:p>
          <a:p>
            <a:pPr lvl="2" indent="-514350">
              <a:buFont typeface="+mj-lt"/>
              <a:buAutoNum type="arabicPeriod" startAt="6"/>
            </a:pPr>
            <a:r>
              <a:rPr lang="en-US" sz="2400" dirty="0">
                <a:solidFill>
                  <a:srgbClr val="0033CC"/>
                </a:solidFill>
                <a:latin typeface="Arial" panose="020B0604020202020204" pitchFamily="34" charset="0"/>
                <a:cs typeface="Arial" panose="020B0604020202020204" pitchFamily="34" charset="0"/>
              </a:rPr>
              <a:t>ISPM 38 implementation workshop</a:t>
            </a:r>
          </a:p>
          <a:p>
            <a:pPr lvl="2" indent="-514350">
              <a:buFont typeface="+mj-lt"/>
              <a:buAutoNum type="arabicPeriod" startAt="6"/>
            </a:pPr>
            <a:r>
              <a:rPr lang="en-US" sz="2400" dirty="0">
                <a:latin typeface="Arial" panose="020B0604020202020204" pitchFamily="34" charset="0"/>
                <a:cs typeface="Arial" panose="020B0604020202020204" pitchFamily="34" charset="0"/>
              </a:rPr>
              <a:t>Lymantriids S&amp;T Document</a:t>
            </a:r>
          </a:p>
          <a:p>
            <a:pPr lvl="2" indent="-514350">
              <a:buFont typeface="+mj-lt"/>
              <a:buAutoNum type="arabicPeriod" startAt="6"/>
            </a:pPr>
            <a:r>
              <a:rPr lang="en-US" sz="2400" dirty="0">
                <a:solidFill>
                  <a:srgbClr val="0033CC"/>
                </a:solidFill>
                <a:latin typeface="Arial" panose="020B0604020202020204" pitchFamily="34" charset="0"/>
                <a:cs typeface="Arial" panose="020B0604020202020204" pitchFamily="34" charset="0"/>
              </a:rPr>
              <a:t>Risk-Based Sampling Manual</a:t>
            </a:r>
          </a:p>
          <a:p>
            <a:pPr lvl="2" indent="-514350">
              <a:buFont typeface="+mj-lt"/>
              <a:buAutoNum type="arabicPeriod" startAt="6"/>
            </a:pPr>
            <a:r>
              <a:rPr lang="en-US" sz="2400" dirty="0">
                <a:latin typeface="Arial" panose="020B0604020202020204" pitchFamily="34" charset="0"/>
                <a:cs typeface="Arial" panose="020B0604020202020204" pitchFamily="34" charset="0"/>
              </a:rPr>
              <a:t>Foundational Documents</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9480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7868</TotalTime>
  <Words>727</Words>
  <Application>Microsoft Office PowerPoint</Application>
  <PresentationFormat>On-screen Show (4:3)</PresentationFormat>
  <Paragraphs>149</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Narrow</vt:lpstr>
      <vt:lpstr>Calibri</vt:lpstr>
      <vt:lpstr>Stone Sans</vt:lpstr>
      <vt:lpstr>Default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CFIA-ACIA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Alba</dc:creator>
  <cp:lastModifiedBy>Stephanie Bloem</cp:lastModifiedBy>
  <cp:revision>242</cp:revision>
  <dcterms:created xsi:type="dcterms:W3CDTF">2011-06-16T12:54:33Z</dcterms:created>
  <dcterms:modified xsi:type="dcterms:W3CDTF">2019-10-06T18:40:18Z</dcterms:modified>
</cp:coreProperties>
</file>