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5" r:id="rId2"/>
    <p:sldId id="271" r:id="rId3"/>
    <p:sldId id="272" r:id="rId4"/>
    <p:sldId id="273" r:id="rId5"/>
    <p:sldId id="274" r:id="rId6"/>
    <p:sldId id="276" r:id="rId7"/>
    <p:sldId id="286" r:id="rId8"/>
    <p:sldId id="287" r:id="rId9"/>
    <p:sldId id="281" r:id="rId10"/>
    <p:sldId id="282" r:id="rId11"/>
    <p:sldId id="283" r:id="rId12"/>
    <p:sldId id="284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44" d="100"/>
          <a:sy n="44" d="100"/>
        </p:scale>
        <p:origin x="138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4042A-19A9-4470-A8F4-960681866350}" type="datetimeFigureOut">
              <a:rPr lang="zh-CN" altLang="en-US" smtClean="0"/>
              <a:pPr/>
              <a:t>2020/6/9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E9B08-5CD1-4FA2-873D-10F787A310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99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12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Excellencies,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Distinguished Guests,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Esteemed Colleagues,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Ladies and Gentlemen,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the International Year of Plant Health we are here to present you the Global Action for FAW control, its key elements and how the action  will be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4F5B-7FCA-4941-B673-9BFF7B82160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0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1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8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549" y="5791200"/>
            <a:ext cx="3252216" cy="9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4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1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2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4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0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2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A585-7316-4591-B5D8-271F321AAB70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FFFBC-661D-4447-83A7-29B1EFB583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countryprofiles/index.asp?lang=en&amp;iso3=SA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609600"/>
            <a:ext cx="87630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altLang="zh-CN" sz="4500" dirty="0">
                <a:solidFill>
                  <a:srgbClr val="C00000"/>
                </a:solidFill>
                <a:cs typeface="Calibri Light" panose="020F0302020204030204" pitchFamily="34" charset="0"/>
              </a:rPr>
              <a:t>FAO Global Action for FAW Control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altLang="zh-CN" sz="4000" b="1" i="1" dirty="0">
                <a:cs typeface="Calibri Light" panose="020F0302020204030204" pitchFamily="34" charset="0"/>
              </a:rPr>
              <a:t>in Relation to the IPPC Mandates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1BB6B40-4E60-46A6-8BD3-44DD566E8D28}"/>
              </a:ext>
            </a:extLst>
          </p:cNvPr>
          <p:cNvSpPr/>
          <p:nvPr/>
        </p:nvSpPr>
        <p:spPr>
          <a:xfrm>
            <a:off x="1143000" y="3173849"/>
            <a:ext cx="6781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52463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000" dirty="0">
                <a:solidFill>
                  <a:srgbClr val="002060"/>
                </a:solidFill>
                <a:ea typeface="Arial Unicode MS" pitchFamily="34" charset="-122"/>
                <a:cs typeface="Arial" pitchFamily="34" charset="0"/>
              </a:rPr>
              <a:t>Jingyuan Xia, IPPC Secretary</a:t>
            </a:r>
          </a:p>
          <a:p>
            <a:pPr algn="ctr" defTabSz="652463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000" dirty="0">
                <a:solidFill>
                  <a:srgbClr val="002060"/>
                </a:solidFill>
                <a:ea typeface="Arial Unicode MS" pitchFamily="34" charset="-122"/>
                <a:cs typeface="Arial" pitchFamily="34" charset="0"/>
              </a:rPr>
              <a:t>June </a:t>
            </a:r>
            <a:r>
              <a:rPr lang="en-US" altLang="zh-CN" sz="3000" dirty="0">
                <a:solidFill>
                  <a:srgbClr val="002060"/>
                </a:solidFill>
                <a:ea typeface="Arial Unicode MS" pitchFamily="34" charset="-122"/>
                <a:cs typeface="Arial" pitchFamily="34" charset="0"/>
              </a:rPr>
              <a:t>2020</a:t>
            </a:r>
            <a:r>
              <a:rPr lang="en-US" altLang="en-US" sz="3000" dirty="0">
                <a:solidFill>
                  <a:srgbClr val="002060"/>
                </a:solidFill>
                <a:ea typeface="Arial Unicode MS" pitchFamily="34" charset="-122"/>
                <a:cs typeface="Arial" pitchFamily="34" charset="0"/>
              </a:rPr>
              <a:t>, FAO-HQs, Rome, Italy</a:t>
            </a:r>
          </a:p>
        </p:txBody>
      </p:sp>
    </p:spTree>
    <p:extLst>
      <p:ext uri="{BB962C8B-B14F-4D97-AF65-F5344CB8AC3E}">
        <p14:creationId xmlns:p14="http://schemas.microsoft.com/office/powerpoint/2010/main" val="720665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10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CF7AE8-D671-47C1-8946-65AD656C7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9199"/>
            <a:ext cx="9067800" cy="1080001"/>
          </a:xfrm>
        </p:spPr>
        <p:txBody>
          <a:bodyPr>
            <a:normAutofit/>
          </a:bodyPr>
          <a:lstStyle/>
          <a:p>
            <a:r>
              <a:rPr lang="en-US" sz="5500" dirty="0"/>
              <a:t>Coordination</a:t>
            </a: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C8A1C347-D51C-4C17-98F1-92BAC7A32E3F}"/>
              </a:ext>
            </a:extLst>
          </p:cNvPr>
          <p:cNvSpPr/>
          <p:nvPr/>
        </p:nvSpPr>
        <p:spPr>
          <a:xfrm>
            <a:off x="3151019" y="1447800"/>
            <a:ext cx="2874442" cy="108000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+mj-lt"/>
              </a:rPr>
              <a:t>FAO FAW Steering Committee</a:t>
            </a:r>
          </a:p>
        </p:txBody>
      </p:sp>
      <p:cxnSp>
        <p:nvCxnSpPr>
          <p:cNvPr id="10" name="Straight Arrow Connector 22">
            <a:extLst>
              <a:ext uri="{FF2B5EF4-FFF2-40B4-BE49-F238E27FC236}">
                <a16:creationId xmlns:a16="http://schemas.microsoft.com/office/drawing/2014/main" id="{46BF9C3C-2080-40B2-B214-025F6456CF12}"/>
              </a:ext>
            </a:extLst>
          </p:cNvPr>
          <p:cNvCxnSpPr>
            <a:cxnSpLocks/>
          </p:cNvCxnSpPr>
          <p:nvPr/>
        </p:nvCxnSpPr>
        <p:spPr>
          <a:xfrm flipH="1">
            <a:off x="4508595" y="2853802"/>
            <a:ext cx="570" cy="10058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id="{D47E743D-A12A-4326-85BC-6AA5E47587C7}"/>
              </a:ext>
            </a:extLst>
          </p:cNvPr>
          <p:cNvSpPr/>
          <p:nvPr/>
        </p:nvSpPr>
        <p:spPr>
          <a:xfrm>
            <a:off x="334168" y="1523999"/>
            <a:ext cx="2484945" cy="161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2200" dirty="0">
                <a:solidFill>
                  <a:schemeClr val="bg1"/>
                </a:solidFill>
                <a:latin typeface="+mj-lt"/>
              </a:rPr>
              <a:t>FAO FAW Tech Committee</a:t>
            </a:r>
            <a:endParaRPr lang="en-US" altLang="zh-CN" sz="2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52AF3490-D83F-48BC-B305-FEEEC1F8EA11}"/>
              </a:ext>
            </a:extLst>
          </p:cNvPr>
          <p:cNvCxnSpPr>
            <a:cxnSpLocks/>
          </p:cNvCxnSpPr>
          <p:nvPr/>
        </p:nvCxnSpPr>
        <p:spPr>
          <a:xfrm>
            <a:off x="1600200" y="2934660"/>
            <a:ext cx="0" cy="646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3">
            <a:extLst>
              <a:ext uri="{FF2B5EF4-FFF2-40B4-BE49-F238E27FC236}">
                <a16:creationId xmlns:a16="http://schemas.microsoft.com/office/drawing/2014/main" id="{DE44B11E-62F0-461D-AB56-2FA90AE3C4ED}"/>
              </a:ext>
            </a:extLst>
          </p:cNvPr>
          <p:cNvSpPr/>
          <p:nvPr/>
        </p:nvSpPr>
        <p:spPr>
          <a:xfrm>
            <a:off x="3298020" y="2752070"/>
            <a:ext cx="2562137" cy="108000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+mj-lt"/>
              </a:rPr>
              <a:t>IPPC FAW Steering Group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E59795B-8384-4E6E-B68A-E067EB060F8C}"/>
              </a:ext>
            </a:extLst>
          </p:cNvPr>
          <p:cNvSpPr/>
          <p:nvPr/>
        </p:nvSpPr>
        <p:spPr>
          <a:xfrm>
            <a:off x="3436687" y="4045884"/>
            <a:ext cx="2278313" cy="108000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+mj-lt"/>
              </a:rPr>
              <a:t>RPPO FAW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+mj-lt"/>
              </a:rPr>
              <a:t>Task Forces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543C6E70-6EAA-4CFD-A4F4-E683758ACFAF}"/>
              </a:ext>
            </a:extLst>
          </p:cNvPr>
          <p:cNvSpPr/>
          <p:nvPr/>
        </p:nvSpPr>
        <p:spPr>
          <a:xfrm>
            <a:off x="334169" y="3337525"/>
            <a:ext cx="2431156" cy="1628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2200" dirty="0">
                <a:solidFill>
                  <a:schemeClr val="bg1"/>
                </a:solidFill>
                <a:latin typeface="+mj-lt"/>
              </a:rPr>
              <a:t>IPPC-related Tech Group</a:t>
            </a:r>
            <a:endParaRPr lang="en-US" altLang="zh-CN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2EBF1D2E-7E12-4E4B-AA76-6D87E1DE651A}"/>
              </a:ext>
            </a:extLst>
          </p:cNvPr>
          <p:cNvSpPr/>
          <p:nvPr/>
        </p:nvSpPr>
        <p:spPr>
          <a:xfrm>
            <a:off x="6247696" y="3362920"/>
            <a:ext cx="2431156" cy="1628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2000" dirty="0">
                <a:solidFill>
                  <a:schemeClr val="bg1"/>
                </a:solidFill>
                <a:latin typeface="+mj-lt"/>
              </a:rPr>
              <a:t>IPPC FAW Working Group</a:t>
            </a:r>
          </a:p>
          <a:p>
            <a:pPr algn="ctr"/>
            <a:r>
              <a:rPr lang="en-GB" altLang="zh-CN" sz="2000" dirty="0">
                <a:solidFill>
                  <a:schemeClr val="bg1"/>
                </a:solidFill>
                <a:latin typeface="+mj-lt"/>
              </a:rPr>
              <a:t>(IPPC+RPPOs)</a:t>
            </a:r>
            <a:endParaRPr lang="en-US" altLang="zh-CN" sz="20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446B1E88-79B6-4BCD-87D2-123A2D461CF2}"/>
              </a:ext>
            </a:extLst>
          </p:cNvPr>
          <p:cNvCxnSpPr>
            <a:cxnSpLocks/>
          </p:cNvCxnSpPr>
          <p:nvPr/>
        </p:nvCxnSpPr>
        <p:spPr>
          <a:xfrm>
            <a:off x="2590728" y="2331466"/>
            <a:ext cx="572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73288CD3-066B-4FA0-B54C-8D7ABCE46CB6}"/>
              </a:ext>
            </a:extLst>
          </p:cNvPr>
          <p:cNvCxnSpPr>
            <a:cxnSpLocks/>
          </p:cNvCxnSpPr>
          <p:nvPr/>
        </p:nvCxnSpPr>
        <p:spPr>
          <a:xfrm>
            <a:off x="1693821" y="3393949"/>
            <a:ext cx="1654576" cy="35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97B02AA3-C2AA-43AD-8882-82C1AFA25D19}"/>
              </a:ext>
            </a:extLst>
          </p:cNvPr>
          <p:cNvCxnSpPr>
            <a:cxnSpLocks/>
          </p:cNvCxnSpPr>
          <p:nvPr/>
        </p:nvCxnSpPr>
        <p:spPr>
          <a:xfrm flipV="1">
            <a:off x="5638800" y="4191000"/>
            <a:ext cx="661787" cy="177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237416A1-BBFF-4AE7-B754-95838263D4E0}"/>
              </a:ext>
            </a:extLst>
          </p:cNvPr>
          <p:cNvCxnSpPr>
            <a:cxnSpLocks/>
          </p:cNvCxnSpPr>
          <p:nvPr/>
        </p:nvCxnSpPr>
        <p:spPr>
          <a:xfrm>
            <a:off x="5764331" y="3553412"/>
            <a:ext cx="483365" cy="623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48105889-21E3-407D-8029-09C732D5CE93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4572000" y="3778448"/>
            <a:ext cx="3844" cy="267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8632BDA7-4679-43F7-9103-F684FD403546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579089" y="2331466"/>
            <a:ext cx="0" cy="420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11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1511889-C5B7-456A-AD56-3FB7208F7A90}"/>
              </a:ext>
            </a:extLst>
          </p:cNvPr>
          <p:cNvSpPr txBox="1">
            <a:spLocks/>
          </p:cNvSpPr>
          <p:nvPr/>
        </p:nvSpPr>
        <p:spPr>
          <a:xfrm>
            <a:off x="990600" y="139199"/>
            <a:ext cx="6955250" cy="1080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500" dirty="0"/>
              <a:t>Communication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BE8C017-94D9-4663-B585-53B378659001}"/>
              </a:ext>
            </a:extLst>
          </p:cNvPr>
          <p:cNvSpPr/>
          <p:nvPr/>
        </p:nvSpPr>
        <p:spPr>
          <a:xfrm>
            <a:off x="493295" y="1295400"/>
            <a:ext cx="811730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Develop</a:t>
            </a:r>
            <a:r>
              <a:rPr lang="en-US" altLang="zh-CN" sz="3000" dirty="0">
                <a:solidFill>
                  <a:srgbClr val="002060"/>
                </a:solidFill>
              </a:rPr>
              <a:t> a series of advocacy materials on prevention of the FAW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Disseminate</a:t>
            </a:r>
            <a:r>
              <a:rPr lang="en-US" altLang="zh-CN" sz="3000" dirty="0">
                <a:solidFill>
                  <a:srgbClr val="002060"/>
                </a:solidFill>
              </a:rPr>
              <a:t> knowledge and information on FAW prevention through all kinds of advocacy tools, such as </a:t>
            </a:r>
            <a:r>
              <a:rPr lang="en-GB" altLang="zh-CN" sz="3000" u="sng" dirty="0">
                <a:solidFill>
                  <a:srgbClr val="002060"/>
                </a:solidFill>
              </a:rPr>
              <a:t>Digital</a:t>
            </a:r>
            <a:r>
              <a:rPr lang="en-GB" altLang="zh-CN" sz="3000" dirty="0">
                <a:solidFill>
                  <a:srgbClr val="002060"/>
                </a:solidFill>
              </a:rPr>
              <a:t> (website, social media, and videos), </a:t>
            </a:r>
            <a:r>
              <a:rPr lang="en-GB" altLang="zh-CN" sz="3000" u="sng" dirty="0">
                <a:solidFill>
                  <a:srgbClr val="002060"/>
                </a:solidFill>
              </a:rPr>
              <a:t>Media</a:t>
            </a:r>
            <a:r>
              <a:rPr lang="en-GB" altLang="zh-CN" sz="3000" dirty="0">
                <a:solidFill>
                  <a:srgbClr val="002060"/>
                </a:solidFill>
              </a:rPr>
              <a:t> (press releases, news stories, and interviews), and </a:t>
            </a:r>
            <a:r>
              <a:rPr lang="en-GB" altLang="zh-CN" sz="3000" u="sng" dirty="0">
                <a:solidFill>
                  <a:srgbClr val="002060"/>
                </a:solidFill>
              </a:rPr>
              <a:t>Printing</a:t>
            </a:r>
            <a:r>
              <a:rPr lang="en-GB" altLang="zh-CN" sz="3000" dirty="0">
                <a:solidFill>
                  <a:srgbClr val="002060"/>
                </a:solidFill>
              </a:rPr>
              <a:t> (booklets, factsheets, and brunches)</a:t>
            </a:r>
            <a:endParaRPr lang="en-US" altLang="zh-CN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12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5500" dirty="0"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Timelines</a:t>
            </a:r>
            <a:endParaRPr lang="en-US" sz="5500" i="1" dirty="0">
              <a:solidFill>
                <a:schemeClr val="accent6">
                  <a:lumMod val="50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762000" y="1143000"/>
            <a:ext cx="7620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3200" b="1" i="1" dirty="0">
                <a:solidFill>
                  <a:srgbClr val="002060"/>
                </a:solidFill>
              </a:rPr>
              <a:t>Preparation (Jan-June 2020): </a:t>
            </a:r>
            <a:r>
              <a:rPr lang="en-GB" altLang="zh-CN" sz="3200" dirty="0">
                <a:solidFill>
                  <a:srgbClr val="002060"/>
                </a:solidFill>
              </a:rPr>
              <a:t>Baseline, Coordination, Work plan, and Launch event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3200" b="1" i="1" dirty="0">
                <a:solidFill>
                  <a:srgbClr val="002060"/>
                </a:solidFill>
              </a:rPr>
              <a:t>Pre-implementation (Aug-Dec 2020):</a:t>
            </a:r>
            <a:r>
              <a:rPr lang="en-GB" altLang="zh-CN" sz="3200" dirty="0">
                <a:solidFill>
                  <a:srgbClr val="002060"/>
                </a:solidFill>
              </a:rPr>
              <a:t> IPPC-RPPOs-NPPOs coordination mechanism, Work plan for RPPOs and NPPOs, and Technical documents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3200" b="1" i="1" dirty="0">
                <a:solidFill>
                  <a:srgbClr val="002060"/>
                </a:solidFill>
              </a:rPr>
              <a:t>Full implementation (2021-2022): </a:t>
            </a:r>
            <a:r>
              <a:rPr lang="en-GB" altLang="zh-CN" sz="3200" dirty="0">
                <a:solidFill>
                  <a:srgbClr val="002060"/>
                </a:solidFill>
              </a:rPr>
              <a:t>Actions at RPPO and NPPO-level</a:t>
            </a:r>
            <a:endParaRPr lang="zh-CN" altLang="zh-C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13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762000" y="2057400"/>
            <a:ext cx="7848600" cy="1143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0" dirty="0">
                <a:solidFill>
                  <a:srgbClr val="C0000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2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D8BB26E6-9A05-45B4-8BDB-8BA39DA46B1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7"/>
          <a:stretch/>
        </p:blipFill>
        <p:spPr bwMode="auto">
          <a:xfrm>
            <a:off x="339969" y="1600200"/>
            <a:ext cx="8194431" cy="4290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78535A17-6057-4858-9DC7-E79894BB0647}"/>
              </a:ext>
            </a:extLst>
          </p:cNvPr>
          <p:cNvSpPr/>
          <p:nvPr/>
        </p:nvSpPr>
        <p:spPr>
          <a:xfrm>
            <a:off x="339969" y="228600"/>
            <a:ext cx="849923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500" dirty="0"/>
              <a:t>A Global Threat</a:t>
            </a:r>
            <a:endParaRPr lang="zh-CN" altLang="en-US" sz="5500" dirty="0"/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86532"/>
            <a:ext cx="8610600" cy="12088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zh-CN" sz="5000" dirty="0"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FAO Global Action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3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FDA3065-1690-4681-A6BA-A1F492CD2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530725"/>
          </a:xfrm>
        </p:spPr>
        <p:txBody>
          <a:bodyPr>
            <a:noAutofit/>
          </a:bodyPr>
          <a:lstStyle/>
          <a:p>
            <a:pPr marL="279400" indent="-279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rgbClr val="002060"/>
                </a:solidFill>
              </a:rPr>
              <a:t>● </a:t>
            </a:r>
            <a:r>
              <a:rPr lang="en-US" sz="2600" b="1" i="1" dirty="0">
                <a:solidFill>
                  <a:srgbClr val="002060"/>
                </a:solidFill>
              </a:rPr>
              <a:t>Big coverage of regions:</a:t>
            </a:r>
            <a:r>
              <a:rPr lang="en-US" sz="2600" dirty="0">
                <a:solidFill>
                  <a:srgbClr val="002060"/>
                </a:solidFill>
              </a:rPr>
              <a:t> Three FAO Regions (</a:t>
            </a:r>
            <a:r>
              <a:rPr lang="en-US" sz="2600" dirty="0">
                <a:solidFill>
                  <a:srgbClr val="C00000"/>
                </a:solidFill>
              </a:rPr>
              <a:t>Africa, Near East, and Asia-Pacific</a:t>
            </a:r>
            <a:r>
              <a:rPr lang="en-US" sz="2600" dirty="0">
                <a:solidFill>
                  <a:srgbClr val="002060"/>
                </a:solidFill>
              </a:rPr>
              <a:t>); three IPPC RPPOs (</a:t>
            </a:r>
            <a:r>
              <a:rPr lang="en-US" sz="2600" dirty="0">
                <a:solidFill>
                  <a:srgbClr val="C00000"/>
                </a:solidFill>
              </a:rPr>
              <a:t>PPPO, EPPOs and NEPPO</a:t>
            </a:r>
            <a:r>
              <a:rPr lang="en-US" sz="2600" dirty="0">
                <a:solidFill>
                  <a:srgbClr val="002060"/>
                </a:solidFill>
              </a:rPr>
              <a:t>); 60-80 countries (&gt;50% of countries related to FAO’s hand-in-hand initiative)</a:t>
            </a:r>
          </a:p>
          <a:p>
            <a:pPr marL="279400" indent="-279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rgbClr val="002060"/>
                </a:solidFill>
              </a:rPr>
              <a:t>● </a:t>
            </a:r>
            <a:r>
              <a:rPr lang="en-US" sz="2600" b="1" i="1" dirty="0">
                <a:solidFill>
                  <a:srgbClr val="002060"/>
                </a:solidFill>
              </a:rPr>
              <a:t>Big coverage of disciplines:</a:t>
            </a:r>
            <a:r>
              <a:rPr lang="en-US" sz="2600" dirty="0">
                <a:solidFill>
                  <a:srgbClr val="002060"/>
                </a:solidFill>
              </a:rPr>
              <a:t> From plant quarantine, IPM, and pesticide management to host plant resistance, healthy cultivation, and agro-machinery</a:t>
            </a:r>
          </a:p>
          <a:p>
            <a:pPr marL="279400" indent="-279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>
                <a:solidFill>
                  <a:srgbClr val="002060"/>
                </a:solidFill>
              </a:rPr>
              <a:t>● </a:t>
            </a:r>
            <a:r>
              <a:rPr lang="en-US" sz="2600" b="1" i="1" dirty="0">
                <a:solidFill>
                  <a:srgbClr val="002060"/>
                </a:solidFill>
              </a:rPr>
              <a:t>Big coverage of stakeholders:</a:t>
            </a:r>
            <a:r>
              <a:rPr lang="en-US" sz="2600" dirty="0">
                <a:solidFill>
                  <a:srgbClr val="002060"/>
                </a:solidFill>
              </a:rPr>
              <a:t> Government, Regulation, Extension, Research, Academia, Education, Private Sectors, and Recourse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4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7F6F8F6F-0254-4CA7-BF4C-ED54B56392CF}"/>
              </a:ext>
            </a:extLst>
          </p:cNvPr>
          <p:cNvSpPr txBox="1">
            <a:spLocks/>
          </p:cNvSpPr>
          <p:nvPr/>
        </p:nvSpPr>
        <p:spPr>
          <a:xfrm>
            <a:off x="8267700" y="2835262"/>
            <a:ext cx="7353697" cy="4692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GB" sz="3600" dirty="0">
              <a:solidFill>
                <a:schemeClr val="accent2">
                  <a:lumMod val="75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lnSpc>
                <a:spcPts val="2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lnSpc>
                <a:spcPts val="2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lnSpc>
                <a:spcPts val="2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en-GB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  <a:p>
            <a:pPr marL="285750" indent="-285750" algn="l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12101B4-4BD9-488F-9D24-BC04AE09CB1F}"/>
              </a:ext>
            </a:extLst>
          </p:cNvPr>
          <p:cNvSpPr/>
          <p:nvPr/>
        </p:nvSpPr>
        <p:spPr>
          <a:xfrm>
            <a:off x="152400" y="280481"/>
            <a:ext cx="8763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5500" dirty="0">
                <a:latin typeface="+mj-lt"/>
              </a:rPr>
              <a:t>Main Objectives: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2464032-D5FF-4DCF-98EA-393E1BB5CD7E}"/>
              </a:ext>
            </a:extLst>
          </p:cNvPr>
          <p:cNvSpPr/>
          <p:nvPr/>
        </p:nvSpPr>
        <p:spPr>
          <a:xfrm>
            <a:off x="457200" y="1447800"/>
            <a:ext cx="8305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4500" b="1" i="1" dirty="0">
                <a:solidFill>
                  <a:srgbClr val="002060"/>
                </a:solidFill>
              </a:rPr>
              <a:t>Coordination</a:t>
            </a:r>
            <a:r>
              <a:rPr lang="en-GB" altLang="zh-CN" sz="4500" dirty="0">
                <a:solidFill>
                  <a:srgbClr val="002060"/>
                </a:solidFill>
              </a:rPr>
              <a:t> at global, regional, national and farmer-level</a:t>
            </a:r>
          </a:p>
          <a:p>
            <a:pPr marL="352425" indent="-3524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4500" b="1" i="1" dirty="0">
                <a:solidFill>
                  <a:srgbClr val="002060"/>
                </a:solidFill>
              </a:rPr>
              <a:t>Reduction</a:t>
            </a:r>
            <a:r>
              <a:rPr lang="en-GB" altLang="zh-CN" sz="4500" dirty="0">
                <a:solidFill>
                  <a:srgbClr val="002060"/>
                </a:solidFill>
              </a:rPr>
              <a:t> of crops losses </a:t>
            </a:r>
          </a:p>
          <a:p>
            <a:pPr marL="352425" indent="-3524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sz="4500" b="1" i="1" dirty="0">
                <a:solidFill>
                  <a:srgbClr val="002060"/>
                </a:solidFill>
              </a:rPr>
              <a:t>Prevention</a:t>
            </a:r>
            <a:r>
              <a:rPr lang="en-GB" altLang="zh-CN" sz="4500" dirty="0">
                <a:solidFill>
                  <a:srgbClr val="002060"/>
                </a:solidFill>
              </a:rPr>
              <a:t> from further spread to new areas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altLang="zh-CN" sz="4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76200"/>
            <a:ext cx="8686800" cy="1394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zh-CN" sz="5500" dirty="0"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Global Coordination</a:t>
            </a:r>
            <a:endParaRPr lang="en-US" sz="5500" i="1" dirty="0">
              <a:solidFill>
                <a:srgbClr val="0070C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F02242-3B81-4D8F-913D-F4B7873B76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219200"/>
            <a:ext cx="8686800" cy="45275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B5CAB984-22CA-4323-9981-CA65D4A2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5399"/>
            <a:ext cx="8382000" cy="1080001"/>
          </a:xfrm>
        </p:spPr>
        <p:txBody>
          <a:bodyPr>
            <a:noAutofit/>
          </a:bodyPr>
          <a:lstStyle/>
          <a:p>
            <a:r>
              <a:rPr lang="en-US" sz="4500" dirty="0"/>
              <a:t>Priority Countries for Objective 3</a:t>
            </a:r>
          </a:p>
        </p:txBody>
      </p:sp>
      <p:graphicFrame>
        <p:nvGraphicFramePr>
          <p:cNvPr id="39" name="Table 3">
            <a:extLst>
              <a:ext uri="{FF2B5EF4-FFF2-40B4-BE49-F238E27FC236}">
                <a16:creationId xmlns:a16="http://schemas.microsoft.com/office/drawing/2014/main" id="{D71136D2-3AC6-45AA-B80E-3249CD448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99144"/>
              </p:ext>
            </p:extLst>
          </p:nvPr>
        </p:nvGraphicFramePr>
        <p:xfrm>
          <a:off x="3298031" y="2374000"/>
          <a:ext cx="2450432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3782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dirty="0">
                          <a:solidFill>
                            <a:schemeClr val="bg1"/>
                          </a:solidFill>
                          <a:effectLst/>
                        </a:rPr>
                        <a:t>South Europe (5)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France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Italy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Spain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Greece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Portugal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1" name="Table 7">
            <a:extLst>
              <a:ext uri="{FF2B5EF4-FFF2-40B4-BE49-F238E27FC236}">
                <a16:creationId xmlns:a16="http://schemas.microsoft.com/office/drawing/2014/main" id="{4A36283C-AB0D-45D8-ABBA-1E37B6781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43071"/>
              </p:ext>
            </p:extLst>
          </p:nvPr>
        </p:nvGraphicFramePr>
        <p:xfrm>
          <a:off x="6042683" y="1767998"/>
          <a:ext cx="2567917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3782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dirty="0">
                          <a:solidFill>
                            <a:schemeClr val="bg1"/>
                          </a:solidFill>
                          <a:effectLst/>
                        </a:rPr>
                        <a:t>South Pacific (7)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Australia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New Zealand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Papua New Guinea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Vanuatu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Fiji islands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Federated States of Micronesia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Guam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2" name="Table 2">
            <a:extLst>
              <a:ext uri="{FF2B5EF4-FFF2-40B4-BE49-F238E27FC236}">
                <a16:creationId xmlns:a16="http://schemas.microsoft.com/office/drawing/2014/main" id="{8EDC7068-C18E-4D4A-B2A8-88A21D398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18005"/>
              </p:ext>
            </p:extLst>
          </p:nvPr>
        </p:nvGraphicFramePr>
        <p:xfrm>
          <a:off x="533400" y="1676400"/>
          <a:ext cx="2450432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644">
                <a:tc>
                  <a:txBody>
                    <a:bodyPr/>
                    <a:lstStyle/>
                    <a:p>
                      <a:pPr marL="33782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u="none" dirty="0">
                          <a:solidFill>
                            <a:schemeClr val="bg1"/>
                          </a:solidFill>
                          <a:effectLst/>
                        </a:rPr>
                        <a:t>NANE</a:t>
                      </a:r>
                      <a:r>
                        <a:rPr lang="en-GB" sz="2200" b="0" u="none" baseline="0" dirty="0">
                          <a:solidFill>
                            <a:schemeClr val="bg1"/>
                          </a:solidFill>
                          <a:effectLst/>
                        </a:rPr>
                        <a:t> Region (9)</a:t>
                      </a:r>
                      <a:endParaRPr lang="en-US" sz="2200" b="0" u="non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Morocco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Iraq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Syria Arab Republic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Saudi Arabia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Libya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Oman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Lebanon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Jordan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en-GB" sz="2200" b="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Algeria</a:t>
                      </a:r>
                      <a:endParaRPr lang="en-US" sz="2200" b="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7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5EBA501-4844-4A28-9481-BA1F2B833CD3}"/>
              </a:ext>
            </a:extLst>
          </p:cNvPr>
          <p:cNvSpPr/>
          <p:nvPr/>
        </p:nvSpPr>
        <p:spPr>
          <a:xfrm>
            <a:off x="228600" y="200561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/>
              <a:t>Outcomes and Activities (1/3):</a:t>
            </a:r>
          </a:p>
          <a:p>
            <a:pPr algn="ctr"/>
            <a:r>
              <a:rPr lang="en-US" altLang="zh-CN" sz="4000" i="1" dirty="0">
                <a:solidFill>
                  <a:srgbClr val="C00000"/>
                </a:solidFill>
              </a:rPr>
              <a:t>Development of guidance on prevention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503929B-B1F2-4590-AE50-6F65E4494961}"/>
              </a:ext>
            </a:extLst>
          </p:cNvPr>
          <p:cNvSpPr/>
          <p:nvPr/>
        </p:nvSpPr>
        <p:spPr>
          <a:xfrm>
            <a:off x="685800" y="1524000"/>
            <a:ext cx="8001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Discuss and draft</a:t>
            </a:r>
            <a:r>
              <a:rPr lang="en-US" altLang="zh-CN" sz="3000" dirty="0">
                <a:solidFill>
                  <a:srgbClr val="002060"/>
                </a:solidFill>
              </a:rPr>
              <a:t> guidance on FAW prevention (standards for inspection and surveillance) by establishing technical working and consultation groups </a:t>
            </a:r>
            <a:endParaRPr lang="en-US" sz="3000" dirty="0">
              <a:solidFill>
                <a:srgbClr val="002060"/>
              </a:solidFill>
            </a:endParaRPr>
          </a:p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Improve and release</a:t>
            </a:r>
            <a:r>
              <a:rPr lang="en-US" altLang="zh-CN" sz="3000" dirty="0">
                <a:solidFill>
                  <a:srgbClr val="002060"/>
                </a:solidFill>
              </a:rPr>
              <a:t> guidance on FAW prevention by organize regional seminars/workshops</a:t>
            </a:r>
          </a:p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000" b="1" i="1" dirty="0">
                <a:solidFill>
                  <a:srgbClr val="002060"/>
                </a:solidFill>
              </a:rPr>
              <a:t>Validate and demonstrate</a:t>
            </a:r>
            <a:r>
              <a:rPr lang="en-US" altLang="zh-CN" sz="3000" dirty="0">
                <a:solidFill>
                  <a:srgbClr val="002060"/>
                </a:solidFill>
              </a:rPr>
              <a:t> guidance on FAW prevention by setting up national pilot sites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8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D2986E-471E-4583-964F-F3380010B2CC}"/>
              </a:ext>
            </a:extLst>
          </p:cNvPr>
          <p:cNvSpPr txBox="1">
            <a:spLocks/>
          </p:cNvSpPr>
          <p:nvPr/>
        </p:nvSpPr>
        <p:spPr>
          <a:xfrm>
            <a:off x="237075" y="291599"/>
            <a:ext cx="8610600" cy="1080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Outcomes and Activities (2/3):</a:t>
            </a:r>
          </a:p>
          <a:p>
            <a:r>
              <a:rPr lang="en-US" altLang="zh-CN" sz="4000" i="1" dirty="0">
                <a:solidFill>
                  <a:srgbClr val="C00000"/>
                </a:solidFill>
              </a:rPr>
              <a:t>Training on pest risk assessment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49AA1A7-FCA3-436F-A1A9-E6DBF4FD93A2}"/>
              </a:ext>
            </a:extLst>
          </p:cNvPr>
          <p:cNvSpPr/>
          <p:nvPr/>
        </p:nvSpPr>
        <p:spPr>
          <a:xfrm>
            <a:off x="737352" y="1676400"/>
            <a:ext cx="787324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500" b="1" i="1" dirty="0">
                <a:solidFill>
                  <a:srgbClr val="002060"/>
                </a:solidFill>
              </a:rPr>
              <a:t>Organize</a:t>
            </a:r>
            <a:r>
              <a:rPr lang="en-US" altLang="zh-CN" sz="3500" dirty="0">
                <a:solidFill>
                  <a:srgbClr val="002060"/>
                </a:solidFill>
              </a:rPr>
              <a:t> national and regional training courses for trainers on pest risk assessment and border control for FAW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500" b="1" i="1" dirty="0">
                <a:solidFill>
                  <a:srgbClr val="002060"/>
                </a:solidFill>
              </a:rPr>
              <a:t>Make </a:t>
            </a:r>
            <a:r>
              <a:rPr lang="en-US" altLang="zh-CN" sz="3500" dirty="0">
                <a:solidFill>
                  <a:srgbClr val="002060"/>
                </a:solidFill>
              </a:rPr>
              <a:t>registration of FAW as a regulated quarantine pest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CB7D-29D6-CA4F-8267-31CA1362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CD77EB6-C837-4FD5-BA14-2046B12904AC}" type="slidenum">
              <a:rPr lang="en-US" sz="2400" smtClean="0">
                <a:solidFill>
                  <a:schemeClr val="accent5">
                    <a:lumMod val="50000"/>
                  </a:schemeClr>
                </a:solidFill>
              </a:rPr>
              <a:pPr/>
              <a:t>9</a:t>
            </a:fld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C8F432-049C-457E-8714-B77A4FD3A7CD}"/>
              </a:ext>
            </a:extLst>
          </p:cNvPr>
          <p:cNvSpPr txBox="1">
            <a:spLocks/>
          </p:cNvSpPr>
          <p:nvPr/>
        </p:nvSpPr>
        <p:spPr>
          <a:xfrm>
            <a:off x="237075" y="367799"/>
            <a:ext cx="8610600" cy="1080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Outcomes and Activities (3/3):</a:t>
            </a:r>
          </a:p>
          <a:p>
            <a:r>
              <a:rPr lang="en-US" altLang="zh-CN" sz="4000" i="1" dirty="0">
                <a:solidFill>
                  <a:srgbClr val="C00000"/>
                </a:solidFill>
              </a:rPr>
              <a:t>Implementation of preventive measures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A2A16B0-3DED-47F5-9C43-8742AD6F343C}"/>
              </a:ext>
            </a:extLst>
          </p:cNvPr>
          <p:cNvSpPr/>
          <p:nvPr/>
        </p:nvSpPr>
        <p:spPr>
          <a:xfrm>
            <a:off x="705852" y="1698516"/>
            <a:ext cx="752374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3500" b="1" i="1" dirty="0">
                <a:solidFill>
                  <a:srgbClr val="002060"/>
                </a:solidFill>
              </a:rPr>
              <a:t>Organize</a:t>
            </a:r>
            <a:r>
              <a:rPr lang="en-US" altLang="zh-CN" sz="3500" dirty="0">
                <a:solidFill>
                  <a:srgbClr val="002060"/>
                </a:solidFill>
              </a:rPr>
              <a:t> training courses for trainers on FAW surveillance and inspection, as well as on FAW outbreak and alert system at national level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500" b="1" i="1" dirty="0">
                <a:solidFill>
                  <a:srgbClr val="002060"/>
                </a:solidFill>
              </a:rPr>
              <a:t>Implement</a:t>
            </a:r>
            <a:r>
              <a:rPr lang="en-US" sz="3500" dirty="0">
                <a:solidFill>
                  <a:srgbClr val="002060"/>
                </a:solidFill>
              </a:rPr>
              <a:t> </a:t>
            </a:r>
            <a:r>
              <a:rPr lang="en-US" altLang="zh-CN" sz="3500" dirty="0">
                <a:solidFill>
                  <a:srgbClr val="002060"/>
                </a:solidFill>
              </a:rPr>
              <a:t>preventive measures and FAW outbreak and alert system at national level</a:t>
            </a:r>
          </a:p>
        </p:txBody>
      </p:sp>
    </p:spTree>
    <p:extLst>
      <p:ext uri="{BB962C8B-B14F-4D97-AF65-F5344CB8AC3E}">
        <p14:creationId xmlns:p14="http://schemas.microsoft.com/office/powerpoint/2010/main" val="1276881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497</Words>
  <Application>Microsoft Office PowerPoint</Application>
  <PresentationFormat>全屏显示(4:3)</PresentationFormat>
  <Paragraphs>203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Franklin Gothic Medium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Priority Countries for Objective 3</vt:lpstr>
      <vt:lpstr>PowerPoint 演示文稿</vt:lpstr>
      <vt:lpstr>PowerPoint 演示文稿</vt:lpstr>
      <vt:lpstr>PowerPoint 演示文稿</vt:lpstr>
      <vt:lpstr>Coordination</vt:lpstr>
      <vt:lpstr>PowerPoint 演示文稿</vt:lpstr>
      <vt:lpstr>PowerPoint 演示文稿</vt:lpstr>
      <vt:lpstr>PowerPoint 演示文稿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Azouri, Issam (FAORNE)</dc:creator>
  <cp:lastModifiedBy>Jingyuan Xia</cp:lastModifiedBy>
  <cp:revision>87</cp:revision>
  <dcterms:created xsi:type="dcterms:W3CDTF">2015-09-27T05:47:46Z</dcterms:created>
  <dcterms:modified xsi:type="dcterms:W3CDTF">2020-06-09T10:03:57Z</dcterms:modified>
</cp:coreProperties>
</file>