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6" r:id="rId3"/>
    <p:sldId id="267" r:id="rId4"/>
    <p:sldId id="273" r:id="rId5"/>
    <p:sldId id="274" r:id="rId6"/>
    <p:sldId id="268" r:id="rId7"/>
    <p:sldId id="269" r:id="rId8"/>
    <p:sldId id="270" r:id="rId9"/>
    <p:sldId id="271" r:id="rId10"/>
    <p:sldId id="272" r:id="rId11"/>
    <p:sldId id="265" r:id="rId12"/>
  </p:sldIdLst>
  <p:sldSz cx="7315200" cy="4114800"/>
  <p:notesSz cx="6858000" cy="9144000"/>
  <p:defaultTextStyle>
    <a:defPPr>
      <a:defRPr lang="en-US"/>
    </a:defPPr>
    <a:lvl1pPr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1pPr>
    <a:lvl2pPr marL="357188" indent="100013"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2pPr>
    <a:lvl3pPr marL="714375" indent="200025"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3pPr>
    <a:lvl4pPr marL="1071563" indent="300038"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4pPr>
    <a:lvl5pPr marL="1428750" indent="400050" algn="l" defTabSz="714375" rtl="0" eaLnBrk="0" fontAlgn="base" hangingPunct="0">
      <a:spcBef>
        <a:spcPct val="0"/>
      </a:spcBef>
      <a:spcAft>
        <a:spcPct val="0"/>
      </a:spcAft>
      <a:defRPr sz="1400" kern="1200">
        <a:solidFill>
          <a:schemeClr val="tx1"/>
        </a:solidFill>
        <a:latin typeface="Calibri" charset="0"/>
        <a:ea typeface="Arial" charset="0"/>
        <a:cs typeface="Arial" charset="0"/>
      </a:defRPr>
    </a:lvl5pPr>
    <a:lvl6pPr marL="2286000" algn="l" defTabSz="914400" rtl="0" eaLnBrk="1" latinLnBrk="0" hangingPunct="1">
      <a:defRPr sz="1400" kern="1200">
        <a:solidFill>
          <a:schemeClr val="tx1"/>
        </a:solidFill>
        <a:latin typeface="Calibri" charset="0"/>
        <a:ea typeface="Arial" charset="0"/>
        <a:cs typeface="Arial" charset="0"/>
      </a:defRPr>
    </a:lvl6pPr>
    <a:lvl7pPr marL="2743200" algn="l" defTabSz="914400" rtl="0" eaLnBrk="1" latinLnBrk="0" hangingPunct="1">
      <a:defRPr sz="1400" kern="1200">
        <a:solidFill>
          <a:schemeClr val="tx1"/>
        </a:solidFill>
        <a:latin typeface="Calibri" charset="0"/>
        <a:ea typeface="Arial" charset="0"/>
        <a:cs typeface="Arial" charset="0"/>
      </a:defRPr>
    </a:lvl7pPr>
    <a:lvl8pPr marL="3200400" algn="l" defTabSz="914400" rtl="0" eaLnBrk="1" latinLnBrk="0" hangingPunct="1">
      <a:defRPr sz="1400" kern="1200">
        <a:solidFill>
          <a:schemeClr val="tx1"/>
        </a:solidFill>
        <a:latin typeface="Calibri" charset="0"/>
        <a:ea typeface="Arial" charset="0"/>
        <a:cs typeface="Arial" charset="0"/>
      </a:defRPr>
    </a:lvl8pPr>
    <a:lvl9pPr marL="3657600" algn="l" defTabSz="914400" rtl="0" eaLnBrk="1" latinLnBrk="0" hangingPunct="1">
      <a:defRPr sz="1400"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3300"/>
    <a:srgbClr val="990000"/>
    <a:srgbClr val="FF6600"/>
    <a:srgbClr val="4C4C4E"/>
    <a:srgbClr val="EBEBE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0"/>
    <p:restoredTop sz="78467" autoAdjust="0"/>
  </p:normalViewPr>
  <p:slideViewPr>
    <p:cSldViewPr snapToGrid="0" showGuides="1">
      <p:cViewPr varScale="1">
        <p:scale>
          <a:sx n="94" d="100"/>
          <a:sy n="94"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EE7A-B8F8-4BE3-B5BA-497F04CADDA6}"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2E642-DD37-4056-9EBE-9ECD3ED17117}" type="slidenum">
              <a:rPr lang="en-US" smtClean="0"/>
              <a:t>‹#›</a:t>
            </a:fld>
            <a:endParaRPr lang="en-US"/>
          </a:p>
        </p:txBody>
      </p:sp>
    </p:spTree>
    <p:extLst>
      <p:ext uri="{BB962C8B-B14F-4D97-AF65-F5344CB8AC3E}">
        <p14:creationId xmlns:p14="http://schemas.microsoft.com/office/powerpoint/2010/main" val="7629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smtClean="0">
                <a:solidFill>
                  <a:srgbClr val="009999"/>
                </a:solidFill>
                <a:latin typeface="Times New Roman" panose="02020603050405020304" pitchFamily="18" charset="0"/>
                <a:cs typeface="Times New Roman" panose="02020603050405020304" pitchFamily="18" charset="0"/>
              </a:rPr>
              <a:t>Purpose: </a:t>
            </a:r>
            <a:r>
              <a:rPr lang="en-US" sz="1200" dirty="0" smtClean="0">
                <a:latin typeface="Times New Roman" panose="02020603050405020304" pitchFamily="18" charset="0"/>
                <a:cs typeface="Times New Roman" panose="02020603050405020304" pitchFamily="18" charset="0"/>
              </a:rPr>
              <a:t>International cooperation in controlling pests of plants and plant products and in preventing their international spread, and especially their introduction into endangered areas. </a:t>
            </a:r>
          </a:p>
          <a:p>
            <a:endParaRPr lang="en-US" sz="12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smtClean="0">
                <a:solidFill>
                  <a:schemeClr val="accent6"/>
                </a:solidFill>
                <a:latin typeface="Times New Roman" panose="02020603050405020304" pitchFamily="18" charset="0"/>
                <a:cs typeface="Times New Roman" panose="02020603050405020304" pitchFamily="18" charset="0"/>
              </a:rPr>
              <a:t>Obligations: </a:t>
            </a:r>
            <a:r>
              <a:rPr lang="en-US" sz="1200" dirty="0" smtClean="0">
                <a:latin typeface="Times New Roman" panose="02020603050405020304" pitchFamily="18" charset="0"/>
                <a:cs typeface="Times New Roman" panose="02020603050405020304" pitchFamily="18" charset="0"/>
              </a:rPr>
              <a:t>All countries that signed the Convention are obliged to and are responsible for the implementation of all reporting obligations. All reporting obligations have the same legal value and are of equal importance.</a:t>
            </a:r>
          </a:p>
          <a:p>
            <a:endParaRPr lang="en-US" sz="120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smtClean="0">
                <a:solidFill>
                  <a:srgbClr val="FF0000"/>
                </a:solidFill>
                <a:latin typeface="Times New Roman" panose="02020603050405020304" pitchFamily="18" charset="0"/>
                <a:cs typeface="Times New Roman" panose="02020603050405020304" pitchFamily="18" charset="0"/>
              </a:rPr>
              <a:t>Reason: </a:t>
            </a:r>
            <a:r>
              <a:rPr lang="en-US" sz="1200" dirty="0" smtClean="0">
                <a:latin typeface="Times New Roman" panose="02020603050405020304" pitchFamily="18" charset="0"/>
                <a:cs typeface="Times New Roman" panose="02020603050405020304" pitchFamily="18" charset="0"/>
              </a:rPr>
              <a:t>Having NROs is to ensure that a minimum amount of official </a:t>
            </a:r>
            <a:r>
              <a:rPr lang="en-US" sz="1200" dirty="0" err="1" smtClean="0">
                <a:latin typeface="Times New Roman" panose="02020603050405020304" pitchFamily="18" charset="0"/>
                <a:cs typeface="Times New Roman" panose="02020603050405020304" pitchFamily="18" charset="0"/>
              </a:rPr>
              <a:t>phytosanitary</a:t>
            </a:r>
            <a:r>
              <a:rPr lang="en-US" sz="1200" dirty="0" smtClean="0">
                <a:latin typeface="Times New Roman" panose="02020603050405020304" pitchFamily="18" charset="0"/>
                <a:cs typeface="Times New Roman" panose="02020603050405020304" pitchFamily="18" charset="0"/>
              </a:rPr>
              <a:t> information is available that can be used as the basis for ensuring safe trade, safeguarding food security and protecting the environment from plant pests. </a:t>
            </a:r>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3</a:t>
            </a:fld>
            <a:endParaRPr lang="en-US"/>
          </a:p>
        </p:txBody>
      </p:sp>
    </p:spTree>
    <p:extLst>
      <p:ext uri="{BB962C8B-B14F-4D97-AF65-F5344CB8AC3E}">
        <p14:creationId xmlns:p14="http://schemas.microsoft.com/office/powerpoint/2010/main" val="50947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Surveillance</a:t>
            </a:r>
            <a:r>
              <a:rPr lang="en-US" b="0" dirty="0" smtClean="0"/>
              <a:t>: Pest reporting depends on the establishment, within countries, of national systems for surveillance, as</a:t>
            </a:r>
          </a:p>
          <a:p>
            <a:r>
              <a:rPr lang="en-US" b="0" dirty="0" smtClean="0"/>
              <a:t>required by the Article IV.2(b) of the IPPC</a:t>
            </a:r>
          </a:p>
          <a:p>
            <a:r>
              <a:rPr lang="en-US" b="1" dirty="0" smtClean="0"/>
              <a:t>Sources of information: Information </a:t>
            </a:r>
            <a:r>
              <a:rPr lang="en-US" b="0" dirty="0" smtClean="0"/>
              <a:t>for pest reporting may be obtained directly by the NPPO or may be available to the NPPO</a:t>
            </a:r>
          </a:p>
          <a:p>
            <a:r>
              <a:rPr lang="en-US" b="0" dirty="0" smtClean="0"/>
              <a:t>from a variety of other sources (research institutions and journals, websites, growers and their journals,</a:t>
            </a:r>
            <a:r>
              <a:rPr lang="en-US" b="0" baseline="0" dirty="0" smtClean="0"/>
              <a:t> </a:t>
            </a:r>
            <a:r>
              <a:rPr lang="en-US" b="0" dirty="0" smtClean="0"/>
              <a:t>other NPPOs etc.).</a:t>
            </a:r>
          </a:p>
          <a:p>
            <a:r>
              <a:rPr lang="en-US" b="1" dirty="0" smtClean="0"/>
              <a:t>Verification and analysis: </a:t>
            </a:r>
            <a:r>
              <a:rPr lang="en-US" b="0" dirty="0" smtClean="0"/>
              <a:t>NPPOs</a:t>
            </a:r>
            <a:r>
              <a:rPr lang="en-US" b="0" baseline="0" dirty="0" smtClean="0"/>
              <a:t> should put in place systems for verification of domestic pest reports from official and other sources. This should be done by confirming the identification of the pest concerned and making a preliminary determination of its geographical distribution.      NPPOs should also put in place systems of PRA(pest risk analysis) to determine whether new or unexpected pest situations constitute an immediate or potential danger to their countries. </a:t>
            </a:r>
          </a:p>
          <a:p>
            <a:r>
              <a:rPr lang="en-US" b="1" baseline="0" dirty="0" smtClean="0"/>
              <a:t>Motivation for domestic reporting </a:t>
            </a:r>
            <a:r>
              <a:rPr lang="en-US" b="0" baseline="0" dirty="0" smtClean="0"/>
              <a:t>: where possible, countries should provide incentives for domestic reporting.</a:t>
            </a:r>
            <a:endParaRPr lang="en-US" b="0" dirty="0" smtClean="0"/>
          </a:p>
          <a:p>
            <a:endParaRPr lang="en-US" b="0" dirty="0" smtClean="0"/>
          </a:p>
          <a:p>
            <a:r>
              <a:rPr lang="en-US" b="1" dirty="0" smtClean="0"/>
              <a:t>immediate danger: </a:t>
            </a:r>
            <a:r>
              <a:rPr lang="en-US" b="0" dirty="0" smtClean="0"/>
              <a:t>is</a:t>
            </a:r>
            <a:r>
              <a:rPr lang="en-US" b="1" dirty="0" smtClean="0"/>
              <a:t> </a:t>
            </a:r>
            <a:r>
              <a:rPr lang="en-US" dirty="0" smtClean="0"/>
              <a:t>considered to be one that has already been identified (pest already regulated) or</a:t>
            </a:r>
          </a:p>
          <a:p>
            <a:r>
              <a:rPr lang="en-US" dirty="0" smtClean="0"/>
              <a:t>is obvious on the basis of observation or previous experience</a:t>
            </a:r>
          </a:p>
          <a:p>
            <a:r>
              <a:rPr lang="en-US" b="1" dirty="0" smtClean="0"/>
              <a:t>A potential danger </a:t>
            </a:r>
            <a:r>
              <a:rPr lang="en-US" dirty="0" smtClean="0"/>
              <a:t>is one that is identified</a:t>
            </a:r>
            <a:r>
              <a:rPr lang="en-US" baseline="0" dirty="0" smtClean="0"/>
              <a:t> </a:t>
            </a:r>
            <a:r>
              <a:rPr lang="en-US" dirty="0" smtClean="0"/>
              <a:t>as the result of a PRA.</a:t>
            </a: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5</a:t>
            </a:fld>
            <a:endParaRPr lang="en-GB"/>
          </a:p>
        </p:txBody>
      </p:sp>
    </p:spTree>
    <p:extLst>
      <p:ext uri="{BB962C8B-B14F-4D97-AF65-F5344CB8AC3E}">
        <p14:creationId xmlns:p14="http://schemas.microsoft.com/office/powerpoint/2010/main" val="163705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Contact</a:t>
            </a:r>
            <a:r>
              <a:rPr lang="en-US" altLang="zh-CN" baseline="0" dirty="0" smtClean="0"/>
              <a:t> point is responsible for keeping their countries information on the IPP Up to date.  Nomination form need to submitted to IPPC Secretariat.</a:t>
            </a:r>
          </a:p>
          <a:p>
            <a:pPr marL="228600" indent="-228600">
              <a:buAutoNum type="arabicPeriod"/>
            </a:pPr>
            <a:r>
              <a:rPr lang="en-US" baseline="0" dirty="0" smtClean="0"/>
              <a:t>The form of an organogram.  Description of its organizational arrangements: who is responsible for which area and what are the connections between different parts of NPPO</a:t>
            </a:r>
          </a:p>
          <a:p>
            <a:pPr marL="228600" indent="-228600">
              <a:buAutoNum type="arabicPeriod"/>
            </a:pPr>
            <a:r>
              <a:rPr lang="en-US" baseline="0" dirty="0" smtClean="0"/>
              <a:t>CPs need published </a:t>
            </a:r>
            <a:r>
              <a:rPr lang="en-US" baseline="0" dirty="0" err="1" smtClean="0"/>
              <a:t>phytosanitary</a:t>
            </a:r>
            <a:r>
              <a:rPr lang="en-US" baseline="0" dirty="0" smtClean="0"/>
              <a:t> </a:t>
            </a:r>
            <a:r>
              <a:rPr lang="en-US" baseline="0" dirty="0" err="1" smtClean="0"/>
              <a:t>requirements,restrictions</a:t>
            </a:r>
            <a:r>
              <a:rPr lang="en-US" baseline="0" dirty="0" smtClean="0"/>
              <a:t> and prohibitions. These information could be linked through IPP If they are posted on the national  website.</a:t>
            </a:r>
          </a:p>
          <a:p>
            <a:pPr marL="228600" indent="-228600">
              <a:buAutoNum type="arabicPeriod"/>
            </a:pPr>
            <a:r>
              <a:rPr lang="en-US" baseline="0" dirty="0" smtClean="0"/>
              <a:t>List of entry points: specified points of entry need be selected if it required specific consignments to be imported only through these points of entry. </a:t>
            </a:r>
          </a:p>
          <a:p>
            <a:pPr marL="228600" indent="-228600">
              <a:buAutoNum type="arabicPeriod"/>
            </a:pPr>
            <a:r>
              <a:rPr lang="en-US" baseline="0" dirty="0" smtClean="0"/>
              <a:t>regulated pests: is a quarantine pest and a regulated non-quarantine pest.  Quarantine pest is a pest of  potential economic importance to the area endangered thereby and not yet present there, or present  but not widely distributed  and being officially controlled.  A regulated non-quarantine pest: a non quarantine pest whose presence affects the economic values of plants, therefore they are regulated .</a:t>
            </a:r>
          </a:p>
          <a:p>
            <a:pPr marL="228600" indent="-228600">
              <a:buAutoNum type="arabicPeriod"/>
            </a:pPr>
            <a:r>
              <a:rPr lang="en-US" dirty="0" smtClean="0"/>
              <a:t>Pest reports: the occurrence,</a:t>
            </a:r>
            <a:r>
              <a:rPr lang="en-US" baseline="0" dirty="0" smtClean="0"/>
              <a:t> outbreak or spread of pest that may be of immediate or potential danger should be reported via IPP. We will emphasis it and emergency later. </a:t>
            </a:r>
          </a:p>
          <a:p>
            <a:pPr marL="228600" indent="-228600">
              <a:buAutoNum type="arabicPeriod"/>
            </a:pPr>
            <a:r>
              <a:rPr lang="en-US" baseline="0" dirty="0" smtClean="0"/>
              <a:t>Emergency action is a prompt </a:t>
            </a:r>
            <a:r>
              <a:rPr lang="en-US" baseline="0" dirty="0" err="1" smtClean="0"/>
              <a:t>phytosanitary</a:t>
            </a:r>
            <a:r>
              <a:rPr lang="en-US" baseline="0" dirty="0" smtClean="0"/>
              <a:t> action undertaken in a new or unexpected </a:t>
            </a:r>
            <a:r>
              <a:rPr lang="en-US" baseline="0" dirty="0" err="1" smtClean="0"/>
              <a:t>phytosanitary</a:t>
            </a:r>
            <a:r>
              <a:rPr lang="en-US" baseline="0" dirty="0" smtClean="0"/>
              <a:t> situation.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6</a:t>
            </a:fld>
            <a:endParaRPr lang="en-US"/>
          </a:p>
        </p:txBody>
      </p:sp>
    </p:spTree>
    <p:extLst>
      <p:ext uri="{BB962C8B-B14F-4D97-AF65-F5344CB8AC3E}">
        <p14:creationId xmlns:p14="http://schemas.microsoft.com/office/powerpoint/2010/main" val="130201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Bilateral</a:t>
            </a:r>
            <a:r>
              <a:rPr lang="en-US" baseline="0" dirty="0" smtClean="0"/>
              <a:t> means all CPs should make this information available when required by another CPs. </a:t>
            </a:r>
          </a:p>
          <a:p>
            <a:pPr marL="228600" indent="-228600">
              <a:buAutoNum type="arabicPeriod"/>
            </a:pPr>
            <a:r>
              <a:rPr lang="en-US" baseline="0" dirty="0" smtClean="0"/>
              <a:t>It need contain a description of functions and responsibilities in relation to plant protection. It can be combined ion one report with the description of a NPPO</a:t>
            </a:r>
          </a:p>
          <a:p>
            <a:pPr marL="228600" indent="-228600">
              <a:buAutoNum type="arabicPeriod"/>
            </a:pPr>
            <a:r>
              <a:rPr lang="en-US" baseline="0" dirty="0" smtClean="0"/>
              <a:t>CPs need make available to any contracting party the rationale for </a:t>
            </a:r>
            <a:r>
              <a:rPr lang="en-US" baseline="0" dirty="0" err="1" smtClean="0"/>
              <a:t>phytosanitary</a:t>
            </a:r>
            <a:r>
              <a:rPr lang="en-US" baseline="0" dirty="0" smtClean="0"/>
              <a:t> requirements, restrictions and prohibitions.   This report should contain information regarding measures taken for quarantine and regulated non-quarantine pests.</a:t>
            </a:r>
          </a:p>
          <a:p>
            <a:pPr marL="0" indent="0">
              <a:buNone/>
            </a:pPr>
            <a:r>
              <a:rPr lang="en-US" baseline="0" dirty="0" smtClean="0"/>
              <a:t>3 and 4 are linked together.  NO.3 need be reported by importing country to exporting or re-exporting  country. NO.4 should be reported back on request and related to the results of investigations. ISPM 13 contains more </a:t>
            </a:r>
            <a:r>
              <a:rPr lang="en-US" altLang="zh-CN" baseline="0" dirty="0" smtClean="0"/>
              <a:t>guidance</a:t>
            </a:r>
            <a:r>
              <a:rPr lang="en-US" baseline="0" dirty="0" smtClean="0"/>
              <a:t>.</a:t>
            </a:r>
          </a:p>
          <a:p>
            <a:pPr marL="0" indent="0">
              <a:buNone/>
            </a:pPr>
            <a:r>
              <a:rPr lang="en-US" baseline="0" dirty="0" smtClean="0"/>
              <a:t>5. Countries need develop and maintain adequate information on pest status in order to support categorization of pests and for the development of appropriate </a:t>
            </a:r>
            <a:r>
              <a:rPr lang="en-US" baseline="0" dirty="0" err="1" smtClean="0"/>
              <a:t>phytosanitary</a:t>
            </a:r>
            <a:r>
              <a:rPr lang="en-US" baseline="0" dirty="0" smtClean="0"/>
              <a:t> measures. ISPM8  Provide more guidance.</a:t>
            </a:r>
          </a:p>
          <a:p>
            <a:pPr marL="0" indent="0">
              <a:buNone/>
            </a:pPr>
            <a:r>
              <a:rPr lang="en-US" baseline="0" dirty="0" smtClean="0"/>
              <a:t>6. Countries need cooperate in providing the technical and biological information necessary for pest risk analysis to support the pest risk analysis process. </a:t>
            </a:r>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7</a:t>
            </a:fld>
            <a:endParaRPr lang="en-US"/>
          </a:p>
        </p:txBody>
      </p:sp>
    </p:spTree>
    <p:extLst>
      <p:ext uri="{BB962C8B-B14F-4D97-AF65-F5344CB8AC3E}">
        <p14:creationId xmlns:p14="http://schemas.microsoft.com/office/powerpoint/2010/main" val="26882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9</a:t>
            </a:fld>
            <a:endParaRPr lang="en-GB"/>
          </a:p>
        </p:txBody>
      </p:sp>
    </p:spTree>
    <p:extLst>
      <p:ext uri="{BB962C8B-B14F-4D97-AF65-F5344CB8AC3E}">
        <p14:creationId xmlns:p14="http://schemas.microsoft.com/office/powerpoint/2010/main" val="426795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Communicating NROs is electronically, as this is more efficient than paper communications and substantially reduces resources needed by the Secretariat to process paper. For the purposes of the IPPC, The phrases “make available to “, “reported to” ”submit to “”transmit to “ and “ communicate to “ the Secretary means the Secretary to IPPC must be notified directly and the preferred mechanism of undertaking this is by publishing on the IPP by contracting parties (apart from the nomination of IPPC official Contact Point).</a:t>
            </a:r>
          </a:p>
          <a:p>
            <a:pPr marL="228600" indent="-228600">
              <a:buAutoNum type="arabicPeriod"/>
            </a:pPr>
            <a:r>
              <a:rPr lang="en-US" dirty="0" smtClean="0"/>
              <a:t>IPP is</a:t>
            </a:r>
            <a:r>
              <a:rPr lang="en-US" baseline="0" dirty="0" smtClean="0"/>
              <a:t> the preferred IPPC information exchange mechanism for NPPOs, CPs, the Secretariat and RPPOs to meet NROs. Any NRO that needs to be reported to the Secretary, is reported by CPs on the IPP and hence public.  The Secretariat is available to provide guidance to CPs in meeting their NROs, but should not upload NRO information on behalf of CPs.</a:t>
            </a:r>
          </a:p>
          <a:p>
            <a:pPr marL="228600" indent="-228600">
              <a:buAutoNum type="arabicPeriod"/>
            </a:pPr>
            <a:r>
              <a:rPr lang="en-GB" baseline="0" dirty="0" smtClean="0"/>
              <a:t>In accordance with Article VIII.1(a) of the IPPC, CPs cooperate in the exchange of information on plant pests. CPs may also undertake their pest reporting through their RPPOs. CPs need, however, to liaise with their RPPO first to ensure that they have a mechanism to allow pest reporting in this way.       Should a CP wish to provide pest reports through its RPPO, the CP needs to provide the Secretariat with a signed form notifying that they are using this possibility for reporting. The CP can withdraw from pest reporting through RPPO and continue reporting directly to the Secretariat. The Secretariat needs to be informed about this change.</a:t>
            </a:r>
          </a:p>
          <a:p>
            <a:pPr marL="228600" indent="-228600">
              <a:buAutoNum type="arabicPeriod"/>
            </a:pPr>
            <a:r>
              <a:rPr lang="en-GB" baseline="0" dirty="0" smtClean="0"/>
              <a:t>CPs can post other information on the IPP that they deem beneficial to other contracting parties, but meeting NROs should be given priority.</a:t>
            </a:r>
          </a:p>
          <a:p>
            <a:pPr marL="228600" indent="-228600">
              <a:buAutoNum type="arabicPeriod"/>
            </a:pPr>
            <a:r>
              <a:rPr lang="en-GB" baseline="0" dirty="0" smtClean="0"/>
              <a:t>Countries that are not CPs are encouraged to use the IPP. They can appoint ÏPPC Information point” and post IPPC-related information on the IPP. </a:t>
            </a: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BBC339A-8ED4-455F-8BFC-F5FDB951B2C5}" type="slidenum">
              <a:rPr lang="en-GB" smtClean="0"/>
              <a:t>10</a:t>
            </a:fld>
            <a:endParaRPr lang="en-GB"/>
          </a:p>
        </p:txBody>
      </p:sp>
    </p:spTree>
    <p:extLst>
      <p:ext uri="{BB962C8B-B14F-4D97-AF65-F5344CB8AC3E}">
        <p14:creationId xmlns:p14="http://schemas.microsoft.com/office/powerpoint/2010/main" val="666240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3DE02-F338-F849-9658-4C1242245193}"/>
              </a:ext>
            </a:extLst>
          </p:cNvPr>
          <p:cNvSpPr/>
          <p:nvPr userDrawn="1"/>
        </p:nvSpPr>
        <p:spPr>
          <a:xfrm>
            <a:off x="0" y="0"/>
            <a:ext cx="7315200" cy="411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1220"/>
          </a:p>
        </p:txBody>
      </p:sp>
      <p:pic>
        <p:nvPicPr>
          <p:cNvPr id="8" name="Picture 7">
            <a:extLst>
              <a:ext uri="{FF2B5EF4-FFF2-40B4-BE49-F238E27FC236}">
                <a16:creationId xmlns:a16="http://schemas.microsoft.com/office/drawing/2014/main" id="{24EC142A-EA38-1944-A979-8E2F8D2E6F4D}"/>
              </a:ext>
            </a:extLst>
          </p:cNvPr>
          <p:cNvPicPr>
            <a:picLocks noChangeAspect="1"/>
          </p:cNvPicPr>
          <p:nvPr userDrawn="1"/>
        </p:nvPicPr>
        <p:blipFill>
          <a:blip r:embed="rId2"/>
          <a:stretch>
            <a:fillRect/>
          </a:stretch>
        </p:blipFill>
        <p:spPr>
          <a:xfrm>
            <a:off x="2697644" y="0"/>
            <a:ext cx="4617556" cy="4114800"/>
          </a:xfrm>
          <a:prstGeom prst="rect">
            <a:avLst/>
          </a:prstGeom>
        </p:spPr>
      </p:pic>
      <p:sp>
        <p:nvSpPr>
          <p:cNvPr id="5" name="Title 1">
            <a:extLst>
              <a:ext uri="{FF2B5EF4-FFF2-40B4-BE49-F238E27FC236}">
                <a16:creationId xmlns:a16="http://schemas.microsoft.com/office/drawing/2014/main" id="{95D8881A-0E53-6F4A-922E-43A99661552D}"/>
              </a:ext>
            </a:extLst>
          </p:cNvPr>
          <p:cNvSpPr>
            <a:spLocks noGrp="1"/>
          </p:cNvSpPr>
          <p:nvPr>
            <p:ph type="title" hasCustomPrompt="1"/>
          </p:nvPr>
        </p:nvSpPr>
        <p:spPr>
          <a:xfrm>
            <a:off x="3595200" y="1957755"/>
            <a:ext cx="3498171" cy="703385"/>
          </a:xfrm>
          <a:prstGeom prst="rect">
            <a:avLst/>
          </a:prstGeom>
        </p:spPr>
        <p:txBody>
          <a:bodyPr anchor="t"/>
          <a:lstStyle>
            <a:lvl1pPr algn="l">
              <a:defRPr sz="1830" b="1" cap="all" baseline="0">
                <a:solidFill>
                  <a:schemeClr val="bg1"/>
                </a:solidFill>
              </a:defRPr>
            </a:lvl1pPr>
          </a:lstStyle>
          <a:p>
            <a:r>
              <a:rPr lang="en-US" dirty="0"/>
              <a:t>Click to edit COVER title style</a:t>
            </a:r>
          </a:p>
        </p:txBody>
      </p:sp>
      <p:sp>
        <p:nvSpPr>
          <p:cNvPr id="9" name="Rectangle 8">
            <a:extLst>
              <a:ext uri="{FF2B5EF4-FFF2-40B4-BE49-F238E27FC236}">
                <a16:creationId xmlns:a16="http://schemas.microsoft.com/office/drawing/2014/main" id="{3BE50E81-29E3-9948-BACE-DF17D0377AA3}"/>
              </a:ext>
            </a:extLst>
          </p:cNvPr>
          <p:cNvSpPr/>
          <p:nvPr userDrawn="1"/>
        </p:nvSpPr>
        <p:spPr>
          <a:xfrm>
            <a:off x="4783012" y="3775312"/>
            <a:ext cx="833883" cy="213007"/>
          </a:xfrm>
          <a:prstGeom prst="rect">
            <a:avLst/>
          </a:prstGeom>
        </p:spPr>
        <p:txBody>
          <a:bodyPr wrap="none">
            <a:spAutoFit/>
          </a:bodyPr>
          <a:lstStyle/>
          <a:p>
            <a:r>
              <a:rPr lang="it-IT" sz="784" dirty="0" err="1">
                <a:solidFill>
                  <a:srgbClr val="4C4C4E"/>
                </a:solidFill>
                <a:latin typeface="+mj-lt"/>
              </a:rPr>
              <a:t>IYPH@fao.org</a:t>
            </a:r>
            <a:endParaRPr lang="it-IT" sz="784" dirty="0">
              <a:solidFill>
                <a:srgbClr val="4C4C4E"/>
              </a:solidFill>
              <a:latin typeface="+mj-lt"/>
            </a:endParaRPr>
          </a:p>
        </p:txBody>
      </p:sp>
      <p:sp>
        <p:nvSpPr>
          <p:cNvPr id="12" name="Rectangle 11">
            <a:extLst>
              <a:ext uri="{FF2B5EF4-FFF2-40B4-BE49-F238E27FC236}">
                <a16:creationId xmlns:a16="http://schemas.microsoft.com/office/drawing/2014/main" id="{D560FB13-E55B-724F-939F-CF20603B0CEB}"/>
              </a:ext>
            </a:extLst>
          </p:cNvPr>
          <p:cNvSpPr/>
          <p:nvPr userDrawn="1"/>
        </p:nvSpPr>
        <p:spPr>
          <a:xfrm>
            <a:off x="5638672" y="3775312"/>
            <a:ext cx="1552028" cy="213007"/>
          </a:xfrm>
          <a:prstGeom prst="rect">
            <a:avLst/>
          </a:prstGeom>
        </p:spPr>
        <p:txBody>
          <a:bodyPr wrap="none">
            <a:spAutoFit/>
          </a:bodyPr>
          <a:lstStyle/>
          <a:p>
            <a:r>
              <a:rPr lang="it-IT" sz="784" dirty="0" err="1">
                <a:solidFill>
                  <a:srgbClr val="4C4C4E"/>
                </a:solidFill>
                <a:latin typeface="+mj-lt"/>
              </a:rPr>
              <a:t>www.fao.org</a:t>
            </a:r>
            <a:r>
              <a:rPr lang="it-IT" sz="784" dirty="0">
                <a:solidFill>
                  <a:srgbClr val="4C4C4E"/>
                </a:solidFill>
                <a:latin typeface="+mj-lt"/>
              </a:rPr>
              <a:t>/plant-health-2020</a:t>
            </a:r>
          </a:p>
        </p:txBody>
      </p:sp>
      <p:grpSp>
        <p:nvGrpSpPr>
          <p:cNvPr id="3" name="Group 2">
            <a:extLst>
              <a:ext uri="{FF2B5EF4-FFF2-40B4-BE49-F238E27FC236}">
                <a16:creationId xmlns:a16="http://schemas.microsoft.com/office/drawing/2014/main" id="{88C7CDBA-862E-824F-9300-51A58FB50C22}"/>
              </a:ext>
            </a:extLst>
          </p:cNvPr>
          <p:cNvGrpSpPr/>
          <p:nvPr userDrawn="1"/>
        </p:nvGrpSpPr>
        <p:grpSpPr>
          <a:xfrm>
            <a:off x="148700" y="114675"/>
            <a:ext cx="3668680" cy="3851522"/>
            <a:chOff x="235509" y="272899"/>
            <a:chExt cx="5948048" cy="6244492"/>
          </a:xfrm>
        </p:grpSpPr>
        <p:pic>
          <p:nvPicPr>
            <p:cNvPr id="11" name="Picture 10">
              <a:extLst>
                <a:ext uri="{FF2B5EF4-FFF2-40B4-BE49-F238E27FC236}">
                  <a16:creationId xmlns:a16="http://schemas.microsoft.com/office/drawing/2014/main" id="{0F34670F-AE07-7642-8F47-A77C5EEACA1F}"/>
                </a:ext>
              </a:extLst>
            </p:cNvPr>
            <p:cNvPicPr>
              <a:picLocks noChangeAspect="1"/>
            </p:cNvPicPr>
            <p:nvPr userDrawn="1"/>
          </p:nvPicPr>
          <p:blipFill>
            <a:blip r:embed="rId3"/>
            <a:stretch>
              <a:fillRect/>
            </a:stretch>
          </p:blipFill>
          <p:spPr>
            <a:xfrm>
              <a:off x="235509" y="272899"/>
              <a:ext cx="2097945" cy="573545"/>
            </a:xfrm>
            <a:prstGeom prst="rect">
              <a:avLst/>
            </a:prstGeom>
          </p:spPr>
        </p:pic>
        <p:pic>
          <p:nvPicPr>
            <p:cNvPr id="13" name="Picture 12">
              <a:extLst>
                <a:ext uri="{FF2B5EF4-FFF2-40B4-BE49-F238E27FC236}">
                  <a16:creationId xmlns:a16="http://schemas.microsoft.com/office/drawing/2014/main" id="{D111BC1C-E8D9-364B-ACBD-4C67F67BC61A}"/>
                </a:ext>
              </a:extLst>
            </p:cNvPr>
            <p:cNvPicPr>
              <a:picLocks noChangeAspect="1"/>
            </p:cNvPicPr>
            <p:nvPr userDrawn="1"/>
          </p:nvPicPr>
          <p:blipFill>
            <a:blip r:embed="rId4"/>
            <a:stretch>
              <a:fillRect/>
            </a:stretch>
          </p:blipFill>
          <p:spPr>
            <a:xfrm>
              <a:off x="3938954" y="283483"/>
              <a:ext cx="2244603" cy="556675"/>
            </a:xfrm>
            <a:prstGeom prst="rect">
              <a:avLst/>
            </a:prstGeom>
          </p:spPr>
        </p:pic>
        <p:pic>
          <p:nvPicPr>
            <p:cNvPr id="14" name="Picture 13">
              <a:extLst>
                <a:ext uri="{FF2B5EF4-FFF2-40B4-BE49-F238E27FC236}">
                  <a16:creationId xmlns:a16="http://schemas.microsoft.com/office/drawing/2014/main" id="{C43EDFF0-D1A6-AB41-A848-E60AB86139E4}"/>
                </a:ext>
              </a:extLst>
            </p:cNvPr>
            <p:cNvPicPr>
              <a:picLocks noChangeAspect="1"/>
            </p:cNvPicPr>
            <p:nvPr userDrawn="1"/>
          </p:nvPicPr>
          <p:blipFill>
            <a:blip r:embed="rId5"/>
            <a:stretch>
              <a:fillRect/>
            </a:stretch>
          </p:blipFill>
          <p:spPr>
            <a:xfrm>
              <a:off x="1184006" y="6066979"/>
              <a:ext cx="2572410" cy="450412"/>
            </a:xfrm>
            <a:prstGeom prst="rect">
              <a:avLst/>
            </a:prstGeom>
          </p:spPr>
        </p:pic>
        <p:pic>
          <p:nvPicPr>
            <p:cNvPr id="15" name="Graphic 14">
              <a:extLst>
                <a:ext uri="{FF2B5EF4-FFF2-40B4-BE49-F238E27FC236}">
                  <a16:creationId xmlns:a16="http://schemas.microsoft.com/office/drawing/2014/main" id="{631CC5A9-47C1-964C-8CDA-6C6CD0691E9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4365" t="26821" r="35688" b="18772"/>
            <a:stretch/>
          </p:blipFill>
          <p:spPr>
            <a:xfrm>
              <a:off x="552450" y="1237785"/>
              <a:ext cx="3841130" cy="3925230"/>
            </a:xfrm>
            <a:prstGeom prst="rect">
              <a:avLst/>
            </a:prstGeom>
          </p:spPr>
        </p:pic>
      </p:grpSp>
    </p:spTree>
    <p:extLst>
      <p:ext uri="{BB962C8B-B14F-4D97-AF65-F5344CB8AC3E}">
        <p14:creationId xmlns:p14="http://schemas.microsoft.com/office/powerpoint/2010/main" val="760552297"/>
      </p:ext>
    </p:extLst>
  </p:cSld>
  <p:clrMapOvr>
    <a:masterClrMapping/>
  </p:clrMapOvr>
  <p:extLst mod="1">
    <p:ext uri="{DCECCB84-F9BA-43D5-87BE-67443E8EF086}">
      <p15:sldGuideLst xmlns:p15="http://schemas.microsoft.com/office/powerpoint/2012/main">
        <p15:guide id="1" pos="3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782" y="1583225"/>
            <a:ext cx="6217920" cy="576064"/>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261214" y="2159880"/>
            <a:ext cx="6184871" cy="1051560"/>
          </a:xfrm>
          <a:prstGeom prst="rect">
            <a:avLst/>
          </a:prstGeom>
        </p:spPr>
        <p:txBody>
          <a:bodyPr/>
          <a:lstStyle>
            <a:lvl1pPr marL="0" indent="0" algn="l">
              <a:buNone/>
              <a:defRPr>
                <a:solidFill>
                  <a:schemeClr val="tx1">
                    <a:tint val="75000"/>
                  </a:schemeClr>
                </a:solidFill>
              </a:defRPr>
            </a:lvl1pPr>
            <a:lvl2pPr marL="311401" indent="0" algn="ctr">
              <a:buNone/>
              <a:defRPr>
                <a:solidFill>
                  <a:schemeClr val="tx1">
                    <a:tint val="75000"/>
                  </a:schemeClr>
                </a:solidFill>
              </a:defRPr>
            </a:lvl2pPr>
            <a:lvl3pPr marL="622802" indent="0" algn="ctr">
              <a:buNone/>
              <a:defRPr>
                <a:solidFill>
                  <a:schemeClr val="tx1">
                    <a:tint val="75000"/>
                  </a:schemeClr>
                </a:solidFill>
              </a:defRPr>
            </a:lvl3pPr>
            <a:lvl4pPr marL="934203" indent="0" algn="ctr">
              <a:buNone/>
              <a:defRPr>
                <a:solidFill>
                  <a:schemeClr val="tx1">
                    <a:tint val="75000"/>
                  </a:schemeClr>
                </a:solidFill>
              </a:defRPr>
            </a:lvl4pPr>
            <a:lvl5pPr marL="1245603" indent="0" algn="ctr">
              <a:buNone/>
              <a:defRPr>
                <a:solidFill>
                  <a:schemeClr val="tx1">
                    <a:tint val="75000"/>
                  </a:schemeClr>
                </a:solidFill>
              </a:defRPr>
            </a:lvl5pPr>
            <a:lvl6pPr marL="1557004" indent="0" algn="ctr">
              <a:buNone/>
              <a:defRPr>
                <a:solidFill>
                  <a:schemeClr val="tx1">
                    <a:tint val="75000"/>
                  </a:schemeClr>
                </a:solidFill>
              </a:defRPr>
            </a:lvl6pPr>
            <a:lvl7pPr marL="1868405" indent="0" algn="ctr">
              <a:buNone/>
              <a:defRPr>
                <a:solidFill>
                  <a:schemeClr val="tx1">
                    <a:tint val="75000"/>
                  </a:schemeClr>
                </a:solidFill>
              </a:defRPr>
            </a:lvl7pPr>
            <a:lvl8pPr marL="2179806" indent="0" algn="ctr">
              <a:buNone/>
              <a:defRPr>
                <a:solidFill>
                  <a:schemeClr val="tx1">
                    <a:tint val="75000"/>
                  </a:schemeClr>
                </a:solidFill>
              </a:defRPr>
            </a:lvl8pPr>
            <a:lvl9pPr marL="249120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691500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277179" y="1417535"/>
            <a:ext cx="6272571" cy="2080026"/>
          </a:xfrm>
          <a:prstGeom prst="rect">
            <a:avLst/>
          </a:prstGeom>
        </p:spPr>
        <p:txBody>
          <a:bodyPr/>
          <a:lstStyle>
            <a:lvl1pPr>
              <a:defRPr sz="1742" baseline="0"/>
            </a:lvl1pPr>
            <a:lvl2pPr>
              <a:defRPr sz="1568"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407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45939" y="622196"/>
            <a:ext cx="6303810" cy="6858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277179" y="1417535"/>
            <a:ext cx="6272571" cy="2080026"/>
          </a:xfrm>
          <a:prstGeom prst="rect">
            <a:avLst/>
          </a:prstGeom>
        </p:spPr>
        <p:txBody>
          <a:bodyPr/>
          <a:lstStyle>
            <a:lvl1pPr marL="0" marR="0" indent="0" algn="l" defTabSz="622364"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232349" marR="0" lvl="0" indent="-232349" algn="l" defTabSz="622364" rtl="0" eaLnBrk="0" fontAlgn="base" latinLnBrk="0" hangingPunct="0">
              <a:lnSpc>
                <a:spcPct val="100000"/>
              </a:lnSpc>
              <a:spcBef>
                <a:spcPct val="20000"/>
              </a:spcBef>
              <a:spcAft>
                <a:spcPct val="0"/>
              </a:spcAft>
              <a:buClrTx/>
              <a:buSzTx/>
              <a:buFont typeface="Arial" charset="0"/>
              <a:buNone/>
              <a:tabLst/>
              <a:defRPr/>
            </a:pPr>
            <a:r>
              <a:rPr lang="en-US" sz="1307" baseline="0" dirty="0"/>
              <a:t>Lorem </a:t>
            </a:r>
            <a:r>
              <a:rPr lang="en-US" sz="1307" baseline="0" dirty="0" err="1"/>
              <a:t>Ipsum</a:t>
            </a:r>
            <a:endParaRPr lang="en-US" sz="1307" baseline="0" dirty="0"/>
          </a:p>
        </p:txBody>
      </p:sp>
    </p:spTree>
    <p:extLst>
      <p:ext uri="{BB962C8B-B14F-4D97-AF65-F5344CB8AC3E}">
        <p14:creationId xmlns:p14="http://schemas.microsoft.com/office/powerpoint/2010/main" val="101548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26" y="2057401"/>
            <a:ext cx="6217920" cy="817245"/>
          </a:xfrm>
          <a:prstGeom prst="rect">
            <a:avLst/>
          </a:prstGeom>
        </p:spPr>
        <p:txBody>
          <a:bodyPr anchor="t"/>
          <a:lstStyle>
            <a:lvl1pPr algn="l">
              <a:defRPr sz="2701" b="1" cap="all"/>
            </a:lvl1pPr>
          </a:lstStyle>
          <a:p>
            <a:r>
              <a:rPr lang="en-US" dirty="0"/>
              <a:t>Click to edit Master title style</a:t>
            </a:r>
          </a:p>
        </p:txBody>
      </p:sp>
      <p:sp>
        <p:nvSpPr>
          <p:cNvPr id="3" name="Text Placeholder 2"/>
          <p:cNvSpPr>
            <a:spLocks noGrp="1"/>
          </p:cNvSpPr>
          <p:nvPr>
            <p:ph type="body" idx="1"/>
          </p:nvPr>
        </p:nvSpPr>
        <p:spPr>
          <a:xfrm>
            <a:off x="250118" y="1157288"/>
            <a:ext cx="6217920" cy="900112"/>
          </a:xfrm>
          <a:prstGeom prst="rect">
            <a:avLst/>
          </a:prstGeom>
        </p:spPr>
        <p:txBody>
          <a:bodyPr anchor="b"/>
          <a:lstStyle>
            <a:lvl1pPr marL="0" indent="0">
              <a:buNone/>
              <a:defRPr sz="1394">
                <a:solidFill>
                  <a:schemeClr val="tx1">
                    <a:tint val="75000"/>
                  </a:schemeClr>
                </a:solidFill>
              </a:defRPr>
            </a:lvl1pPr>
            <a:lvl2pPr marL="311401" indent="0">
              <a:buNone/>
              <a:defRPr sz="1220">
                <a:solidFill>
                  <a:schemeClr val="tx1">
                    <a:tint val="75000"/>
                  </a:schemeClr>
                </a:solidFill>
              </a:defRPr>
            </a:lvl2pPr>
            <a:lvl3pPr marL="622802" indent="0">
              <a:buNone/>
              <a:defRPr sz="1133">
                <a:solidFill>
                  <a:schemeClr val="tx1">
                    <a:tint val="75000"/>
                  </a:schemeClr>
                </a:solidFill>
              </a:defRPr>
            </a:lvl3pPr>
            <a:lvl4pPr marL="934203" indent="0">
              <a:buNone/>
              <a:defRPr sz="958">
                <a:solidFill>
                  <a:schemeClr val="tx1">
                    <a:tint val="75000"/>
                  </a:schemeClr>
                </a:solidFill>
              </a:defRPr>
            </a:lvl4pPr>
            <a:lvl5pPr marL="1245603" indent="0">
              <a:buNone/>
              <a:defRPr sz="958">
                <a:solidFill>
                  <a:schemeClr val="tx1">
                    <a:tint val="75000"/>
                  </a:schemeClr>
                </a:solidFill>
              </a:defRPr>
            </a:lvl5pPr>
            <a:lvl6pPr marL="1557004" indent="0">
              <a:buNone/>
              <a:defRPr sz="958">
                <a:solidFill>
                  <a:schemeClr val="tx1">
                    <a:tint val="75000"/>
                  </a:schemeClr>
                </a:solidFill>
              </a:defRPr>
            </a:lvl6pPr>
            <a:lvl7pPr marL="1868405" indent="0">
              <a:buNone/>
              <a:defRPr sz="958">
                <a:solidFill>
                  <a:schemeClr val="tx1">
                    <a:tint val="75000"/>
                  </a:schemeClr>
                </a:solidFill>
              </a:defRPr>
            </a:lvl7pPr>
            <a:lvl8pPr marL="2179806" indent="0">
              <a:buNone/>
              <a:defRPr sz="958">
                <a:solidFill>
                  <a:schemeClr val="tx1">
                    <a:tint val="75000"/>
                  </a:schemeClr>
                </a:solidFill>
              </a:defRPr>
            </a:lvl8pPr>
            <a:lvl9pPr marL="2491207" indent="0">
              <a:buNone/>
              <a:defRPr sz="95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7631703"/>
      </p:ext>
    </p:extLst>
  </p:cSld>
  <p:clrMapOvr>
    <a:masterClrMapping/>
  </p:clrMapOvr>
  <p:extLst mod="1">
    <p:ext uri="{DCECCB84-F9BA-43D5-87BE-67443E8EF086}">
      <p15:sldGuideLst xmlns:p15="http://schemas.microsoft.com/office/powerpoint/2012/main">
        <p15:guide id="1" pos="23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4BC30-93C0-824B-BE09-9A9B3994DF39}"/>
              </a:ext>
            </a:extLst>
          </p:cNvPr>
          <p:cNvPicPr>
            <a:picLocks noChangeAspect="1"/>
          </p:cNvPicPr>
          <p:nvPr userDrawn="1"/>
        </p:nvPicPr>
        <p:blipFill>
          <a:blip r:embed="rId2"/>
          <a:stretch>
            <a:fillRect/>
          </a:stretch>
        </p:blipFill>
        <p:spPr>
          <a:xfrm>
            <a:off x="1" y="0"/>
            <a:ext cx="7315199" cy="4114800"/>
          </a:xfrm>
          <a:prstGeom prst="rect">
            <a:avLst/>
          </a:prstGeom>
        </p:spPr>
      </p:pic>
      <p:sp>
        <p:nvSpPr>
          <p:cNvPr id="2" name="Title 1"/>
          <p:cNvSpPr>
            <a:spLocks noGrp="1"/>
          </p:cNvSpPr>
          <p:nvPr>
            <p:ph type="title"/>
          </p:nvPr>
        </p:nvSpPr>
        <p:spPr>
          <a:xfrm>
            <a:off x="239905" y="1576754"/>
            <a:ext cx="6241073" cy="685800"/>
          </a:xfrm>
          <a:prstGeom prst="rect">
            <a:avLst/>
          </a:prstGeom>
        </p:spPr>
        <p:txBody>
          <a:bodyPr/>
          <a:lstStyle>
            <a:lvl1pPr algn="l">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28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499257" y="3813176"/>
            <a:ext cx="2316687" cy="219075"/>
          </a:xfrm>
          <a:prstGeom prst="rect">
            <a:avLst/>
          </a:prstGeom>
        </p:spPr>
        <p:txBody>
          <a:bodyPr vert="horz" wrap="square" lIns="71488" tIns="35744" rIns="71488" bIns="35744" numCol="1" anchor="ctr" anchorCtr="0" compatLnSpc="1">
            <a:prstTxWarp prst="textNoShape">
              <a:avLst/>
            </a:prstTxWarp>
          </a:bodyPr>
          <a:lstStyle>
            <a:lvl1pPr algn="ctr" eaLnBrk="1" hangingPunct="1">
              <a:defRPr sz="784">
                <a:solidFill>
                  <a:srgbClr val="898989"/>
                </a:solidFill>
              </a:defRPr>
            </a:lvl1pPr>
          </a:lstStyle>
          <a:p>
            <a:endParaRPr lang="en-US" altLang="en-US"/>
          </a:p>
        </p:txBody>
      </p:sp>
      <p:sp>
        <p:nvSpPr>
          <p:cNvPr id="1028" name="Text Placeholder 2"/>
          <p:cNvSpPr>
            <a:spLocks noGrp="1"/>
          </p:cNvSpPr>
          <p:nvPr>
            <p:ph type="body" idx="1"/>
          </p:nvPr>
        </p:nvSpPr>
        <p:spPr bwMode="auto">
          <a:xfrm>
            <a:off x="331944" y="833439"/>
            <a:ext cx="678954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1488" tIns="35744" rIns="71488" bIns="3574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Box 5">
            <a:extLst>
              <a:ext uri="{FF2B5EF4-FFF2-40B4-BE49-F238E27FC236}">
                <a16:creationId xmlns:a16="http://schemas.microsoft.com/office/drawing/2014/main" id="{310BE404-B6D7-7243-9617-B4C6B9C882FF}"/>
              </a:ext>
            </a:extLst>
          </p:cNvPr>
          <p:cNvSpPr txBox="1"/>
          <p:nvPr userDrawn="1"/>
        </p:nvSpPr>
        <p:spPr>
          <a:xfrm>
            <a:off x="6546943" y="39987"/>
            <a:ext cx="709849" cy="213007"/>
          </a:xfrm>
          <a:prstGeom prst="rect">
            <a:avLst/>
          </a:prstGeom>
          <a:noFill/>
        </p:spPr>
        <p:txBody>
          <a:bodyPr wrap="square" rtlCol="0">
            <a:spAutoFit/>
          </a:bodyPr>
          <a:lstStyle/>
          <a:p>
            <a:r>
              <a:rPr lang="it-IT" sz="784" b="1" i="0" baseline="0" dirty="0">
                <a:solidFill>
                  <a:schemeClr val="bg1"/>
                </a:solidFill>
              </a:rPr>
              <a:t>31/05/2018</a:t>
            </a:r>
          </a:p>
        </p:txBody>
      </p:sp>
      <p:cxnSp>
        <p:nvCxnSpPr>
          <p:cNvPr id="9" name="Straight Connector 8">
            <a:extLst>
              <a:ext uri="{FF2B5EF4-FFF2-40B4-BE49-F238E27FC236}">
                <a16:creationId xmlns:a16="http://schemas.microsoft.com/office/drawing/2014/main" id="{20F8E1C9-4646-914B-B3D6-4E9A995AA7A4}"/>
              </a:ext>
            </a:extLst>
          </p:cNvPr>
          <p:cNvCxnSpPr/>
          <p:nvPr userDrawn="1"/>
        </p:nvCxnSpPr>
        <p:spPr>
          <a:xfrm>
            <a:off x="331944" y="3663463"/>
            <a:ext cx="6789546"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6C196703-1121-C34F-A655-5EC5CFB64A49}"/>
              </a:ext>
            </a:extLst>
          </p:cNvPr>
          <p:cNvGrpSpPr/>
          <p:nvPr userDrawn="1"/>
        </p:nvGrpSpPr>
        <p:grpSpPr>
          <a:xfrm>
            <a:off x="325463" y="118512"/>
            <a:ext cx="6796026" cy="264889"/>
            <a:chOff x="235509" y="272899"/>
            <a:chExt cx="14774348" cy="573545"/>
          </a:xfrm>
        </p:grpSpPr>
        <p:pic>
          <p:nvPicPr>
            <p:cNvPr id="13" name="Picture 12">
              <a:extLst>
                <a:ext uri="{FF2B5EF4-FFF2-40B4-BE49-F238E27FC236}">
                  <a16:creationId xmlns:a16="http://schemas.microsoft.com/office/drawing/2014/main" id="{9FA75C28-60CE-344E-B59B-9A4545BCEA9F}"/>
                </a:ext>
              </a:extLst>
            </p:cNvPr>
            <p:cNvPicPr>
              <a:picLocks noChangeAspect="1"/>
            </p:cNvPicPr>
            <p:nvPr userDrawn="1"/>
          </p:nvPicPr>
          <p:blipFill>
            <a:blip r:embed="rId9"/>
            <a:stretch>
              <a:fillRect/>
            </a:stretch>
          </p:blipFill>
          <p:spPr>
            <a:xfrm>
              <a:off x="235509" y="272899"/>
              <a:ext cx="2097945" cy="573545"/>
            </a:xfrm>
            <a:prstGeom prst="rect">
              <a:avLst/>
            </a:prstGeom>
          </p:spPr>
        </p:pic>
        <p:pic>
          <p:nvPicPr>
            <p:cNvPr id="14" name="Picture 13">
              <a:extLst>
                <a:ext uri="{FF2B5EF4-FFF2-40B4-BE49-F238E27FC236}">
                  <a16:creationId xmlns:a16="http://schemas.microsoft.com/office/drawing/2014/main" id="{1E36FBB8-46F7-7F47-B42D-143EE4013FF8}"/>
                </a:ext>
              </a:extLst>
            </p:cNvPr>
            <p:cNvPicPr>
              <a:picLocks noChangeAspect="1"/>
            </p:cNvPicPr>
            <p:nvPr userDrawn="1"/>
          </p:nvPicPr>
          <p:blipFill>
            <a:blip r:embed="rId10"/>
            <a:stretch>
              <a:fillRect/>
            </a:stretch>
          </p:blipFill>
          <p:spPr>
            <a:xfrm>
              <a:off x="12765253" y="283482"/>
              <a:ext cx="2244604" cy="556675"/>
            </a:xfrm>
            <a:prstGeom prst="rect">
              <a:avLst/>
            </a:prstGeom>
          </p:spPr>
        </p:pic>
      </p:grpSp>
      <p:grpSp>
        <p:nvGrpSpPr>
          <p:cNvPr id="2" name="Group 1">
            <a:extLst>
              <a:ext uri="{FF2B5EF4-FFF2-40B4-BE49-F238E27FC236}">
                <a16:creationId xmlns:a16="http://schemas.microsoft.com/office/drawing/2014/main" id="{B57EFDA5-4CCA-484D-AFB4-DA40B57BC53F}"/>
              </a:ext>
            </a:extLst>
          </p:cNvPr>
          <p:cNvGrpSpPr/>
          <p:nvPr userDrawn="1"/>
        </p:nvGrpSpPr>
        <p:grpSpPr>
          <a:xfrm>
            <a:off x="201419" y="3604390"/>
            <a:ext cx="6920070" cy="525158"/>
            <a:chOff x="0" y="3595174"/>
            <a:chExt cx="11518813" cy="874153"/>
          </a:xfrm>
        </p:grpSpPr>
        <p:pic>
          <p:nvPicPr>
            <p:cNvPr id="20" name="Picture 19">
              <a:extLst>
                <a:ext uri="{FF2B5EF4-FFF2-40B4-BE49-F238E27FC236}">
                  <a16:creationId xmlns:a16="http://schemas.microsoft.com/office/drawing/2014/main" id="{F7975ABF-9BAE-F24D-A488-DFB7520A8B22}"/>
                </a:ext>
              </a:extLst>
            </p:cNvPr>
            <p:cNvPicPr>
              <a:picLocks noChangeAspect="1"/>
            </p:cNvPicPr>
            <p:nvPr userDrawn="1"/>
          </p:nvPicPr>
          <p:blipFill>
            <a:blip r:embed="rId11"/>
            <a:stretch>
              <a:fillRect/>
            </a:stretch>
          </p:blipFill>
          <p:spPr>
            <a:xfrm>
              <a:off x="9731511" y="3879224"/>
              <a:ext cx="1787302" cy="312945"/>
            </a:xfrm>
            <a:prstGeom prst="rect">
              <a:avLst/>
            </a:prstGeom>
          </p:spPr>
        </p:pic>
        <p:pic>
          <p:nvPicPr>
            <p:cNvPr id="21" name="Graphic 20">
              <a:extLst>
                <a:ext uri="{FF2B5EF4-FFF2-40B4-BE49-F238E27FC236}">
                  <a16:creationId xmlns:a16="http://schemas.microsoft.com/office/drawing/2014/main" id="{2D25E765-587F-654C-8215-D9B0FDC30E15}"/>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0" y="3595174"/>
              <a:ext cx="2201276" cy="874153"/>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7" r:id="rId4"/>
    <p:sldLayoutId id="2147483663" r:id="rId5"/>
    <p:sldLayoutId id="2147483664" r:id="rId6"/>
    <p:sldLayoutId id="2147483665" r:id="rId7"/>
  </p:sldLayoutIdLst>
  <p:txStyles>
    <p:title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p:titleStyle>
    <p:bodyStyle>
      <a:lvl1pPr marL="232349" indent="-232349" algn="l" defTabSz="622364" rtl="0" eaLnBrk="0" fontAlgn="base" hangingPunct="0">
        <a:spcBef>
          <a:spcPct val="20000"/>
        </a:spcBef>
        <a:spcAft>
          <a:spcPct val="0"/>
        </a:spcAft>
        <a:buFont typeface="Arial" charset="0"/>
        <a:buChar char="•"/>
        <a:defRPr sz="2178" kern="1200">
          <a:solidFill>
            <a:schemeClr val="tx1"/>
          </a:solidFill>
          <a:latin typeface="+mn-lt"/>
          <a:ea typeface="+mn-ea"/>
          <a:cs typeface="+mn-cs"/>
        </a:defRPr>
      </a:lvl1pPr>
      <a:lvl2pPr marL="504806" indent="-193624" algn="l" defTabSz="622364" rtl="0" eaLnBrk="0" fontAlgn="base" hangingPunct="0">
        <a:spcBef>
          <a:spcPct val="20000"/>
        </a:spcBef>
        <a:spcAft>
          <a:spcPct val="0"/>
        </a:spcAft>
        <a:buFont typeface="Arial" charset="0"/>
        <a:buChar char="–"/>
        <a:defRPr sz="1917" kern="1200">
          <a:solidFill>
            <a:schemeClr val="tx1"/>
          </a:solidFill>
          <a:latin typeface="+mn-lt"/>
          <a:ea typeface="+mn-ea"/>
          <a:cs typeface="+mn-cs"/>
        </a:defRPr>
      </a:lvl2pPr>
      <a:lvl3pPr marL="777263" indent="-154899" algn="l" defTabSz="622364" rtl="0" eaLnBrk="0" fontAlgn="base" hangingPunct="0">
        <a:spcBef>
          <a:spcPct val="20000"/>
        </a:spcBef>
        <a:spcAft>
          <a:spcPct val="0"/>
        </a:spcAft>
        <a:buFont typeface="Arial" charset="0"/>
        <a:buChar char="•"/>
        <a:defRPr sz="1655" kern="1200">
          <a:solidFill>
            <a:schemeClr val="tx1"/>
          </a:solidFill>
          <a:latin typeface="+mn-lt"/>
          <a:ea typeface="+mn-ea"/>
          <a:cs typeface="+mn-cs"/>
        </a:defRPr>
      </a:lvl3pPr>
      <a:lvl4pPr marL="1089828"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4pPr>
      <a:lvl5pPr marL="1401010" indent="-154899" algn="l" defTabSz="622364" rtl="0" eaLnBrk="0" fontAlgn="base" hangingPunct="0">
        <a:spcBef>
          <a:spcPct val="20000"/>
        </a:spcBef>
        <a:spcAft>
          <a:spcPct val="0"/>
        </a:spcAft>
        <a:buFont typeface="Arial" charset="0"/>
        <a:buChar char="»"/>
        <a:defRPr sz="1394" kern="1200">
          <a:solidFill>
            <a:schemeClr val="tx1"/>
          </a:solidFill>
          <a:latin typeface="+mn-lt"/>
          <a:ea typeface="+mn-ea"/>
          <a:cs typeface="+mn-cs"/>
        </a:defRPr>
      </a:lvl5pPr>
      <a:lvl6pPr marL="1712704"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6pPr>
      <a:lvl7pPr marL="2024105"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7pPr>
      <a:lvl8pPr marL="2335506"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8pPr>
      <a:lvl9pPr marL="2646907" indent="-155700" algn="l" defTabSz="622802" rtl="0" eaLnBrk="1" latinLnBrk="0" hangingPunct="1">
        <a:spcBef>
          <a:spcPct val="20000"/>
        </a:spcBef>
        <a:buFont typeface="Arial" panose="020B0604020202020204" pitchFamily="34" charset="0"/>
        <a:buChar char="•"/>
        <a:defRPr sz="1394" kern="1200">
          <a:solidFill>
            <a:schemeClr val="tx1"/>
          </a:solidFill>
          <a:latin typeface="+mn-lt"/>
          <a:ea typeface="+mn-ea"/>
          <a:cs typeface="+mn-cs"/>
        </a:defRPr>
      </a:lvl9pPr>
    </p:bodyStyle>
    <p:otherStyle>
      <a:defPPr>
        <a:defRPr lang="en-US"/>
      </a:defPPr>
      <a:lvl1pPr marL="0" algn="l" defTabSz="622802" rtl="0" eaLnBrk="1" latinLnBrk="0" hangingPunct="1">
        <a:defRPr sz="1220" kern="1200">
          <a:solidFill>
            <a:schemeClr val="tx1"/>
          </a:solidFill>
          <a:latin typeface="+mn-lt"/>
          <a:ea typeface="+mn-ea"/>
          <a:cs typeface="+mn-cs"/>
        </a:defRPr>
      </a:lvl1pPr>
      <a:lvl2pPr marL="311401" algn="l" defTabSz="622802" rtl="0" eaLnBrk="1" latinLnBrk="0" hangingPunct="1">
        <a:defRPr sz="1220" kern="1200">
          <a:solidFill>
            <a:schemeClr val="tx1"/>
          </a:solidFill>
          <a:latin typeface="+mn-lt"/>
          <a:ea typeface="+mn-ea"/>
          <a:cs typeface="+mn-cs"/>
        </a:defRPr>
      </a:lvl2pPr>
      <a:lvl3pPr marL="622802" algn="l" defTabSz="622802" rtl="0" eaLnBrk="1" latinLnBrk="0" hangingPunct="1">
        <a:defRPr sz="1220" kern="1200">
          <a:solidFill>
            <a:schemeClr val="tx1"/>
          </a:solidFill>
          <a:latin typeface="+mn-lt"/>
          <a:ea typeface="+mn-ea"/>
          <a:cs typeface="+mn-cs"/>
        </a:defRPr>
      </a:lvl3pPr>
      <a:lvl4pPr marL="934203" algn="l" defTabSz="622802" rtl="0" eaLnBrk="1" latinLnBrk="0" hangingPunct="1">
        <a:defRPr sz="1220" kern="1200">
          <a:solidFill>
            <a:schemeClr val="tx1"/>
          </a:solidFill>
          <a:latin typeface="+mn-lt"/>
          <a:ea typeface="+mn-ea"/>
          <a:cs typeface="+mn-cs"/>
        </a:defRPr>
      </a:lvl4pPr>
      <a:lvl5pPr marL="1245603" algn="l" defTabSz="622802" rtl="0" eaLnBrk="1" latinLnBrk="0" hangingPunct="1">
        <a:defRPr sz="1220" kern="1200">
          <a:solidFill>
            <a:schemeClr val="tx1"/>
          </a:solidFill>
          <a:latin typeface="+mn-lt"/>
          <a:ea typeface="+mn-ea"/>
          <a:cs typeface="+mn-cs"/>
        </a:defRPr>
      </a:lvl5pPr>
      <a:lvl6pPr marL="1557004" algn="l" defTabSz="622802" rtl="0" eaLnBrk="1" latinLnBrk="0" hangingPunct="1">
        <a:defRPr sz="1220" kern="1200">
          <a:solidFill>
            <a:schemeClr val="tx1"/>
          </a:solidFill>
          <a:latin typeface="+mn-lt"/>
          <a:ea typeface="+mn-ea"/>
          <a:cs typeface="+mn-cs"/>
        </a:defRPr>
      </a:lvl6pPr>
      <a:lvl7pPr marL="1868405" algn="l" defTabSz="622802" rtl="0" eaLnBrk="1" latinLnBrk="0" hangingPunct="1">
        <a:defRPr sz="1220" kern="1200">
          <a:solidFill>
            <a:schemeClr val="tx1"/>
          </a:solidFill>
          <a:latin typeface="+mn-lt"/>
          <a:ea typeface="+mn-ea"/>
          <a:cs typeface="+mn-cs"/>
        </a:defRPr>
      </a:lvl7pPr>
      <a:lvl8pPr marL="2179806" algn="l" defTabSz="622802" rtl="0" eaLnBrk="1" latinLnBrk="0" hangingPunct="1">
        <a:defRPr sz="1220" kern="1200">
          <a:solidFill>
            <a:schemeClr val="tx1"/>
          </a:solidFill>
          <a:latin typeface="+mn-lt"/>
          <a:ea typeface="+mn-ea"/>
          <a:cs typeface="+mn-cs"/>
        </a:defRPr>
      </a:lvl8pPr>
      <a:lvl9pPr marL="2491207" algn="l" defTabSz="622802" rtl="0" eaLnBrk="1" latinLnBrk="0" hangingPunct="1">
        <a:defRPr sz="12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9" userDrawn="1">
          <p15:clr>
            <a:srgbClr val="F26B43"/>
          </p15:clr>
        </p15:guide>
        <p15:guide id="2"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ippcheadlines/" TargetMode="External"/><Relationship Id="rId13" Type="http://schemas.openxmlformats.org/officeDocument/2006/relationships/image" Target="../media/image20.png"/><Relationship Id="rId3" Type="http://schemas.openxmlformats.org/officeDocument/2006/relationships/hyperlink" Target="mailto:Qingpo.yang@fao.org" TargetMode="External"/><Relationship Id="rId7" Type="http://schemas.openxmlformats.org/officeDocument/2006/relationships/image" Target="../media/image17.png"/><Relationship Id="rId12" Type="http://schemas.openxmlformats.org/officeDocument/2006/relationships/hyperlink" Target="https://www.linkedin.com/groups/3175642" TargetMode="External"/><Relationship Id="rId2" Type="http://schemas.openxmlformats.org/officeDocument/2006/relationships/hyperlink" Target="mailto:ippc@fao.org" TargetMode="External"/><Relationship Id="rId1" Type="http://schemas.openxmlformats.org/officeDocument/2006/relationships/slideLayout" Target="../slideLayouts/slideLayout7.xml"/><Relationship Id="rId6" Type="http://schemas.openxmlformats.org/officeDocument/2006/relationships/hyperlink" Target="http://www.fao.org/plant-health-2020" TargetMode="External"/><Relationship Id="rId11" Type="http://schemas.openxmlformats.org/officeDocument/2006/relationships/image" Target="../media/image19.png"/><Relationship Id="rId5" Type="http://schemas.openxmlformats.org/officeDocument/2006/relationships/hyperlink" Target="http://www.ippc.int/" TargetMode="External"/><Relationship Id="rId15" Type="http://schemas.openxmlformats.org/officeDocument/2006/relationships/image" Target="../media/image21.png"/><Relationship Id="rId10" Type="http://schemas.openxmlformats.org/officeDocument/2006/relationships/hyperlink" Target="https://twitter.com/ippcnews" TargetMode="External"/><Relationship Id="rId4" Type="http://schemas.openxmlformats.org/officeDocument/2006/relationships/hyperlink" Target="mailto:paola.sentinelli@fao.org" TargetMode="External"/><Relationship Id="rId9" Type="http://schemas.openxmlformats.org/officeDocument/2006/relationships/image" Target="../media/image18.jpeg"/><Relationship Id="rId14" Type="http://schemas.openxmlformats.org/officeDocument/2006/relationships/hyperlink" Target="https://www.youtube.com/playlist?list=PLzp5NgJ2-dK4T7GE2fsGujftlxSX1rCT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www.ippc.int/static/media/files/publication/en/2017/06/ISPM_17_2002_En_2017-05-25_PostCPM12_InkAm.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ppc.int/en/publications/80405/" TargetMode="External"/><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hyperlink" Target="https://www.ippc.int/static/media/files/publication/en/2016/07/Report_CPM-11_2016-07-19_withISPMs-revised.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ippc.int/static/media/files/publication/en/2016/05/Appendix_09_NRO_Procedures.pdf" TargetMode="External"/><Relationship Id="rId4" Type="http://schemas.openxmlformats.org/officeDocument/2006/relationships/hyperlink" Target="https://www.ippc.int/en/publications/804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33134" y="1336209"/>
            <a:ext cx="5604933" cy="839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000" dirty="0" smtClean="0">
                <a:solidFill>
                  <a:srgbClr val="002060"/>
                </a:solidFill>
                <a:ea typeface="Arial Unicode MS" panose="020B0604020202020204" pitchFamily="34" charset="-128"/>
                <a:cs typeface="Arial" panose="020B0604020202020204" pitchFamily="34" charset="0"/>
              </a:rPr>
              <a:t> </a:t>
            </a:r>
            <a:endParaRPr lang="en-US" altLang="en-US" sz="3000" dirty="0">
              <a:solidFill>
                <a:srgbClr val="002060"/>
              </a:solidFill>
              <a:ea typeface="Arial Unicode MS" panose="020B0604020202020204" pitchFamily="34" charset="-128"/>
              <a:cs typeface="Arial" panose="020B0604020202020204" pitchFamily="34" charset="0"/>
            </a:endParaRPr>
          </a:p>
        </p:txBody>
      </p:sp>
      <p:sp>
        <p:nvSpPr>
          <p:cNvPr id="5" name="TextBox 4"/>
          <p:cNvSpPr txBox="1"/>
          <p:nvPr/>
        </p:nvSpPr>
        <p:spPr>
          <a:xfrm>
            <a:off x="3671815" y="1478280"/>
            <a:ext cx="3194144" cy="1046440"/>
          </a:xfrm>
          <a:prstGeom prst="rect">
            <a:avLst/>
          </a:prstGeom>
          <a:noFill/>
        </p:spPr>
        <p:txBody>
          <a:bodyPr wrap="none" rtlCol="0">
            <a:spAutoFit/>
          </a:bodyPr>
          <a:lstStyle/>
          <a:p>
            <a:r>
              <a:rPr lang="en-GB" sz="1800" b="1" dirty="0" smtClean="0">
                <a:solidFill>
                  <a:schemeClr val="bg1"/>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rPr>
              <a:t>2020 IPPC NROs Workshop</a:t>
            </a:r>
          </a:p>
          <a:p>
            <a:endParaRPr lang="en-US" sz="4400" b="1" dirty="0">
              <a:solidFill>
                <a:srgbClr val="2A5D29"/>
              </a:solidFill>
              <a:effectLst>
                <a:outerShdw blurRad="38100" dist="38100" dir="2700000" algn="tl">
                  <a:srgbClr val="000000">
                    <a:alpha val="43137"/>
                  </a:srgbClr>
                </a:outerShdw>
              </a:effectLst>
              <a:latin typeface="Calibri (body)"/>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414319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2" y="440190"/>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4.2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and specific NRO rules and procedures</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3" name="Rectangle 2"/>
          <p:cNvSpPr/>
          <p:nvPr/>
        </p:nvSpPr>
        <p:spPr>
          <a:xfrm>
            <a:off x="1250106" y="937176"/>
            <a:ext cx="4843123" cy="2546338"/>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rPr>
              <a:t>General:</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Use of electronic media</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Use of the IPP</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Pest reporting through RPPOs</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Priority to NROs while posting info</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Non-contracting parties </a:t>
            </a:r>
            <a:r>
              <a:rPr lang="en-US" sz="1200" dirty="0">
                <a:latin typeface="Times New Roman" panose="02020603050405020304" pitchFamily="18" charset="0"/>
                <a:cs typeface="Times New Roman" panose="02020603050405020304" pitchFamily="18" charset="0"/>
              </a:rPr>
              <a:t>encouraged to use </a:t>
            </a:r>
            <a:r>
              <a:rPr lang="en-US" sz="1200" dirty="0">
                <a:latin typeface="Times New Roman" panose="02020603050405020304" pitchFamily="18" charset="0"/>
                <a:cs typeface="Times New Roman" panose="02020603050405020304" pitchFamily="18" charset="0"/>
              </a:rPr>
              <a:t>the IPP</a:t>
            </a:r>
            <a:endParaRPr lang="en-GB" sz="1200" dirty="0">
              <a:latin typeface="Times New Roman" panose="02020603050405020304" pitchFamily="18" charset="0"/>
              <a:cs typeface="Times New Roman" panose="02020603050405020304" pitchFamily="18" charset="0"/>
            </a:endParaRP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rPr>
              <a:t>Specific:</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200" dirty="0">
                <a:latin typeface="Times New Roman" panose="02020603050405020304" pitchFamily="18" charset="0"/>
                <a:cs typeface="Times New Roman" panose="02020603050405020304" pitchFamily="18" charset="0"/>
              </a:rPr>
              <a:t>Details </a:t>
            </a:r>
            <a:r>
              <a:rPr lang="en-US" sz="1200" dirty="0">
                <a:latin typeface="Times New Roman" panose="02020603050405020304" pitchFamily="18" charset="0"/>
                <a:cs typeface="Times New Roman" panose="02020603050405020304" pitchFamily="18" charset="0"/>
              </a:rPr>
              <a:t>on each </a:t>
            </a:r>
            <a:r>
              <a:rPr lang="en-US" sz="1200" dirty="0">
                <a:latin typeface="Times New Roman" panose="02020603050405020304" pitchFamily="18" charset="0"/>
                <a:cs typeface="Times New Roman" panose="02020603050405020304" pitchFamily="18" charset="0"/>
              </a:rPr>
              <a:t>NRO including remarks, recommendations and guidance</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79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953" y="1019566"/>
            <a:ext cx="3522133" cy="2492990"/>
          </a:xfrm>
          <a:prstGeom prst="rect">
            <a:avLst/>
          </a:prstGeom>
        </p:spPr>
        <p:txBody>
          <a:bodyPr wrap="square">
            <a:spAutoFit/>
          </a:bodyPr>
          <a:lstStyle/>
          <a:p>
            <a:pPr>
              <a:buFont typeface="Arial" charset="0"/>
              <a:buNone/>
              <a:defRPr/>
            </a:pPr>
            <a:endParaRPr lang="fr-FR" altLang="en-US" sz="960" b="1"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IPPC </a:t>
            </a:r>
            <a:r>
              <a:rPr lang="fr-FR" altLang="en-US" sz="960" dirty="0" err="1" smtClean="0">
                <a:solidFill>
                  <a:schemeClr val="accent5">
                    <a:lumMod val="50000"/>
                  </a:schemeClr>
                </a:solidFill>
                <a:latin typeface="+mj-lt"/>
                <a:ea typeface="Arial Unicode MS" panose="020B0604020202020204" pitchFamily="34" charset="-128"/>
                <a:cs typeface="Arial" panose="020B0604020202020204" pitchFamily="34" charset="0"/>
              </a:rPr>
              <a:t>Secretariat</a:t>
            </a: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buFont typeface="Arial" charset="0"/>
              <a:buNone/>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Email</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hlinkClick r:id="rId2"/>
              </a:rPr>
              <a:t>ippc@fao.org</a:t>
            </a:r>
            <a:r>
              <a:rPr lang="fr-FR" altLang="en-US" sz="960" dirty="0" smtClean="0">
                <a:solidFill>
                  <a:schemeClr val="accent5">
                    <a:lumMod val="50000"/>
                  </a:schemeClr>
                </a:solidFill>
                <a:latin typeface="+mj-lt"/>
                <a:ea typeface="Arial Unicode MS" panose="020B0604020202020204" pitchFamily="34" charset="-128"/>
                <a:cs typeface="Arial" panose="020B0604020202020204" pitchFamily="34" charset="0"/>
              </a:rPr>
              <a:t>  </a:t>
            </a: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Qingpo </a:t>
            </a:r>
            <a:r>
              <a:rPr lang="fr-FR" altLang="en-US" sz="1000" b="1" dirty="0">
                <a:ea typeface="Arial Unicode MS" panose="020B0604020202020204" pitchFamily="34" charset="-128"/>
                <a:cs typeface="Arial" panose="020B0604020202020204" pitchFamily="34" charset="0"/>
              </a:rPr>
              <a:t>Yang, </a:t>
            </a:r>
            <a:r>
              <a:rPr lang="fr-FR" altLang="en-US" sz="1000" b="1" dirty="0" err="1">
                <a:ea typeface="Arial Unicode MS" panose="020B0604020202020204" pitchFamily="34" charset="-128"/>
                <a:cs typeface="Arial" panose="020B0604020202020204" pitchFamily="34" charset="0"/>
              </a:rPr>
              <a:t>Associate</a:t>
            </a:r>
            <a:r>
              <a:rPr lang="fr-FR" altLang="en-US" sz="1000" b="1" dirty="0">
                <a:ea typeface="Arial Unicode MS" panose="020B0604020202020204" pitchFamily="34" charset="-128"/>
                <a:cs typeface="Arial" panose="020B0604020202020204" pitchFamily="34" charset="0"/>
              </a:rPr>
              <a:t> Professional </a:t>
            </a:r>
            <a:r>
              <a:rPr lang="fr-FR" altLang="en-US" sz="1000" b="1" dirty="0" err="1">
                <a:ea typeface="Arial Unicode MS" panose="020B0604020202020204" pitchFamily="34" charset="-128"/>
                <a:cs typeface="Arial" panose="020B0604020202020204" pitchFamily="34" charset="0"/>
              </a:rPr>
              <a:t>Officer</a:t>
            </a:r>
            <a:r>
              <a:rPr lang="fr-FR" altLang="en-US" sz="1000" b="1" dirty="0">
                <a:ea typeface="Arial Unicode MS" panose="020B0604020202020204" pitchFamily="34" charset="-128"/>
                <a:cs typeface="Arial" panose="020B0604020202020204" pitchFamily="34" charset="0"/>
              </a:rPr>
              <a:t>: </a:t>
            </a:r>
            <a:r>
              <a:rPr lang="en-US" altLang="zh-CN" sz="1000" b="1" dirty="0" err="1">
                <a:ea typeface="Arial Unicode MS" panose="020B0604020202020204" pitchFamily="34" charset="-128"/>
                <a:cs typeface="Arial" panose="020B0604020202020204" pitchFamily="34" charset="0"/>
                <a:hlinkClick r:id="rId3"/>
              </a:rPr>
              <a:t>Qingpo.yang</a:t>
            </a:r>
            <a:r>
              <a:rPr lang="fr-FR" altLang="en-US" sz="1000" b="1" dirty="0">
                <a:ea typeface="Arial Unicode MS" panose="020B0604020202020204" pitchFamily="34" charset="-128"/>
                <a:cs typeface="Arial" panose="020B0604020202020204" pitchFamily="34" charset="0"/>
                <a:hlinkClick r:id="rId3"/>
              </a:rPr>
              <a:t>@fao.org</a:t>
            </a:r>
            <a:endParaRPr lang="fr-FR" altLang="en-US" sz="1000" b="1" dirty="0">
              <a:ea typeface="Arial Unicode MS" panose="020B0604020202020204" pitchFamily="34" charset="-128"/>
              <a:cs typeface="Arial" panose="020B0604020202020204" pitchFamily="34" charset="0"/>
            </a:endParaRPr>
          </a:p>
          <a:p>
            <a:pPr>
              <a:buFont typeface="Arial" charset="0"/>
              <a:buNone/>
              <a:defRPr/>
            </a:pPr>
            <a:endParaRPr lang="fr-FR" altLang="en-US" sz="1000" b="1" dirty="0" smtClean="0">
              <a:ea typeface="Arial Unicode MS" panose="020B0604020202020204" pitchFamily="34" charset="-128"/>
              <a:cs typeface="Arial" panose="020B0604020202020204" pitchFamily="34" charset="0"/>
            </a:endParaRPr>
          </a:p>
          <a:p>
            <a:pPr>
              <a:buFont typeface="Arial" charset="0"/>
              <a:buNone/>
              <a:defRPr/>
            </a:pPr>
            <a:r>
              <a:rPr lang="fr-FR" altLang="en-US" sz="1000" b="1" dirty="0" smtClean="0">
                <a:ea typeface="Arial Unicode MS" panose="020B0604020202020204" pitchFamily="34" charset="-128"/>
                <a:cs typeface="Arial" panose="020B0604020202020204" pitchFamily="34" charset="0"/>
              </a:rPr>
              <a:t>Paola </a:t>
            </a:r>
            <a:r>
              <a:rPr lang="fr-FR" altLang="en-US" sz="1000" b="1" dirty="0">
                <a:ea typeface="Arial Unicode MS" panose="020B0604020202020204" pitchFamily="34" charset="-128"/>
                <a:cs typeface="Arial" panose="020B0604020202020204" pitchFamily="34" charset="0"/>
              </a:rPr>
              <a:t>Sentinelli, IPPC </a:t>
            </a:r>
            <a:r>
              <a:rPr lang="fr-FR" altLang="en-US" sz="1000" b="1" dirty="0" err="1">
                <a:ea typeface="Arial Unicode MS" panose="020B0604020202020204" pitchFamily="34" charset="-128"/>
                <a:cs typeface="Arial" panose="020B0604020202020204" pitchFamily="34" charset="0"/>
              </a:rPr>
              <a:t>Knowledge</a:t>
            </a:r>
            <a:r>
              <a:rPr lang="fr-FR" altLang="en-US" sz="1000" b="1" dirty="0">
                <a:ea typeface="Arial Unicode MS" panose="020B0604020202020204" pitchFamily="34" charset="-128"/>
                <a:cs typeface="Arial" panose="020B0604020202020204" pitchFamily="34" charset="0"/>
              </a:rPr>
              <a:t> Manager: </a:t>
            </a:r>
            <a:r>
              <a:rPr lang="fr-FR" altLang="en-US" sz="1000" b="1" dirty="0">
                <a:ea typeface="Arial Unicode MS" panose="020B0604020202020204" pitchFamily="34" charset="-128"/>
                <a:cs typeface="Arial" panose="020B0604020202020204" pitchFamily="34" charset="0"/>
                <a:hlinkClick r:id="rId4"/>
              </a:rPr>
              <a:t>paola.sentinelli@fao.org</a:t>
            </a:r>
            <a:r>
              <a:rPr lang="fr-FR" altLang="en-US" sz="1000" b="1" dirty="0">
                <a:ea typeface="Arial Unicode MS" panose="020B0604020202020204" pitchFamily="34" charset="-128"/>
                <a:cs typeface="Arial" panose="020B0604020202020204" pitchFamily="34" charset="0"/>
              </a:rPr>
              <a:t> </a:t>
            </a: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endPar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endParaRPr>
          </a:p>
          <a:p>
            <a:pPr>
              <a:defRPr/>
            </a:pPr>
            <a:r>
              <a:rPr lang="fr-FR" altLang="en-US" sz="960" dirty="0">
                <a:solidFill>
                  <a:schemeClr val="accent5">
                    <a:lumMod val="50000"/>
                  </a:schemeClr>
                </a:solidFill>
                <a:latin typeface="+mj-lt"/>
                <a:ea typeface="Arial Unicode MS" panose="020B0604020202020204" pitchFamily="34" charset="-128"/>
                <a:cs typeface="Arial" panose="020B0604020202020204" pitchFamily="34" charset="0"/>
              </a:rPr>
              <a:t>Web:</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www.fao.org</a:t>
            </a:r>
          </a:p>
          <a:p>
            <a:pPr>
              <a:buFont typeface="Arial" charset="0"/>
              <a:buNone/>
              <a:defRPr/>
            </a:pPr>
            <a:r>
              <a:rPr lang="fr-FR" altLang="en-US" sz="960" dirty="0">
                <a:solidFill>
                  <a:srgbClr val="002060"/>
                </a:solidFill>
                <a:latin typeface="+mj-lt"/>
                <a:ea typeface="Arial Unicode MS" panose="020B0604020202020204" pitchFamily="34" charset="-128"/>
                <a:cs typeface="Arial" panose="020B0604020202020204" pitchFamily="34" charset="0"/>
                <a:hlinkClick r:id="rId5"/>
              </a:rPr>
              <a:t>www.ippc.int</a:t>
            </a:r>
            <a:endParaRPr lang="fr-FR" altLang="en-US" sz="960" dirty="0">
              <a:solidFill>
                <a:srgbClr val="002060"/>
              </a:solidFill>
              <a:latin typeface="+mj-lt"/>
              <a:ea typeface="Arial Unicode MS" panose="020B0604020202020204" pitchFamily="34" charset="-128"/>
              <a:cs typeface="Arial" panose="020B0604020202020204" pitchFamily="34" charset="0"/>
            </a:endParaRPr>
          </a:p>
          <a:p>
            <a:pPr>
              <a:buFont typeface="Arial" charset="0"/>
              <a:buNone/>
              <a:defRPr/>
            </a:pPr>
            <a:r>
              <a:rPr lang="en-US" sz="960" dirty="0">
                <a:latin typeface="+mj-lt"/>
                <a:hlinkClick r:id="rId6"/>
              </a:rPr>
              <a:t>www.fao.org/plant-health-2020</a:t>
            </a:r>
            <a:endParaRPr lang="en-US" sz="960" dirty="0">
              <a:latin typeface="+mj-lt"/>
            </a:endParaRPr>
          </a:p>
        </p:txBody>
      </p:sp>
      <p:sp>
        <p:nvSpPr>
          <p:cNvPr id="3" name="Title 1"/>
          <p:cNvSpPr txBox="1">
            <a:spLocks/>
          </p:cNvSpPr>
          <p:nvPr/>
        </p:nvSpPr>
        <p:spPr>
          <a:xfrm>
            <a:off x="3857567" y="470935"/>
            <a:ext cx="1575522" cy="609958"/>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640" b="1" dirty="0">
                <a:solidFill>
                  <a:srgbClr val="3E9D51"/>
                </a:solidFill>
                <a:effectLst>
                  <a:outerShdw blurRad="38100" dist="38100" dir="2700000" algn="tl">
                    <a:srgbClr val="000000">
                      <a:alpha val="43137"/>
                    </a:srgbClr>
                  </a:outerShdw>
                </a:effectLst>
                <a:latin typeface="+mn-lt"/>
              </a:rPr>
              <a:t>Contacts</a:t>
            </a:r>
            <a:endParaRPr lang="en-US" sz="2640" b="1" dirty="0">
              <a:solidFill>
                <a:srgbClr val="3E9D51"/>
              </a:solidFill>
              <a:effectLst>
                <a:outerShdw blurRad="38100" dist="38100" dir="2700000" algn="tl">
                  <a:srgbClr val="000000">
                    <a:alpha val="43137"/>
                  </a:srgbClr>
                </a:outerShdw>
              </a:effectLst>
              <a:latin typeface="+mn-lt"/>
            </a:endParaRPr>
          </a:p>
        </p:txBody>
      </p:sp>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015" y="1050269"/>
            <a:ext cx="1961577" cy="1961577"/>
          </a:xfrm>
          <a:prstGeom prst="rect">
            <a:avLst/>
          </a:prstGeom>
        </p:spPr>
      </p:pic>
      <p:grpSp>
        <p:nvGrpSpPr>
          <p:cNvPr id="8" name="Group 7">
            <a:extLst>
              <a:ext uri="{FF2B5EF4-FFF2-40B4-BE49-F238E27FC236}">
                <a16:creationId xmlns:a16="http://schemas.microsoft.com/office/drawing/2014/main" id="{0BF988E4-1DF1-9E4C-82A3-B8B244E79491}"/>
              </a:ext>
            </a:extLst>
          </p:cNvPr>
          <p:cNvGrpSpPr/>
          <p:nvPr/>
        </p:nvGrpSpPr>
        <p:grpSpPr>
          <a:xfrm>
            <a:off x="3857567" y="2845060"/>
            <a:ext cx="1952849" cy="827024"/>
            <a:chOff x="4322976" y="4129089"/>
            <a:chExt cx="3254748" cy="1378374"/>
          </a:xfrm>
        </p:grpSpPr>
        <p:sp>
          <p:nvSpPr>
            <p:cNvPr id="5" name="Rectangle 4"/>
            <p:cNvSpPr/>
            <p:nvPr/>
          </p:nvSpPr>
          <p:spPr>
            <a:xfrm>
              <a:off x="4322976" y="4129089"/>
              <a:ext cx="3254748" cy="584775"/>
            </a:xfrm>
            <a:prstGeom prst="rect">
              <a:avLst/>
            </a:prstGeom>
          </p:spPr>
          <p:txBody>
            <a:bodyPr wrap="square">
              <a:spAutoFit/>
            </a:bodyPr>
            <a:lstStyle/>
            <a:p>
              <a:pPr algn="ctr">
                <a:buFont typeface="Arial" charset="0"/>
                <a:buNone/>
                <a:defRPr/>
              </a:pPr>
              <a:endParaRPr lang="en-US" sz="840" b="1"/>
            </a:p>
            <a:p>
              <a:pPr algn="ctr">
                <a:buFont typeface="Arial" charset="0"/>
                <a:buNone/>
                <a:defRPr/>
              </a:pPr>
              <a:r>
                <a:rPr lang="en-US" sz="840" b="1"/>
                <a:t>  </a:t>
              </a:r>
              <a:endParaRPr lang="fr-FR" altLang="en-US" sz="840" b="1">
                <a:ea typeface="Arial Unicode MS" panose="020B0604020202020204"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CA4030AA-7080-9C40-928A-8A7A03B2B7E1}"/>
                </a:ext>
              </a:extLst>
            </p:cNvPr>
            <p:cNvGrpSpPr/>
            <p:nvPr/>
          </p:nvGrpSpPr>
          <p:grpSpPr>
            <a:xfrm>
              <a:off x="4408952" y="5126212"/>
              <a:ext cx="1797792" cy="381251"/>
              <a:chOff x="6546819" y="3737521"/>
              <a:chExt cx="2150517" cy="456052"/>
            </a:xfrm>
          </p:grpSpPr>
          <p:pic>
            <p:nvPicPr>
              <p:cNvPr id="12" name="Picture 4" descr="Risultati immagini per facebook button">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76915" y="3737521"/>
                <a:ext cx="456052" cy="456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twitter">
                <a:hlinkClick r:id="rId10"/>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546819"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isultati immagini per linkedin button">
                <a:hlinkClick r:id="rId12"/>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608092" y="3737521"/>
                <a:ext cx="454970" cy="4549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4"/>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138186" y="3768209"/>
                <a:ext cx="559150" cy="393697"/>
              </a:xfrm>
              <a:prstGeom prst="rect">
                <a:avLst/>
              </a:prstGeom>
            </p:spPr>
          </p:pic>
        </p:grpSp>
      </p:grpSp>
    </p:spTree>
    <p:extLst>
      <p:ext uri="{BB962C8B-B14F-4D97-AF65-F5344CB8AC3E}">
        <p14:creationId xmlns:p14="http://schemas.microsoft.com/office/powerpoint/2010/main" val="3244712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5871" y="600937"/>
            <a:ext cx="1351384" cy="424732"/>
          </a:xfrm>
          <a:prstGeom prst="rect">
            <a:avLst/>
          </a:prstGeom>
        </p:spPr>
        <p:txBody>
          <a:bodyPr wrap="square">
            <a:spAutoFit/>
          </a:bodyPr>
          <a:lstStyle/>
          <a:p>
            <a:pPr>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2160" b="1" dirty="0">
                <a:latin typeface="Times New Roman" panose="02020603050405020304" pitchFamily="18" charset="0"/>
                <a:cs typeface="Times New Roman" panose="02020603050405020304" pitchFamily="18" charset="0"/>
              </a:rPr>
              <a:t>Contents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530993"/>
            <a:ext cx="2061595" cy="15573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915" y="1242178"/>
            <a:ext cx="465992" cy="366137"/>
          </a:xfrm>
          <a:prstGeom prst="rect">
            <a:avLst/>
          </a:prstGeom>
        </p:spPr>
      </p:pic>
      <p:sp>
        <p:nvSpPr>
          <p:cNvPr id="5" name="TextBox 4"/>
          <p:cNvSpPr txBox="1"/>
          <p:nvPr/>
        </p:nvSpPr>
        <p:spPr>
          <a:xfrm>
            <a:off x="2895106" y="1244810"/>
            <a:ext cx="3860303" cy="443198"/>
          </a:xfrm>
          <a:prstGeom prst="rect">
            <a:avLst/>
          </a:prstGeom>
          <a:noFill/>
        </p:spPr>
        <p:txBody>
          <a:bodyPr wrap="square" rtlCol="0">
            <a:spAutoFit/>
          </a:bodyPr>
          <a:lstStyle/>
          <a:p>
            <a:r>
              <a:rPr lang="en-US" sz="1440" dirty="0">
                <a:latin typeface="Times New Roman" panose="02020603050405020304" pitchFamily="18" charset="0"/>
                <a:cs typeface="Times New Roman" panose="02020603050405020304" pitchFamily="18" charset="0"/>
              </a:rPr>
              <a:t>  </a:t>
            </a:r>
            <a:r>
              <a:rPr lang="en-US" sz="1440" dirty="0">
                <a:latin typeface="Times New Roman" panose="02020603050405020304" pitchFamily="18" charset="0"/>
                <a:cs typeface="Times New Roman" panose="02020603050405020304" pitchFamily="18" charset="0"/>
              </a:rPr>
              <a:t>Reference of NROs in the Convention</a:t>
            </a:r>
          </a:p>
          <a:p>
            <a:endParaRPr lang="en-US" sz="84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53" y="1655074"/>
            <a:ext cx="465992" cy="366137"/>
          </a:xfrm>
          <a:prstGeom prst="rect">
            <a:avLst/>
          </a:prstGeom>
        </p:spPr>
      </p:pic>
      <p:sp>
        <p:nvSpPr>
          <p:cNvPr id="7" name="TextBox 6"/>
          <p:cNvSpPr txBox="1"/>
          <p:nvPr/>
        </p:nvSpPr>
        <p:spPr>
          <a:xfrm>
            <a:off x="2469958" y="1648860"/>
            <a:ext cx="3572803" cy="313932"/>
          </a:xfrm>
          <a:prstGeom prst="rect">
            <a:avLst/>
          </a:prstGeom>
          <a:noFill/>
        </p:spPr>
        <p:txBody>
          <a:bodyPr wrap="square" rtlCol="0">
            <a:spAutoFit/>
          </a:bodyPr>
          <a:lstStyle/>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dirty="0">
                <a:latin typeface="Times New Roman" panose="02020603050405020304" pitchFamily="18" charset="0"/>
                <a:cs typeface="Times New Roman" panose="02020603050405020304" pitchFamily="18" charset="0"/>
              </a:rPr>
              <a:t>  </a:t>
            </a:r>
            <a:r>
              <a:rPr lang="en-US" sz="1440" dirty="0" smtClean="0">
                <a:latin typeface="Times New Roman" panose="02020603050405020304" pitchFamily="18" charset="0"/>
                <a:cs typeface="Times New Roman" panose="02020603050405020304" pitchFamily="18" charset="0"/>
              </a:rPr>
              <a:t>ISPM </a:t>
            </a:r>
            <a:r>
              <a:rPr lang="en-US" sz="1440" dirty="0">
                <a:latin typeface="Times New Roman" panose="02020603050405020304" pitchFamily="18" charset="0"/>
                <a:cs typeface="Times New Roman" panose="02020603050405020304" pitchFamily="18" charset="0"/>
              </a:rPr>
              <a:t>17</a:t>
            </a:r>
            <a:endParaRPr lang="en-US" sz="144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338" y="2097820"/>
            <a:ext cx="465992" cy="366137"/>
          </a:xfrm>
          <a:prstGeom prst="rect">
            <a:avLst/>
          </a:prstGeom>
        </p:spPr>
      </p:pic>
      <p:sp>
        <p:nvSpPr>
          <p:cNvPr id="10" name="TextBox 9"/>
          <p:cNvSpPr txBox="1"/>
          <p:nvPr/>
        </p:nvSpPr>
        <p:spPr>
          <a:xfrm>
            <a:off x="2540960" y="2045834"/>
            <a:ext cx="3572803" cy="494494"/>
          </a:xfrm>
          <a:prstGeom prst="rect">
            <a:avLst/>
          </a:prstGeom>
          <a:noFill/>
        </p:spPr>
        <p:txBody>
          <a:bodyPr wrap="square" rtlCol="0">
            <a:spAutoFit/>
          </a:bodyPr>
          <a:lstStyle/>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dirty="0" smtClean="0">
                <a:latin typeface="Times New Roman" panose="02020603050405020304" pitchFamily="18" charset="0"/>
                <a:cs typeface="Times New Roman" panose="02020603050405020304" pitchFamily="18" charset="0"/>
              </a:rPr>
              <a:t>General review of NRO</a:t>
            </a:r>
          </a:p>
          <a:p>
            <a:endParaRPr lang="en-US" sz="84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885" y="2476493"/>
            <a:ext cx="465992" cy="366137"/>
          </a:xfrm>
          <a:prstGeom prst="rect">
            <a:avLst/>
          </a:prstGeom>
        </p:spPr>
      </p:pic>
      <p:sp>
        <p:nvSpPr>
          <p:cNvPr id="12" name="TextBox 11"/>
          <p:cNvSpPr txBox="1"/>
          <p:nvPr/>
        </p:nvSpPr>
        <p:spPr>
          <a:xfrm>
            <a:off x="2564991" y="2476494"/>
            <a:ext cx="4198619" cy="818686"/>
          </a:xfrm>
          <a:prstGeom prst="rect">
            <a:avLst/>
          </a:prstGeom>
          <a:noFill/>
        </p:spPr>
        <p:txBody>
          <a:bodyPr wrap="square" rtlCol="0">
            <a:spAutoFit/>
          </a:bodyPr>
          <a:lstStyle/>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dirty="0" smtClean="0">
                <a:latin typeface="Times New Roman" panose="02020603050405020304" pitchFamily="18" charset="0"/>
                <a:cs typeface="Times New Roman" panose="02020603050405020304" pitchFamily="18" charset="0"/>
              </a:rPr>
              <a:t>General </a:t>
            </a:r>
            <a:r>
              <a:rPr lang="en-US" sz="1440" dirty="0">
                <a:latin typeface="Times New Roman" panose="02020603050405020304" pitchFamily="18" charset="0"/>
                <a:cs typeface="Times New Roman" panose="02020603050405020304" pitchFamily="18" charset="0"/>
              </a:rPr>
              <a:t>and specific NRO rules and procedures</a:t>
            </a:r>
          </a:p>
          <a:p>
            <a:pPr lvl="1">
              <a:spcBef>
                <a:spcPts val="360"/>
              </a:spcBef>
              <a:spcAft>
                <a:spcPts val="360"/>
              </a:spcAft>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US" sz="1440" dirty="0">
              <a:latin typeface="Times New Roman" panose="02020603050405020304" pitchFamily="18" charset="0"/>
              <a:cs typeface="Times New Roman" panose="02020603050405020304" pitchFamily="18" charset="0"/>
            </a:endParaRPr>
          </a:p>
          <a:p>
            <a:endParaRPr lang="en-US" sz="840" dirty="0"/>
          </a:p>
        </p:txBody>
      </p:sp>
      <p:sp>
        <p:nvSpPr>
          <p:cNvPr id="8" name="Slide Number Placeholder 7"/>
          <p:cNvSpPr>
            <a:spLocks noGrp="1"/>
          </p:cNvSpPr>
          <p:nvPr>
            <p:ph type="sldNum" sz="quarter" idx="4294967295"/>
          </p:nvPr>
        </p:nvSpPr>
        <p:spPr/>
        <p:txBody>
          <a:bodyPr/>
          <a:lstStyle/>
          <a:p>
            <a:fld id="{752B27FF-FAB0-40D1-80D1-96A0DB7ECFA2}" type="slidenum">
              <a:rPr lang="en-GB" smtClean="0"/>
              <a:t>2</a:t>
            </a:fld>
            <a:endParaRPr lang="en-GB"/>
          </a:p>
        </p:txBody>
      </p:sp>
    </p:spTree>
    <p:extLst>
      <p:ext uri="{BB962C8B-B14F-4D97-AF65-F5344CB8AC3E}">
        <p14:creationId xmlns:p14="http://schemas.microsoft.com/office/powerpoint/2010/main" val="49218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719" y="1924493"/>
            <a:ext cx="6434666" cy="430887"/>
          </a:xfrm>
          <a:prstGeom prst="rect">
            <a:avLst/>
          </a:prstGeom>
          <a:noFill/>
        </p:spPr>
        <p:txBody>
          <a:bodyPr wrap="square" rtlCol="0">
            <a:spAutoFit/>
          </a:bodyPr>
          <a:lstStyle/>
          <a:p>
            <a:pPr marL="285750" indent="-285750">
              <a:buFont typeface="Wingdings" panose="05000000000000000000" pitchFamily="2" charset="2"/>
              <a:buChar char="Ø"/>
            </a:pPr>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965595" y="51208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1</a:t>
            </a:r>
            <a:r>
              <a:rPr lang="en-US" altLang="zh-CN"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a:t>
            </a: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grpSp>
        <p:nvGrpSpPr>
          <p:cNvPr id="8" name="Group 7"/>
          <p:cNvGrpSpPr/>
          <p:nvPr/>
        </p:nvGrpSpPr>
        <p:grpSpPr>
          <a:xfrm>
            <a:off x="2680641" y="1290622"/>
            <a:ext cx="1353689" cy="1187339"/>
            <a:chOff x="2125661" y="980677"/>
            <a:chExt cx="2734206" cy="24288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662" y="980677"/>
              <a:ext cx="2657475" cy="2428875"/>
            </a:xfrm>
            <a:prstGeom prst="rect">
              <a:avLst/>
            </a:prstGeom>
          </p:spPr>
        </p:pic>
        <p:sp>
          <p:nvSpPr>
            <p:cNvPr id="5" name="TextBox 4"/>
            <p:cNvSpPr txBox="1"/>
            <p:nvPr/>
          </p:nvSpPr>
          <p:spPr>
            <a:xfrm>
              <a:off x="3776134" y="1063885"/>
              <a:ext cx="1083733" cy="565108"/>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279636" y="2224107"/>
              <a:ext cx="503501" cy="307777"/>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125661" y="2203581"/>
              <a:ext cx="503501" cy="307777"/>
            </a:xfrm>
            <a:prstGeom prst="rect">
              <a:avLst/>
            </a:prstGeom>
            <a:solidFill>
              <a:schemeClr val="bg1"/>
            </a:solidFill>
          </p:spPr>
          <p:txBody>
            <a:bodyPr wrap="square" rtlCol="0">
              <a:spAutoFit/>
            </a:bodyPr>
            <a:lstStyle/>
            <a:p>
              <a:endParaRPr lang="en-US" dirty="0"/>
            </a:p>
          </p:txBody>
        </p:sp>
      </p:grpSp>
      <p:sp>
        <p:nvSpPr>
          <p:cNvPr id="9" name="TextBox 8"/>
          <p:cNvSpPr txBox="1"/>
          <p:nvPr/>
        </p:nvSpPr>
        <p:spPr>
          <a:xfrm>
            <a:off x="332919" y="1339717"/>
            <a:ext cx="2451020" cy="1169551"/>
          </a:xfrm>
          <a:prstGeom prst="rect">
            <a:avLst/>
          </a:prstGeom>
          <a:noFill/>
        </p:spPr>
        <p:txBody>
          <a:bodyPr wrap="square" rtlCol="0">
            <a:spAutoFit/>
          </a:bodyPr>
          <a:lstStyle/>
          <a:p>
            <a:r>
              <a:rPr lang="en-US" b="1" dirty="0" smtClean="0">
                <a:solidFill>
                  <a:srgbClr val="FF6600"/>
                </a:solidFill>
                <a:latin typeface="Times New Roman" panose="02020603050405020304" pitchFamily="18" charset="0"/>
                <a:cs typeface="Times New Roman" panose="02020603050405020304" pitchFamily="18" charset="0"/>
              </a:rPr>
              <a:t>Purpose</a:t>
            </a:r>
            <a:r>
              <a:rPr lang="en-US" b="1" dirty="0">
                <a:solidFill>
                  <a:srgbClr val="FF66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Control </a:t>
            </a:r>
            <a:r>
              <a:rPr lang="en-US" dirty="0">
                <a:latin typeface="Times New Roman" panose="02020603050405020304" pitchFamily="18" charset="0"/>
                <a:cs typeface="Times New Roman" panose="02020603050405020304" pitchFamily="18" charset="0"/>
              </a:rPr>
              <a:t>pests of plants and plant products and preventing their international spread</a:t>
            </a:r>
          </a:p>
          <a:p>
            <a:endParaRPr lang="en-US" dirty="0"/>
          </a:p>
        </p:txBody>
      </p:sp>
      <p:sp>
        <p:nvSpPr>
          <p:cNvPr id="10" name="TextBox 9"/>
          <p:cNvSpPr txBox="1"/>
          <p:nvPr/>
        </p:nvSpPr>
        <p:spPr>
          <a:xfrm>
            <a:off x="4273733" y="1290622"/>
            <a:ext cx="2756397" cy="954107"/>
          </a:xfrm>
          <a:prstGeom prst="rect">
            <a:avLst/>
          </a:prstGeom>
          <a:noFill/>
        </p:spPr>
        <p:txBody>
          <a:bodyPr wrap="square" rtlCol="0">
            <a:spAutoFit/>
          </a:bodyPr>
          <a:lstStyle/>
          <a:p>
            <a:r>
              <a:rPr lang="en-US" b="1" dirty="0" smtClean="0">
                <a:solidFill>
                  <a:schemeClr val="bg2">
                    <a:lumMod val="25000"/>
                  </a:schemeClr>
                </a:solidFill>
                <a:latin typeface="Times New Roman" panose="02020603050405020304" pitchFamily="18" charset="0"/>
                <a:cs typeface="Times New Roman" panose="02020603050405020304" pitchFamily="18" charset="0"/>
              </a:rPr>
              <a:t>Obligations</a:t>
            </a:r>
            <a:r>
              <a:rPr lang="en-US" b="1" dirty="0">
                <a:solidFill>
                  <a:schemeClr val="bg2">
                    <a:lumMod val="2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 contracting parties are obliged to the implementation of all reporting </a:t>
            </a:r>
            <a:r>
              <a:rPr lang="en-US" dirty="0" smtClean="0">
                <a:latin typeface="Times New Roman" panose="02020603050405020304" pitchFamily="18" charset="0"/>
                <a:cs typeface="Times New Roman" panose="02020603050405020304" pitchFamily="18" charset="0"/>
              </a:rPr>
              <a:t>obligations</a:t>
            </a:r>
            <a:endParaRPr lang="en-US" dirty="0">
              <a:latin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2099314" y="2627584"/>
            <a:ext cx="2949332" cy="1169551"/>
          </a:xfrm>
          <a:prstGeom prst="rect">
            <a:avLst/>
          </a:prstGeom>
          <a:noFill/>
        </p:spPr>
        <p:txBody>
          <a:bodyPr wrap="square" rtlCol="0">
            <a:spAutoFit/>
          </a:bodyPr>
          <a:lstStyle/>
          <a:p>
            <a:r>
              <a:rPr lang="en-US" b="1" dirty="0" smtClean="0">
                <a:solidFill>
                  <a:srgbClr val="800000"/>
                </a:solidFill>
                <a:latin typeface="Times New Roman" panose="02020603050405020304" pitchFamily="18" charset="0"/>
                <a:cs typeface="Times New Roman" panose="02020603050405020304" pitchFamily="18" charset="0"/>
              </a:rPr>
              <a:t>Reason</a:t>
            </a:r>
            <a:r>
              <a:rPr lang="en-US" b="1" dirty="0">
                <a:solidFill>
                  <a:srgbClr val="8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Ensure available official </a:t>
            </a:r>
            <a:r>
              <a:rPr lang="en-US" dirty="0" err="1">
                <a:latin typeface="Times New Roman" panose="02020603050405020304" pitchFamily="18" charset="0"/>
                <a:cs typeface="Times New Roman" panose="02020603050405020304" pitchFamily="18" charset="0"/>
              </a:rPr>
              <a:t>phytosanitary</a:t>
            </a:r>
            <a:r>
              <a:rPr lang="en-US" dirty="0">
                <a:latin typeface="Times New Roman" panose="02020603050405020304" pitchFamily="18" charset="0"/>
                <a:cs typeface="Times New Roman" panose="02020603050405020304" pitchFamily="18" charset="0"/>
              </a:rPr>
              <a:t> information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ensuring safe </a:t>
            </a:r>
            <a:r>
              <a:rPr lang="en-US" dirty="0" smtClean="0">
                <a:latin typeface="Times New Roman" panose="02020603050405020304" pitchFamily="18" charset="0"/>
                <a:cs typeface="Times New Roman" panose="02020603050405020304" pitchFamily="18" charset="0"/>
              </a:rPr>
              <a:t>trade and </a:t>
            </a:r>
            <a:r>
              <a:rPr lang="en-US" dirty="0">
                <a:latin typeface="Times New Roman" panose="02020603050405020304" pitchFamily="18" charset="0"/>
                <a:cs typeface="Times New Roman" panose="02020603050405020304" pitchFamily="18" charset="0"/>
              </a:rPr>
              <a:t>protecting the environment from plant </a:t>
            </a:r>
            <a:r>
              <a:rPr lang="en-US" dirty="0" smtClean="0">
                <a:latin typeface="Times New Roman" panose="02020603050405020304" pitchFamily="18" charset="0"/>
                <a:cs typeface="Times New Roman" panose="02020603050405020304" pitchFamily="18" charset="0"/>
              </a:rPr>
              <a:t>pests</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679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2. ISPM 17</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pic>
        <p:nvPicPr>
          <p:cNvPr id="3" name="Picture 2" descr="Screen Clippi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86521" y="1070517"/>
            <a:ext cx="1356145" cy="1699446"/>
          </a:xfrm>
          <a:prstGeom prst="rect">
            <a:avLst/>
          </a:prstGeom>
        </p:spPr>
      </p:pic>
      <p:pic>
        <p:nvPicPr>
          <p:cNvPr id="4" name="Picture 3"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15246" y="946739"/>
            <a:ext cx="1599050" cy="1947003"/>
          </a:xfrm>
          <a:prstGeom prst="rect">
            <a:avLst/>
          </a:prstGeom>
        </p:spPr>
      </p:pic>
      <p:sp>
        <p:nvSpPr>
          <p:cNvPr id="5" name="TextBox 4">
            <a:hlinkClick r:id="rId4"/>
          </p:cNvPr>
          <p:cNvSpPr txBox="1"/>
          <p:nvPr/>
        </p:nvSpPr>
        <p:spPr>
          <a:xfrm>
            <a:off x="1964593" y="3244255"/>
            <a:ext cx="4022690" cy="350865"/>
          </a:xfrm>
          <a:prstGeom prst="rect">
            <a:avLst/>
          </a:prstGeom>
          <a:noFill/>
        </p:spPr>
        <p:txBody>
          <a:bodyPr wrap="square" rtlCol="0">
            <a:spAutoFit/>
          </a:bodyPr>
          <a:lstStyle/>
          <a:p>
            <a:r>
              <a:rPr lang="en-US" sz="840" dirty="0">
                <a:hlinkClick r:id="rId4"/>
              </a:rPr>
              <a:t>https</a:t>
            </a:r>
            <a:r>
              <a:rPr lang="en-US" sz="840" dirty="0">
                <a:hlinkClick r:id="rId4"/>
              </a:rPr>
              <a:t>://www.ippc.int/static/media/files/publication/en/2017/06/ISPM_17_2002_En_2017-05-25_PostCPM12_InkAm.pdf</a:t>
            </a:r>
            <a:endParaRPr lang="en-US" sz="840" dirty="0"/>
          </a:p>
        </p:txBody>
      </p:sp>
      <p:sp>
        <p:nvSpPr>
          <p:cNvPr id="6" name="TextBox 5"/>
          <p:cNvSpPr txBox="1"/>
          <p:nvPr/>
        </p:nvSpPr>
        <p:spPr>
          <a:xfrm>
            <a:off x="1093449" y="3238216"/>
            <a:ext cx="910827" cy="221599"/>
          </a:xfrm>
          <a:prstGeom prst="rect">
            <a:avLst/>
          </a:prstGeom>
          <a:noFill/>
        </p:spPr>
        <p:txBody>
          <a:bodyPr wrap="none" rtlCol="0">
            <a:spAutoFit/>
          </a:bodyPr>
          <a:lstStyle/>
          <a:p>
            <a:r>
              <a:rPr lang="en-US" sz="840" dirty="0">
                <a:latin typeface="Times New Roman" panose="02020603050405020304" pitchFamily="18" charset="0"/>
                <a:cs typeface="Times New Roman" panose="02020603050405020304" pitchFamily="18" charset="0"/>
              </a:rPr>
              <a:t>ISPM 17 L</a:t>
            </a:r>
            <a:r>
              <a:rPr lang="en-US" altLang="zh-CN" sz="840" dirty="0">
                <a:latin typeface="Times New Roman" panose="02020603050405020304" pitchFamily="18" charset="0"/>
                <a:cs typeface="Times New Roman" panose="02020603050405020304" pitchFamily="18" charset="0"/>
              </a:rPr>
              <a:t>ink</a:t>
            </a:r>
            <a:r>
              <a:rPr lang="zh-CN" altLang="en-US" sz="840" dirty="0"/>
              <a:t>：</a:t>
            </a:r>
            <a:endParaRPr lang="en-US" sz="840" dirty="0"/>
          </a:p>
        </p:txBody>
      </p:sp>
    </p:spTree>
    <p:extLst>
      <p:ext uri="{BB962C8B-B14F-4D97-AF65-F5344CB8AC3E}">
        <p14:creationId xmlns:p14="http://schemas.microsoft.com/office/powerpoint/2010/main" val="3209315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2. ISPM 17</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3" name="TextBox 2"/>
          <p:cNvSpPr txBox="1"/>
          <p:nvPr/>
        </p:nvSpPr>
        <p:spPr>
          <a:xfrm>
            <a:off x="1002752" y="792480"/>
            <a:ext cx="5616917" cy="461665"/>
          </a:xfrm>
          <a:prstGeom prst="rect">
            <a:avLst/>
          </a:prstGeom>
          <a:noFill/>
        </p:spPr>
        <p:txBody>
          <a:bodyPr wrap="square" rtlCol="0">
            <a:spAutoFit/>
          </a:bodyPr>
          <a:lstStyle/>
          <a:p>
            <a:r>
              <a:rPr lang="en-US" sz="1200" b="1" dirty="0">
                <a:solidFill>
                  <a:schemeClr val="accent5"/>
                </a:solidFill>
                <a:latin typeface="Times New Roman" panose="02020603050405020304" pitchFamily="18" charset="0"/>
                <a:cs typeface="Times New Roman" panose="02020603050405020304" pitchFamily="18" charset="0"/>
              </a:rPr>
              <a:t>Adoption</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This </a:t>
            </a:r>
            <a:r>
              <a:rPr lang="en-US" sz="1200" dirty="0">
                <a:latin typeface="Times New Roman" panose="02020603050405020304" pitchFamily="18" charset="0"/>
                <a:cs typeface="Times New Roman" panose="02020603050405020304" pitchFamily="18" charset="0"/>
              </a:rPr>
              <a:t>standard was adopted by the Fourth Session of the Interim </a:t>
            </a:r>
            <a:r>
              <a:rPr lang="en-US" sz="1200" dirty="0">
                <a:latin typeface="Times New Roman" panose="02020603050405020304" pitchFamily="18" charset="0"/>
                <a:cs typeface="Times New Roman" panose="02020603050405020304" pitchFamily="18" charset="0"/>
              </a:rPr>
              <a:t>Commission </a:t>
            </a:r>
            <a:r>
              <a:rPr lang="en-US" sz="1200" dirty="0">
                <a:latin typeface="Times New Roman" panose="02020603050405020304" pitchFamily="18" charset="0"/>
                <a:cs typeface="Times New Roman" panose="02020603050405020304" pitchFamily="18" charset="0"/>
              </a:rPr>
              <a:t>on </a:t>
            </a:r>
            <a:r>
              <a:rPr lang="en-US" sz="1200" dirty="0" err="1" smtClean="0">
                <a:latin typeface="Times New Roman" panose="02020603050405020304" pitchFamily="18" charset="0"/>
                <a:cs typeface="Times New Roman" panose="02020603050405020304" pitchFamily="18" charset="0"/>
              </a:rPr>
              <a:t>Phytosanitary</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Measures in March </a:t>
            </a:r>
            <a:r>
              <a:rPr lang="en-US" sz="1200" dirty="0">
                <a:latin typeface="Times New Roman" panose="02020603050405020304" pitchFamily="18" charset="0"/>
                <a:cs typeface="Times New Roman" panose="02020603050405020304" pitchFamily="18" charset="0"/>
              </a:rPr>
              <a:t>2002.</a:t>
            </a:r>
            <a:endParaRPr lang="en-US"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02752" y="1356179"/>
            <a:ext cx="5517929" cy="830997"/>
          </a:xfrm>
          <a:prstGeom prst="rect">
            <a:avLst/>
          </a:prstGeom>
          <a:noFill/>
        </p:spPr>
        <p:txBody>
          <a:bodyPr wrap="square" rtlCol="0">
            <a:spAutoFit/>
          </a:bodyPr>
          <a:lstStyle/>
          <a:p>
            <a:r>
              <a:rPr lang="en-US" sz="840" b="1" dirty="0">
                <a:solidFill>
                  <a:schemeClr val="accent6"/>
                </a:solidFill>
              </a:rPr>
              <a:t> </a:t>
            </a:r>
            <a:r>
              <a:rPr lang="en-US" sz="1200" b="1" dirty="0">
                <a:solidFill>
                  <a:schemeClr val="accent6"/>
                </a:solidFill>
                <a:latin typeface="Times New Roman" panose="02020603050405020304" pitchFamily="18" charset="0"/>
                <a:cs typeface="Times New Roman" panose="02020603050405020304" pitchFamily="18" charset="0"/>
              </a:rPr>
              <a:t>Scope: </a:t>
            </a:r>
            <a:r>
              <a:rPr lang="en-US" sz="1200" dirty="0">
                <a:latin typeface="Times New Roman" panose="02020603050405020304" pitchFamily="18" charset="0"/>
                <a:cs typeface="Times New Roman" panose="02020603050405020304" pitchFamily="18" charset="0"/>
              </a:rPr>
              <a:t>This </a:t>
            </a:r>
            <a:r>
              <a:rPr lang="en-US" sz="1200" dirty="0">
                <a:latin typeface="Times New Roman" panose="02020603050405020304" pitchFamily="18" charset="0"/>
                <a:cs typeface="Times New Roman" panose="02020603050405020304" pitchFamily="18" charset="0"/>
              </a:rPr>
              <a:t>standard describes the responsibilities of and requirements for contracting </a:t>
            </a:r>
            <a:r>
              <a:rPr lang="en-US" sz="1200" dirty="0" smtClean="0">
                <a:latin typeface="Times New Roman" panose="02020603050405020304" pitchFamily="18" charset="0"/>
                <a:cs typeface="Times New Roman" panose="02020603050405020304" pitchFamily="18" charset="0"/>
              </a:rPr>
              <a:t>parties </a:t>
            </a:r>
            <a:r>
              <a:rPr lang="en-US" sz="1200" dirty="0">
                <a:latin typeface="Times New Roman" panose="02020603050405020304" pitchFamily="18" charset="0"/>
                <a:cs typeface="Times New Roman" panose="02020603050405020304" pitchFamily="18" charset="0"/>
              </a:rPr>
              <a:t>in reporting </a:t>
            </a:r>
            <a:r>
              <a:rPr lang="en-US" sz="1200" dirty="0">
                <a:latin typeface="Times New Roman" panose="02020603050405020304" pitchFamily="18" charset="0"/>
                <a:cs typeface="Times New Roman" panose="02020603050405020304" pitchFamily="18" charset="0"/>
              </a:rPr>
              <a:t>the occurrence</a:t>
            </a:r>
            <a:r>
              <a:rPr lang="en-US" sz="1200" dirty="0">
                <a:latin typeface="Times New Roman" panose="02020603050405020304" pitchFamily="18" charset="0"/>
                <a:cs typeface="Times New Roman" panose="02020603050405020304" pitchFamily="18" charset="0"/>
              </a:rPr>
              <a:t>, outbreak and spread of pests in areas for </a:t>
            </a:r>
            <a:r>
              <a:rPr lang="en-US" sz="1200" dirty="0" smtClean="0">
                <a:latin typeface="Times New Roman" panose="02020603050405020304" pitchFamily="18" charset="0"/>
                <a:cs typeface="Times New Roman" panose="02020603050405020304" pitchFamily="18" charset="0"/>
              </a:rPr>
              <a:t>which </a:t>
            </a:r>
            <a:r>
              <a:rPr lang="en-US" sz="1200" dirty="0">
                <a:latin typeface="Times New Roman" panose="02020603050405020304" pitchFamily="18" charset="0"/>
                <a:cs typeface="Times New Roman" panose="02020603050405020304" pitchFamily="18" charset="0"/>
              </a:rPr>
              <a:t>they are responsible. It also </a:t>
            </a:r>
            <a:r>
              <a:rPr lang="en-US" sz="1200" dirty="0">
                <a:latin typeface="Times New Roman" panose="02020603050405020304" pitchFamily="18" charset="0"/>
                <a:cs typeface="Times New Roman" panose="02020603050405020304" pitchFamily="18" charset="0"/>
              </a:rPr>
              <a:t>provides guidance </a:t>
            </a:r>
            <a:r>
              <a:rPr lang="en-US" sz="1200" dirty="0">
                <a:latin typeface="Times New Roman" panose="02020603050405020304" pitchFamily="18" charset="0"/>
                <a:cs typeface="Times New Roman" panose="02020603050405020304" pitchFamily="18" charset="0"/>
              </a:rPr>
              <a:t>on reporting successful </a:t>
            </a:r>
            <a:r>
              <a:rPr lang="en-US" sz="1200" dirty="0" smtClean="0">
                <a:latin typeface="Times New Roman" panose="02020603050405020304" pitchFamily="18" charset="0"/>
                <a:cs typeface="Times New Roman" panose="02020603050405020304" pitchFamily="18" charset="0"/>
              </a:rPr>
              <a:t>eradication </a:t>
            </a:r>
            <a:r>
              <a:rPr lang="en-US" sz="1200" dirty="0">
                <a:latin typeface="Times New Roman" panose="02020603050405020304" pitchFamily="18" charset="0"/>
                <a:cs typeface="Times New Roman" panose="02020603050405020304" pitchFamily="18" charset="0"/>
              </a:rPr>
              <a:t>of pests and establishment of pest free areas.</a:t>
            </a:r>
          </a:p>
        </p:txBody>
      </p:sp>
      <p:sp>
        <p:nvSpPr>
          <p:cNvPr id="5" name="TextBox 4"/>
          <p:cNvSpPr txBox="1"/>
          <p:nvPr/>
        </p:nvSpPr>
        <p:spPr>
          <a:xfrm>
            <a:off x="1002752" y="2227656"/>
            <a:ext cx="5692688" cy="646331"/>
          </a:xfrm>
          <a:prstGeom prst="rect">
            <a:avLst/>
          </a:prstGeom>
          <a:noFill/>
        </p:spPr>
        <p:txBody>
          <a:bodyPr wrap="square" rtlCol="0">
            <a:spAutoFit/>
          </a:bodyPr>
          <a:lstStyle/>
          <a:p>
            <a:r>
              <a:rPr lang="en-US" sz="840" dirty="0"/>
              <a:t> </a:t>
            </a:r>
            <a:r>
              <a:rPr lang="en-US" sz="1200" b="1" dirty="0" smtClean="0">
                <a:solidFill>
                  <a:srgbClr val="FF0000"/>
                </a:solidFill>
                <a:latin typeface="Times New Roman" panose="02020603050405020304" pitchFamily="18" charset="0"/>
                <a:cs typeface="Times New Roman" panose="02020603050405020304" pitchFamily="18" charset="0"/>
              </a:rPr>
              <a:t>National </a:t>
            </a:r>
            <a:r>
              <a:rPr lang="en-US" sz="1200" b="1" dirty="0">
                <a:solidFill>
                  <a:srgbClr val="FF0000"/>
                </a:solidFill>
                <a:latin typeface="Times New Roman" panose="02020603050405020304" pitchFamily="18" charset="0"/>
                <a:cs typeface="Times New Roman" panose="02020603050405020304" pitchFamily="18" charset="0"/>
              </a:rPr>
              <a:t>Responsibilities: </a:t>
            </a:r>
            <a:r>
              <a:rPr lang="en-US" sz="1200" dirty="0">
                <a:latin typeface="Times New Roman" panose="02020603050405020304" pitchFamily="18" charset="0"/>
                <a:cs typeface="Times New Roman" panose="02020603050405020304" pitchFamily="18" charset="0"/>
              </a:rPr>
              <a:t>NPPOs </a:t>
            </a:r>
            <a:r>
              <a:rPr lang="en-US" sz="1200" dirty="0" smtClean="0">
                <a:latin typeface="Times New Roman" panose="02020603050405020304" pitchFamily="18" charset="0"/>
                <a:cs typeface="Times New Roman" panose="02020603050405020304" pitchFamily="18" charset="0"/>
              </a:rPr>
              <a:t>should </a:t>
            </a:r>
            <a:r>
              <a:rPr lang="en-US" sz="1200" dirty="0">
                <a:latin typeface="Times New Roman" panose="02020603050405020304" pitchFamily="18" charset="0"/>
                <a:cs typeface="Times New Roman" panose="02020603050405020304" pitchFamily="18" charset="0"/>
              </a:rPr>
              <a:t>make provision to ensure the collection, </a:t>
            </a:r>
            <a:r>
              <a:rPr lang="en-US" sz="1200" dirty="0" smtClean="0">
                <a:latin typeface="Times New Roman" panose="02020603050405020304" pitchFamily="18" charset="0"/>
                <a:cs typeface="Times New Roman" panose="02020603050405020304" pitchFamily="18" charset="0"/>
              </a:rPr>
              <a:t>verification </a:t>
            </a:r>
            <a:r>
              <a:rPr lang="en-US" sz="1200" dirty="0">
                <a:latin typeface="Times New Roman" panose="02020603050405020304" pitchFamily="18" charset="0"/>
                <a:cs typeface="Times New Roman" panose="02020603050405020304" pitchFamily="18" charset="0"/>
              </a:rPr>
              <a:t>and analysis of domestic pest reports:  Surveillance</a:t>
            </a:r>
            <a:r>
              <a:rPr lang="en-US" sz="1200" dirty="0">
                <a:latin typeface="Times New Roman" panose="02020603050405020304" pitchFamily="18" charset="0"/>
                <a:cs typeface="Times New Roman" panose="02020603050405020304" pitchFamily="18" charset="0"/>
              </a:rPr>
              <a:t>; Sources of </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information</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Verification </a:t>
            </a:r>
            <a:r>
              <a:rPr lang="en-US" sz="1200" dirty="0">
                <a:latin typeface="Times New Roman" panose="02020603050405020304" pitchFamily="18" charset="0"/>
                <a:cs typeface="Times New Roman" panose="02020603050405020304" pitchFamily="18" charset="0"/>
              </a:rPr>
              <a:t>and </a:t>
            </a:r>
            <a:r>
              <a:rPr lang="en-US" sz="1200" dirty="0">
                <a:latin typeface="Times New Roman" panose="02020603050405020304" pitchFamily="18" charset="0"/>
                <a:cs typeface="Times New Roman" panose="02020603050405020304" pitchFamily="18" charset="0"/>
              </a:rPr>
              <a:t>analysis; Motivation </a:t>
            </a:r>
            <a:r>
              <a:rPr lang="en-US" sz="1200" dirty="0">
                <a:latin typeface="Times New Roman" panose="02020603050405020304" pitchFamily="18" charset="0"/>
                <a:cs typeface="Times New Roman" panose="02020603050405020304" pitchFamily="18" charset="0"/>
              </a:rPr>
              <a:t>for domestic reporting</a:t>
            </a:r>
          </a:p>
        </p:txBody>
      </p:sp>
      <p:sp>
        <p:nvSpPr>
          <p:cNvPr id="6" name="TextBox 5"/>
          <p:cNvSpPr txBox="1"/>
          <p:nvPr/>
        </p:nvSpPr>
        <p:spPr>
          <a:xfrm>
            <a:off x="1002752" y="2903014"/>
            <a:ext cx="5766419" cy="646331"/>
          </a:xfrm>
          <a:prstGeom prst="rect">
            <a:avLst/>
          </a:prstGeom>
          <a:noFill/>
        </p:spPr>
        <p:txBody>
          <a:bodyPr wrap="square" rtlCol="0">
            <a:spAutoFit/>
          </a:bodyPr>
          <a:lstStyle/>
          <a:p>
            <a:r>
              <a:rPr lang="en-GB" sz="1200" b="1" dirty="0">
                <a:solidFill>
                  <a:srgbClr val="7030A0"/>
                </a:solidFill>
                <a:latin typeface="Times New Roman" panose="02020603050405020304" pitchFamily="18" charset="0"/>
                <a:cs typeface="Times New Roman" panose="02020603050405020304" pitchFamily="18" charset="0"/>
              </a:rPr>
              <a:t>Reporting Obligations:</a:t>
            </a:r>
            <a:r>
              <a:rPr lang="en-US" sz="1200" b="1" dirty="0">
                <a:solidFill>
                  <a:srgbClr val="7030A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Reporting of immediate danger or potential danger. </a:t>
            </a:r>
          </a:p>
          <a:p>
            <a:endParaRPr lang="en-US" sz="1200" dirty="0">
              <a:latin typeface="Times New Roman" panose="02020603050405020304" pitchFamily="18" charset="0"/>
              <a:cs typeface="Times New Roman" panose="02020603050405020304" pitchFamily="18" charset="0"/>
            </a:endParaRPr>
          </a:p>
          <a:p>
            <a:r>
              <a:rPr lang="en-US" sz="1200" b="1" dirty="0">
                <a:solidFill>
                  <a:schemeClr val="accent1">
                    <a:lumMod val="50000"/>
                  </a:schemeClr>
                </a:solidFill>
                <a:latin typeface="Times New Roman" panose="02020603050405020304" pitchFamily="18" charset="0"/>
                <a:cs typeface="Times New Roman" panose="02020603050405020304" pitchFamily="18" charset="0"/>
              </a:rPr>
              <a:t>Other pest reports: </a:t>
            </a:r>
            <a:r>
              <a:rPr lang="en-GB" sz="1200" dirty="0">
                <a:latin typeface="Times New Roman" panose="02020603050405020304" pitchFamily="18" charset="0"/>
                <a:cs typeface="Times New Roman" panose="02020603050405020304" pitchFamily="18" charset="0"/>
              </a:rPr>
              <a:t>Reporting of changed status, absence or correction of earlier </a:t>
            </a:r>
            <a:r>
              <a:rPr lang="en-GB" sz="1200" dirty="0" smtClean="0">
                <a:latin typeface="Times New Roman" panose="02020603050405020304" pitchFamily="18" charset="0"/>
                <a:cs typeface="Times New Roman" panose="02020603050405020304" pitchFamily="18" charset="0"/>
              </a:rPr>
              <a:t>reports.</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13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3.1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grpSp>
        <p:nvGrpSpPr>
          <p:cNvPr id="4" name="Group 3"/>
          <p:cNvGrpSpPr/>
          <p:nvPr/>
        </p:nvGrpSpPr>
        <p:grpSpPr>
          <a:xfrm>
            <a:off x="1900615" y="1455381"/>
            <a:ext cx="3336819" cy="1697827"/>
            <a:chOff x="1652483" y="2425635"/>
            <a:chExt cx="5561365" cy="282971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483" y="2425635"/>
              <a:ext cx="5561365" cy="2768157"/>
            </a:xfrm>
            <a:prstGeom prst="rect">
              <a:avLst/>
            </a:prstGeom>
          </p:spPr>
        </p:pic>
        <p:sp>
          <p:nvSpPr>
            <p:cNvPr id="6" name="TextBox 5"/>
            <p:cNvSpPr txBox="1"/>
            <p:nvPr/>
          </p:nvSpPr>
          <p:spPr>
            <a:xfrm>
              <a:off x="3829661" y="2615183"/>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7" name="TextBox 6"/>
            <p:cNvSpPr txBox="1"/>
            <p:nvPr/>
          </p:nvSpPr>
          <p:spPr>
            <a:xfrm>
              <a:off x="5448601" y="2887503"/>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8" name="TextBox 7"/>
            <p:cNvSpPr txBox="1"/>
            <p:nvPr/>
          </p:nvSpPr>
          <p:spPr>
            <a:xfrm>
              <a:off x="5902301" y="3879800"/>
              <a:ext cx="1175155"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9" name="TextBox 8"/>
            <p:cNvSpPr txBox="1"/>
            <p:nvPr/>
          </p:nvSpPr>
          <p:spPr>
            <a:xfrm>
              <a:off x="5179925" y="4824460"/>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0" name="TextBox 9"/>
            <p:cNvSpPr txBox="1"/>
            <p:nvPr/>
          </p:nvSpPr>
          <p:spPr>
            <a:xfrm>
              <a:off x="2537310" y="4824460"/>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1" name="TextBox 10"/>
            <p:cNvSpPr txBox="1"/>
            <p:nvPr/>
          </p:nvSpPr>
          <p:spPr>
            <a:xfrm>
              <a:off x="1787501" y="3928347"/>
              <a:ext cx="120700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2" name="TextBox 11"/>
            <p:cNvSpPr txBox="1"/>
            <p:nvPr/>
          </p:nvSpPr>
          <p:spPr>
            <a:xfrm>
              <a:off x="2157985" y="3050522"/>
              <a:ext cx="1161288" cy="430887"/>
            </a:xfrm>
            <a:prstGeom prst="rect">
              <a:avLst/>
            </a:prstGeom>
            <a:solidFill>
              <a:sysClr val="window" lastClr="FFFFFF"/>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grpSp>
      <p:sp>
        <p:nvSpPr>
          <p:cNvPr id="13" name="TextBox 12"/>
          <p:cNvSpPr txBox="1"/>
          <p:nvPr/>
        </p:nvSpPr>
        <p:spPr>
          <a:xfrm>
            <a:off x="2557577" y="1399721"/>
            <a:ext cx="2608406" cy="240066"/>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1. Designation of </a:t>
            </a:r>
            <a:r>
              <a:rPr kumimoji="0" lang="en-US" altLang="zh-CN" sz="96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an </a:t>
            </a:r>
            <a:r>
              <a:rPr kumimoji="0" lang="en-GB"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Official IPPC Contact Point </a:t>
            </a:r>
            <a:endParaRPr kumimoji="0" lang="en-US"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290812" y="1889877"/>
            <a:ext cx="1548995" cy="240066"/>
          </a:xfrm>
          <a:prstGeom prst="rect">
            <a:avLst/>
          </a:prstGeom>
          <a:gradFill rotWithShape="1">
            <a:gsLst>
              <a:gs pos="0">
                <a:srgbClr val="ED7D31">
                  <a:lumMod val="40000"/>
                  <a:lumOff val="60000"/>
                </a:srgbClr>
              </a:gs>
              <a:gs pos="90000">
                <a:srgbClr val="ED7D31">
                  <a:satMod val="110000"/>
                  <a:lumMod val="100000"/>
                  <a:shade val="100000"/>
                </a:srgbClr>
              </a:gs>
              <a:gs pos="100000">
                <a:srgbClr val="ED7D31">
                  <a:lumMod val="99000"/>
                  <a:satMod val="120000"/>
                  <a:shade val="78000"/>
                </a:srgbClr>
              </a:gs>
            </a:gsLst>
            <a:lin ang="5400000" scaled="0"/>
          </a:gradFill>
          <a:ln w="6350" cap="flat" cmpd="sng" algn="ctr">
            <a:solidFill>
              <a:sysClr val="window" lastClr="FFFFFF"/>
            </a:solidFill>
            <a:prstDash val="solid"/>
            <a:miter lim="800000"/>
          </a:ln>
          <a:effectLst/>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Description of NPPO</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071004" y="2366268"/>
            <a:ext cx="1681871" cy="387798"/>
          </a:xfrm>
          <a:prstGeom prst="rect">
            <a:avLst/>
          </a:prstGeom>
          <a:gradFill rotWithShape="1">
            <a:gsLst>
              <a:gs pos="29000">
                <a:srgbClr val="FFC000">
                  <a:satMod val="103000"/>
                  <a:lumMod val="102000"/>
                  <a:tint val="94000"/>
                </a:srgbClr>
              </a:gs>
              <a:gs pos="83000">
                <a:srgbClr val="FFC000">
                  <a:lumMod val="40000"/>
                  <a:lumOff val="6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Phytosanitary requirements,</a:t>
            </a:r>
          </a:p>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restrictions and prohibitions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736239" y="2903283"/>
            <a:ext cx="1289135" cy="240066"/>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4. Lists of entry points</a:t>
            </a:r>
            <a:endParaRPr kumimoji="0" lang="en-US" sz="96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4407500" y="1786612"/>
            <a:ext cx="1391728" cy="24006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no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List of regulated pests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4541216" y="2284297"/>
            <a:ext cx="883575" cy="24006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 Pest reports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4164587" y="2853270"/>
            <a:ext cx="2196435" cy="24006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 lastClr="FFFFFF"/>
            </a:solidFill>
            <a:prstDash val="solid"/>
            <a:miter lim="800000"/>
          </a:ln>
          <a:effectLst/>
        </p:spPr>
        <p:txBody>
          <a:bodyPr wrap="non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 Immediately report emergency actions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9"/>
          <p:cNvSpPr/>
          <p:nvPr/>
        </p:nvSpPr>
        <p:spPr>
          <a:xfrm>
            <a:off x="3246472" y="2176774"/>
            <a:ext cx="732673" cy="319461"/>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54864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Must</a:t>
            </a:r>
          </a:p>
        </p:txBody>
      </p:sp>
      <p:sp>
        <p:nvSpPr>
          <p:cNvPr id="21" name="TextBox 20"/>
          <p:cNvSpPr txBox="1"/>
          <p:nvPr/>
        </p:nvSpPr>
        <p:spPr>
          <a:xfrm>
            <a:off x="2343728" y="3302066"/>
            <a:ext cx="2807525" cy="343543"/>
          </a:xfrm>
          <a:prstGeom prst="horizontalScroll">
            <a:avLst/>
          </a:prstGeom>
          <a:solidFill>
            <a:srgbClr val="70AD47">
              <a:lumMod val="40000"/>
              <a:lumOff val="60000"/>
            </a:srgbClr>
          </a:solidFill>
          <a:ln>
            <a:solidFill>
              <a:srgbClr val="00B0F0"/>
            </a:solidFill>
          </a:ln>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US" sz="108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Any examples for these 7 Public Obligations?</a:t>
            </a:r>
          </a:p>
        </p:txBody>
      </p:sp>
      <p:grpSp>
        <p:nvGrpSpPr>
          <p:cNvPr id="22" name="Group 21"/>
          <p:cNvGrpSpPr/>
          <p:nvPr/>
        </p:nvGrpSpPr>
        <p:grpSpPr>
          <a:xfrm>
            <a:off x="1417773" y="791288"/>
            <a:ext cx="219566" cy="288793"/>
            <a:chOff x="3269417" y="1645254"/>
            <a:chExt cx="2831711" cy="3820888"/>
          </a:xfrm>
        </p:grpSpPr>
        <p:sp>
          <p:nvSpPr>
            <p:cNvPr id="23" name="TextBox 22"/>
            <p:cNvSpPr txBox="1"/>
            <p:nvPr/>
          </p:nvSpPr>
          <p:spPr>
            <a:xfrm>
              <a:off x="4226063" y="1645254"/>
              <a:ext cx="1762994" cy="1078932"/>
            </a:xfrm>
            <a:custGeom>
              <a:avLst/>
              <a:gdLst/>
              <a:ahLst/>
              <a:cxnLst/>
              <a:rect l="l" t="t" r="r" b="b"/>
              <a:pathLst>
                <a:path w="1762994" h="1078932">
                  <a:moveTo>
                    <a:pt x="506618" y="0"/>
                  </a:moveTo>
                  <a:cubicBezTo>
                    <a:pt x="879054" y="0"/>
                    <a:pt x="1179736" y="77734"/>
                    <a:pt x="1408665" y="233200"/>
                  </a:cubicBezTo>
                  <a:cubicBezTo>
                    <a:pt x="1564132" y="338268"/>
                    <a:pt x="1680731" y="460848"/>
                    <a:pt x="1758464" y="600938"/>
                  </a:cubicBezTo>
                  <a:lnTo>
                    <a:pt x="1762994" y="610560"/>
                  </a:lnTo>
                  <a:lnTo>
                    <a:pt x="825549" y="1078932"/>
                  </a:lnTo>
                  <a:lnTo>
                    <a:pt x="821742" y="1030260"/>
                  </a:lnTo>
                  <a:cubicBezTo>
                    <a:pt x="811331" y="967636"/>
                    <a:pt x="785304" y="916783"/>
                    <a:pt x="743661" y="877703"/>
                  </a:cubicBezTo>
                  <a:cubicBezTo>
                    <a:pt x="688138" y="825596"/>
                    <a:pt x="603998" y="799542"/>
                    <a:pt x="491242" y="799542"/>
                  </a:cubicBezTo>
                  <a:cubicBezTo>
                    <a:pt x="460918" y="799542"/>
                    <a:pt x="431901" y="802051"/>
                    <a:pt x="404193" y="807070"/>
                  </a:cubicBezTo>
                  <a:lnTo>
                    <a:pt x="349786" y="822583"/>
                  </a:lnTo>
                  <a:lnTo>
                    <a:pt x="0" y="52437"/>
                  </a:lnTo>
                  <a:lnTo>
                    <a:pt x="20538" y="47028"/>
                  </a:lnTo>
                  <a:cubicBezTo>
                    <a:pt x="165207" y="15676"/>
                    <a:pt x="327234" y="0"/>
                    <a:pt x="506618" y="0"/>
                  </a:cubicBezTo>
                  <a:close/>
                </a:path>
              </a:pathLst>
            </a:custGeom>
            <a:solidFill>
              <a:srgbClr val="ED7D31"/>
            </a:solidFill>
            <a:ln w="12700" cap="flat" cmpd="sng" algn="ctr">
              <a:solidFill>
                <a:srgbClr val="ED7D31">
                  <a:shade val="50000"/>
                </a:srgbClr>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24" name="TextBox 23"/>
            <p:cNvSpPr txBox="1"/>
            <p:nvPr/>
          </p:nvSpPr>
          <p:spPr>
            <a:xfrm>
              <a:off x="3269417" y="1709503"/>
              <a:ext cx="1263723" cy="1276009"/>
            </a:xfrm>
            <a:custGeom>
              <a:avLst/>
              <a:gdLst/>
              <a:ahLst/>
              <a:cxnLst/>
              <a:rect l="l" t="t" r="r" b="b"/>
              <a:pathLst>
                <a:path w="1263723" h="1276009">
                  <a:moveTo>
                    <a:pt x="911798" y="0"/>
                  </a:moveTo>
                  <a:lnTo>
                    <a:pt x="1263723" y="774855"/>
                  </a:lnTo>
                  <a:lnTo>
                    <a:pt x="1210284" y="803043"/>
                  </a:lnTo>
                  <a:cubicBezTo>
                    <a:pt x="1187808" y="818098"/>
                    <a:pt x="1166640" y="835663"/>
                    <a:pt x="1146779" y="855737"/>
                  </a:cubicBezTo>
                  <a:cubicBezTo>
                    <a:pt x="1067338" y="936033"/>
                    <a:pt x="1016512" y="1076124"/>
                    <a:pt x="994303" y="1276009"/>
                  </a:cubicBezTo>
                  <a:lnTo>
                    <a:pt x="0" y="1153003"/>
                  </a:lnTo>
                  <a:cubicBezTo>
                    <a:pt x="34169" y="787400"/>
                    <a:pt x="166999" y="493124"/>
                    <a:pt x="398490" y="270175"/>
                  </a:cubicBezTo>
                  <a:cubicBezTo>
                    <a:pt x="514236" y="158701"/>
                    <a:pt x="660840" y="75095"/>
                    <a:pt x="838302" y="19357"/>
                  </a:cubicBezTo>
                  <a:lnTo>
                    <a:pt x="911798" y="0"/>
                  </a:lnTo>
                  <a:close/>
                </a:path>
              </a:pathLst>
            </a:cu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25" name="TextBox 24"/>
            <p:cNvSpPr txBox="1"/>
            <p:nvPr/>
          </p:nvSpPr>
          <p:spPr>
            <a:xfrm>
              <a:off x="4699841" y="2299409"/>
              <a:ext cx="1401287" cy="1513399"/>
            </a:xfrm>
            <a:custGeom>
              <a:avLst/>
              <a:gdLst/>
              <a:ahLst/>
              <a:cxnLst/>
              <a:rect l="l" t="t" r="r" b="b"/>
              <a:pathLst>
                <a:path w="1401287" h="1513399">
                  <a:moveTo>
                    <a:pt x="1309742" y="0"/>
                  </a:moveTo>
                  <a:lnTo>
                    <a:pt x="1335700" y="55135"/>
                  </a:lnTo>
                  <a:cubicBezTo>
                    <a:pt x="1379425" y="166770"/>
                    <a:pt x="1401287" y="288254"/>
                    <a:pt x="1401287" y="419589"/>
                  </a:cubicBezTo>
                  <a:cubicBezTo>
                    <a:pt x="1401287" y="564805"/>
                    <a:pt x="1361140" y="704895"/>
                    <a:pt x="1280844" y="839861"/>
                  </a:cubicBezTo>
                  <a:cubicBezTo>
                    <a:pt x="1200548" y="974827"/>
                    <a:pt x="1036539" y="1139689"/>
                    <a:pt x="788818" y="1334450"/>
                  </a:cubicBezTo>
                  <a:cubicBezTo>
                    <a:pt x="745680" y="1368618"/>
                    <a:pt x="706520" y="1401105"/>
                    <a:pt x="671337" y="1431910"/>
                  </a:cubicBezTo>
                  <a:lnTo>
                    <a:pt x="584022" y="1513399"/>
                  </a:lnTo>
                  <a:lnTo>
                    <a:pt x="0" y="875026"/>
                  </a:lnTo>
                  <a:lnTo>
                    <a:pt x="52561" y="830412"/>
                  </a:lnTo>
                  <a:cubicBezTo>
                    <a:pt x="82125" y="805533"/>
                    <a:pt x="113137" y="779640"/>
                    <a:pt x="145597" y="752732"/>
                  </a:cubicBezTo>
                  <a:cubicBezTo>
                    <a:pt x="249384" y="668165"/>
                    <a:pt x="314250" y="588883"/>
                    <a:pt x="340197" y="514887"/>
                  </a:cubicBezTo>
                  <a:lnTo>
                    <a:pt x="346210" y="481407"/>
                  </a:lnTo>
                  <a:lnTo>
                    <a:pt x="1309742" y="0"/>
                  </a:lnTo>
                  <a:close/>
                </a:path>
              </a:pathLst>
            </a:custGeom>
            <a:solidFill>
              <a:srgbClr val="A366D0"/>
            </a:solidFill>
            <a:ln>
              <a:noFill/>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black"/>
                </a:solidFill>
                <a:effectLst/>
                <a:uLnTx/>
                <a:uFillTx/>
                <a:latin typeface="Arial Black" panose="020B0A04020102020204" pitchFamily="34" charset="0"/>
                <a:ea typeface="+mn-ea"/>
              </a:endParaRPr>
            </a:p>
          </p:txBody>
        </p:sp>
        <p:sp>
          <p:nvSpPr>
            <p:cNvPr id="26" name="TextBox 25"/>
            <p:cNvSpPr txBox="1"/>
            <p:nvPr/>
          </p:nvSpPr>
          <p:spPr>
            <a:xfrm>
              <a:off x="4120211" y="3206361"/>
              <a:ext cx="1130024" cy="1080969"/>
            </a:xfrm>
            <a:custGeom>
              <a:avLst/>
              <a:gdLst/>
              <a:ahLst/>
              <a:cxnLst/>
              <a:rect l="l" t="t" r="r" b="b"/>
              <a:pathLst>
                <a:path w="1130024" h="1080969">
                  <a:moveTo>
                    <a:pt x="542130" y="0"/>
                  </a:moveTo>
                  <a:lnTo>
                    <a:pt x="1130024" y="642604"/>
                  </a:lnTo>
                  <a:lnTo>
                    <a:pt x="1087598" y="689607"/>
                  </a:lnTo>
                  <a:cubicBezTo>
                    <a:pt x="1068325" y="713685"/>
                    <a:pt x="1053029" y="736082"/>
                    <a:pt x="1041711" y="756796"/>
                  </a:cubicBezTo>
                  <a:cubicBezTo>
                    <a:pt x="996438" y="839655"/>
                    <a:pt x="973801" y="947712"/>
                    <a:pt x="973801" y="1080969"/>
                  </a:cubicBezTo>
                  <a:lnTo>
                    <a:pt x="0" y="1080969"/>
                  </a:lnTo>
                  <a:lnTo>
                    <a:pt x="0" y="983589"/>
                  </a:lnTo>
                  <a:cubicBezTo>
                    <a:pt x="0" y="817872"/>
                    <a:pt x="18793" y="683334"/>
                    <a:pt x="56378" y="579974"/>
                  </a:cubicBezTo>
                  <a:cubicBezTo>
                    <a:pt x="93963" y="476615"/>
                    <a:pt x="149914" y="382224"/>
                    <a:pt x="224231" y="296803"/>
                  </a:cubicBezTo>
                  <a:cubicBezTo>
                    <a:pt x="270679" y="243415"/>
                    <a:pt x="353330" y="164668"/>
                    <a:pt x="472185" y="60561"/>
                  </a:cubicBezTo>
                  <a:lnTo>
                    <a:pt x="542130" y="0"/>
                  </a:lnTo>
                  <a:close/>
                </a:path>
              </a:pathLst>
            </a:custGeom>
            <a:solidFill>
              <a:srgbClr val="FFC000"/>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27" name="TextBox 26"/>
            <p:cNvSpPr txBox="1"/>
            <p:nvPr/>
          </p:nvSpPr>
          <p:spPr>
            <a:xfrm>
              <a:off x="4086897" y="4546156"/>
              <a:ext cx="1042992" cy="919986"/>
            </a:xfrm>
            <a:prstGeom prst="ellipse">
              <a:avLst/>
            </a:prstGeom>
            <a:solidFill>
              <a:srgbClr val="70AD47"/>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grpSp>
      <p:sp>
        <p:nvSpPr>
          <p:cNvPr id="28" name="TextBox 27"/>
          <p:cNvSpPr txBox="1"/>
          <p:nvPr/>
        </p:nvSpPr>
        <p:spPr>
          <a:xfrm>
            <a:off x="1730745" y="809622"/>
            <a:ext cx="3919441" cy="276999"/>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are the public NROs</a:t>
            </a:r>
            <a:endParaRPr kumimoji="0" lang="en-US"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502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3.2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grpSp>
        <p:nvGrpSpPr>
          <p:cNvPr id="3" name="Group 2"/>
          <p:cNvGrpSpPr/>
          <p:nvPr/>
        </p:nvGrpSpPr>
        <p:grpSpPr>
          <a:xfrm>
            <a:off x="1386121" y="737245"/>
            <a:ext cx="219566" cy="288793"/>
            <a:chOff x="3269417" y="1645254"/>
            <a:chExt cx="2831711" cy="3820888"/>
          </a:xfrm>
        </p:grpSpPr>
        <p:sp>
          <p:nvSpPr>
            <p:cNvPr id="4" name="TextBox 3"/>
            <p:cNvSpPr txBox="1"/>
            <p:nvPr/>
          </p:nvSpPr>
          <p:spPr>
            <a:xfrm>
              <a:off x="4226063" y="1645254"/>
              <a:ext cx="1762994" cy="1078932"/>
            </a:xfrm>
            <a:custGeom>
              <a:avLst/>
              <a:gdLst/>
              <a:ahLst/>
              <a:cxnLst/>
              <a:rect l="l" t="t" r="r" b="b"/>
              <a:pathLst>
                <a:path w="1762994" h="1078932">
                  <a:moveTo>
                    <a:pt x="506618" y="0"/>
                  </a:moveTo>
                  <a:cubicBezTo>
                    <a:pt x="879054" y="0"/>
                    <a:pt x="1179736" y="77734"/>
                    <a:pt x="1408665" y="233200"/>
                  </a:cubicBezTo>
                  <a:cubicBezTo>
                    <a:pt x="1564132" y="338268"/>
                    <a:pt x="1680731" y="460848"/>
                    <a:pt x="1758464" y="600938"/>
                  </a:cubicBezTo>
                  <a:lnTo>
                    <a:pt x="1762994" y="610560"/>
                  </a:lnTo>
                  <a:lnTo>
                    <a:pt x="825549" y="1078932"/>
                  </a:lnTo>
                  <a:lnTo>
                    <a:pt x="821742" y="1030260"/>
                  </a:lnTo>
                  <a:cubicBezTo>
                    <a:pt x="811331" y="967636"/>
                    <a:pt x="785304" y="916783"/>
                    <a:pt x="743661" y="877703"/>
                  </a:cubicBezTo>
                  <a:cubicBezTo>
                    <a:pt x="688138" y="825596"/>
                    <a:pt x="603998" y="799542"/>
                    <a:pt x="491242" y="799542"/>
                  </a:cubicBezTo>
                  <a:cubicBezTo>
                    <a:pt x="460918" y="799542"/>
                    <a:pt x="431901" y="802051"/>
                    <a:pt x="404193" y="807070"/>
                  </a:cubicBezTo>
                  <a:lnTo>
                    <a:pt x="349786" y="822583"/>
                  </a:lnTo>
                  <a:lnTo>
                    <a:pt x="0" y="52437"/>
                  </a:lnTo>
                  <a:lnTo>
                    <a:pt x="20538" y="47028"/>
                  </a:lnTo>
                  <a:cubicBezTo>
                    <a:pt x="165207" y="15676"/>
                    <a:pt x="327234" y="0"/>
                    <a:pt x="506618" y="0"/>
                  </a:cubicBezTo>
                  <a:close/>
                </a:path>
              </a:pathLst>
            </a:custGeom>
            <a:solidFill>
              <a:srgbClr val="ED7D31"/>
            </a:solidFill>
            <a:ln w="12700" cap="flat" cmpd="sng" algn="ctr">
              <a:solidFill>
                <a:srgbClr val="ED7D31">
                  <a:shade val="50000"/>
                </a:srgbClr>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5" name="TextBox 4"/>
            <p:cNvSpPr txBox="1"/>
            <p:nvPr/>
          </p:nvSpPr>
          <p:spPr>
            <a:xfrm>
              <a:off x="3269417" y="1709503"/>
              <a:ext cx="1263723" cy="1276009"/>
            </a:xfrm>
            <a:custGeom>
              <a:avLst/>
              <a:gdLst/>
              <a:ahLst/>
              <a:cxnLst/>
              <a:rect l="l" t="t" r="r" b="b"/>
              <a:pathLst>
                <a:path w="1263723" h="1276009">
                  <a:moveTo>
                    <a:pt x="911798" y="0"/>
                  </a:moveTo>
                  <a:lnTo>
                    <a:pt x="1263723" y="774855"/>
                  </a:lnTo>
                  <a:lnTo>
                    <a:pt x="1210284" y="803043"/>
                  </a:lnTo>
                  <a:cubicBezTo>
                    <a:pt x="1187808" y="818098"/>
                    <a:pt x="1166640" y="835663"/>
                    <a:pt x="1146779" y="855737"/>
                  </a:cubicBezTo>
                  <a:cubicBezTo>
                    <a:pt x="1067338" y="936033"/>
                    <a:pt x="1016512" y="1076124"/>
                    <a:pt x="994303" y="1276009"/>
                  </a:cubicBezTo>
                  <a:lnTo>
                    <a:pt x="0" y="1153003"/>
                  </a:lnTo>
                  <a:cubicBezTo>
                    <a:pt x="34169" y="787400"/>
                    <a:pt x="166999" y="493124"/>
                    <a:pt x="398490" y="270175"/>
                  </a:cubicBezTo>
                  <a:cubicBezTo>
                    <a:pt x="514236" y="158701"/>
                    <a:pt x="660840" y="75095"/>
                    <a:pt x="838302" y="19357"/>
                  </a:cubicBezTo>
                  <a:lnTo>
                    <a:pt x="911798" y="0"/>
                  </a:lnTo>
                  <a:close/>
                </a:path>
              </a:pathLst>
            </a:cu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6" name="TextBox 5"/>
            <p:cNvSpPr txBox="1"/>
            <p:nvPr/>
          </p:nvSpPr>
          <p:spPr>
            <a:xfrm>
              <a:off x="4699841" y="2299409"/>
              <a:ext cx="1401287" cy="1513399"/>
            </a:xfrm>
            <a:custGeom>
              <a:avLst/>
              <a:gdLst/>
              <a:ahLst/>
              <a:cxnLst/>
              <a:rect l="l" t="t" r="r" b="b"/>
              <a:pathLst>
                <a:path w="1401287" h="1513399">
                  <a:moveTo>
                    <a:pt x="1309742" y="0"/>
                  </a:moveTo>
                  <a:lnTo>
                    <a:pt x="1335700" y="55135"/>
                  </a:lnTo>
                  <a:cubicBezTo>
                    <a:pt x="1379425" y="166770"/>
                    <a:pt x="1401287" y="288254"/>
                    <a:pt x="1401287" y="419589"/>
                  </a:cubicBezTo>
                  <a:cubicBezTo>
                    <a:pt x="1401287" y="564805"/>
                    <a:pt x="1361140" y="704895"/>
                    <a:pt x="1280844" y="839861"/>
                  </a:cubicBezTo>
                  <a:cubicBezTo>
                    <a:pt x="1200548" y="974827"/>
                    <a:pt x="1036539" y="1139689"/>
                    <a:pt x="788818" y="1334450"/>
                  </a:cubicBezTo>
                  <a:cubicBezTo>
                    <a:pt x="745680" y="1368618"/>
                    <a:pt x="706520" y="1401105"/>
                    <a:pt x="671337" y="1431910"/>
                  </a:cubicBezTo>
                  <a:lnTo>
                    <a:pt x="584022" y="1513399"/>
                  </a:lnTo>
                  <a:lnTo>
                    <a:pt x="0" y="875026"/>
                  </a:lnTo>
                  <a:lnTo>
                    <a:pt x="52561" y="830412"/>
                  </a:lnTo>
                  <a:cubicBezTo>
                    <a:pt x="82125" y="805533"/>
                    <a:pt x="113137" y="779640"/>
                    <a:pt x="145597" y="752732"/>
                  </a:cubicBezTo>
                  <a:cubicBezTo>
                    <a:pt x="249384" y="668165"/>
                    <a:pt x="314250" y="588883"/>
                    <a:pt x="340197" y="514887"/>
                  </a:cubicBezTo>
                  <a:lnTo>
                    <a:pt x="346210" y="481407"/>
                  </a:lnTo>
                  <a:lnTo>
                    <a:pt x="1309742" y="0"/>
                  </a:lnTo>
                  <a:close/>
                </a:path>
              </a:pathLst>
            </a:custGeom>
            <a:solidFill>
              <a:srgbClr val="A366D0"/>
            </a:solidFill>
            <a:ln>
              <a:noFill/>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black"/>
                </a:solidFill>
                <a:effectLst/>
                <a:uLnTx/>
                <a:uFillTx/>
                <a:latin typeface="Arial Black" panose="020B0A04020102020204" pitchFamily="34" charset="0"/>
                <a:ea typeface="+mn-ea"/>
              </a:endParaRPr>
            </a:p>
          </p:txBody>
        </p:sp>
        <p:sp>
          <p:nvSpPr>
            <p:cNvPr id="7" name="TextBox 6"/>
            <p:cNvSpPr txBox="1"/>
            <p:nvPr/>
          </p:nvSpPr>
          <p:spPr>
            <a:xfrm>
              <a:off x="4120211" y="3206361"/>
              <a:ext cx="1130024" cy="1080969"/>
            </a:xfrm>
            <a:custGeom>
              <a:avLst/>
              <a:gdLst/>
              <a:ahLst/>
              <a:cxnLst/>
              <a:rect l="l" t="t" r="r" b="b"/>
              <a:pathLst>
                <a:path w="1130024" h="1080969">
                  <a:moveTo>
                    <a:pt x="542130" y="0"/>
                  </a:moveTo>
                  <a:lnTo>
                    <a:pt x="1130024" y="642604"/>
                  </a:lnTo>
                  <a:lnTo>
                    <a:pt x="1087598" y="689607"/>
                  </a:lnTo>
                  <a:cubicBezTo>
                    <a:pt x="1068325" y="713685"/>
                    <a:pt x="1053029" y="736082"/>
                    <a:pt x="1041711" y="756796"/>
                  </a:cubicBezTo>
                  <a:cubicBezTo>
                    <a:pt x="996438" y="839655"/>
                    <a:pt x="973801" y="947712"/>
                    <a:pt x="973801" y="1080969"/>
                  </a:cubicBezTo>
                  <a:lnTo>
                    <a:pt x="0" y="1080969"/>
                  </a:lnTo>
                  <a:lnTo>
                    <a:pt x="0" y="983589"/>
                  </a:lnTo>
                  <a:cubicBezTo>
                    <a:pt x="0" y="817872"/>
                    <a:pt x="18793" y="683334"/>
                    <a:pt x="56378" y="579974"/>
                  </a:cubicBezTo>
                  <a:cubicBezTo>
                    <a:pt x="93963" y="476615"/>
                    <a:pt x="149914" y="382224"/>
                    <a:pt x="224231" y="296803"/>
                  </a:cubicBezTo>
                  <a:cubicBezTo>
                    <a:pt x="270679" y="243415"/>
                    <a:pt x="353330" y="164668"/>
                    <a:pt x="472185" y="60561"/>
                  </a:cubicBezTo>
                  <a:lnTo>
                    <a:pt x="542130" y="0"/>
                  </a:lnTo>
                  <a:close/>
                </a:path>
              </a:pathLst>
            </a:custGeom>
            <a:solidFill>
              <a:srgbClr val="FFC000"/>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sp>
          <p:nvSpPr>
            <p:cNvPr id="8" name="TextBox 7"/>
            <p:cNvSpPr txBox="1"/>
            <p:nvPr/>
          </p:nvSpPr>
          <p:spPr>
            <a:xfrm>
              <a:off x="4086897" y="4546156"/>
              <a:ext cx="1042992" cy="919986"/>
            </a:xfrm>
            <a:prstGeom prst="ellipse">
              <a:avLst/>
            </a:prstGeom>
            <a:solidFill>
              <a:srgbClr val="70AD47"/>
            </a:solidFill>
            <a:ln w="19050" cap="flat" cmpd="sng" algn="ctr">
              <a:solidFill>
                <a:sysClr val="window" lastClr="FFFFFF"/>
              </a:solidFill>
              <a:prstDash val="solid"/>
              <a:miter lim="800000"/>
            </a:ln>
            <a:effectLst/>
          </p:spPr>
          <p:txBody>
            <a:bodyPr rot="0" spcFirstLastPara="0" vertOverflow="overflow" horzOverflow="overflow" vert="horz" wrap="square" lIns="54864" tIns="27432" rIns="54864" bIns="27432" numCol="1" spcCol="0" rtlCol="0" fromWordArt="0" anchor="t" anchorCtr="0" forceAA="0" compatLnSpc="1">
              <a:prstTxWarp prst="textNoShape">
                <a:avLst/>
              </a:prstTxWarp>
              <a:no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29760" b="0" i="0" u="sng" strike="noStrike" kern="0" cap="none" spc="0" normalizeH="0" baseline="0" noProof="0" dirty="0" smtClean="0">
                <a:ln>
                  <a:noFill/>
                </a:ln>
                <a:solidFill>
                  <a:prstClr val="white"/>
                </a:solidFill>
                <a:effectLst/>
                <a:uLnTx/>
                <a:uFillTx/>
                <a:latin typeface="Arial Black" panose="020B0A04020102020204" pitchFamily="34" charset="0"/>
                <a:ea typeface="+mn-ea"/>
                <a:cs typeface="+mn-cs"/>
              </a:endParaRPr>
            </a:p>
          </p:txBody>
        </p:sp>
      </p:grpSp>
      <p:sp>
        <p:nvSpPr>
          <p:cNvPr id="9" name="TextBox 8"/>
          <p:cNvSpPr txBox="1"/>
          <p:nvPr/>
        </p:nvSpPr>
        <p:spPr>
          <a:xfrm>
            <a:off x="1663014" y="767671"/>
            <a:ext cx="3919441" cy="276999"/>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are the Bilateral NROs</a:t>
            </a:r>
            <a:endParaRPr kumimoji="0" lang="en-US" sz="12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0" name="Group 9"/>
          <p:cNvGrpSpPr/>
          <p:nvPr/>
        </p:nvGrpSpPr>
        <p:grpSpPr>
          <a:xfrm>
            <a:off x="2027363" y="1319542"/>
            <a:ext cx="3038604" cy="1856218"/>
            <a:chOff x="1880529" y="1200249"/>
            <a:chExt cx="3484410" cy="2093844"/>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29" y="1200249"/>
              <a:ext cx="3484410" cy="2093844"/>
            </a:xfrm>
            <a:prstGeom prst="rect">
              <a:avLst/>
            </a:prstGeom>
          </p:spPr>
        </p:pic>
        <p:sp>
          <p:nvSpPr>
            <p:cNvPr id="12" name="TextBox 11"/>
            <p:cNvSpPr txBox="1"/>
            <p:nvPr/>
          </p:nvSpPr>
          <p:spPr>
            <a:xfrm>
              <a:off x="4448009" y="1507381"/>
              <a:ext cx="790252" cy="243482"/>
            </a:xfrm>
            <a:prstGeom prst="rect">
              <a:avLst/>
            </a:prstGeom>
            <a:solidFill>
              <a:srgbClr val="BD92DE"/>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3" name="TextBox 12"/>
            <p:cNvSpPr txBox="1"/>
            <p:nvPr/>
          </p:nvSpPr>
          <p:spPr>
            <a:xfrm>
              <a:off x="4633942" y="2140202"/>
              <a:ext cx="604319" cy="408566"/>
            </a:xfrm>
            <a:prstGeom prst="rect">
              <a:avLst/>
            </a:prstGeom>
            <a:solidFill>
              <a:srgbClr val="5B9BD5">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4" name="TextBox 13"/>
            <p:cNvSpPr txBox="1"/>
            <p:nvPr/>
          </p:nvSpPr>
          <p:spPr>
            <a:xfrm>
              <a:off x="4448009" y="2893059"/>
              <a:ext cx="744327" cy="243482"/>
            </a:xfrm>
            <a:prstGeom prst="rect">
              <a:avLst/>
            </a:prstGeom>
            <a:solidFill>
              <a:srgbClr val="BBBCB4"/>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5" name="TextBox 14"/>
            <p:cNvSpPr txBox="1"/>
            <p:nvPr/>
          </p:nvSpPr>
          <p:spPr>
            <a:xfrm>
              <a:off x="2079788" y="2848933"/>
              <a:ext cx="693770" cy="359933"/>
            </a:xfrm>
            <a:prstGeom prst="rect">
              <a:avLst/>
            </a:prstGeom>
            <a:solidFill>
              <a:srgbClr val="90D3E0"/>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6" name="TextBox 15"/>
            <p:cNvSpPr txBox="1"/>
            <p:nvPr/>
          </p:nvSpPr>
          <p:spPr>
            <a:xfrm>
              <a:off x="2021832" y="2157758"/>
              <a:ext cx="589695" cy="391011"/>
            </a:xfrm>
            <a:prstGeom prst="rect">
              <a:avLst/>
            </a:prstGeom>
            <a:solidFill>
              <a:srgbClr val="ED7D31">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sp>
          <p:nvSpPr>
            <p:cNvPr id="17" name="TextBox 16"/>
            <p:cNvSpPr txBox="1"/>
            <p:nvPr/>
          </p:nvSpPr>
          <p:spPr>
            <a:xfrm>
              <a:off x="2021831" y="1516243"/>
              <a:ext cx="751727" cy="243482"/>
            </a:xfrm>
            <a:prstGeom prst="rect">
              <a:avLst/>
            </a:prstGeom>
            <a:solidFill>
              <a:srgbClr val="70AD47">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endParaRPr kumimoji="0" lang="en-US" sz="1080" b="0" i="0" u="none" strike="noStrike" kern="0" cap="none" spc="0" normalizeH="0" baseline="0" noProof="0" dirty="0" smtClean="0">
                <a:ln>
                  <a:noFill/>
                </a:ln>
                <a:solidFill>
                  <a:prstClr val="black"/>
                </a:solidFill>
                <a:effectLst/>
                <a:uLnTx/>
                <a:uFillTx/>
                <a:latin typeface="Calibri" panose="020F0502020204030204"/>
                <a:ea typeface="+mn-ea"/>
              </a:endParaRPr>
            </a:p>
          </p:txBody>
        </p:sp>
      </p:grpSp>
      <p:sp>
        <p:nvSpPr>
          <p:cNvPr id="18" name="TextBox 17"/>
          <p:cNvSpPr txBox="1"/>
          <p:nvPr/>
        </p:nvSpPr>
        <p:spPr>
          <a:xfrm>
            <a:off x="933518" y="1465789"/>
            <a:ext cx="1920215" cy="549926"/>
          </a:xfrm>
          <a:prstGeom prst="homePlate">
            <a:avLst/>
          </a:prstGeom>
          <a:solidFill>
            <a:srgbClr val="70AD47">
              <a:lumMod val="40000"/>
              <a:lumOff val="60000"/>
            </a:srgbClr>
          </a:solidFill>
        </p:spPr>
        <p:txBody>
          <a:bodyPr wrap="square" tIns="144000" bIns="108000"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organizational arrangements of plant protection</a:t>
            </a:r>
          </a:p>
        </p:txBody>
      </p:sp>
      <p:sp>
        <p:nvSpPr>
          <p:cNvPr id="19" name="TextBox 18"/>
          <p:cNvSpPr txBox="1"/>
          <p:nvPr/>
        </p:nvSpPr>
        <p:spPr>
          <a:xfrm>
            <a:off x="923767" y="2057621"/>
            <a:ext cx="1841174" cy="535531"/>
          </a:xfrm>
          <a:prstGeom prst="homePlate">
            <a:avLst/>
          </a:prstGeom>
          <a:solidFill>
            <a:srgbClr val="ED7D31">
              <a:lumMod val="40000"/>
              <a:lumOff val="60000"/>
            </a:srgbClr>
          </a:solidFill>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Rationale for phytosanitary requirements, restrictions and prohibitions</a:t>
            </a:r>
          </a:p>
        </p:txBody>
      </p:sp>
      <p:sp>
        <p:nvSpPr>
          <p:cNvPr id="20" name="TextBox 19"/>
          <p:cNvSpPr txBox="1"/>
          <p:nvPr/>
        </p:nvSpPr>
        <p:spPr>
          <a:xfrm>
            <a:off x="923767" y="2627358"/>
            <a:ext cx="2036989" cy="525716"/>
          </a:xfrm>
          <a:prstGeom prst="homePlate">
            <a:avLst/>
          </a:prstGeom>
          <a:solidFill>
            <a:srgbClr val="90D3E0"/>
          </a:solidFill>
        </p:spPr>
        <p:txBody>
          <a:bodyPr wrap="square" tIns="36000" rtlCol="0">
            <a:spAutoFit/>
          </a:bodyPr>
          <a:lstStyle/>
          <a:p>
            <a:pPr defTabSz="548640" eaLnBrk="1" fontAlgn="auto" hangingPunct="1">
              <a:spcBef>
                <a:spcPts val="0"/>
              </a:spcBef>
              <a:spcAft>
                <a:spcPts val="0"/>
              </a:spcAft>
            </a:pPr>
            <a:r>
              <a:rPr lang="en-GB" sz="960" dirty="0">
                <a:solidFill>
                  <a:prstClr val="black"/>
                </a:solidFill>
                <a:latin typeface="Times New Roman" panose="02020603050405020304" pitchFamily="18" charset="0"/>
                <a:ea typeface="+mn-ea"/>
                <a:cs typeface="Times New Roman" panose="02020603050405020304" pitchFamily="18" charset="0"/>
              </a:rPr>
              <a:t>3. </a:t>
            </a:r>
            <a:r>
              <a:rPr lang="en-US" sz="960" dirty="0">
                <a:solidFill>
                  <a:prstClr val="black"/>
                </a:solidFill>
                <a:latin typeface="Times New Roman" panose="02020603050405020304" pitchFamily="18" charset="0"/>
                <a:ea typeface="+mn-ea"/>
                <a:cs typeface="Times New Roman" panose="02020603050405020304" pitchFamily="18" charset="0"/>
              </a:rPr>
              <a:t>Significant instances of non-compliance with </a:t>
            </a:r>
            <a:r>
              <a:rPr lang="en-US" sz="960" dirty="0" err="1">
                <a:solidFill>
                  <a:prstClr val="black"/>
                </a:solidFill>
                <a:latin typeface="Times New Roman" panose="02020603050405020304" pitchFamily="18" charset="0"/>
                <a:ea typeface="+mn-ea"/>
                <a:cs typeface="Times New Roman" panose="02020603050405020304" pitchFamily="18" charset="0"/>
              </a:rPr>
              <a:t>phytosanitary</a:t>
            </a:r>
            <a:r>
              <a:rPr lang="en-US" sz="960" dirty="0">
                <a:solidFill>
                  <a:prstClr val="black"/>
                </a:solidFill>
                <a:latin typeface="Times New Roman" panose="02020603050405020304" pitchFamily="18" charset="0"/>
                <a:ea typeface="+mn-ea"/>
                <a:cs typeface="Times New Roman" panose="02020603050405020304" pitchFamily="18" charset="0"/>
              </a:rPr>
              <a:t> certification;</a:t>
            </a:r>
            <a:endParaRPr lang="en-GB" sz="960" dirty="0">
              <a:solidFill>
                <a:prstClr val="black"/>
              </a:solidFill>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4359533" y="1468510"/>
            <a:ext cx="2323904" cy="535531"/>
          </a:xfrm>
          <a:prstGeom prst="homePlate">
            <a:avLst/>
          </a:prstGeom>
          <a:solidFill>
            <a:srgbClr val="BD92DE"/>
          </a:solidFill>
        </p:spPr>
        <p:txBody>
          <a:bodyPr wrap="square" rtlCol="0">
            <a:spAutoFit/>
          </a:bodyPr>
          <a:lstStyle/>
          <a:p>
            <a:pPr defTabSz="548640" eaLnBrk="1" fontAlgn="auto" hangingPunct="1">
              <a:spcBef>
                <a:spcPts val="0"/>
              </a:spcBef>
              <a:spcAft>
                <a:spcPts val="0"/>
              </a:spcAft>
            </a:pPr>
            <a:r>
              <a:rPr lang="en-GB" sz="960" dirty="0">
                <a:solidFill>
                  <a:prstClr val="black"/>
                </a:solidFill>
                <a:latin typeface="Times New Roman" panose="02020603050405020304" pitchFamily="18" charset="0"/>
                <a:ea typeface="+mn-ea"/>
                <a:cs typeface="Times New Roman" panose="02020603050405020304" pitchFamily="18" charset="0"/>
              </a:rPr>
              <a:t>4. T</a:t>
            </a:r>
            <a:r>
              <a:rPr lang="en-GB" sz="960" dirty="0" smtClean="0">
                <a:solidFill>
                  <a:prstClr val="black"/>
                </a:solidFill>
                <a:latin typeface="Times New Roman" panose="02020603050405020304" pitchFamily="18" charset="0"/>
                <a:ea typeface="+mn-ea"/>
                <a:cs typeface="Times New Roman" panose="02020603050405020304" pitchFamily="18" charset="0"/>
              </a:rPr>
              <a:t>he </a:t>
            </a:r>
            <a:r>
              <a:rPr lang="en-GB" sz="960" dirty="0">
                <a:solidFill>
                  <a:prstClr val="black"/>
                </a:solidFill>
                <a:latin typeface="Times New Roman" panose="02020603050405020304" pitchFamily="18" charset="0"/>
                <a:ea typeface="+mn-ea"/>
                <a:cs typeface="Times New Roman" panose="02020603050405020304" pitchFamily="18" charset="0"/>
              </a:rPr>
              <a:t>result of investigation regarding significant instances of non-compliance with </a:t>
            </a:r>
            <a:r>
              <a:rPr lang="en-GB" sz="960" dirty="0" err="1">
                <a:solidFill>
                  <a:prstClr val="black"/>
                </a:solidFill>
                <a:latin typeface="Times New Roman" panose="02020603050405020304" pitchFamily="18" charset="0"/>
                <a:ea typeface="+mn-ea"/>
                <a:cs typeface="Times New Roman" panose="02020603050405020304" pitchFamily="18" charset="0"/>
              </a:rPr>
              <a:t>phytosanitary</a:t>
            </a:r>
            <a:r>
              <a:rPr lang="en-GB" sz="960" dirty="0">
                <a:solidFill>
                  <a:prstClr val="black"/>
                </a:solidFill>
                <a:latin typeface="Times New Roman" panose="02020603050405020304" pitchFamily="18" charset="0"/>
                <a:ea typeface="+mn-ea"/>
                <a:cs typeface="Times New Roman" panose="02020603050405020304" pitchFamily="18" charset="0"/>
              </a:rPr>
              <a:t> certification </a:t>
            </a:r>
            <a:endParaRPr lang="en-US" sz="960" dirty="0">
              <a:solidFill>
                <a:prstClr val="black"/>
              </a:solidFill>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4389292" y="2058194"/>
            <a:ext cx="2294145" cy="511248"/>
          </a:xfrm>
          <a:prstGeom prst="homePlate">
            <a:avLst/>
          </a:prstGeom>
          <a:solidFill>
            <a:srgbClr val="5B9BD5">
              <a:lumMod val="40000"/>
              <a:lumOff val="60000"/>
            </a:srgbClr>
          </a:solidFill>
        </p:spPr>
        <p:txBody>
          <a:bodyPr wrap="square" tIns="180000" bIns="180000"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GB"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Information on the pest status</a:t>
            </a:r>
            <a:endParaRPr kumimoji="0" lang="en-US" sz="96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p:cNvSpPr txBox="1"/>
          <p:nvPr/>
        </p:nvSpPr>
        <p:spPr>
          <a:xfrm>
            <a:off x="4317153" y="2613116"/>
            <a:ext cx="2366283" cy="549926"/>
          </a:xfrm>
          <a:prstGeom prst="homePlate">
            <a:avLst/>
          </a:prstGeom>
          <a:solidFill>
            <a:srgbClr val="DFDFCD"/>
          </a:solidFill>
        </p:spPr>
        <p:txBody>
          <a:bodyPr wrap="square" lIns="180000" tIns="144000" bIns="108000" rtlCol="0">
            <a:spAutoFit/>
          </a:bodyPr>
          <a:lstStyle/>
          <a:p>
            <a:pPr defTabSz="548640" eaLnBrk="1" fontAlgn="auto" hangingPunct="1">
              <a:spcBef>
                <a:spcPts val="0"/>
              </a:spcBef>
              <a:spcAft>
                <a:spcPts val="0"/>
              </a:spcAft>
            </a:pPr>
            <a:r>
              <a:rPr lang="en-GB" sz="960" dirty="0">
                <a:solidFill>
                  <a:prstClr val="black"/>
                </a:solidFill>
                <a:latin typeface="Times New Roman" panose="02020603050405020304" pitchFamily="18" charset="0"/>
                <a:ea typeface="+mn-ea"/>
                <a:cs typeface="Times New Roman" panose="02020603050405020304" pitchFamily="18" charset="0"/>
              </a:rPr>
              <a:t>6. </a:t>
            </a:r>
            <a:r>
              <a:rPr lang="en-GB" sz="960" dirty="0" smtClean="0">
                <a:solidFill>
                  <a:prstClr val="black"/>
                </a:solidFill>
                <a:latin typeface="Times New Roman" panose="02020603050405020304" pitchFamily="18" charset="0"/>
                <a:ea typeface="+mn-ea"/>
                <a:cs typeface="Times New Roman" panose="02020603050405020304" pitchFamily="18" charset="0"/>
              </a:rPr>
              <a:t>Technical </a:t>
            </a:r>
            <a:r>
              <a:rPr lang="en-GB" sz="960" dirty="0">
                <a:solidFill>
                  <a:prstClr val="black"/>
                </a:solidFill>
                <a:latin typeface="Times New Roman" panose="02020603050405020304" pitchFamily="18" charset="0"/>
                <a:ea typeface="+mn-ea"/>
                <a:cs typeface="Times New Roman" panose="02020603050405020304" pitchFamily="18" charset="0"/>
              </a:rPr>
              <a:t>and biological information necessary for pest risk analysis.</a:t>
            </a:r>
          </a:p>
        </p:txBody>
      </p:sp>
      <p:sp>
        <p:nvSpPr>
          <p:cNvPr id="25" name="TextBox 24">
            <a:hlinkClick r:id="" action="ppaction://noaction" highlightClick="1"/>
          </p:cNvPr>
          <p:cNvSpPr txBox="1"/>
          <p:nvPr/>
        </p:nvSpPr>
        <p:spPr>
          <a:xfrm>
            <a:off x="2088008" y="3373146"/>
            <a:ext cx="3069452" cy="343543"/>
          </a:xfrm>
          <a:prstGeom prst="horizontalScroll">
            <a:avLst/>
          </a:prstGeom>
          <a:solidFill>
            <a:srgbClr val="5B9BD5">
              <a:lumMod val="75000"/>
            </a:srgbClr>
          </a:solidFill>
          <a:ln>
            <a:solidFill>
              <a:srgbClr val="00B0F0"/>
            </a:solidFill>
          </a:ln>
        </p:spPr>
        <p:txBody>
          <a:bodyPr wrap="square" rtlCol="0">
            <a:spAutoFit/>
          </a:bodyPr>
          <a:lstStyle/>
          <a:p>
            <a:pPr marL="0" marR="0" lvl="0" indent="0" defTabSz="548640" eaLnBrk="1" fontAlgn="auto" latinLnBrk="0" hangingPunct="1">
              <a:lnSpc>
                <a:spcPct val="100000"/>
              </a:lnSpc>
              <a:spcBef>
                <a:spcPts val="0"/>
              </a:spcBef>
              <a:spcAft>
                <a:spcPts val="0"/>
              </a:spcAft>
              <a:buClrTx/>
              <a:buSzTx/>
              <a:buFontTx/>
              <a:buNone/>
              <a:tabLst/>
              <a:defRPr/>
            </a:pPr>
            <a:r>
              <a:rPr kumimoji="0" lang="en-US" sz="108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Any examples for these 6 Bilateral Obligations?</a:t>
            </a:r>
          </a:p>
        </p:txBody>
      </p:sp>
      <p:sp>
        <p:nvSpPr>
          <p:cNvPr id="26" name="TextBox 25"/>
          <p:cNvSpPr txBox="1"/>
          <p:nvPr/>
        </p:nvSpPr>
        <p:spPr>
          <a:xfrm>
            <a:off x="3158415" y="2098401"/>
            <a:ext cx="700371" cy="514715"/>
          </a:xfrm>
          <a:prstGeom prst="rect">
            <a:avLst/>
          </a:prstGeom>
          <a:solidFill>
            <a:schemeClr val="bg1"/>
          </a:solidFill>
        </p:spPr>
        <p:txBody>
          <a:bodyPr wrap="square" rtlCol="0">
            <a:spAutoFit/>
          </a:bodyPr>
          <a:lstStyle/>
          <a:p>
            <a:endParaRPr lang="en-US" dirty="0"/>
          </a:p>
        </p:txBody>
      </p:sp>
      <p:sp>
        <p:nvSpPr>
          <p:cNvPr id="28" name="Cloud Callout 27"/>
          <p:cNvSpPr/>
          <p:nvPr/>
        </p:nvSpPr>
        <p:spPr>
          <a:xfrm>
            <a:off x="3042612" y="2053765"/>
            <a:ext cx="1008105" cy="505221"/>
          </a:xfrm>
          <a:prstGeom prst="cloudCallou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54864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dirty="0" smtClean="0">
                <a:ln>
                  <a:noFill/>
                </a:ln>
                <a:solidFill>
                  <a:prstClr val="white"/>
                </a:solidFill>
                <a:effectLst/>
                <a:uLnTx/>
                <a:uFillTx/>
                <a:latin typeface="Calibri" panose="020F0502020204030204"/>
                <a:ea typeface="+mn-ea"/>
                <a:cs typeface="+mn-cs"/>
              </a:rPr>
              <a:t>Bilateral</a:t>
            </a:r>
            <a:endParaRPr kumimoji="0" lang="en-US" sz="108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fontAlgn="auto">
              <a:spcAft>
                <a:spcPts val="0"/>
              </a:spcAft>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3.3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review of NROs</a:t>
            </a:r>
          </a:p>
        </p:txBody>
      </p:sp>
      <p:sp>
        <p:nvSpPr>
          <p:cNvPr id="3" name="Rectangle 2"/>
          <p:cNvSpPr/>
          <p:nvPr/>
        </p:nvSpPr>
        <p:spPr>
          <a:xfrm>
            <a:off x="1726809" y="3153288"/>
            <a:ext cx="4555458" cy="313932"/>
          </a:xfrm>
          <a:prstGeom prst="rect">
            <a:avLst/>
          </a:prstGeom>
        </p:spPr>
        <p:txBody>
          <a:bodyPr wrap="square">
            <a:spAutoFit/>
          </a:bodyPr>
          <a:lstStyle/>
          <a:p>
            <a:pPr marL="205740" indent="-205740" defTabSz="548640" eaLnBrk="1" fontAlgn="auto" hangingPunct="1">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solidFill>
                  <a:prstClr val="black"/>
                </a:solidFill>
                <a:latin typeface="Calibri" panose="020F0502020204030204"/>
                <a:ea typeface="+mn-ea"/>
                <a:cs typeface="Arial" panose="020B0604020202020204" pitchFamily="34" charset="0"/>
              </a:rPr>
              <a:t>NRO Guide: </a:t>
            </a:r>
            <a:r>
              <a:rPr lang="en-GB" sz="1080" b="1" dirty="0">
                <a:solidFill>
                  <a:schemeClr val="tx2">
                    <a:lumMod val="60000"/>
                    <a:lumOff val="40000"/>
                  </a:schemeClr>
                </a:solidFill>
                <a:latin typeface="Calibri" panose="020F0502020204030204"/>
                <a:ea typeface="+mn-ea"/>
                <a:cs typeface="Arial" panose="020B0604020202020204" pitchFamily="34" charset="0"/>
                <a:hlinkClick r:id="rId2"/>
              </a:rPr>
              <a:t>https://www.ippc.int/en/publications/80405/</a:t>
            </a:r>
            <a:endParaRPr lang="en-GB" sz="1080" b="1" dirty="0">
              <a:solidFill>
                <a:schemeClr val="tx2">
                  <a:lumMod val="60000"/>
                  <a:lumOff val="40000"/>
                </a:schemeClr>
              </a:solidFill>
              <a:latin typeface="Calibri" panose="020F0502020204030204"/>
              <a:ea typeface="+mn-ea"/>
              <a:cs typeface="Arial" panose="020B0604020202020204" pitchFamily="34" charset="0"/>
            </a:endParaRPr>
          </a:p>
        </p:txBody>
      </p:sp>
      <p:pic>
        <p:nvPicPr>
          <p:cNvPr id="4" name="Picture 3"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9472" y="831857"/>
            <a:ext cx="1630744" cy="2282054"/>
          </a:xfrm>
          <a:prstGeom prst="rect">
            <a:avLst/>
          </a:prstGeom>
        </p:spPr>
      </p:pic>
      <p:pic>
        <p:nvPicPr>
          <p:cNvPr id="5" name="Picture 4" descr="Screen Clippi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14591" y="824753"/>
            <a:ext cx="1625990" cy="2289158"/>
          </a:xfrm>
          <a:prstGeom prst="rect">
            <a:avLst/>
          </a:prstGeom>
        </p:spPr>
      </p:pic>
    </p:spTree>
    <p:extLst>
      <p:ext uri="{BB962C8B-B14F-4D97-AF65-F5344CB8AC3E}">
        <p14:creationId xmlns:p14="http://schemas.microsoft.com/office/powerpoint/2010/main" val="184315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9483" y="359901"/>
            <a:ext cx="5064370" cy="432579"/>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sz="2040" b="1" dirty="0" smtClean="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4.1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General </a:t>
            </a:r>
            <a:r>
              <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and specific NRO rules and procedures</a:t>
            </a:r>
            <a:endParaRPr lang="en-US" sz="204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3" name="Rectangle 2"/>
          <p:cNvSpPr/>
          <p:nvPr/>
        </p:nvSpPr>
        <p:spPr>
          <a:xfrm>
            <a:off x="1296785" y="836814"/>
            <a:ext cx="4771079" cy="2599686"/>
          </a:xfrm>
          <a:prstGeom prst="rect">
            <a:avLst/>
          </a:prstGeom>
        </p:spPr>
        <p:txBody>
          <a:bodyPr wrap="square">
            <a:spAutoFit/>
          </a:bodyPr>
          <a:lstStyle/>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dirty="0">
                <a:latin typeface="Times New Roman" panose="02020603050405020304" pitchFamily="18" charset="0"/>
                <a:cs typeface="Times New Roman" panose="02020603050405020304" pitchFamily="18" charset="0"/>
              </a:rPr>
              <a:t>Adopted by CPM-11 in 2016 for countries to follow</a:t>
            </a: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dirty="0">
                <a:latin typeface="Times New Roman" panose="02020603050405020304" pitchFamily="18" charset="0"/>
                <a:cs typeface="Times New Roman" panose="02020603050405020304" pitchFamily="18" charset="0"/>
              </a:rPr>
              <a:t>Based </a:t>
            </a:r>
            <a:r>
              <a:rPr lang="en-GB" sz="1440" dirty="0">
                <a:latin typeface="Times New Roman" panose="02020603050405020304" pitchFamily="18" charset="0"/>
                <a:cs typeface="Times New Roman" panose="02020603050405020304" pitchFamily="18" charset="0"/>
              </a:rPr>
              <a:t>on </a:t>
            </a:r>
            <a:r>
              <a:rPr lang="en-GB" sz="1440" dirty="0">
                <a:latin typeface="Times New Roman" panose="02020603050405020304" pitchFamily="18" charset="0"/>
                <a:cs typeface="Times New Roman" panose="02020603050405020304" pitchFamily="18" charset="0"/>
              </a:rPr>
              <a:t>the Convention + recommendations &amp; </a:t>
            </a:r>
            <a:r>
              <a:rPr lang="en-GB" sz="1440" dirty="0">
                <a:latin typeface="Times New Roman" panose="02020603050405020304" pitchFamily="18" charset="0"/>
                <a:cs typeface="Times New Roman" panose="02020603050405020304" pitchFamily="18" charset="0"/>
              </a:rPr>
              <a:t>inputs </a:t>
            </a:r>
            <a:r>
              <a:rPr lang="en-GB" sz="1440" dirty="0">
                <a:latin typeface="Times New Roman" panose="02020603050405020304" pitchFamily="18" charset="0"/>
                <a:cs typeface="Times New Roman" panose="02020603050405020304" pitchFamily="18" charset="0"/>
              </a:rPr>
              <a:t>of the </a:t>
            </a:r>
            <a:r>
              <a:rPr lang="en-GB" sz="1440" dirty="0">
                <a:latin typeface="Times New Roman" panose="02020603050405020304" pitchFamily="18" charset="0"/>
                <a:cs typeface="Times New Roman" panose="02020603050405020304" pitchFamily="18" charset="0"/>
              </a:rPr>
              <a:t>National Reporting Obligations Advisory </a:t>
            </a:r>
            <a:r>
              <a:rPr lang="en-GB" sz="1440" dirty="0">
                <a:latin typeface="Times New Roman" panose="02020603050405020304" pitchFamily="18" charset="0"/>
                <a:cs typeface="Times New Roman" panose="02020603050405020304" pitchFamily="18" charset="0"/>
              </a:rPr>
              <a:t>Group</a:t>
            </a:r>
          </a:p>
          <a:p>
            <a:pPr marL="205740" indent="-205740">
              <a:spcBef>
                <a:spcPts val="360"/>
              </a:spcBef>
              <a:spcAft>
                <a:spcPts val="360"/>
              </a:spcAft>
              <a:buFont typeface="Wingdings" panose="05000000000000000000" pitchFamily="2" charset="2"/>
              <a:buChar char="Ø"/>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dirty="0">
                <a:latin typeface="Times New Roman" panose="02020603050405020304" pitchFamily="18" charset="0"/>
                <a:cs typeface="Times New Roman" panose="02020603050405020304" pitchFamily="18" charset="0"/>
              </a:rPr>
              <a:t>Include previous CPM </a:t>
            </a:r>
            <a:r>
              <a:rPr lang="en-GB" sz="1440" dirty="0">
                <a:latin typeface="Times New Roman" panose="02020603050405020304" pitchFamily="18" charset="0"/>
                <a:cs typeface="Times New Roman" panose="02020603050405020304" pitchFamily="18" charset="0"/>
              </a:rPr>
              <a:t>decisions</a:t>
            </a:r>
            <a:endParaRPr lang="en-GB" sz="1440" dirty="0">
              <a:latin typeface="Times New Roman" panose="02020603050405020304" pitchFamily="18" charset="0"/>
              <a:cs typeface="Times New Roman" panose="02020603050405020304" pitchFamily="18" charset="0"/>
            </a:endParaRPr>
          </a:p>
          <a:p>
            <a:pP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endParaRPr lang="en-GB" sz="1440" b="1" dirty="0">
              <a:latin typeface="Times New Roman" panose="02020603050405020304" pitchFamily="18" charset="0"/>
              <a:cs typeface="Times New Roman" panose="02020603050405020304" pitchFamily="18" charset="0"/>
            </a:endParaRPr>
          </a:p>
          <a:p>
            <a:pPr>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rPr>
              <a:t>To be found:</a:t>
            </a: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altLang="fr-FR" sz="1440" b="1" dirty="0">
                <a:latin typeface="Times New Roman" panose="02020603050405020304" pitchFamily="18" charset="0"/>
                <a:ea typeface="Arial Unicode MS" panose="020B0604020202020204" pitchFamily="34" charset="-128"/>
                <a:cs typeface="Times New Roman" panose="02020603050405020304" pitchFamily="18" charset="0"/>
                <a:hlinkClick r:id="rId3"/>
              </a:rPr>
              <a:t>Appendix 9 to the Report from </a:t>
            </a:r>
            <a:r>
              <a:rPr lang="en-GB" altLang="fr-FR" sz="1440" b="1" dirty="0">
                <a:latin typeface="Times New Roman" panose="02020603050405020304" pitchFamily="18" charset="0"/>
                <a:ea typeface="Arial Unicode MS" panose="020B0604020202020204" pitchFamily="34" charset="-128"/>
                <a:cs typeface="Times New Roman" panose="02020603050405020304" pitchFamily="18" charset="0"/>
                <a:hlinkClick r:id="rId3"/>
              </a:rPr>
              <a:t>CPM-11</a:t>
            </a:r>
            <a:endParaRPr lang="en-GB" altLang="fr-FR" sz="1440" b="1" dirty="0">
              <a:latin typeface="Times New Roman" panose="02020603050405020304" pitchFamily="18" charset="0"/>
              <a:ea typeface="Arial Unicode MS" panose="020B0604020202020204" pitchFamily="34" charset="-128"/>
              <a:cs typeface="Times New Roman" panose="02020603050405020304" pitchFamily="18" charset="0"/>
            </a:endParaRP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GB" sz="1440" b="1" dirty="0">
                <a:latin typeface="Times New Roman" panose="02020603050405020304" pitchFamily="18" charset="0"/>
                <a:cs typeface="Times New Roman" panose="02020603050405020304" pitchFamily="18" charset="0"/>
                <a:hlinkClick r:id="rId4"/>
              </a:rPr>
              <a:t>NRO Guide (Annex III) </a:t>
            </a:r>
            <a:endParaRPr lang="en-GB" sz="1440" b="1" dirty="0">
              <a:latin typeface="Times New Roman" panose="02020603050405020304" pitchFamily="18" charset="0"/>
              <a:cs typeface="Times New Roman" panose="02020603050405020304" pitchFamily="18" charset="0"/>
            </a:endParaRPr>
          </a:p>
          <a:p>
            <a:pPr marL="480060" lvl="1" indent="-205740">
              <a:spcBef>
                <a:spcPts val="360"/>
              </a:spcBef>
              <a:spcAft>
                <a:spcPts val="360"/>
              </a:spcAft>
              <a:buFont typeface="Wingdings" panose="05000000000000000000" pitchFamily="2" charset="2"/>
              <a:buChar char="ü"/>
              <a:tabLst>
                <a:tab pos="0" algn="l"/>
                <a:tab pos="268605" algn="l"/>
                <a:tab pos="538163" algn="l"/>
                <a:tab pos="807720" algn="l"/>
                <a:tab pos="1077278" algn="l"/>
                <a:tab pos="1346835" algn="l"/>
                <a:tab pos="1616393" algn="l"/>
                <a:tab pos="1885950" algn="l"/>
                <a:tab pos="2155508" algn="l"/>
                <a:tab pos="2425065" algn="l"/>
                <a:tab pos="2694623" algn="l"/>
                <a:tab pos="2964180" algn="l"/>
                <a:tab pos="3233738" algn="l"/>
                <a:tab pos="3503295" algn="l"/>
                <a:tab pos="3772853" algn="l"/>
                <a:tab pos="4042410" algn="l"/>
                <a:tab pos="4311968" algn="l"/>
                <a:tab pos="4581525" algn="l"/>
                <a:tab pos="4851083" algn="l"/>
                <a:tab pos="5120640" algn="l"/>
                <a:tab pos="5390198" algn="l"/>
              </a:tabLst>
              <a:defRPr/>
            </a:pPr>
            <a:r>
              <a:rPr lang="en-US" sz="1440" b="1" dirty="0">
                <a:latin typeface="Times New Roman" panose="02020603050405020304" pitchFamily="18" charset="0"/>
                <a:cs typeface="Times New Roman" panose="02020603050405020304" pitchFamily="18" charset="0"/>
                <a:hlinkClick r:id="rId5"/>
              </a:rPr>
              <a:t>As separate tables on IPP</a:t>
            </a:r>
            <a:endParaRPr lang="en-GB" sz="144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188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YPH2020 1">
      <a:dk1>
        <a:srgbClr val="000000"/>
      </a:dk1>
      <a:lt1>
        <a:srgbClr val="FFFFFF"/>
      </a:lt1>
      <a:dk2>
        <a:srgbClr val="09466C"/>
      </a:dk2>
      <a:lt2>
        <a:srgbClr val="EEECE1"/>
      </a:lt2>
      <a:accent1>
        <a:srgbClr val="3D9D50"/>
      </a:accent1>
      <a:accent2>
        <a:srgbClr val="8FC64A"/>
      </a:accent2>
      <a:accent3>
        <a:srgbClr val="4D844F"/>
      </a:accent3>
      <a:accent4>
        <a:srgbClr val="1C804B"/>
      </a:accent4>
      <a:accent5>
        <a:srgbClr val="5A94C5"/>
      </a:accent5>
      <a:accent6>
        <a:srgbClr val="F6C233"/>
      </a:accent6>
      <a:hlink>
        <a:srgbClr val="A23350"/>
      </a:hlink>
      <a:folHlink>
        <a:srgbClr val="F79E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1557</Words>
  <Application>Microsoft Office PowerPoint</Application>
  <PresentationFormat>Custom</PresentationFormat>
  <Paragraphs>120</Paragraphs>
  <Slides>11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 Unicode MS</vt:lpstr>
      <vt:lpstr>Calibri (body)</vt:lpstr>
      <vt:lpstr>等线</vt:lpstr>
      <vt:lpstr>宋体</vt: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DalCin (OCCI)</dc:creator>
  <cp:lastModifiedBy>Yang, Qingpo (AGDD)</cp:lastModifiedBy>
  <cp:revision>77</cp:revision>
  <dcterms:created xsi:type="dcterms:W3CDTF">2015-09-25T08:23:42Z</dcterms:created>
  <dcterms:modified xsi:type="dcterms:W3CDTF">2020-08-26T09:47:14Z</dcterms:modified>
</cp:coreProperties>
</file>