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7" r:id="rId3"/>
    <p:sldId id="268" r:id="rId4"/>
    <p:sldId id="269" r:id="rId5"/>
    <p:sldId id="270" r:id="rId6"/>
    <p:sldId id="271" r:id="rId7"/>
    <p:sldId id="272" r:id="rId8"/>
    <p:sldId id="273" r:id="rId9"/>
    <p:sldId id="274" r:id="rId10"/>
    <p:sldId id="275" r:id="rId11"/>
    <p:sldId id="265" r:id="rId12"/>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a:srgbClr val="990000"/>
    <a:srgbClr val="FF6600"/>
    <a:srgbClr val="4C4C4E"/>
    <a:srgbClr val="EBEBE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0"/>
    <p:restoredTop sz="78467" autoAdjust="0"/>
  </p:normalViewPr>
  <p:slideViewPr>
    <p:cSldViewPr snapToGrid="0" showGuides="1">
      <p:cViewPr varScale="1">
        <p:scale>
          <a:sx n="94" d="100"/>
          <a:sy n="94"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EE7A-B8F8-4BE3-B5BA-497F04CADDA6}"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2E642-DD37-4056-9EBE-9ECD3ED17117}" type="slidenum">
              <a:rPr lang="en-US" smtClean="0"/>
              <a:t>‹#›</a:t>
            </a:fld>
            <a:endParaRPr lang="en-US"/>
          </a:p>
        </p:txBody>
      </p:sp>
    </p:spTree>
    <p:extLst>
      <p:ext uri="{BB962C8B-B14F-4D97-AF65-F5344CB8AC3E}">
        <p14:creationId xmlns:p14="http://schemas.microsoft.com/office/powerpoint/2010/main" val="7629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 information about creating a pest report can be found in the International Standard for </a:t>
            </a:r>
            <a:r>
              <a:rPr lang="en-US" dirty="0" err="1" smtClean="0"/>
              <a:t>Phytosanitary</a:t>
            </a:r>
            <a:r>
              <a:rPr lang="en-US" dirty="0" smtClean="0"/>
              <a:t> Measure No. 17: </a:t>
            </a:r>
          </a:p>
          <a:p>
            <a:r>
              <a:rPr lang="en-US" dirty="0" smtClean="0"/>
              <a:t>More</a:t>
            </a:r>
            <a:r>
              <a:rPr lang="en-US" baseline="0" dirty="0" smtClean="0"/>
              <a:t> details on the technical editing of </a:t>
            </a:r>
            <a:r>
              <a:rPr lang="en-US" dirty="0" smtClean="0"/>
              <a:t>Pest reporting</a:t>
            </a:r>
            <a:r>
              <a:rPr lang="en-US" baseline="0" dirty="0" smtClean="0"/>
              <a:t> see </a:t>
            </a:r>
            <a:r>
              <a:rPr lang="en-US" dirty="0" smtClean="0"/>
              <a:t>NRO Guide: Chapter 2.5  Detailed example of creating and updating a report: a pest report.</a:t>
            </a:r>
          </a:p>
          <a:p>
            <a:r>
              <a:rPr lang="en-US" dirty="0" smtClean="0"/>
              <a:t>Pest Report can also be made through Regional Plant Protection Organizations:</a:t>
            </a:r>
          </a:p>
          <a:p>
            <a:r>
              <a:rPr lang="en-US" dirty="0" smtClean="0"/>
              <a:t>if a country signs an appropriate form to satisfy the legality of that action and </a:t>
            </a:r>
            <a:r>
              <a:rPr lang="en-US" baseline="0" dirty="0" smtClean="0"/>
              <a:t> </a:t>
            </a:r>
            <a:r>
              <a:rPr lang="en-US" dirty="0" smtClean="0"/>
              <a:t>if the technical mechanism exists for data exchange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C339A-8ED4-455F-8BFC-F5FDB951B2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0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Underneath the title “National Reporting Obligations” there is a list of reports, including pest reports (Official pest Reports), which can be submitted by the Contracting Parties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In order to add a new pest report you need to click on the button labelled “add new” next to a title: Official pest Reports. Clicking on this button activates a form. This form opens enabling you to submit data.</a:t>
            </a:r>
          </a:p>
          <a:p>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3</a:t>
            </a:fld>
            <a:endParaRPr lang="en-GB"/>
          </a:p>
        </p:txBody>
      </p:sp>
    </p:spTree>
    <p:extLst>
      <p:ext uri="{BB962C8B-B14F-4D97-AF65-F5344CB8AC3E}">
        <p14:creationId xmlns:p14="http://schemas.microsoft.com/office/powerpoint/2010/main" val="81722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Fill in a field “Title” of your report. Preferably it should mention at least the pest’s name and geographical area (your country and/or region).</a:t>
            </a:r>
          </a:p>
          <a:p>
            <a:r>
              <a:rPr lang="en-US" dirty="0" smtClean="0"/>
              <a:t>2. Fill in a field “summary or short Description” of your report. Preferably it should at least mention again the pest’s name, and in more detail a geographical area (e.g. your country and/or region) and specific time it refers to (if you decide to use wording like “the latest” indicate at least a year of your report). This field should be more comprehensive if you are not attaching any file with more detail about reported event.</a:t>
            </a:r>
          </a:p>
          <a:p>
            <a:r>
              <a:rPr lang="en-GB" dirty="0" smtClean="0"/>
              <a:t>3. </a:t>
            </a:r>
            <a:r>
              <a:rPr lang="en-US" dirty="0" smtClean="0"/>
              <a:t>A field “status” refers to the status of this report in the system in regard to data entry. Here you have a possibility to save the report as a draft. You can select from the drop down menu either “Published” or “Draft”. If you choose draft it will not be visible to other users unless you change it to “Published”. If you do not need this option, leave “Published” as selected by default.</a:t>
            </a:r>
          </a:p>
          <a:p>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4</a:t>
            </a:fld>
            <a:endParaRPr lang="en-GB"/>
          </a:p>
        </p:txBody>
      </p:sp>
    </p:spTree>
    <p:extLst>
      <p:ext uri="{BB962C8B-B14F-4D97-AF65-F5344CB8AC3E}">
        <p14:creationId xmlns:p14="http://schemas.microsoft.com/office/powerpoint/2010/main" val="171483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smtClean="0"/>
              <a:t>A field “Report status” refers to the status of this report in regard to the pest and measures taken and which are communicated in this report. Here you have a possibility to select from the drop down menu “Final” or “Preliminary” or “N/A” (non applicable). If you describe a new pest outbreak you might select “Preliminary” and come back to update the report later in time once more information about the outbreak is known and measures taken are changed or completed. If you do not need this option, leave “Final” as selected by default.</a:t>
            </a:r>
          </a:p>
          <a:p>
            <a:pPr marL="228600" indent="-228600">
              <a:buAutoNum type="arabicPeriod"/>
            </a:pPr>
            <a:r>
              <a:rPr lang="en-US" dirty="0" smtClean="0"/>
              <a:t>A field “pest status” refers to a status of the pest you are reporting. You estimate it according to the International Standard for </a:t>
            </a:r>
            <a:r>
              <a:rPr lang="en-US" dirty="0" err="1" smtClean="0"/>
              <a:t>Phytosanitary</a:t>
            </a:r>
            <a:r>
              <a:rPr lang="en-US" dirty="0" smtClean="0"/>
              <a:t> Measure No 8: Determination of pest status in an area. Here you have a possibility to select an appropriate status of the pest from the drop down menu.</a:t>
            </a:r>
          </a:p>
          <a:p>
            <a:pPr marL="228600" indent="-228600">
              <a:buAutoNum type="arabicPeriod"/>
            </a:pPr>
            <a:r>
              <a:rPr lang="en-US" dirty="0" smtClean="0"/>
              <a:t>A field “pest identity” refers to the Latin name of the pest that you are reporting. You need to type here at least the genus name of the pest and wait for the system to display a drop down selection of relevant species. You need to select an appropriate name from that list. The systems pulls the Latin pest names from the database which is updated daily, however if the name you would like to select is not showing on the list, you need to contact the IPPC Secretariat.</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5</a:t>
            </a:fld>
            <a:endParaRPr lang="en-GB"/>
          </a:p>
        </p:txBody>
      </p:sp>
    </p:spTree>
    <p:extLst>
      <p:ext uri="{BB962C8B-B14F-4D97-AF65-F5344CB8AC3E}">
        <p14:creationId xmlns:p14="http://schemas.microsoft.com/office/powerpoint/2010/main" val="366184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 field “Hosts or articles concerned” refers to plants or plant products which have been affected by the pest you are reporting. Fill in this field with relevant plants names or names of plant families or description of plant groups or products of concern.</a:t>
            </a:r>
          </a:p>
          <a:p>
            <a:pPr marL="228600" indent="-228600">
              <a:buAutoNum type="arabicPeriod"/>
            </a:pPr>
            <a:r>
              <a:rPr lang="en-US" dirty="0" smtClean="0"/>
              <a:t>A field “geographical Distribution” refers to the areas where outbreak of the pest you are reporting has occurred or which are affected by the measures. Indicate at least your country’s name and the name of the region/s concerned preferably specifying where within your country they are situated.</a:t>
            </a:r>
          </a:p>
          <a:p>
            <a:pPr marL="228600" indent="-228600">
              <a:buAutoNum type="arabicPeriod"/>
            </a:pPr>
            <a:r>
              <a:rPr lang="en-US" dirty="0" smtClean="0"/>
              <a:t>A field “Nature of immediate or potential danger” refers to a type of danger that the pest you are reporting is posing. Indicate here information regarding that danger, e.g. if the pest is already regulated in your country or not.</a:t>
            </a:r>
          </a:p>
          <a:p>
            <a:pPr marL="228600" indent="-228600">
              <a:buAutoNum type="arabicPeriod"/>
            </a:pPr>
            <a:r>
              <a:rPr lang="en-US" dirty="0" smtClean="0"/>
              <a:t>A field “Contact for more information” refers to a person who can be contacted in relation to the contents of this report. Indicate a person’s name and their email address</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6</a:t>
            </a:fld>
            <a:endParaRPr lang="en-GB"/>
          </a:p>
        </p:txBody>
      </p:sp>
    </p:spTree>
    <p:extLst>
      <p:ext uri="{BB962C8B-B14F-4D97-AF65-F5344CB8AC3E}">
        <p14:creationId xmlns:p14="http://schemas.microsoft.com/office/powerpoint/2010/main" val="187863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 field “issue Keywords” refers to key words that could describe best the contents of the report. You need to type here preferably one word (e.g. pest, outbreak, measure, trade, export, import, etc.) and wait for the system to display a drop down selection of relevant words. You need to select an appropriate word or words from that list. A field “Commodity Keywords” refers to plants or plant products affected by the pest you are reporting. You need to type here preferably one word (e.g. fruit, plant, wood, pallet, etc.) and wait for the system to display a drop down selection of relevant words. You need to select an appropriate word or words from that list.</a:t>
            </a:r>
          </a:p>
          <a:p>
            <a:pPr marL="228600" indent="-228600">
              <a:buAutoNum type="arabicPeriod"/>
            </a:pPr>
            <a:r>
              <a:rPr lang="en-US" dirty="0" smtClean="0"/>
              <a:t>“Files”: here you have a possibility to attach documents to your report. In a field “Description” you insert a title of a document you would like to attach. To upload a document you need to click on a button “Choose File” and then select a document stored on your computer. You can add several documents by clicking on a button “add another” and follow the same procedure. To remove the document you need to click on the button “remove”.</a:t>
            </a:r>
          </a:p>
          <a:p>
            <a:pPr marL="228600" indent="-228600">
              <a:buAutoNum type="arabicPeriod"/>
            </a:pPr>
            <a:r>
              <a:rPr lang="en-US" dirty="0" smtClean="0"/>
              <a:t>“Websites”: here you have a possibility to attach links to websites relevant for the report. For example that could be a link to your national or regional website with more information about the outbreak. In a field underneath “</a:t>
            </a:r>
            <a:r>
              <a:rPr lang="en-US" dirty="0" err="1" smtClean="0"/>
              <a:t>Url</a:t>
            </a:r>
            <a:r>
              <a:rPr lang="en-US" dirty="0" smtClean="0"/>
              <a:t> for more information” you insert an </a:t>
            </a:r>
            <a:r>
              <a:rPr lang="en-US" dirty="0" err="1" smtClean="0"/>
              <a:t>url</a:t>
            </a:r>
            <a:r>
              <a:rPr lang="en-US" dirty="0" smtClean="0"/>
              <a:t> address of a relevant website. You can add several links by clicking on a button “add another” and follow the same procedure. To remove the link you need to click on the button “remove”.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7</a:t>
            </a:fld>
            <a:endParaRPr lang="en-GB"/>
          </a:p>
        </p:txBody>
      </p:sp>
    </p:spTree>
    <p:extLst>
      <p:ext uri="{BB962C8B-B14F-4D97-AF65-F5344CB8AC3E}">
        <p14:creationId xmlns:p14="http://schemas.microsoft.com/office/powerpoint/2010/main" val="110205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1.“Notification to Countries, </a:t>
            </a:r>
            <a:r>
              <a:rPr lang="en-US" dirty="0" err="1" smtClean="0"/>
              <a:t>RppOs</a:t>
            </a:r>
            <a:r>
              <a:rPr lang="en-US" dirty="0" smtClean="0"/>
              <a:t>, </a:t>
            </a:r>
            <a:r>
              <a:rPr lang="en-US" dirty="0" err="1" smtClean="0"/>
              <a:t>iOs</a:t>
            </a:r>
            <a:r>
              <a:rPr lang="en-US" dirty="0" smtClean="0"/>
              <a:t>, liaisons or secretariat”. Here you have a possibility to inform other countries, Regional Plant Protection Organizations, international organizations or the IPPC Secretariat about the report you will have uploaded. If you choose this option an automatic email with a relevant link to the IPP will be send to an official email address of an Official Contact Point of a chosen country or a RPPO.</a:t>
            </a:r>
          </a:p>
          <a:p>
            <a:r>
              <a:rPr lang="en-GB" dirty="0" smtClean="0"/>
              <a:t>2.</a:t>
            </a:r>
            <a:r>
              <a:rPr lang="en-US" dirty="0" smtClean="0"/>
              <a:t> To use this option you need to check the box (by clicking on it) under “Notify” and then select from the lists a chosen country and/or organizations. You can select more than one country or organization from the lists.</a:t>
            </a:r>
          </a:p>
          <a:p>
            <a:r>
              <a:rPr lang="en-GB" dirty="0" smtClean="0"/>
              <a:t>3.</a:t>
            </a:r>
            <a:r>
              <a:rPr lang="en-US" dirty="0" smtClean="0"/>
              <a:t> To notify the IPPC Secretariat you need to check the box (by clicking on it) under “Notify secretariat”:</a:t>
            </a:r>
          </a:p>
          <a:p>
            <a:r>
              <a:rPr lang="en-GB" dirty="0" smtClean="0"/>
              <a:t>4.</a:t>
            </a:r>
            <a:r>
              <a:rPr lang="en-US" dirty="0" smtClean="0"/>
              <a:t> When you have finished filling in the form remember to save the data by clicking on the button labelled: “submit” at the bottom of the page.</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8</a:t>
            </a:fld>
            <a:endParaRPr lang="en-GB"/>
          </a:p>
        </p:txBody>
      </p:sp>
    </p:spTree>
    <p:extLst>
      <p:ext uri="{BB962C8B-B14F-4D97-AF65-F5344CB8AC3E}">
        <p14:creationId xmlns:p14="http://schemas.microsoft.com/office/powerpoint/2010/main" val="12324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US" dirty="0" smtClean="0"/>
              <a:t> click on the button labelled “edit Country information”.</a:t>
            </a:r>
          </a:p>
          <a:p>
            <a:r>
              <a:rPr lang="en-GB" dirty="0" smtClean="0"/>
              <a:t>2. </a:t>
            </a:r>
            <a:r>
              <a:rPr lang="en-US" dirty="0" smtClean="0"/>
              <a:t>Underneath the title “National Reporting Obligations” there is a list of reports, including pest reports (Official pest Reports), which can be submitted by the Contracting Parties</a:t>
            </a:r>
          </a:p>
          <a:p>
            <a:r>
              <a:rPr lang="en-GB" dirty="0" smtClean="0"/>
              <a:t>3.</a:t>
            </a:r>
            <a:r>
              <a:rPr lang="en-US" dirty="0" smtClean="0"/>
              <a:t> To see the list of all pest reports submitted by your country you need to click on the “Official pest Reports”</a:t>
            </a:r>
          </a:p>
          <a:p>
            <a:r>
              <a:rPr lang="en-GB" dirty="0" smtClean="0"/>
              <a:t>4.</a:t>
            </a:r>
            <a:r>
              <a:rPr lang="en-US" dirty="0" smtClean="0"/>
              <a:t> From the list of all pest reports submitted by your country you need to select the report you would like to update by clicking on “edit” on the right.</a:t>
            </a:r>
          </a:p>
          <a:p>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9</a:t>
            </a:fld>
            <a:endParaRPr lang="en-GB"/>
          </a:p>
        </p:txBody>
      </p:sp>
    </p:spTree>
    <p:extLst>
      <p:ext uri="{BB962C8B-B14F-4D97-AF65-F5344CB8AC3E}">
        <p14:creationId xmlns:p14="http://schemas.microsoft.com/office/powerpoint/2010/main" val="200556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Clicking on this button activates a form. This form opens enabling you to update data submitted before in that report.</a:t>
            </a:r>
          </a:p>
          <a:p>
            <a:pPr marL="228600" indent="-228600">
              <a:buAutoNum type="arabicPeriod"/>
            </a:pPr>
            <a:r>
              <a:rPr lang="en-US" dirty="0" smtClean="0"/>
              <a:t>When you have finished filling in the form remember to save the data by clicking on the button labelled: “Update Report” at the bottom of the page</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10</a:t>
            </a:fld>
            <a:endParaRPr lang="en-GB"/>
          </a:p>
        </p:txBody>
      </p:sp>
    </p:spTree>
    <p:extLst>
      <p:ext uri="{BB962C8B-B14F-4D97-AF65-F5344CB8AC3E}">
        <p14:creationId xmlns:p14="http://schemas.microsoft.com/office/powerpoint/2010/main" val="19746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3DE02-F338-F849-9658-4C1242245193}"/>
              </a:ext>
            </a:extLst>
          </p:cNvPr>
          <p:cNvSpPr/>
          <p:nvPr userDrawn="1"/>
        </p:nvSpPr>
        <p:spPr>
          <a:xfrm>
            <a:off x="0" y="0"/>
            <a:ext cx="731520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220"/>
          </a:p>
        </p:txBody>
      </p:sp>
      <p:pic>
        <p:nvPicPr>
          <p:cNvPr id="8" name="Picture 7">
            <a:extLst>
              <a:ext uri="{FF2B5EF4-FFF2-40B4-BE49-F238E27FC236}">
                <a16:creationId xmlns:a16="http://schemas.microsoft.com/office/drawing/2014/main" id="{24EC142A-EA38-1944-A979-8E2F8D2E6F4D}"/>
              </a:ext>
            </a:extLst>
          </p:cNvPr>
          <p:cNvPicPr>
            <a:picLocks noChangeAspect="1"/>
          </p:cNvPicPr>
          <p:nvPr userDrawn="1"/>
        </p:nvPicPr>
        <p:blipFill>
          <a:blip r:embed="rId2"/>
          <a:stretch>
            <a:fillRect/>
          </a:stretch>
        </p:blipFill>
        <p:spPr>
          <a:xfrm>
            <a:off x="2697644" y="0"/>
            <a:ext cx="4617556" cy="4114800"/>
          </a:xfrm>
          <a:prstGeom prst="rect">
            <a:avLst/>
          </a:prstGeom>
        </p:spPr>
      </p:pic>
      <p:sp>
        <p:nvSpPr>
          <p:cNvPr id="5" name="Title 1">
            <a:extLst>
              <a:ext uri="{FF2B5EF4-FFF2-40B4-BE49-F238E27FC236}">
                <a16:creationId xmlns:a16="http://schemas.microsoft.com/office/drawing/2014/main" id="{95D8881A-0E53-6F4A-922E-43A99661552D}"/>
              </a:ext>
            </a:extLst>
          </p:cNvPr>
          <p:cNvSpPr>
            <a:spLocks noGrp="1"/>
          </p:cNvSpPr>
          <p:nvPr>
            <p:ph type="title" hasCustomPrompt="1"/>
          </p:nvPr>
        </p:nvSpPr>
        <p:spPr>
          <a:xfrm>
            <a:off x="3595200" y="1957755"/>
            <a:ext cx="3498171" cy="703385"/>
          </a:xfrm>
          <a:prstGeom prst="rect">
            <a:avLst/>
          </a:prstGeom>
        </p:spPr>
        <p:txBody>
          <a:bodyPr anchor="t"/>
          <a:lstStyle>
            <a:lvl1pPr algn="l">
              <a:defRPr sz="1830" b="1" cap="all" baseline="0">
                <a:solidFill>
                  <a:schemeClr val="bg1"/>
                </a:solidFill>
              </a:defRPr>
            </a:lvl1pPr>
          </a:lstStyle>
          <a:p>
            <a:r>
              <a:rPr lang="en-US" dirty="0"/>
              <a:t>Click to edit COVER title style</a:t>
            </a:r>
          </a:p>
        </p:txBody>
      </p:sp>
      <p:sp>
        <p:nvSpPr>
          <p:cNvPr id="9" name="Rectangle 8">
            <a:extLst>
              <a:ext uri="{FF2B5EF4-FFF2-40B4-BE49-F238E27FC236}">
                <a16:creationId xmlns:a16="http://schemas.microsoft.com/office/drawing/2014/main" id="{3BE50E81-29E3-9948-BACE-DF17D0377AA3}"/>
              </a:ext>
            </a:extLst>
          </p:cNvPr>
          <p:cNvSpPr/>
          <p:nvPr userDrawn="1"/>
        </p:nvSpPr>
        <p:spPr>
          <a:xfrm>
            <a:off x="4783012" y="3775312"/>
            <a:ext cx="833883" cy="213007"/>
          </a:xfrm>
          <a:prstGeom prst="rect">
            <a:avLst/>
          </a:prstGeom>
        </p:spPr>
        <p:txBody>
          <a:bodyPr wrap="none">
            <a:spAutoFit/>
          </a:bodyPr>
          <a:lstStyle/>
          <a:p>
            <a:r>
              <a:rPr lang="it-IT" sz="784" dirty="0" err="1">
                <a:solidFill>
                  <a:srgbClr val="4C4C4E"/>
                </a:solidFill>
                <a:latin typeface="+mj-lt"/>
              </a:rPr>
              <a:t>IYPH@fao.org</a:t>
            </a:r>
            <a:endParaRPr lang="it-IT" sz="784" dirty="0">
              <a:solidFill>
                <a:srgbClr val="4C4C4E"/>
              </a:solidFill>
              <a:latin typeface="+mj-lt"/>
            </a:endParaRPr>
          </a:p>
        </p:txBody>
      </p:sp>
      <p:sp>
        <p:nvSpPr>
          <p:cNvPr id="12" name="Rectangle 11">
            <a:extLst>
              <a:ext uri="{FF2B5EF4-FFF2-40B4-BE49-F238E27FC236}">
                <a16:creationId xmlns:a16="http://schemas.microsoft.com/office/drawing/2014/main" id="{D560FB13-E55B-724F-939F-CF20603B0CEB}"/>
              </a:ext>
            </a:extLst>
          </p:cNvPr>
          <p:cNvSpPr/>
          <p:nvPr userDrawn="1"/>
        </p:nvSpPr>
        <p:spPr>
          <a:xfrm>
            <a:off x="5638672" y="3775312"/>
            <a:ext cx="1552028" cy="213007"/>
          </a:xfrm>
          <a:prstGeom prst="rect">
            <a:avLst/>
          </a:prstGeom>
        </p:spPr>
        <p:txBody>
          <a:bodyPr wrap="none">
            <a:spAutoFit/>
          </a:bodyPr>
          <a:lstStyle/>
          <a:p>
            <a:r>
              <a:rPr lang="it-IT" sz="784" dirty="0" err="1">
                <a:solidFill>
                  <a:srgbClr val="4C4C4E"/>
                </a:solidFill>
                <a:latin typeface="+mj-lt"/>
              </a:rPr>
              <a:t>www.fao.org</a:t>
            </a:r>
            <a:r>
              <a:rPr lang="it-IT" sz="784" dirty="0">
                <a:solidFill>
                  <a:srgbClr val="4C4C4E"/>
                </a:solidFill>
                <a:latin typeface="+mj-lt"/>
              </a:rPr>
              <a:t>/plant-health-2020</a:t>
            </a:r>
          </a:p>
        </p:txBody>
      </p:sp>
      <p:grpSp>
        <p:nvGrpSpPr>
          <p:cNvPr id="3" name="Group 2">
            <a:extLst>
              <a:ext uri="{FF2B5EF4-FFF2-40B4-BE49-F238E27FC236}">
                <a16:creationId xmlns:a16="http://schemas.microsoft.com/office/drawing/2014/main" id="{88C7CDBA-862E-824F-9300-51A58FB50C22}"/>
              </a:ext>
            </a:extLst>
          </p:cNvPr>
          <p:cNvGrpSpPr/>
          <p:nvPr userDrawn="1"/>
        </p:nvGrpSpPr>
        <p:grpSpPr>
          <a:xfrm>
            <a:off x="148700" y="114675"/>
            <a:ext cx="3668680" cy="3851522"/>
            <a:chOff x="235509" y="272899"/>
            <a:chExt cx="5948048" cy="6244492"/>
          </a:xfrm>
        </p:grpSpPr>
        <p:pic>
          <p:nvPicPr>
            <p:cNvPr id="11" name="Picture 10">
              <a:extLst>
                <a:ext uri="{FF2B5EF4-FFF2-40B4-BE49-F238E27FC236}">
                  <a16:creationId xmlns:a16="http://schemas.microsoft.com/office/drawing/2014/main" id="{0F34670F-AE07-7642-8F47-A77C5EEACA1F}"/>
                </a:ext>
              </a:extLst>
            </p:cNvPr>
            <p:cNvPicPr>
              <a:picLocks noChangeAspect="1"/>
            </p:cNvPicPr>
            <p:nvPr userDrawn="1"/>
          </p:nvPicPr>
          <p:blipFill>
            <a:blip r:embed="rId3"/>
            <a:stretch>
              <a:fillRect/>
            </a:stretch>
          </p:blipFill>
          <p:spPr>
            <a:xfrm>
              <a:off x="235509" y="272899"/>
              <a:ext cx="2097945" cy="573545"/>
            </a:xfrm>
            <a:prstGeom prst="rect">
              <a:avLst/>
            </a:prstGeom>
          </p:spPr>
        </p:pic>
        <p:pic>
          <p:nvPicPr>
            <p:cNvPr id="13" name="Picture 12">
              <a:extLst>
                <a:ext uri="{FF2B5EF4-FFF2-40B4-BE49-F238E27FC236}">
                  <a16:creationId xmlns:a16="http://schemas.microsoft.com/office/drawing/2014/main" id="{D111BC1C-E8D9-364B-ACBD-4C67F67BC61A}"/>
                </a:ext>
              </a:extLst>
            </p:cNvPr>
            <p:cNvPicPr>
              <a:picLocks noChangeAspect="1"/>
            </p:cNvPicPr>
            <p:nvPr userDrawn="1"/>
          </p:nvPicPr>
          <p:blipFill>
            <a:blip r:embed="rId4"/>
            <a:stretch>
              <a:fillRect/>
            </a:stretch>
          </p:blipFill>
          <p:spPr>
            <a:xfrm>
              <a:off x="3938954" y="283483"/>
              <a:ext cx="2244603" cy="556675"/>
            </a:xfrm>
            <a:prstGeom prst="rect">
              <a:avLst/>
            </a:prstGeom>
          </p:spPr>
        </p:pic>
        <p:pic>
          <p:nvPicPr>
            <p:cNvPr id="14" name="Picture 13">
              <a:extLst>
                <a:ext uri="{FF2B5EF4-FFF2-40B4-BE49-F238E27FC236}">
                  <a16:creationId xmlns:a16="http://schemas.microsoft.com/office/drawing/2014/main" id="{C43EDFF0-D1A6-AB41-A848-E60AB86139E4}"/>
                </a:ext>
              </a:extLst>
            </p:cNvPr>
            <p:cNvPicPr>
              <a:picLocks noChangeAspect="1"/>
            </p:cNvPicPr>
            <p:nvPr userDrawn="1"/>
          </p:nvPicPr>
          <p:blipFill>
            <a:blip r:embed="rId5"/>
            <a:stretch>
              <a:fillRect/>
            </a:stretch>
          </p:blipFill>
          <p:spPr>
            <a:xfrm>
              <a:off x="1184006" y="6066979"/>
              <a:ext cx="2572410" cy="450412"/>
            </a:xfrm>
            <a:prstGeom prst="rect">
              <a:avLst/>
            </a:prstGeom>
          </p:spPr>
        </p:pic>
        <p:pic>
          <p:nvPicPr>
            <p:cNvPr id="15" name="Graphic 14">
              <a:extLst>
                <a:ext uri="{FF2B5EF4-FFF2-40B4-BE49-F238E27FC236}">
                  <a16:creationId xmlns:a16="http://schemas.microsoft.com/office/drawing/2014/main" id="{631CC5A9-47C1-964C-8CDA-6C6CD0691E9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365" t="26821" r="35688" b="18772"/>
            <a:stretch/>
          </p:blipFill>
          <p:spPr>
            <a:xfrm>
              <a:off x="552450" y="1237785"/>
              <a:ext cx="3841130" cy="3925230"/>
            </a:xfrm>
            <a:prstGeom prst="rect">
              <a:avLst/>
            </a:prstGeom>
          </p:spPr>
        </p:pic>
      </p:grpSp>
    </p:spTree>
    <p:extLst>
      <p:ext uri="{BB962C8B-B14F-4D97-AF65-F5344CB8AC3E}">
        <p14:creationId xmlns:p14="http://schemas.microsoft.com/office/powerpoint/2010/main" val="760552297"/>
      </p:ext>
    </p:extLst>
  </p:cSld>
  <p:clrMapOvr>
    <a:masterClrMapping/>
  </p:clrMapOvr>
  <p:extLst mod="1">
    <p:ext uri="{DCECCB84-F9BA-43D5-87BE-67443E8EF086}">
      <p15:sldGuideLst xmlns:p15="http://schemas.microsoft.com/office/powerpoint/2012/main">
        <p15:guide id="1" pos="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782" y="1583225"/>
            <a:ext cx="6217920" cy="576064"/>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61214" y="2159880"/>
            <a:ext cx="6184871" cy="1051560"/>
          </a:xfrm>
          <a:prstGeom prst="rect">
            <a:avLst/>
          </a:prstGeom>
        </p:spPr>
        <p:txBody>
          <a:bodyPr/>
          <a:lstStyle>
            <a:lvl1pPr marL="0" indent="0" algn="l">
              <a:buNone/>
              <a:defRPr>
                <a:solidFill>
                  <a:schemeClr val="tx1">
                    <a:tint val="75000"/>
                  </a:schemeClr>
                </a:solidFill>
              </a:defRPr>
            </a:lvl1pPr>
            <a:lvl2pPr marL="311401" indent="0" algn="ctr">
              <a:buNone/>
              <a:defRPr>
                <a:solidFill>
                  <a:schemeClr val="tx1">
                    <a:tint val="75000"/>
                  </a:schemeClr>
                </a:solidFill>
              </a:defRPr>
            </a:lvl2pPr>
            <a:lvl3pPr marL="622802" indent="0" algn="ctr">
              <a:buNone/>
              <a:defRPr>
                <a:solidFill>
                  <a:schemeClr val="tx1">
                    <a:tint val="75000"/>
                  </a:schemeClr>
                </a:solidFill>
              </a:defRPr>
            </a:lvl3pPr>
            <a:lvl4pPr marL="934203" indent="0" algn="ctr">
              <a:buNone/>
              <a:defRPr>
                <a:solidFill>
                  <a:schemeClr val="tx1">
                    <a:tint val="75000"/>
                  </a:schemeClr>
                </a:solidFill>
              </a:defRPr>
            </a:lvl4pPr>
            <a:lvl5pPr marL="1245603" indent="0" algn="ctr">
              <a:buNone/>
              <a:defRPr>
                <a:solidFill>
                  <a:schemeClr val="tx1">
                    <a:tint val="75000"/>
                  </a:schemeClr>
                </a:solidFill>
              </a:defRPr>
            </a:lvl5pPr>
            <a:lvl6pPr marL="1557004" indent="0" algn="ctr">
              <a:buNone/>
              <a:defRPr>
                <a:solidFill>
                  <a:schemeClr val="tx1">
                    <a:tint val="75000"/>
                  </a:schemeClr>
                </a:solidFill>
              </a:defRPr>
            </a:lvl6pPr>
            <a:lvl7pPr marL="1868405" indent="0" algn="ctr">
              <a:buNone/>
              <a:defRPr>
                <a:solidFill>
                  <a:schemeClr val="tx1">
                    <a:tint val="75000"/>
                  </a:schemeClr>
                </a:solidFill>
              </a:defRPr>
            </a:lvl7pPr>
            <a:lvl8pPr marL="2179806" indent="0" algn="ctr">
              <a:buNone/>
              <a:defRPr>
                <a:solidFill>
                  <a:schemeClr val="tx1">
                    <a:tint val="75000"/>
                  </a:schemeClr>
                </a:solidFill>
              </a:defRPr>
            </a:lvl8pPr>
            <a:lvl9pPr marL="249120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691500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77179" y="1417535"/>
            <a:ext cx="6272571" cy="2080026"/>
          </a:xfrm>
          <a:prstGeom prst="rect">
            <a:avLst/>
          </a:prstGeom>
        </p:spPr>
        <p:txBody>
          <a:bodyPr/>
          <a:lstStyle>
            <a:lvl1pPr>
              <a:defRPr sz="1742" baseline="0"/>
            </a:lvl1pPr>
            <a:lvl2pPr>
              <a:defRPr sz="1568"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07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79" y="1417535"/>
            <a:ext cx="6272571" cy="2080026"/>
          </a:xfrm>
          <a:prstGeom prst="rect">
            <a:avLst/>
          </a:prstGeom>
        </p:spPr>
        <p:txBody>
          <a:bodyPr/>
          <a:lstStyle>
            <a:lvl1pPr marL="0" marR="0" indent="0" algn="l" defTabSz="62236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32349" marR="0" lvl="0" indent="-232349" algn="l" defTabSz="622364" rtl="0" eaLnBrk="0" fontAlgn="base" latinLnBrk="0" hangingPunct="0">
              <a:lnSpc>
                <a:spcPct val="100000"/>
              </a:lnSpc>
              <a:spcBef>
                <a:spcPct val="20000"/>
              </a:spcBef>
              <a:spcAft>
                <a:spcPct val="0"/>
              </a:spcAft>
              <a:buClrTx/>
              <a:buSzTx/>
              <a:buFont typeface="Arial" charset="0"/>
              <a:buNone/>
              <a:tabLst/>
              <a:defRPr/>
            </a:pPr>
            <a:r>
              <a:rPr lang="en-US" sz="1307" baseline="0" dirty="0"/>
              <a:t>Lorem </a:t>
            </a:r>
            <a:r>
              <a:rPr lang="en-US" sz="1307" baseline="0" dirty="0" err="1"/>
              <a:t>Ipsum</a:t>
            </a:r>
            <a:endParaRPr lang="en-US" sz="1307" baseline="0" dirty="0"/>
          </a:p>
        </p:txBody>
      </p:sp>
    </p:spTree>
    <p:extLst>
      <p:ext uri="{BB962C8B-B14F-4D97-AF65-F5344CB8AC3E}">
        <p14:creationId xmlns:p14="http://schemas.microsoft.com/office/powerpoint/2010/main" val="10154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26" y="2057401"/>
            <a:ext cx="6217920" cy="817245"/>
          </a:xfrm>
          <a:prstGeom prst="rect">
            <a:avLst/>
          </a:prstGeom>
        </p:spPr>
        <p:txBody>
          <a:bodyPr anchor="t"/>
          <a:lstStyle>
            <a:lvl1pPr algn="l">
              <a:defRPr sz="2701" b="1" cap="all"/>
            </a:lvl1pPr>
          </a:lstStyle>
          <a:p>
            <a:r>
              <a:rPr lang="en-US" dirty="0"/>
              <a:t>Click to edit Master title style</a:t>
            </a:r>
          </a:p>
        </p:txBody>
      </p:sp>
      <p:sp>
        <p:nvSpPr>
          <p:cNvPr id="3" name="Text Placeholder 2"/>
          <p:cNvSpPr>
            <a:spLocks noGrp="1"/>
          </p:cNvSpPr>
          <p:nvPr>
            <p:ph type="body" idx="1"/>
          </p:nvPr>
        </p:nvSpPr>
        <p:spPr>
          <a:xfrm>
            <a:off x="250118" y="1157288"/>
            <a:ext cx="6217920" cy="900112"/>
          </a:xfrm>
          <a:prstGeom prst="rect">
            <a:avLst/>
          </a:prstGeom>
        </p:spPr>
        <p:txBody>
          <a:bodyPr anchor="b"/>
          <a:lstStyle>
            <a:lvl1pPr marL="0" indent="0">
              <a:buNone/>
              <a:defRPr sz="1394">
                <a:solidFill>
                  <a:schemeClr val="tx1">
                    <a:tint val="75000"/>
                  </a:schemeClr>
                </a:solidFill>
              </a:defRPr>
            </a:lvl1pPr>
            <a:lvl2pPr marL="311401" indent="0">
              <a:buNone/>
              <a:defRPr sz="1220">
                <a:solidFill>
                  <a:schemeClr val="tx1">
                    <a:tint val="75000"/>
                  </a:schemeClr>
                </a:solidFill>
              </a:defRPr>
            </a:lvl2pPr>
            <a:lvl3pPr marL="622802" indent="0">
              <a:buNone/>
              <a:defRPr sz="1133">
                <a:solidFill>
                  <a:schemeClr val="tx1">
                    <a:tint val="75000"/>
                  </a:schemeClr>
                </a:solidFill>
              </a:defRPr>
            </a:lvl3pPr>
            <a:lvl4pPr marL="934203" indent="0">
              <a:buNone/>
              <a:defRPr sz="958">
                <a:solidFill>
                  <a:schemeClr val="tx1">
                    <a:tint val="75000"/>
                  </a:schemeClr>
                </a:solidFill>
              </a:defRPr>
            </a:lvl4pPr>
            <a:lvl5pPr marL="1245603" indent="0">
              <a:buNone/>
              <a:defRPr sz="958">
                <a:solidFill>
                  <a:schemeClr val="tx1">
                    <a:tint val="75000"/>
                  </a:schemeClr>
                </a:solidFill>
              </a:defRPr>
            </a:lvl5pPr>
            <a:lvl6pPr marL="1557004" indent="0">
              <a:buNone/>
              <a:defRPr sz="958">
                <a:solidFill>
                  <a:schemeClr val="tx1">
                    <a:tint val="75000"/>
                  </a:schemeClr>
                </a:solidFill>
              </a:defRPr>
            </a:lvl6pPr>
            <a:lvl7pPr marL="1868405" indent="0">
              <a:buNone/>
              <a:defRPr sz="958">
                <a:solidFill>
                  <a:schemeClr val="tx1">
                    <a:tint val="75000"/>
                  </a:schemeClr>
                </a:solidFill>
              </a:defRPr>
            </a:lvl7pPr>
            <a:lvl8pPr marL="2179806" indent="0">
              <a:buNone/>
              <a:defRPr sz="958">
                <a:solidFill>
                  <a:schemeClr val="tx1">
                    <a:tint val="75000"/>
                  </a:schemeClr>
                </a:solidFill>
              </a:defRPr>
            </a:lvl8pPr>
            <a:lvl9pPr marL="2491207" indent="0">
              <a:buNone/>
              <a:defRPr sz="95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7631703"/>
      </p:ext>
    </p:extLst>
  </p:cSld>
  <p:clrMapOvr>
    <a:masterClrMapping/>
  </p:clrMapOvr>
  <p:extLst mod="1">
    <p:ext uri="{DCECCB84-F9BA-43D5-87BE-67443E8EF086}">
      <p15:sldGuideLst xmlns:p15="http://schemas.microsoft.com/office/powerpoint/2012/main">
        <p15:guide id="1" pos="23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4BC30-93C0-824B-BE09-9A9B3994DF39}"/>
              </a:ext>
            </a:extLst>
          </p:cNvPr>
          <p:cNvPicPr>
            <a:picLocks noChangeAspect="1"/>
          </p:cNvPicPr>
          <p:nvPr userDrawn="1"/>
        </p:nvPicPr>
        <p:blipFill>
          <a:blip r:embed="rId2"/>
          <a:stretch>
            <a:fillRect/>
          </a:stretch>
        </p:blipFill>
        <p:spPr>
          <a:xfrm>
            <a:off x="1" y="0"/>
            <a:ext cx="7315199" cy="4114800"/>
          </a:xfrm>
          <a:prstGeom prst="rect">
            <a:avLst/>
          </a:prstGeom>
        </p:spPr>
      </p:pic>
      <p:sp>
        <p:nvSpPr>
          <p:cNvPr id="2" name="Title 1"/>
          <p:cNvSpPr>
            <a:spLocks noGrp="1"/>
          </p:cNvSpPr>
          <p:nvPr>
            <p:ph type="title"/>
          </p:nvPr>
        </p:nvSpPr>
        <p:spPr>
          <a:xfrm>
            <a:off x="239905" y="1576754"/>
            <a:ext cx="6241073" cy="685800"/>
          </a:xfrm>
          <a:prstGeom prst="rect">
            <a:avLst/>
          </a:prstGeom>
        </p:spPr>
        <p:txBody>
          <a:bodyPr/>
          <a:lstStyle>
            <a:lvl1pPr algn="l">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8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99257" y="3813176"/>
            <a:ext cx="2316687" cy="219075"/>
          </a:xfrm>
          <a:prstGeom prst="rect">
            <a:avLst/>
          </a:prstGeom>
        </p:spPr>
        <p:txBody>
          <a:bodyPr vert="horz" wrap="square" lIns="71488" tIns="35744" rIns="71488" bIns="35744" numCol="1" anchor="ctr" anchorCtr="0" compatLnSpc="1">
            <a:prstTxWarp prst="textNoShape">
              <a:avLst/>
            </a:prstTxWarp>
          </a:bodyPr>
          <a:lstStyle>
            <a:lvl1pPr algn="ctr" eaLnBrk="1" hangingPunct="1">
              <a:defRPr sz="784">
                <a:solidFill>
                  <a:srgbClr val="898989"/>
                </a:solidFill>
              </a:defRPr>
            </a:lvl1pPr>
          </a:lstStyle>
          <a:p>
            <a:endParaRPr lang="en-US" altLang="en-US"/>
          </a:p>
        </p:txBody>
      </p:sp>
      <p:sp>
        <p:nvSpPr>
          <p:cNvPr id="1028" name="Text Placeholder 2"/>
          <p:cNvSpPr>
            <a:spLocks noGrp="1"/>
          </p:cNvSpPr>
          <p:nvPr>
            <p:ph type="body" idx="1"/>
          </p:nvPr>
        </p:nvSpPr>
        <p:spPr bwMode="auto">
          <a:xfrm>
            <a:off x="331944" y="833439"/>
            <a:ext cx="678954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310BE404-B6D7-7243-9617-B4C6B9C882FF}"/>
              </a:ext>
            </a:extLst>
          </p:cNvPr>
          <p:cNvSpPr txBox="1"/>
          <p:nvPr userDrawn="1"/>
        </p:nvSpPr>
        <p:spPr>
          <a:xfrm>
            <a:off x="6546943" y="39987"/>
            <a:ext cx="709849" cy="213007"/>
          </a:xfrm>
          <a:prstGeom prst="rect">
            <a:avLst/>
          </a:prstGeom>
          <a:noFill/>
        </p:spPr>
        <p:txBody>
          <a:bodyPr wrap="square" rtlCol="0">
            <a:spAutoFit/>
          </a:bodyPr>
          <a:lstStyle/>
          <a:p>
            <a:r>
              <a:rPr lang="it-IT" sz="784" b="1" i="0" baseline="0" dirty="0">
                <a:solidFill>
                  <a:schemeClr val="bg1"/>
                </a:solidFill>
              </a:rPr>
              <a:t>31/05/2018</a:t>
            </a:r>
          </a:p>
        </p:txBody>
      </p:sp>
      <p:cxnSp>
        <p:nvCxnSpPr>
          <p:cNvPr id="9" name="Straight Connector 8">
            <a:extLst>
              <a:ext uri="{FF2B5EF4-FFF2-40B4-BE49-F238E27FC236}">
                <a16:creationId xmlns:a16="http://schemas.microsoft.com/office/drawing/2014/main" id="{20F8E1C9-4646-914B-B3D6-4E9A995AA7A4}"/>
              </a:ext>
            </a:extLst>
          </p:cNvPr>
          <p:cNvCxnSpPr/>
          <p:nvPr userDrawn="1"/>
        </p:nvCxnSpPr>
        <p:spPr>
          <a:xfrm>
            <a:off x="331944" y="3663463"/>
            <a:ext cx="6789546"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C196703-1121-C34F-A655-5EC5CFB64A49}"/>
              </a:ext>
            </a:extLst>
          </p:cNvPr>
          <p:cNvGrpSpPr/>
          <p:nvPr userDrawn="1"/>
        </p:nvGrpSpPr>
        <p:grpSpPr>
          <a:xfrm>
            <a:off x="325463" y="118512"/>
            <a:ext cx="6796026" cy="264889"/>
            <a:chOff x="235509" y="272899"/>
            <a:chExt cx="14774348" cy="573545"/>
          </a:xfrm>
        </p:grpSpPr>
        <p:pic>
          <p:nvPicPr>
            <p:cNvPr id="13" name="Picture 12">
              <a:extLst>
                <a:ext uri="{FF2B5EF4-FFF2-40B4-BE49-F238E27FC236}">
                  <a16:creationId xmlns:a16="http://schemas.microsoft.com/office/drawing/2014/main" id="{9FA75C28-60CE-344E-B59B-9A4545BCEA9F}"/>
                </a:ext>
              </a:extLst>
            </p:cNvPr>
            <p:cNvPicPr>
              <a:picLocks noChangeAspect="1"/>
            </p:cNvPicPr>
            <p:nvPr userDrawn="1"/>
          </p:nvPicPr>
          <p:blipFill>
            <a:blip r:embed="rId9"/>
            <a:stretch>
              <a:fillRect/>
            </a:stretch>
          </p:blipFill>
          <p:spPr>
            <a:xfrm>
              <a:off x="235509" y="272899"/>
              <a:ext cx="2097945" cy="573545"/>
            </a:xfrm>
            <a:prstGeom prst="rect">
              <a:avLst/>
            </a:prstGeom>
          </p:spPr>
        </p:pic>
        <p:pic>
          <p:nvPicPr>
            <p:cNvPr id="14" name="Picture 13">
              <a:extLst>
                <a:ext uri="{FF2B5EF4-FFF2-40B4-BE49-F238E27FC236}">
                  <a16:creationId xmlns:a16="http://schemas.microsoft.com/office/drawing/2014/main" id="{1E36FBB8-46F7-7F47-B42D-143EE4013FF8}"/>
                </a:ext>
              </a:extLst>
            </p:cNvPr>
            <p:cNvPicPr>
              <a:picLocks noChangeAspect="1"/>
            </p:cNvPicPr>
            <p:nvPr userDrawn="1"/>
          </p:nvPicPr>
          <p:blipFill>
            <a:blip r:embed="rId10"/>
            <a:stretch>
              <a:fillRect/>
            </a:stretch>
          </p:blipFill>
          <p:spPr>
            <a:xfrm>
              <a:off x="12765253" y="283482"/>
              <a:ext cx="2244604" cy="556675"/>
            </a:xfrm>
            <a:prstGeom prst="rect">
              <a:avLst/>
            </a:prstGeom>
          </p:spPr>
        </p:pic>
      </p:grpSp>
      <p:grpSp>
        <p:nvGrpSpPr>
          <p:cNvPr id="2" name="Group 1">
            <a:extLst>
              <a:ext uri="{FF2B5EF4-FFF2-40B4-BE49-F238E27FC236}">
                <a16:creationId xmlns:a16="http://schemas.microsoft.com/office/drawing/2014/main" id="{B57EFDA5-4CCA-484D-AFB4-DA40B57BC53F}"/>
              </a:ext>
            </a:extLst>
          </p:cNvPr>
          <p:cNvGrpSpPr/>
          <p:nvPr userDrawn="1"/>
        </p:nvGrpSpPr>
        <p:grpSpPr>
          <a:xfrm>
            <a:off x="201419" y="3604390"/>
            <a:ext cx="6920070" cy="525158"/>
            <a:chOff x="0" y="3595174"/>
            <a:chExt cx="11518813" cy="874153"/>
          </a:xfrm>
        </p:grpSpPr>
        <p:pic>
          <p:nvPicPr>
            <p:cNvPr id="20" name="Picture 19">
              <a:extLst>
                <a:ext uri="{FF2B5EF4-FFF2-40B4-BE49-F238E27FC236}">
                  <a16:creationId xmlns:a16="http://schemas.microsoft.com/office/drawing/2014/main" id="{F7975ABF-9BAE-F24D-A488-DFB7520A8B22}"/>
                </a:ext>
              </a:extLst>
            </p:cNvPr>
            <p:cNvPicPr>
              <a:picLocks noChangeAspect="1"/>
            </p:cNvPicPr>
            <p:nvPr userDrawn="1"/>
          </p:nvPicPr>
          <p:blipFill>
            <a:blip r:embed="rId11"/>
            <a:stretch>
              <a:fillRect/>
            </a:stretch>
          </p:blipFill>
          <p:spPr>
            <a:xfrm>
              <a:off x="9731511" y="3879224"/>
              <a:ext cx="1787302" cy="312945"/>
            </a:xfrm>
            <a:prstGeom prst="rect">
              <a:avLst/>
            </a:prstGeom>
          </p:spPr>
        </p:pic>
        <p:pic>
          <p:nvPicPr>
            <p:cNvPr id="21" name="Graphic 20">
              <a:extLst>
                <a:ext uri="{FF2B5EF4-FFF2-40B4-BE49-F238E27FC236}">
                  <a16:creationId xmlns:a16="http://schemas.microsoft.com/office/drawing/2014/main" id="{2D25E765-587F-654C-8215-D9B0FDC30E15}"/>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0" y="3595174"/>
              <a:ext cx="2201276" cy="874153"/>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7" r:id="rId4"/>
    <p:sldLayoutId id="2147483663" r:id="rId5"/>
    <p:sldLayoutId id="2147483664" r:id="rId6"/>
    <p:sldLayoutId id="2147483665" r:id="rId7"/>
  </p:sldLayoutIdLst>
  <p:txStyles>
    <p:title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p:titleStyle>
    <p:bodyStyle>
      <a:lvl1pPr marL="232349" indent="-232349" algn="l" defTabSz="622364" rtl="0" eaLnBrk="0" fontAlgn="base" hangingPunct="0">
        <a:spcBef>
          <a:spcPct val="20000"/>
        </a:spcBef>
        <a:spcAft>
          <a:spcPct val="0"/>
        </a:spcAft>
        <a:buFont typeface="Arial" charset="0"/>
        <a:buChar char="•"/>
        <a:defRPr sz="2178" kern="120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917" kern="120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p:bodyStyle>
    <p:otherStyle>
      <a:defPPr>
        <a:defRPr lang="en-US"/>
      </a:defPPr>
      <a:lvl1pPr marL="0" algn="l" defTabSz="622802" rtl="0" eaLnBrk="1" latinLnBrk="0" hangingPunct="1">
        <a:defRPr sz="1220" kern="1200">
          <a:solidFill>
            <a:schemeClr val="tx1"/>
          </a:solidFill>
          <a:latin typeface="+mn-lt"/>
          <a:ea typeface="+mn-ea"/>
          <a:cs typeface="+mn-cs"/>
        </a:defRPr>
      </a:lvl1pPr>
      <a:lvl2pPr marL="311401" algn="l" defTabSz="622802" rtl="0" eaLnBrk="1" latinLnBrk="0" hangingPunct="1">
        <a:defRPr sz="1220" kern="1200">
          <a:solidFill>
            <a:schemeClr val="tx1"/>
          </a:solidFill>
          <a:latin typeface="+mn-lt"/>
          <a:ea typeface="+mn-ea"/>
          <a:cs typeface="+mn-cs"/>
        </a:defRPr>
      </a:lvl2pPr>
      <a:lvl3pPr marL="622802" algn="l" defTabSz="622802" rtl="0" eaLnBrk="1" latinLnBrk="0" hangingPunct="1">
        <a:defRPr sz="1220" kern="1200">
          <a:solidFill>
            <a:schemeClr val="tx1"/>
          </a:solidFill>
          <a:latin typeface="+mn-lt"/>
          <a:ea typeface="+mn-ea"/>
          <a:cs typeface="+mn-cs"/>
        </a:defRPr>
      </a:lvl3pPr>
      <a:lvl4pPr marL="934203" algn="l" defTabSz="622802" rtl="0" eaLnBrk="1" latinLnBrk="0" hangingPunct="1">
        <a:defRPr sz="1220" kern="1200">
          <a:solidFill>
            <a:schemeClr val="tx1"/>
          </a:solidFill>
          <a:latin typeface="+mn-lt"/>
          <a:ea typeface="+mn-ea"/>
          <a:cs typeface="+mn-cs"/>
        </a:defRPr>
      </a:lvl4pPr>
      <a:lvl5pPr marL="1245603" algn="l" defTabSz="622802" rtl="0" eaLnBrk="1" latinLnBrk="0" hangingPunct="1">
        <a:defRPr sz="1220" kern="1200">
          <a:solidFill>
            <a:schemeClr val="tx1"/>
          </a:solidFill>
          <a:latin typeface="+mn-lt"/>
          <a:ea typeface="+mn-ea"/>
          <a:cs typeface="+mn-cs"/>
        </a:defRPr>
      </a:lvl5pPr>
      <a:lvl6pPr marL="1557004" algn="l" defTabSz="622802" rtl="0" eaLnBrk="1" latinLnBrk="0" hangingPunct="1">
        <a:defRPr sz="1220" kern="1200">
          <a:solidFill>
            <a:schemeClr val="tx1"/>
          </a:solidFill>
          <a:latin typeface="+mn-lt"/>
          <a:ea typeface="+mn-ea"/>
          <a:cs typeface="+mn-cs"/>
        </a:defRPr>
      </a:lvl6pPr>
      <a:lvl7pPr marL="1868405" algn="l" defTabSz="622802" rtl="0" eaLnBrk="1" latinLnBrk="0" hangingPunct="1">
        <a:defRPr sz="1220" kern="1200">
          <a:solidFill>
            <a:schemeClr val="tx1"/>
          </a:solidFill>
          <a:latin typeface="+mn-lt"/>
          <a:ea typeface="+mn-ea"/>
          <a:cs typeface="+mn-cs"/>
        </a:defRPr>
      </a:lvl7pPr>
      <a:lvl8pPr marL="2179806" algn="l" defTabSz="622802" rtl="0" eaLnBrk="1" latinLnBrk="0" hangingPunct="1">
        <a:defRPr sz="1220" kern="1200">
          <a:solidFill>
            <a:schemeClr val="tx1"/>
          </a:solidFill>
          <a:latin typeface="+mn-lt"/>
          <a:ea typeface="+mn-ea"/>
          <a:cs typeface="+mn-cs"/>
        </a:defRPr>
      </a:lvl8pPr>
      <a:lvl9pPr marL="2491207" algn="l" defTabSz="622802" rtl="0" eaLnBrk="1" latinLnBrk="0" hangingPunct="1">
        <a:defRPr sz="12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9" userDrawn="1">
          <p15:clr>
            <a:srgbClr val="F26B43"/>
          </p15:clr>
        </p15:guide>
        <p15:guide id="2"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ippcheadlines/" TargetMode="External"/><Relationship Id="rId13" Type="http://schemas.openxmlformats.org/officeDocument/2006/relationships/image" Target="../media/image37.png"/><Relationship Id="rId3" Type="http://schemas.openxmlformats.org/officeDocument/2006/relationships/hyperlink" Target="mailto:Qingpo.yang@fao.org" TargetMode="External"/><Relationship Id="rId7" Type="http://schemas.openxmlformats.org/officeDocument/2006/relationships/image" Target="../media/image34.png"/><Relationship Id="rId12" Type="http://schemas.openxmlformats.org/officeDocument/2006/relationships/hyperlink" Target="https://www.linkedin.com/groups/3175642" TargetMode="External"/><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6" Type="http://schemas.openxmlformats.org/officeDocument/2006/relationships/hyperlink" Target="http://www.fao.org/plant-health-2020" TargetMode="External"/><Relationship Id="rId11" Type="http://schemas.openxmlformats.org/officeDocument/2006/relationships/image" Target="../media/image36.png"/><Relationship Id="rId5" Type="http://schemas.openxmlformats.org/officeDocument/2006/relationships/hyperlink" Target="http://www.ippc.int/" TargetMode="External"/><Relationship Id="rId15" Type="http://schemas.openxmlformats.org/officeDocument/2006/relationships/image" Target="../media/image38.png"/><Relationship Id="rId10" Type="http://schemas.openxmlformats.org/officeDocument/2006/relationships/hyperlink" Target="https://twitter.com/ippcnews" TargetMode="External"/><Relationship Id="rId4" Type="http://schemas.openxmlformats.org/officeDocument/2006/relationships/hyperlink" Target="mailto:paola.sentinelli@fao.org" TargetMode="External"/><Relationship Id="rId9" Type="http://schemas.openxmlformats.org/officeDocument/2006/relationships/image" Target="../media/image35.jpeg"/><Relationship Id="rId14" Type="http://schemas.openxmlformats.org/officeDocument/2006/relationships/hyperlink" Target="https://www.youtube.com/playlist?list=PLzp5NgJ2-dK4T7GE2fsGujftlxSX1rCT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3134" y="1336209"/>
            <a:ext cx="5604933" cy="839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000" dirty="0" smtClean="0">
                <a:solidFill>
                  <a:srgbClr val="002060"/>
                </a:solidFill>
                <a:ea typeface="Arial Unicode MS" panose="020B0604020202020204" pitchFamily="34" charset="-128"/>
                <a:cs typeface="Arial" panose="020B0604020202020204" pitchFamily="34" charset="0"/>
              </a:rPr>
              <a:t> </a:t>
            </a:r>
            <a:endParaRPr lang="en-US" altLang="en-US" sz="3000" dirty="0">
              <a:solidFill>
                <a:srgbClr val="002060"/>
              </a:solidFill>
              <a:ea typeface="Arial Unicode MS" panose="020B0604020202020204" pitchFamily="34" charset="-128"/>
              <a:cs typeface="Arial" panose="020B0604020202020204" pitchFamily="34" charset="0"/>
            </a:endParaRPr>
          </a:p>
        </p:txBody>
      </p:sp>
      <p:sp>
        <p:nvSpPr>
          <p:cNvPr id="5" name="TextBox 4"/>
          <p:cNvSpPr txBox="1"/>
          <p:nvPr/>
        </p:nvSpPr>
        <p:spPr>
          <a:xfrm>
            <a:off x="3671815" y="1478280"/>
            <a:ext cx="3194144" cy="1692771"/>
          </a:xfrm>
          <a:prstGeom prst="rect">
            <a:avLst/>
          </a:prstGeom>
          <a:noFill/>
        </p:spPr>
        <p:txBody>
          <a:bodyPr wrap="none" rtlCol="0">
            <a:spAutoFit/>
          </a:bodyPr>
          <a:lstStyle/>
          <a:p>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2020 IPPC NROs </a:t>
            </a:r>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Workshop</a:t>
            </a:r>
          </a:p>
          <a:p>
            <a:endParaRPr lang="en-GB" sz="1800" b="1" dirty="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a:p>
            <a:pPr algn="ctr"/>
            <a:r>
              <a:rPr lang="en-GB" sz="24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Pest report </a:t>
            </a:r>
            <a:endParaRPr lang="en-GB" sz="24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a:p>
            <a:endParaRPr lang="en-US" sz="4400" b="1" dirty="0">
              <a:solidFill>
                <a:srgbClr val="2A5D29"/>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14319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63" y="406452"/>
            <a:ext cx="3097576" cy="22434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2203" y="2834596"/>
            <a:ext cx="1846202" cy="640169"/>
          </a:xfrm>
          <a:prstGeom prst="rect">
            <a:avLst/>
          </a:prstGeom>
        </p:spPr>
      </p:pic>
    </p:spTree>
    <p:extLst>
      <p:ext uri="{BB962C8B-B14F-4D97-AF65-F5344CB8AC3E}">
        <p14:creationId xmlns:p14="http://schemas.microsoft.com/office/powerpoint/2010/main" val="588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953" y="1019566"/>
            <a:ext cx="3522133" cy="2492990"/>
          </a:xfrm>
          <a:prstGeom prst="rect">
            <a:avLst/>
          </a:prstGeom>
        </p:spPr>
        <p:txBody>
          <a:bodyPr wrap="square">
            <a:spAutoFit/>
          </a:bodyPr>
          <a:lstStyle/>
          <a:p>
            <a:pPr>
              <a:buFont typeface="Arial" charset="0"/>
              <a:buNone/>
              <a:defRPr/>
            </a:pPr>
            <a:endParaRPr lang="fr-FR" altLang="en-US" sz="960" b="1"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IPPC </a:t>
            </a:r>
            <a:r>
              <a:rPr lang="fr-FR" altLang="en-US" sz="960" dirty="0" err="1" smtClean="0">
                <a:solidFill>
                  <a:schemeClr val="accent5">
                    <a:lumMod val="50000"/>
                  </a:schemeClr>
                </a:solidFill>
                <a:latin typeface="+mj-lt"/>
                <a:ea typeface="Arial Unicode MS" panose="020B0604020202020204" pitchFamily="34" charset="-128"/>
                <a:cs typeface="Arial" panose="020B0604020202020204" pitchFamily="34" charset="0"/>
              </a:rPr>
              <a:t>Secretariat</a:t>
            </a: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Email</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hlinkClick r:id="rId2"/>
              </a:rPr>
              <a:t>ippc@fao.org</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Qingpo </a:t>
            </a:r>
            <a:r>
              <a:rPr lang="fr-FR" altLang="en-US" sz="1000" b="1" dirty="0">
                <a:ea typeface="Arial Unicode MS" panose="020B0604020202020204" pitchFamily="34" charset="-128"/>
                <a:cs typeface="Arial" panose="020B0604020202020204" pitchFamily="34" charset="0"/>
              </a:rPr>
              <a:t>Yang, </a:t>
            </a:r>
            <a:r>
              <a:rPr lang="fr-FR" altLang="en-US" sz="1000" b="1" dirty="0" err="1">
                <a:ea typeface="Arial Unicode MS" panose="020B0604020202020204" pitchFamily="34" charset="-128"/>
                <a:cs typeface="Arial" panose="020B0604020202020204" pitchFamily="34" charset="0"/>
              </a:rPr>
              <a:t>Associate</a:t>
            </a:r>
            <a:r>
              <a:rPr lang="fr-FR" altLang="en-US" sz="1000" b="1" dirty="0">
                <a:ea typeface="Arial Unicode MS" panose="020B0604020202020204" pitchFamily="34" charset="-128"/>
                <a:cs typeface="Arial" panose="020B0604020202020204" pitchFamily="34" charset="0"/>
              </a:rPr>
              <a:t> Professional </a:t>
            </a:r>
            <a:r>
              <a:rPr lang="fr-FR" altLang="en-US" sz="1000" b="1" dirty="0" err="1">
                <a:ea typeface="Arial Unicode MS" panose="020B0604020202020204" pitchFamily="34" charset="-128"/>
                <a:cs typeface="Arial" panose="020B0604020202020204" pitchFamily="34" charset="0"/>
              </a:rPr>
              <a:t>Officer</a:t>
            </a:r>
            <a:r>
              <a:rPr lang="fr-FR" altLang="en-US" sz="1000" b="1" dirty="0">
                <a:ea typeface="Arial Unicode MS" panose="020B0604020202020204" pitchFamily="34" charset="-128"/>
                <a:cs typeface="Arial" panose="020B0604020202020204" pitchFamily="34" charset="0"/>
              </a:rPr>
              <a:t>: </a:t>
            </a:r>
            <a:r>
              <a:rPr lang="en-US" altLang="zh-CN" sz="1000" b="1" dirty="0" err="1">
                <a:ea typeface="Arial Unicode MS" panose="020B0604020202020204" pitchFamily="34" charset="-128"/>
                <a:cs typeface="Arial" panose="020B0604020202020204" pitchFamily="34" charset="0"/>
                <a:hlinkClick r:id="rId3"/>
              </a:rPr>
              <a:t>Qingpo.yang</a:t>
            </a:r>
            <a:r>
              <a:rPr lang="fr-FR" altLang="en-US" sz="1000" b="1" dirty="0">
                <a:ea typeface="Arial Unicode MS" panose="020B0604020202020204" pitchFamily="34" charset="-128"/>
                <a:cs typeface="Arial" panose="020B0604020202020204" pitchFamily="34" charset="0"/>
                <a:hlinkClick r:id="rId3"/>
              </a:rPr>
              <a:t>@fao.org</a:t>
            </a:r>
            <a:endParaRPr lang="fr-FR" altLang="en-US" sz="1000" b="1" dirty="0">
              <a:ea typeface="Arial Unicode MS" panose="020B0604020202020204" pitchFamily="34" charset="-128"/>
              <a:cs typeface="Arial" panose="020B0604020202020204" pitchFamily="34" charset="0"/>
            </a:endParaRP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Paola </a:t>
            </a:r>
            <a:r>
              <a:rPr lang="fr-FR" altLang="en-US" sz="1000" b="1" dirty="0">
                <a:ea typeface="Arial Unicode MS" panose="020B0604020202020204" pitchFamily="34" charset="-128"/>
                <a:cs typeface="Arial" panose="020B0604020202020204" pitchFamily="34" charset="0"/>
              </a:rPr>
              <a:t>Sentinelli, IPPC </a:t>
            </a:r>
            <a:r>
              <a:rPr lang="fr-FR" altLang="en-US" sz="1000" b="1" dirty="0" err="1">
                <a:ea typeface="Arial Unicode MS" panose="020B0604020202020204" pitchFamily="34" charset="-128"/>
                <a:cs typeface="Arial" panose="020B0604020202020204" pitchFamily="34" charset="0"/>
              </a:rPr>
              <a:t>Knowledge</a:t>
            </a:r>
            <a:r>
              <a:rPr lang="fr-FR" altLang="en-US" sz="1000" b="1" dirty="0">
                <a:ea typeface="Arial Unicode MS" panose="020B0604020202020204" pitchFamily="34" charset="-128"/>
                <a:cs typeface="Arial" panose="020B0604020202020204" pitchFamily="34" charset="0"/>
              </a:rPr>
              <a:t> Manager: </a:t>
            </a:r>
            <a:r>
              <a:rPr lang="fr-FR" altLang="en-US" sz="1000" b="1" dirty="0">
                <a:ea typeface="Arial Unicode MS" panose="020B0604020202020204" pitchFamily="34" charset="-128"/>
                <a:cs typeface="Arial" panose="020B0604020202020204" pitchFamily="34" charset="0"/>
                <a:hlinkClick r:id="rId4"/>
              </a:rPr>
              <a:t>paola.sentinelli@fao.org</a:t>
            </a:r>
            <a:r>
              <a:rPr lang="fr-FR" altLang="en-US" sz="1000" b="1" dirty="0">
                <a:ea typeface="Arial Unicode MS" panose="020B0604020202020204" pitchFamily="34" charset="-128"/>
                <a:cs typeface="Arial" panose="020B0604020202020204" pitchFamily="34" charset="0"/>
              </a:rPr>
              <a:t> </a:t>
            </a: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www.fao.org</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www.ippc.int</a:t>
            </a:r>
            <a:endParaRPr lang="fr-FR" altLang="en-US" sz="960" dirty="0">
              <a:solidFill>
                <a:srgbClr val="002060"/>
              </a:solidFill>
              <a:latin typeface="+mj-lt"/>
              <a:ea typeface="Arial Unicode MS" panose="020B0604020202020204" pitchFamily="34" charset="-128"/>
              <a:cs typeface="Arial" panose="020B0604020202020204" pitchFamily="34" charset="0"/>
            </a:endParaRPr>
          </a:p>
          <a:p>
            <a:pPr>
              <a:buFont typeface="Arial" charset="0"/>
              <a:buNone/>
              <a:defRPr/>
            </a:pPr>
            <a:r>
              <a:rPr lang="en-US" sz="960" dirty="0">
                <a:latin typeface="+mj-lt"/>
                <a:hlinkClick r:id="rId6"/>
              </a:rPr>
              <a:t>www.fao.org/plant-health-2020</a:t>
            </a:r>
            <a:endParaRPr lang="en-US" sz="960" dirty="0">
              <a:latin typeface="+mj-lt"/>
            </a:endParaRPr>
          </a:p>
        </p:txBody>
      </p:sp>
      <p:sp>
        <p:nvSpPr>
          <p:cNvPr id="3" name="Title 1"/>
          <p:cNvSpPr txBox="1">
            <a:spLocks/>
          </p:cNvSpPr>
          <p:nvPr/>
        </p:nvSpPr>
        <p:spPr>
          <a:xfrm>
            <a:off x="3857567" y="47093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effectLst>
                  <a:outerShdw blurRad="38100" dist="38100" dir="2700000" algn="tl">
                    <a:srgbClr val="000000">
                      <a:alpha val="43137"/>
                    </a:srgbClr>
                  </a:outerShdw>
                </a:effectLst>
                <a:latin typeface="+mn-lt"/>
              </a:rPr>
              <a:t>Contacts</a:t>
            </a:r>
            <a:endParaRPr lang="en-US" sz="2640" b="1" dirty="0">
              <a:solidFill>
                <a:srgbClr val="3E9D51"/>
              </a:solidFill>
              <a:effectLst>
                <a:outerShdw blurRad="38100" dist="38100" dir="2700000" algn="tl">
                  <a:srgbClr val="000000">
                    <a:alpha val="43137"/>
                  </a:srgbClr>
                </a:outerShdw>
              </a:effectLst>
              <a:latin typeface="+mn-lt"/>
            </a:endParaRPr>
          </a:p>
        </p:txBody>
      </p:sp>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015" y="1050269"/>
            <a:ext cx="1961577" cy="1961577"/>
          </a:xfrm>
          <a:prstGeom prst="rect">
            <a:avLst/>
          </a:prstGeom>
        </p:spPr>
      </p:pic>
      <p:grpSp>
        <p:nvGrpSpPr>
          <p:cNvPr id="8" name="Group 7">
            <a:extLst>
              <a:ext uri="{FF2B5EF4-FFF2-40B4-BE49-F238E27FC236}">
                <a16:creationId xmlns:a16="http://schemas.microsoft.com/office/drawing/2014/main" id="{0BF988E4-1DF1-9E4C-82A3-B8B244E79491}"/>
              </a:ext>
            </a:extLst>
          </p:cNvPr>
          <p:cNvGrpSpPr/>
          <p:nvPr/>
        </p:nvGrpSpPr>
        <p:grpSpPr>
          <a:xfrm>
            <a:off x="3857567" y="2845060"/>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a:p>
            <a:p>
              <a:pPr algn="ctr">
                <a:buFont typeface="Arial" charset="0"/>
                <a:buNone/>
                <a:defRPr/>
              </a:pPr>
              <a:r>
                <a:rPr lang="en-US" sz="840" b="1"/>
                <a:t>  </a:t>
              </a:r>
              <a:endParaRPr lang="fr-FR" altLang="en-US" sz="840" b="1">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10"/>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2"/>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4"/>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324471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3050" y="326932"/>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Pest report</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5" name="TextBox 4"/>
          <p:cNvSpPr txBox="1"/>
          <p:nvPr/>
        </p:nvSpPr>
        <p:spPr>
          <a:xfrm>
            <a:off x="1660270" y="1139762"/>
            <a:ext cx="713657" cy="240066"/>
          </a:xfrm>
          <a:prstGeom prst="rect">
            <a:avLst/>
          </a:prstGeom>
          <a:solidFill>
            <a:schemeClr val="accent1">
              <a:lumMod val="40000"/>
              <a:lumOff val="60000"/>
            </a:schemeClr>
          </a:solidFill>
        </p:spPr>
        <p:txBody>
          <a:bodyPr wrap="none" rtlCol="0">
            <a:spAutoFit/>
          </a:bodyPr>
          <a:lstStyle/>
          <a:p>
            <a:pPr defTabSz="548640" eaLnBrk="1" fontAlgn="auto" hangingPunct="1">
              <a:spcBef>
                <a:spcPts val="0"/>
              </a:spcBef>
              <a:spcAft>
                <a:spcPts val="0"/>
              </a:spcAft>
              <a:defRPr/>
            </a:pPr>
            <a:r>
              <a:rPr lang="en-US" sz="960" dirty="0">
                <a:solidFill>
                  <a:prstClr val="black"/>
                </a:solidFill>
                <a:latin typeface="Times New Roman" panose="02020603050405020304" pitchFamily="18" charset="0"/>
                <a:ea typeface="+mn-ea"/>
                <a:cs typeface="Times New Roman" panose="02020603050405020304" pitchFamily="18" charset="0"/>
              </a:rPr>
              <a:t>Pest report</a:t>
            </a:r>
            <a:endParaRPr lang="en-US" sz="960" dirty="0">
              <a:solidFill>
                <a:prstClr val="black"/>
              </a:solidFill>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4470157" y="1122841"/>
            <a:ext cx="2062723" cy="221599"/>
          </a:xfrm>
          <a:prstGeom prst="rect">
            <a:avLst/>
          </a:prstGeom>
          <a:solidFill>
            <a:schemeClr val="accent1">
              <a:lumMod val="40000"/>
              <a:lumOff val="60000"/>
            </a:schemeClr>
          </a:solidFill>
        </p:spPr>
        <p:txBody>
          <a:bodyPr wrap="square" rtlCol="0">
            <a:spAutoFit/>
          </a:bodyPr>
          <a:lstStyle/>
          <a:p>
            <a:pPr defTabSz="548640" eaLnBrk="1" fontAlgn="auto" hangingPunct="1">
              <a:spcBef>
                <a:spcPts val="0"/>
              </a:spcBef>
              <a:spcAft>
                <a:spcPts val="0"/>
              </a:spcAft>
              <a:defRPr/>
            </a:pPr>
            <a:r>
              <a:rPr lang="en-US" sz="840" dirty="0">
                <a:solidFill>
                  <a:prstClr val="black"/>
                </a:solidFill>
                <a:latin typeface="Times New Roman" panose="02020603050405020304" pitchFamily="18" charset="0"/>
                <a:ea typeface="+mn-ea"/>
                <a:cs typeface="Times New Roman" panose="02020603050405020304" pitchFamily="18" charset="0"/>
              </a:rPr>
              <a:t>What should be reported under Pest Report</a:t>
            </a:r>
          </a:p>
        </p:txBody>
      </p:sp>
      <p:sp>
        <p:nvSpPr>
          <p:cNvPr id="16" name="TextBox 15"/>
          <p:cNvSpPr txBox="1"/>
          <p:nvPr/>
        </p:nvSpPr>
        <p:spPr>
          <a:xfrm>
            <a:off x="1392310" y="1321152"/>
            <a:ext cx="1174918" cy="757130"/>
          </a:xfrm>
          <a:prstGeom prst="rect">
            <a:avLst/>
          </a:prstGeom>
          <a:solidFill>
            <a:schemeClr val="tx2">
              <a:lumMod val="20000"/>
              <a:lumOff val="80000"/>
            </a:schemeClr>
          </a:solidFill>
        </p:spPr>
        <p:txBody>
          <a:bodyPr wrap="square" rtlCol="0">
            <a:spAutoFit/>
          </a:bodyPr>
          <a:lstStyle/>
          <a:p>
            <a:pPr defTabSz="548640" eaLnBrk="1" fontAlgn="auto" hangingPunct="1">
              <a:spcBef>
                <a:spcPts val="0"/>
              </a:spcBef>
              <a:spcAft>
                <a:spcPts val="0"/>
              </a:spcAft>
              <a:defRPr/>
            </a:pPr>
            <a:r>
              <a:rPr lang="en-US" sz="720" dirty="0">
                <a:solidFill>
                  <a:prstClr val="black"/>
                </a:solidFill>
                <a:latin typeface="Times New Roman" panose="02020603050405020304" pitchFamily="18" charset="0"/>
                <a:ea typeface="+mn-ea"/>
                <a:cs typeface="Times New Roman" panose="02020603050405020304" pitchFamily="18" charset="0"/>
              </a:rPr>
              <a:t>The </a:t>
            </a:r>
            <a:r>
              <a:rPr lang="en-US" sz="720" dirty="0">
                <a:solidFill>
                  <a:prstClr val="black"/>
                </a:solidFill>
                <a:latin typeface="Times New Roman" panose="02020603050405020304" pitchFamily="18" charset="0"/>
                <a:ea typeface="+mn-ea"/>
                <a:cs typeface="Times New Roman" panose="02020603050405020304" pitchFamily="18" charset="0"/>
              </a:rPr>
              <a:t>occurrence, outbreak or spread of pests that may be of immediate or potential danger should be reported via the IPP once they </a:t>
            </a:r>
            <a:r>
              <a:rPr lang="en-US" sz="720" dirty="0">
                <a:solidFill>
                  <a:prstClr val="black"/>
                </a:solidFill>
                <a:latin typeface="Times New Roman" panose="02020603050405020304" pitchFamily="18" charset="0"/>
                <a:ea typeface="+mn-ea"/>
                <a:cs typeface="Times New Roman" panose="02020603050405020304" pitchFamily="18" charset="0"/>
              </a:rPr>
              <a:t>happen.</a:t>
            </a:r>
            <a:endParaRPr lang="en-US" sz="720" dirty="0">
              <a:solidFill>
                <a:prstClr val="black"/>
              </a:solidFill>
              <a:latin typeface="Times New Roman" panose="02020603050405020304" pitchFamily="18" charset="0"/>
              <a:ea typeface="+mn-ea"/>
              <a:cs typeface="Times New Roman" panose="02020603050405020304" pitchFamily="18" charset="0"/>
            </a:endParaRPr>
          </a:p>
        </p:txBody>
      </p:sp>
      <p:grpSp>
        <p:nvGrpSpPr>
          <p:cNvPr id="26" name="Group 25"/>
          <p:cNvGrpSpPr/>
          <p:nvPr/>
        </p:nvGrpSpPr>
        <p:grpSpPr>
          <a:xfrm>
            <a:off x="1373966" y="1116932"/>
            <a:ext cx="4509349" cy="2484407"/>
            <a:chOff x="1224952" y="1846053"/>
            <a:chExt cx="6917826" cy="37135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952" y="3873395"/>
              <a:ext cx="6917826" cy="1686160"/>
            </a:xfrm>
            <a:prstGeom prst="rect">
              <a:avLst/>
            </a:prstGeom>
          </p:spPr>
        </p:pic>
        <p:cxnSp>
          <p:nvCxnSpPr>
            <p:cNvPr id="8" name="Straight Connector 7"/>
            <p:cNvCxnSpPr/>
            <p:nvPr/>
          </p:nvCxnSpPr>
          <p:spPr>
            <a:xfrm flipV="1">
              <a:off x="1224952" y="1854679"/>
              <a:ext cx="1880563" cy="1740"/>
            </a:xfrm>
            <a:prstGeom prst="line">
              <a:avLst/>
            </a:prstGeom>
            <a:ln w="22225">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3078588" y="1846053"/>
              <a:ext cx="1" cy="2018716"/>
            </a:xfrm>
            <a:prstGeom prst="line">
              <a:avLst/>
            </a:prstGeom>
            <a:ln w="22225">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5974842" y="1853107"/>
              <a:ext cx="1771283" cy="8626"/>
            </a:xfrm>
            <a:prstGeom prst="line">
              <a:avLst/>
            </a:prstGeom>
            <a:ln w="22225">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983465" y="1846053"/>
              <a:ext cx="0" cy="2018716"/>
            </a:xfrm>
            <a:prstGeom prst="line">
              <a:avLst/>
            </a:prstGeom>
            <a:ln w="22225">
              <a:solidFill>
                <a:schemeClr val="bg2">
                  <a:lumMod val="90000"/>
                </a:schemeClr>
              </a:solidFill>
            </a:ln>
          </p:spPr>
          <p:style>
            <a:lnRef idx="1">
              <a:schemeClr val="dk1"/>
            </a:lnRef>
            <a:fillRef idx="0">
              <a:schemeClr val="dk1"/>
            </a:fillRef>
            <a:effectRef idx="0">
              <a:schemeClr val="dk1"/>
            </a:effectRef>
            <a:fontRef idx="minor">
              <a:schemeClr val="tx1"/>
            </a:fontRef>
          </p:style>
        </p:cxnSp>
      </p:grpSp>
      <p:sp>
        <p:nvSpPr>
          <p:cNvPr id="24" name="TextBox 23"/>
          <p:cNvSpPr txBox="1"/>
          <p:nvPr/>
        </p:nvSpPr>
        <p:spPr>
          <a:xfrm>
            <a:off x="4493675" y="1306317"/>
            <a:ext cx="1785791" cy="1089529"/>
          </a:xfrm>
          <a:prstGeom prst="rect">
            <a:avLst/>
          </a:prstGeom>
          <a:solidFill>
            <a:schemeClr val="tx2">
              <a:lumMod val="20000"/>
              <a:lumOff val="80000"/>
            </a:schemeClr>
          </a:solidFill>
        </p:spPr>
        <p:txBody>
          <a:bodyPr wrap="square" rtlCol="0">
            <a:spAutoFit/>
          </a:bodyPr>
          <a:lstStyle/>
          <a:p>
            <a:pPr defTabSz="548640" eaLnBrk="1" fontAlgn="auto" hangingPunct="1">
              <a:spcBef>
                <a:spcPts val="0"/>
              </a:spcBef>
              <a:spcAft>
                <a:spcPts val="0"/>
              </a:spcAft>
              <a:defRPr/>
            </a:pPr>
            <a:r>
              <a:rPr lang="en-US" sz="720" dirty="0">
                <a:solidFill>
                  <a:prstClr val="black"/>
                </a:solidFill>
                <a:latin typeface="Times New Roman" panose="02020603050405020304" pitchFamily="18" charset="0"/>
                <a:ea typeface="+mn-ea"/>
                <a:cs typeface="Times New Roman" panose="02020603050405020304" pitchFamily="18" charset="0"/>
              </a:rPr>
              <a:t>A pest report should contain important information that allows other countries to adjust as necessary their phytosanitary import requirements and to take actions taking into account any changes in pest </a:t>
            </a:r>
            <a:r>
              <a:rPr lang="en-US" sz="720" dirty="0">
                <a:solidFill>
                  <a:prstClr val="black"/>
                </a:solidFill>
                <a:latin typeface="Times New Roman" panose="02020603050405020304" pitchFamily="18" charset="0"/>
                <a:ea typeface="+mn-ea"/>
                <a:cs typeface="Times New Roman" panose="02020603050405020304" pitchFamily="18" charset="0"/>
              </a:rPr>
              <a:t>risk.</a:t>
            </a:r>
          </a:p>
          <a:p>
            <a:pPr defTabSz="548640" eaLnBrk="1" fontAlgn="auto" hangingPunct="1">
              <a:spcBef>
                <a:spcPts val="0"/>
              </a:spcBef>
              <a:spcAft>
                <a:spcPts val="0"/>
              </a:spcAft>
              <a:defRPr/>
            </a:pPr>
            <a:endParaRPr lang="en-US" sz="720" dirty="0">
              <a:solidFill>
                <a:prstClr val="black"/>
              </a:solidFill>
              <a:latin typeface="Times New Roman" panose="02020603050405020304" pitchFamily="18" charset="0"/>
              <a:ea typeface="+mn-ea"/>
              <a:cs typeface="Times New Roman" panose="02020603050405020304" pitchFamily="18" charset="0"/>
            </a:endParaRPr>
          </a:p>
          <a:p>
            <a:pPr defTabSz="548640" eaLnBrk="1" fontAlgn="auto" hangingPunct="1">
              <a:spcBef>
                <a:spcPts val="0"/>
              </a:spcBef>
              <a:spcAft>
                <a:spcPts val="0"/>
              </a:spcAft>
              <a:defRPr/>
            </a:pPr>
            <a:r>
              <a:rPr lang="en-US" sz="720" dirty="0">
                <a:solidFill>
                  <a:prstClr val="black"/>
                </a:solidFill>
                <a:latin typeface="Times New Roman" panose="02020603050405020304" pitchFamily="18" charset="0"/>
                <a:ea typeface="+mn-ea"/>
                <a:cs typeface="Times New Roman" panose="02020603050405020304" pitchFamily="18" charset="0"/>
              </a:rPr>
              <a:t>Ref. ISPM-17</a:t>
            </a:r>
            <a:r>
              <a:rPr lang="en-US" sz="720" dirty="0">
                <a:solidFill>
                  <a:prstClr val="black"/>
                </a:solidFill>
                <a:latin typeface="Times New Roman" panose="02020603050405020304" pitchFamily="18" charset="0"/>
                <a:ea typeface="+mn-ea"/>
                <a:cs typeface="Times New Roman" panose="02020603050405020304" pitchFamily="18" charset="0"/>
              </a:rPr>
              <a:t>: Pest </a:t>
            </a:r>
            <a:r>
              <a:rPr lang="en-US" sz="720" dirty="0">
                <a:solidFill>
                  <a:prstClr val="black"/>
                </a:solidFill>
                <a:latin typeface="Times New Roman" panose="02020603050405020304" pitchFamily="18" charset="0"/>
                <a:ea typeface="+mn-ea"/>
                <a:cs typeface="Times New Roman" panose="02020603050405020304" pitchFamily="18" charset="0"/>
              </a:rPr>
              <a:t>reporting and </a:t>
            </a:r>
          </a:p>
          <a:p>
            <a:pPr defTabSz="548640" eaLnBrk="1" fontAlgn="auto" hangingPunct="1">
              <a:spcBef>
                <a:spcPts val="0"/>
              </a:spcBef>
              <a:spcAft>
                <a:spcPts val="0"/>
              </a:spcAft>
              <a:defRPr/>
            </a:pPr>
            <a:r>
              <a:rPr lang="en-US" sz="720" dirty="0">
                <a:solidFill>
                  <a:prstClr val="black"/>
                </a:solidFill>
                <a:latin typeface="Times New Roman" panose="02020603050405020304" pitchFamily="18" charset="0"/>
                <a:ea typeface="+mn-ea"/>
                <a:cs typeface="Times New Roman" panose="02020603050405020304" pitchFamily="18" charset="0"/>
              </a:rPr>
              <a:t>NRO Guide: Chapter 2.5</a:t>
            </a:r>
            <a:endParaRPr lang="en-US" sz="720" dirty="0">
              <a:solidFill>
                <a:prstClr val="black"/>
              </a:solidFill>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1615869" y="753222"/>
            <a:ext cx="2638864" cy="240066"/>
          </a:xfrm>
          <a:prstGeom prst="rect">
            <a:avLst/>
          </a:prstGeom>
          <a:solidFill>
            <a:srgbClr val="A366D0"/>
          </a:solidFill>
        </p:spPr>
        <p:txBody>
          <a:bodyPr wrap="none" rtlCol="0">
            <a:spAutoFit/>
          </a:bodyPr>
          <a:lstStyle/>
          <a:p>
            <a:pPr defTabSz="548640" eaLnBrk="1" fontAlgn="auto" hangingPunct="1">
              <a:spcBef>
                <a:spcPts val="0"/>
              </a:spcBef>
              <a:spcAft>
                <a:spcPts val="0"/>
              </a:spcAft>
              <a:defRPr/>
            </a:pPr>
            <a:r>
              <a:rPr lang="en-GB" sz="960" dirty="0">
                <a:solidFill>
                  <a:prstClr val="black"/>
                </a:solidFill>
                <a:latin typeface="Calibri" panose="020F0502020204030204"/>
                <a:ea typeface="+mn-ea"/>
                <a:cs typeface="+mn-cs"/>
              </a:rPr>
              <a:t>When did you or your OCP submitted pest report</a:t>
            </a:r>
            <a:endParaRPr lang="en-US" sz="960" dirty="0">
              <a:solidFill>
                <a:prstClr val="black"/>
              </a:solidFill>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467" y="658101"/>
            <a:ext cx="247685" cy="400106"/>
          </a:xfrm>
          <a:prstGeom prst="rect">
            <a:avLst/>
          </a:prstGeom>
        </p:spPr>
      </p:pic>
    </p:spTree>
    <p:extLst>
      <p:ext uri="{BB962C8B-B14F-4D97-AF65-F5344CB8AC3E}">
        <p14:creationId xmlns:p14="http://schemas.microsoft.com/office/powerpoint/2010/main" val="1967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3050" y="326932"/>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Pest report</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9" name="TextBox 8"/>
          <p:cNvSpPr txBox="1"/>
          <p:nvPr/>
        </p:nvSpPr>
        <p:spPr>
          <a:xfrm>
            <a:off x="1615869" y="753222"/>
            <a:ext cx="1596912" cy="240066"/>
          </a:xfrm>
          <a:prstGeom prst="rect">
            <a:avLst/>
          </a:prstGeom>
          <a:solidFill>
            <a:srgbClr val="A366D0"/>
          </a:solidFill>
        </p:spPr>
        <p:txBody>
          <a:bodyPr wrap="none" rtlCol="0">
            <a:spAutoFit/>
          </a:bodyPr>
          <a:lstStyle/>
          <a:p>
            <a:pPr defTabSz="548640" eaLnBrk="1" fontAlgn="auto" hangingPunct="1">
              <a:spcBef>
                <a:spcPts val="0"/>
              </a:spcBef>
              <a:spcAft>
                <a:spcPts val="0"/>
              </a:spcAft>
              <a:defRPr/>
            </a:pPr>
            <a:r>
              <a:rPr lang="en-GB" sz="960" dirty="0">
                <a:solidFill>
                  <a:prstClr val="black"/>
                </a:solidFill>
                <a:latin typeface="Calibri" panose="020F0502020204030204"/>
              </a:rPr>
              <a:t>How to </a:t>
            </a:r>
            <a:r>
              <a:rPr lang="en-GB" sz="960" dirty="0">
                <a:solidFill>
                  <a:prstClr val="black"/>
                </a:solidFill>
                <a:latin typeface="Calibri" panose="020F0502020204030204"/>
                <a:ea typeface="+mn-ea"/>
                <a:cs typeface="+mn-cs"/>
              </a:rPr>
              <a:t>submit a pest report</a:t>
            </a:r>
            <a:endParaRPr lang="en-US" sz="960" dirty="0">
              <a:solidFill>
                <a:prstClr val="black"/>
              </a:solidFill>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762" y="1021431"/>
            <a:ext cx="3743848" cy="13203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364" y="2341781"/>
            <a:ext cx="3488833" cy="144694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467" y="658101"/>
            <a:ext cx="247685" cy="400106"/>
          </a:xfrm>
          <a:prstGeom prst="rect">
            <a:avLst/>
          </a:prstGeom>
        </p:spPr>
      </p:pic>
    </p:spTree>
    <p:extLst>
      <p:ext uri="{BB962C8B-B14F-4D97-AF65-F5344CB8AC3E}">
        <p14:creationId xmlns:p14="http://schemas.microsoft.com/office/powerpoint/2010/main" val="8386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705839"/>
            <a:ext cx="2748791" cy="13766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192" y="705839"/>
            <a:ext cx="2742487" cy="5378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191" y="1273844"/>
            <a:ext cx="2699204" cy="8230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8989" y="2235288"/>
            <a:ext cx="3486637" cy="1114580"/>
          </a:xfrm>
          <a:prstGeom prst="rect">
            <a:avLst/>
          </a:prstGeom>
        </p:spPr>
      </p:pic>
    </p:spTree>
    <p:extLst>
      <p:ext uri="{BB962C8B-B14F-4D97-AF65-F5344CB8AC3E}">
        <p14:creationId xmlns:p14="http://schemas.microsoft.com/office/powerpoint/2010/main" val="19645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72" y="501604"/>
            <a:ext cx="4092511" cy="8402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054" y="1468014"/>
            <a:ext cx="2902135" cy="21255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917" y="1421379"/>
            <a:ext cx="1880054" cy="2128322"/>
          </a:xfrm>
          <a:prstGeom prst="rect">
            <a:avLst/>
          </a:prstGeom>
        </p:spPr>
      </p:pic>
    </p:spTree>
    <p:extLst>
      <p:ext uri="{BB962C8B-B14F-4D97-AF65-F5344CB8AC3E}">
        <p14:creationId xmlns:p14="http://schemas.microsoft.com/office/powerpoint/2010/main" val="1827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000" y="382843"/>
            <a:ext cx="2663122" cy="12325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405" y="735013"/>
            <a:ext cx="2663122" cy="13607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012" y="1415373"/>
            <a:ext cx="2613515" cy="137209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4012" y="2041887"/>
            <a:ext cx="2613515" cy="1342426"/>
          </a:xfrm>
          <a:prstGeom prst="rect">
            <a:avLst/>
          </a:prstGeom>
        </p:spPr>
      </p:pic>
    </p:spTree>
    <p:extLst>
      <p:ext uri="{BB962C8B-B14F-4D97-AF65-F5344CB8AC3E}">
        <p14:creationId xmlns:p14="http://schemas.microsoft.com/office/powerpoint/2010/main" val="24119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83" y="491740"/>
            <a:ext cx="4091536" cy="10284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219" y="1567304"/>
            <a:ext cx="4131700" cy="12143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219" y="2724160"/>
            <a:ext cx="4131700" cy="948823"/>
          </a:xfrm>
          <a:prstGeom prst="rect">
            <a:avLst/>
          </a:prstGeom>
        </p:spPr>
      </p:pic>
    </p:spTree>
    <p:extLst>
      <p:ext uri="{BB962C8B-B14F-4D97-AF65-F5344CB8AC3E}">
        <p14:creationId xmlns:p14="http://schemas.microsoft.com/office/powerpoint/2010/main" val="38823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034" y="340010"/>
            <a:ext cx="3178596" cy="3774790"/>
          </a:xfrm>
          <a:prstGeom prst="rect">
            <a:avLst/>
          </a:prstGeom>
        </p:spPr>
      </p:pic>
      <p:sp>
        <p:nvSpPr>
          <p:cNvPr id="3" name="Right Arrow 2"/>
          <p:cNvSpPr/>
          <p:nvPr/>
        </p:nvSpPr>
        <p:spPr>
          <a:xfrm>
            <a:off x="1512418" y="1316736"/>
            <a:ext cx="356616" cy="208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4" name="Right Arrow 3"/>
          <p:cNvSpPr/>
          <p:nvPr/>
        </p:nvSpPr>
        <p:spPr>
          <a:xfrm>
            <a:off x="1512418" y="2501945"/>
            <a:ext cx="356616" cy="208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704" y="3233621"/>
            <a:ext cx="1280339" cy="577295"/>
          </a:xfrm>
          <a:prstGeom prst="rect">
            <a:avLst/>
          </a:prstGeom>
        </p:spPr>
      </p:pic>
      <p:sp>
        <p:nvSpPr>
          <p:cNvPr id="6" name="Right Arrow 5"/>
          <p:cNvSpPr/>
          <p:nvPr/>
        </p:nvSpPr>
        <p:spPr>
          <a:xfrm>
            <a:off x="1510447" y="3810916"/>
            <a:ext cx="356616" cy="208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Tree>
    <p:extLst>
      <p:ext uri="{BB962C8B-B14F-4D97-AF65-F5344CB8AC3E}">
        <p14:creationId xmlns:p14="http://schemas.microsoft.com/office/powerpoint/2010/main" val="10805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80230" y="479720"/>
            <a:ext cx="1606530" cy="240066"/>
          </a:xfrm>
          <a:prstGeom prst="rect">
            <a:avLst/>
          </a:prstGeom>
          <a:solidFill>
            <a:srgbClr val="A366D0"/>
          </a:solidFill>
        </p:spPr>
        <p:txBody>
          <a:bodyPr wrap="none" rtlCol="0">
            <a:spAutoFit/>
          </a:bodyPr>
          <a:lstStyle/>
          <a:p>
            <a:pPr defTabSz="548640" eaLnBrk="1" fontAlgn="auto" hangingPunct="1">
              <a:spcBef>
                <a:spcPts val="0"/>
              </a:spcBef>
              <a:spcAft>
                <a:spcPts val="0"/>
              </a:spcAft>
              <a:defRPr/>
            </a:pPr>
            <a:r>
              <a:rPr lang="en-GB" sz="960" dirty="0">
                <a:solidFill>
                  <a:prstClr val="black"/>
                </a:solidFill>
                <a:latin typeface="Calibri" panose="020F0502020204030204"/>
              </a:rPr>
              <a:t>How to </a:t>
            </a:r>
            <a:r>
              <a:rPr lang="en-GB" sz="960" dirty="0">
                <a:solidFill>
                  <a:prstClr val="black"/>
                </a:solidFill>
                <a:latin typeface="Calibri" panose="020F0502020204030204"/>
                <a:ea typeface="+mn-ea"/>
                <a:cs typeface="+mn-cs"/>
              </a:rPr>
              <a:t>update a pest report</a:t>
            </a:r>
            <a:endParaRPr lang="en-US" sz="960" dirty="0">
              <a:solidFill>
                <a:prstClr val="black"/>
              </a:solidFill>
              <a:latin typeface="Calibri" panose="020F050202020403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53" y="697828"/>
            <a:ext cx="3028297" cy="8312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 y="1529030"/>
            <a:ext cx="2307517" cy="118678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078" y="1529030"/>
            <a:ext cx="2641215" cy="118678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232" y="2715813"/>
            <a:ext cx="4909061" cy="103688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4467" y="399700"/>
            <a:ext cx="247685" cy="400106"/>
          </a:xfrm>
          <a:prstGeom prst="rect">
            <a:avLst/>
          </a:prstGeom>
        </p:spPr>
      </p:pic>
    </p:spTree>
    <p:extLst>
      <p:ext uri="{BB962C8B-B14F-4D97-AF65-F5344CB8AC3E}">
        <p14:creationId xmlns:p14="http://schemas.microsoft.com/office/powerpoint/2010/main" val="10565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YPH2020 1">
      <a:dk1>
        <a:srgbClr val="000000"/>
      </a:dk1>
      <a:lt1>
        <a:srgbClr val="FFFFFF"/>
      </a:lt1>
      <a:dk2>
        <a:srgbClr val="09466C"/>
      </a:dk2>
      <a:lt2>
        <a:srgbClr val="EEECE1"/>
      </a:lt2>
      <a:accent1>
        <a:srgbClr val="3D9D50"/>
      </a:accent1>
      <a:accent2>
        <a:srgbClr val="8FC64A"/>
      </a:accent2>
      <a:accent3>
        <a:srgbClr val="4D844F"/>
      </a:accent3>
      <a:accent4>
        <a:srgbClr val="1C804B"/>
      </a:accent4>
      <a:accent5>
        <a:srgbClr val="5A94C5"/>
      </a:accent5>
      <a:accent6>
        <a:srgbClr val="F6C233"/>
      </a:accent6>
      <a:hlink>
        <a:srgbClr val="A23350"/>
      </a:hlink>
      <a:folHlink>
        <a:srgbClr val="F79E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1633</Words>
  <Application>Microsoft Office PowerPoint</Application>
  <PresentationFormat>Custom</PresentationFormat>
  <Paragraphs>72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 Unicode MS</vt:lpstr>
      <vt:lpstr>Calibri (body)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Yang, Qingpo (NSPI)</cp:lastModifiedBy>
  <cp:revision>75</cp:revision>
  <dcterms:created xsi:type="dcterms:W3CDTF">2015-09-25T08:23:42Z</dcterms:created>
  <dcterms:modified xsi:type="dcterms:W3CDTF">2020-08-28T10:23:50Z</dcterms:modified>
</cp:coreProperties>
</file>