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4" r:id="rId2"/>
    <p:sldId id="272" r:id="rId3"/>
    <p:sldId id="273" r:id="rId4"/>
    <p:sldId id="268" r:id="rId5"/>
    <p:sldId id="269" r:id="rId6"/>
    <p:sldId id="270" r:id="rId7"/>
    <p:sldId id="271" r:id="rId8"/>
    <p:sldId id="265" r:id="rId9"/>
  </p:sldIdLst>
  <p:sldSz cx="7315200" cy="4114800"/>
  <p:notesSz cx="6858000" cy="9144000"/>
  <p:defaultTextStyle>
    <a:defPPr>
      <a:defRPr lang="en-US"/>
    </a:defPPr>
    <a:lvl1pPr algn="l" defTabSz="71437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1pPr>
    <a:lvl2pPr marL="357188" indent="100013" algn="l" defTabSz="71437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2pPr>
    <a:lvl3pPr marL="714375" indent="200025" algn="l" defTabSz="71437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3pPr>
    <a:lvl4pPr marL="1071563" indent="300038" algn="l" defTabSz="71437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4pPr>
    <a:lvl5pPr marL="1428750" indent="400050" algn="l" defTabSz="71437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alibri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CC3300"/>
    <a:srgbClr val="990000"/>
    <a:srgbClr val="FF6600"/>
    <a:srgbClr val="4C4C4E"/>
    <a:srgbClr val="EBEBEB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30"/>
    <p:restoredTop sz="78467" autoAdjust="0"/>
  </p:normalViewPr>
  <p:slideViewPr>
    <p:cSldViewPr snapToGrid="0" showGuides="1">
      <p:cViewPr varScale="1">
        <p:scale>
          <a:sx n="94" d="100"/>
          <a:sy n="94" d="100"/>
        </p:scale>
        <p:origin x="12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8EE7A-B8F8-4BE3-B5BA-497F04CADDA6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2E642-DD37-4056-9EBE-9ECD3ED17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51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Emphasis</a:t>
            </a:r>
            <a:r>
              <a:rPr lang="en-GB" baseline="0" dirty="0" smtClean="0"/>
              <a:t> e-learning on this slide and pest report bulletin on next slide</a:t>
            </a:r>
          </a:p>
          <a:p>
            <a:r>
              <a:rPr lang="en-GB" baseline="0" dirty="0" smtClean="0"/>
              <a:t>This slide show what the NRO e-learning looks like.  Just click the “NROs e-learning course”, register it. You will be guide to the course page.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2E642-DD37-4056-9EBE-9ECD3ED171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0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slide show how to find pest report</a:t>
            </a:r>
            <a:r>
              <a:rPr lang="en-GB" baseline="0" dirty="0" smtClean="0"/>
              <a:t> bulletin.    Pest report is one of  public obligation.   Pest report bulletin allow contact points to check the all the pest reports more easily.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2E642-DD37-4056-9EBE-9ECD3ED171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59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</a:t>
            </a:r>
            <a:r>
              <a:rPr lang="en-GB" baseline="0" dirty="0" smtClean="0"/>
              <a:t> subscription allow users to receive notification when there is a new report on </a:t>
            </a:r>
            <a:r>
              <a:rPr lang="en-GB" baseline="0" dirty="0" err="1" smtClean="0"/>
              <a:t>ipp</a:t>
            </a:r>
            <a:r>
              <a:rPr lang="en-GB" baseline="0" dirty="0" smtClean="0"/>
              <a:t>.   IPPC Secretariat is going to make this function available after IC APPROVAL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2E642-DD37-4056-9EBE-9ECD3ED171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61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8.sv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5F3DE02-F338-F849-9658-4C1242245193}"/>
              </a:ext>
            </a:extLst>
          </p:cNvPr>
          <p:cNvSpPr/>
          <p:nvPr userDrawn="1"/>
        </p:nvSpPr>
        <p:spPr>
          <a:xfrm>
            <a:off x="0" y="0"/>
            <a:ext cx="7315200" cy="4114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22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EC142A-EA38-1944-A979-8E2F8D2E6F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7644" y="0"/>
            <a:ext cx="4617556" cy="41148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5D8881A-0E53-6F4A-922E-43A9966155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5200" y="1957755"/>
            <a:ext cx="3498171" cy="703385"/>
          </a:xfrm>
          <a:prstGeom prst="rect">
            <a:avLst/>
          </a:prstGeom>
        </p:spPr>
        <p:txBody>
          <a:bodyPr anchor="t"/>
          <a:lstStyle>
            <a:lvl1pPr algn="l">
              <a:defRPr sz="183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COVER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E50E81-29E3-9948-BACE-DF17D0377AA3}"/>
              </a:ext>
            </a:extLst>
          </p:cNvPr>
          <p:cNvSpPr/>
          <p:nvPr userDrawn="1"/>
        </p:nvSpPr>
        <p:spPr>
          <a:xfrm>
            <a:off x="4783012" y="3775312"/>
            <a:ext cx="833883" cy="2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784" dirty="0" err="1">
                <a:solidFill>
                  <a:srgbClr val="4C4C4E"/>
                </a:solidFill>
                <a:latin typeface="+mj-lt"/>
              </a:rPr>
              <a:t>IYPH@fao.org</a:t>
            </a:r>
            <a:endParaRPr lang="it-IT" sz="784" dirty="0">
              <a:solidFill>
                <a:srgbClr val="4C4C4E"/>
              </a:solidFill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60FB13-E55B-724F-939F-CF20603B0CEB}"/>
              </a:ext>
            </a:extLst>
          </p:cNvPr>
          <p:cNvSpPr/>
          <p:nvPr userDrawn="1"/>
        </p:nvSpPr>
        <p:spPr>
          <a:xfrm>
            <a:off x="5638672" y="3775312"/>
            <a:ext cx="1552028" cy="2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784" dirty="0" err="1">
                <a:solidFill>
                  <a:srgbClr val="4C4C4E"/>
                </a:solidFill>
                <a:latin typeface="+mj-lt"/>
              </a:rPr>
              <a:t>www.fao.org</a:t>
            </a:r>
            <a:r>
              <a:rPr lang="it-IT" sz="784" dirty="0">
                <a:solidFill>
                  <a:srgbClr val="4C4C4E"/>
                </a:solidFill>
                <a:latin typeface="+mj-lt"/>
              </a:rPr>
              <a:t>/plant-health-2020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8C7CDBA-862E-824F-9300-51A58FB50C22}"/>
              </a:ext>
            </a:extLst>
          </p:cNvPr>
          <p:cNvGrpSpPr/>
          <p:nvPr userDrawn="1"/>
        </p:nvGrpSpPr>
        <p:grpSpPr>
          <a:xfrm>
            <a:off x="148700" y="114675"/>
            <a:ext cx="3668680" cy="3851522"/>
            <a:chOff x="235509" y="272899"/>
            <a:chExt cx="5948048" cy="624449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F34670F-AE07-7642-8F47-A77C5EEACA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5509" y="272899"/>
              <a:ext cx="2097945" cy="57354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111BC1C-E8D9-364B-ACBD-4C67F67BC6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938954" y="283483"/>
              <a:ext cx="2244603" cy="55667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43EDFF0-D1A6-AB41-A848-E60AB86139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184006" y="6066979"/>
              <a:ext cx="2572410" cy="450412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631CC5A9-47C1-964C-8CDA-6C6CD0691E9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l="34365" t="26821" r="35688" b="18772"/>
            <a:stretch/>
          </p:blipFill>
          <p:spPr>
            <a:xfrm>
              <a:off x="552450" y="1237785"/>
              <a:ext cx="3841130" cy="39252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05522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4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782" y="1583225"/>
            <a:ext cx="6217920" cy="57606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214" y="2159880"/>
            <a:ext cx="6184871" cy="10515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1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2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34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45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5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68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79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91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1691500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939" y="622196"/>
            <a:ext cx="6303810" cy="685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179" y="1417535"/>
            <a:ext cx="6272571" cy="2080026"/>
          </a:xfrm>
          <a:prstGeom prst="rect">
            <a:avLst/>
          </a:prstGeom>
        </p:spPr>
        <p:txBody>
          <a:bodyPr/>
          <a:lstStyle>
            <a:lvl1pPr>
              <a:defRPr sz="1742" baseline="0"/>
            </a:lvl1pPr>
            <a:lvl2pPr>
              <a:defRPr sz="1568" baseline="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4073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939" y="622196"/>
            <a:ext cx="6303810" cy="685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7179" y="1417535"/>
            <a:ext cx="6272571" cy="2080026"/>
          </a:xfrm>
          <a:prstGeom prst="rect">
            <a:avLst/>
          </a:prstGeom>
        </p:spPr>
        <p:txBody>
          <a:bodyPr/>
          <a:lstStyle>
            <a:lvl1pPr marL="0" marR="0" indent="0" algn="l" defTabSz="622364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b="0" i="0" kern="100" baseline="0" smtClean="0">
                <a:effectLst/>
              </a:defRPr>
            </a:lvl1pPr>
          </a:lstStyle>
          <a:p>
            <a:pPr marL="232349" marR="0" lvl="0" indent="-232349" algn="l" defTabSz="62236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307" baseline="0" dirty="0"/>
              <a:t>Lorem </a:t>
            </a:r>
            <a:r>
              <a:rPr lang="en-US" sz="1307" baseline="0" dirty="0" err="1"/>
              <a:t>Ipsum</a:t>
            </a:r>
            <a:endParaRPr lang="en-US" sz="1307" baseline="0" dirty="0"/>
          </a:p>
        </p:txBody>
      </p:sp>
    </p:spTree>
    <p:extLst>
      <p:ext uri="{BB962C8B-B14F-4D97-AF65-F5344CB8AC3E}">
        <p14:creationId xmlns:p14="http://schemas.microsoft.com/office/powerpoint/2010/main" val="1015489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226" y="2057401"/>
            <a:ext cx="6217920" cy="817245"/>
          </a:xfrm>
          <a:prstGeom prst="rect">
            <a:avLst/>
          </a:prstGeom>
        </p:spPr>
        <p:txBody>
          <a:bodyPr anchor="t"/>
          <a:lstStyle>
            <a:lvl1pPr algn="l">
              <a:defRPr sz="2701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118" y="1157288"/>
            <a:ext cx="6217920" cy="9001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1pPr>
            <a:lvl2pPr marL="311401" indent="0">
              <a:buNone/>
              <a:defRPr sz="1220">
                <a:solidFill>
                  <a:schemeClr val="tx1">
                    <a:tint val="75000"/>
                  </a:schemeClr>
                </a:solidFill>
              </a:defRPr>
            </a:lvl2pPr>
            <a:lvl3pPr marL="622802" indent="0">
              <a:buNone/>
              <a:defRPr sz="1133">
                <a:solidFill>
                  <a:schemeClr val="tx1">
                    <a:tint val="75000"/>
                  </a:schemeClr>
                </a:solidFill>
              </a:defRPr>
            </a:lvl3pPr>
            <a:lvl4pPr marL="934203" indent="0">
              <a:buNone/>
              <a:defRPr sz="958">
                <a:solidFill>
                  <a:schemeClr val="tx1">
                    <a:tint val="75000"/>
                  </a:schemeClr>
                </a:solidFill>
              </a:defRPr>
            </a:lvl4pPr>
            <a:lvl5pPr marL="1245603" indent="0">
              <a:buNone/>
              <a:defRPr sz="958">
                <a:solidFill>
                  <a:schemeClr val="tx1">
                    <a:tint val="75000"/>
                  </a:schemeClr>
                </a:solidFill>
              </a:defRPr>
            </a:lvl5pPr>
            <a:lvl6pPr marL="1557004" indent="0">
              <a:buNone/>
              <a:defRPr sz="958">
                <a:solidFill>
                  <a:schemeClr val="tx1">
                    <a:tint val="75000"/>
                  </a:schemeClr>
                </a:solidFill>
              </a:defRPr>
            </a:lvl6pPr>
            <a:lvl7pPr marL="1868405" indent="0">
              <a:buNone/>
              <a:defRPr sz="958">
                <a:solidFill>
                  <a:schemeClr val="tx1">
                    <a:tint val="75000"/>
                  </a:schemeClr>
                </a:solidFill>
              </a:defRPr>
            </a:lvl7pPr>
            <a:lvl8pPr marL="2179806" indent="0">
              <a:buNone/>
              <a:defRPr sz="958">
                <a:solidFill>
                  <a:schemeClr val="tx1">
                    <a:tint val="75000"/>
                  </a:schemeClr>
                </a:solidFill>
              </a:defRPr>
            </a:lvl8pPr>
            <a:lvl9pPr marL="2491207" indent="0">
              <a:buNone/>
              <a:defRPr sz="9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76317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30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04BC30-93C0-824B-BE09-9A9B3994DF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7315199" cy="411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905" y="1576754"/>
            <a:ext cx="6241073" cy="685800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2803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3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257" y="3813176"/>
            <a:ext cx="2316687" cy="219075"/>
          </a:xfrm>
          <a:prstGeom prst="rect">
            <a:avLst/>
          </a:prstGeom>
        </p:spPr>
        <p:txBody>
          <a:bodyPr vert="horz" wrap="square" lIns="71488" tIns="35744" rIns="71488" bIns="35744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784">
                <a:solidFill>
                  <a:srgbClr val="898989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1944" y="833439"/>
            <a:ext cx="678954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71488" tIns="35744" rIns="71488" bIns="357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0BE404-B6D7-7243-9617-B4C6B9C882FF}"/>
              </a:ext>
            </a:extLst>
          </p:cNvPr>
          <p:cNvSpPr txBox="1"/>
          <p:nvPr userDrawn="1"/>
        </p:nvSpPr>
        <p:spPr>
          <a:xfrm>
            <a:off x="6546943" y="39987"/>
            <a:ext cx="709849" cy="2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84" b="1" i="0" baseline="0" dirty="0">
                <a:solidFill>
                  <a:schemeClr val="bg1"/>
                </a:solidFill>
              </a:rPr>
              <a:t>31/05/2018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F8E1C9-4646-914B-B3D6-4E9A995AA7A4}"/>
              </a:ext>
            </a:extLst>
          </p:cNvPr>
          <p:cNvCxnSpPr/>
          <p:nvPr userDrawn="1"/>
        </p:nvCxnSpPr>
        <p:spPr>
          <a:xfrm>
            <a:off x="331944" y="3663463"/>
            <a:ext cx="6789546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C196703-1121-C34F-A655-5EC5CFB64A49}"/>
              </a:ext>
            </a:extLst>
          </p:cNvPr>
          <p:cNvGrpSpPr/>
          <p:nvPr userDrawn="1"/>
        </p:nvGrpSpPr>
        <p:grpSpPr>
          <a:xfrm>
            <a:off x="325463" y="118512"/>
            <a:ext cx="6796026" cy="264889"/>
            <a:chOff x="235509" y="272899"/>
            <a:chExt cx="14774348" cy="57354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FA75C28-60CE-344E-B59B-9A4545BCEA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235509" y="272899"/>
              <a:ext cx="2097945" cy="57354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E36FBB8-46F7-7F47-B42D-143EE4013F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12765253" y="283482"/>
              <a:ext cx="2244604" cy="556675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57EFDA5-4CCA-484D-AFB4-DA40B57BC53F}"/>
              </a:ext>
            </a:extLst>
          </p:cNvPr>
          <p:cNvGrpSpPr/>
          <p:nvPr userDrawn="1"/>
        </p:nvGrpSpPr>
        <p:grpSpPr>
          <a:xfrm>
            <a:off x="201419" y="3604390"/>
            <a:ext cx="6920070" cy="525158"/>
            <a:chOff x="0" y="3595174"/>
            <a:chExt cx="11518813" cy="87415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7975ABF-9BAE-F24D-A488-DFB7520A8B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9731511" y="3879224"/>
              <a:ext cx="1787302" cy="312945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2D25E765-587F-654C-8215-D9B0FDC30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0" y="3595174"/>
              <a:ext cx="2201276" cy="874153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1" r:id="rId2"/>
    <p:sldLayoutId id="2147483662" r:id="rId3"/>
    <p:sldLayoutId id="2147483667" r:id="rId4"/>
    <p:sldLayoutId id="2147483663" r:id="rId5"/>
    <p:sldLayoutId id="2147483664" r:id="rId6"/>
    <p:sldLayoutId id="2147483665" r:id="rId7"/>
  </p:sldLayoutIdLst>
  <p:txStyles>
    <p:titleStyle>
      <a:lvl1pPr algn="ctr" defTabSz="622364" rtl="0" eaLnBrk="0" fontAlgn="base" hangingPunct="0">
        <a:spcBef>
          <a:spcPct val="0"/>
        </a:spcBef>
        <a:spcAft>
          <a:spcPct val="0"/>
        </a:spcAft>
        <a:defRPr sz="296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22364" rtl="0" eaLnBrk="0" fontAlgn="base" hangingPunct="0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2pPr>
      <a:lvl3pPr algn="ctr" defTabSz="622364" rtl="0" eaLnBrk="0" fontAlgn="base" hangingPunct="0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3pPr>
      <a:lvl4pPr algn="ctr" defTabSz="622364" rtl="0" eaLnBrk="0" fontAlgn="base" hangingPunct="0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4pPr>
      <a:lvl5pPr algn="ctr" defTabSz="622364" rtl="0" eaLnBrk="0" fontAlgn="base" hangingPunct="0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5pPr>
      <a:lvl6pPr marL="398313" algn="ctr" defTabSz="622364" rtl="0" fontAlgn="base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6pPr>
      <a:lvl7pPr marL="796625" algn="ctr" defTabSz="622364" rtl="0" fontAlgn="base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7pPr>
      <a:lvl8pPr marL="1194938" algn="ctr" defTabSz="622364" rtl="0" fontAlgn="base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8pPr>
      <a:lvl9pPr marL="1593251" algn="ctr" defTabSz="622364" rtl="0" fontAlgn="base">
        <a:spcBef>
          <a:spcPct val="0"/>
        </a:spcBef>
        <a:spcAft>
          <a:spcPct val="0"/>
        </a:spcAft>
        <a:defRPr sz="2962">
          <a:solidFill>
            <a:schemeClr val="tx1"/>
          </a:solidFill>
          <a:latin typeface="Calibri" pitchFamily="34" charset="0"/>
        </a:defRPr>
      </a:lvl9pPr>
    </p:titleStyle>
    <p:bodyStyle>
      <a:lvl1pPr marL="232349" indent="-232349" algn="l" defTabSz="62236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78" kern="1200">
          <a:solidFill>
            <a:schemeClr val="tx1"/>
          </a:solidFill>
          <a:latin typeface="+mn-lt"/>
          <a:ea typeface="+mn-ea"/>
          <a:cs typeface="+mn-cs"/>
        </a:defRPr>
      </a:lvl1pPr>
      <a:lvl2pPr marL="504806" indent="-193624" algn="l" defTabSz="62236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2pPr>
      <a:lvl3pPr marL="777263" indent="-154899" algn="l" defTabSz="62236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55" kern="1200">
          <a:solidFill>
            <a:schemeClr val="tx1"/>
          </a:solidFill>
          <a:latin typeface="+mn-lt"/>
          <a:ea typeface="+mn-ea"/>
          <a:cs typeface="+mn-cs"/>
        </a:defRPr>
      </a:lvl3pPr>
      <a:lvl4pPr marL="1089828" indent="-154899" algn="l" defTabSz="622364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94" kern="1200">
          <a:solidFill>
            <a:schemeClr val="tx1"/>
          </a:solidFill>
          <a:latin typeface="+mn-lt"/>
          <a:ea typeface="+mn-ea"/>
          <a:cs typeface="+mn-cs"/>
        </a:defRPr>
      </a:lvl4pPr>
      <a:lvl5pPr marL="1401010" indent="-154899" algn="l" defTabSz="622364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394" kern="1200">
          <a:solidFill>
            <a:schemeClr val="tx1"/>
          </a:solidFill>
          <a:latin typeface="+mn-lt"/>
          <a:ea typeface="+mn-ea"/>
          <a:cs typeface="+mn-cs"/>
        </a:defRPr>
      </a:lvl5pPr>
      <a:lvl6pPr marL="1712704" indent="-155700" algn="l" defTabSz="6228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94" kern="1200">
          <a:solidFill>
            <a:schemeClr val="tx1"/>
          </a:solidFill>
          <a:latin typeface="+mn-lt"/>
          <a:ea typeface="+mn-ea"/>
          <a:cs typeface="+mn-cs"/>
        </a:defRPr>
      </a:lvl6pPr>
      <a:lvl7pPr marL="2024105" indent="-155700" algn="l" defTabSz="6228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94" kern="1200">
          <a:solidFill>
            <a:schemeClr val="tx1"/>
          </a:solidFill>
          <a:latin typeface="+mn-lt"/>
          <a:ea typeface="+mn-ea"/>
          <a:cs typeface="+mn-cs"/>
        </a:defRPr>
      </a:lvl7pPr>
      <a:lvl8pPr marL="2335506" indent="-155700" algn="l" defTabSz="6228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94" kern="1200">
          <a:solidFill>
            <a:schemeClr val="tx1"/>
          </a:solidFill>
          <a:latin typeface="+mn-lt"/>
          <a:ea typeface="+mn-ea"/>
          <a:cs typeface="+mn-cs"/>
        </a:defRPr>
      </a:lvl8pPr>
      <a:lvl9pPr marL="2646907" indent="-155700" algn="l" defTabSz="6228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1pPr>
      <a:lvl2pPr marL="311401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2pPr>
      <a:lvl3pPr marL="622802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3pPr>
      <a:lvl4pPr marL="934203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4pPr>
      <a:lvl5pPr marL="1245603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5pPr>
      <a:lvl6pPr marL="1557004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6pPr>
      <a:lvl7pPr marL="1868405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7pPr>
      <a:lvl8pPr marL="2179806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8pPr>
      <a:lvl9pPr marL="2491207" algn="l" defTabSz="622802" rtl="0" eaLnBrk="1" latinLnBrk="0" hangingPunct="1">
        <a:defRPr sz="12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09" userDrawn="1">
          <p15:clr>
            <a:srgbClr val="F26B43"/>
          </p15:clr>
        </p15:guide>
        <p15:guide id="2" orient="horz" pos="1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ppc.int/en/e-learning/" TargetMode="External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ppc.int/en/countries/reportingsystem-summary/all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ppc.int/en/countries/reportingsystem-summary/all/" TargetMode="External"/><Relationship Id="rId7" Type="http://schemas.openxmlformats.org/officeDocument/2006/relationships/hyperlink" Target="https://www.ippc.int/en/countries/all/pestreport/" TargetMode="External"/><Relationship Id="rId2" Type="http://schemas.openxmlformats.org/officeDocument/2006/relationships/hyperlink" Target="https://www.ippc.int/en/publications/80405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ppc.int/en/nro-reports-and-statistics/" TargetMode="External"/><Relationship Id="rId5" Type="http://schemas.openxmlformats.org/officeDocument/2006/relationships/hyperlink" Target="https://www.ippc.int/en/countries/" TargetMode="External"/><Relationship Id="rId4" Type="http://schemas.openxmlformats.org/officeDocument/2006/relationships/hyperlink" Target="https://www.ippc.int/en/core-activities/information-exchange/nro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ippcheadlines/" TargetMode="External"/><Relationship Id="rId13" Type="http://schemas.openxmlformats.org/officeDocument/2006/relationships/image" Target="../media/image21.png"/><Relationship Id="rId3" Type="http://schemas.openxmlformats.org/officeDocument/2006/relationships/hyperlink" Target="mailto:Qingpo.yang@fao.org" TargetMode="External"/><Relationship Id="rId7" Type="http://schemas.openxmlformats.org/officeDocument/2006/relationships/image" Target="../media/image18.png"/><Relationship Id="rId12" Type="http://schemas.openxmlformats.org/officeDocument/2006/relationships/hyperlink" Target="https://www.linkedin.com/groups/3175642" TargetMode="External"/><Relationship Id="rId2" Type="http://schemas.openxmlformats.org/officeDocument/2006/relationships/hyperlink" Target="mailto:ippc@fao.or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ao.org/plant-health-2020" TargetMode="External"/><Relationship Id="rId11" Type="http://schemas.openxmlformats.org/officeDocument/2006/relationships/image" Target="../media/image20.png"/><Relationship Id="rId5" Type="http://schemas.openxmlformats.org/officeDocument/2006/relationships/hyperlink" Target="http://www.ippc.int/" TargetMode="External"/><Relationship Id="rId15" Type="http://schemas.openxmlformats.org/officeDocument/2006/relationships/image" Target="../media/image22.png"/><Relationship Id="rId10" Type="http://schemas.openxmlformats.org/officeDocument/2006/relationships/hyperlink" Target="https://twitter.com/ippcnews" TargetMode="External"/><Relationship Id="rId4" Type="http://schemas.openxmlformats.org/officeDocument/2006/relationships/hyperlink" Target="mailto:paola.sentinelli@fao.org" TargetMode="External"/><Relationship Id="rId9" Type="http://schemas.openxmlformats.org/officeDocument/2006/relationships/image" Target="../media/image19.jpeg"/><Relationship Id="rId14" Type="http://schemas.openxmlformats.org/officeDocument/2006/relationships/hyperlink" Target="https://www.youtube.com/playlist?list=PLzp5NgJ2-dK4T7GE2fsGujftlxSX1rCT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633134" y="1336209"/>
            <a:ext cx="5604933" cy="8397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ct val="0"/>
              </a:spcBef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en-US" sz="3000" dirty="0" smtClean="0">
                <a:solidFill>
                  <a:srgbClr val="00206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endParaRPr lang="en-US" altLang="en-US" sz="3000" dirty="0">
              <a:solidFill>
                <a:srgbClr val="002060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71815" y="1478280"/>
            <a:ext cx="31941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body)"/>
                <a:ea typeface="Arial Unicode MS" panose="020B0604020202020204" pitchFamily="34" charset="-128"/>
                <a:cs typeface="Times New Roman" panose="02020603050405020304" pitchFamily="18" charset="0"/>
              </a:rPr>
              <a:t>2020 IPPC NROs </a:t>
            </a:r>
            <a:r>
              <a:rPr lang="en-GB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body)"/>
                <a:ea typeface="Arial Unicode MS" panose="020B0604020202020204" pitchFamily="34" charset="-128"/>
                <a:cs typeface="Times New Roman" panose="02020603050405020304" pitchFamily="18" charset="0"/>
              </a:rPr>
              <a:t>Workshop</a:t>
            </a:r>
          </a:p>
          <a:p>
            <a:pPr algn="ctr"/>
            <a:r>
              <a:rPr lang="en-GB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body)"/>
                <a:ea typeface="Arial Unicode MS" panose="020B0604020202020204" pitchFamily="34" charset="-128"/>
                <a:cs typeface="Times New Roman" panose="02020603050405020304" pitchFamily="18" charset="0"/>
              </a:rPr>
              <a:t>Latest development</a:t>
            </a:r>
            <a:endParaRPr lang="en-GB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(body)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endParaRPr lang="en-US" sz="4400" b="1" dirty="0">
              <a:solidFill>
                <a:srgbClr val="2A5D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(body)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19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35242" y="129121"/>
            <a:ext cx="5064370" cy="548640"/>
          </a:xfrm>
          <a:prstGeom prst="rect">
            <a:avLst/>
          </a:prstGeom>
        </p:spPr>
        <p:txBody>
          <a:bodyPr vert="horz" lIns="54864" tIns="27432" rIns="54864" bIns="2743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48640" fontAlgn="auto">
              <a:spcAft>
                <a:spcPts val="0"/>
              </a:spcAft>
              <a:defRPr/>
            </a:pPr>
            <a:r>
              <a:rPr lang="en-US" sz="2040" b="1" dirty="0" smtClean="0">
                <a:solidFill>
                  <a:srgbClr val="165A30"/>
                </a:solidFill>
                <a:latin typeface="Calibri" panose="020F0502020204030204"/>
                <a:ea typeface="Arial Unicode MS" panose="020B0604020202020204" pitchFamily="34" charset="-128"/>
                <a:cs typeface="Arial" panose="020B0604020202020204" pitchFamily="34" charset="0"/>
              </a:rPr>
              <a:t>1 NRO </a:t>
            </a:r>
            <a:r>
              <a:rPr lang="en-US" sz="2040" b="1" dirty="0">
                <a:solidFill>
                  <a:srgbClr val="165A30"/>
                </a:solidFill>
                <a:latin typeface="Calibri" panose="020F0502020204030204"/>
                <a:ea typeface="Arial Unicode MS" panose="020B0604020202020204" pitchFamily="34" charset="-128"/>
                <a:cs typeface="Arial" panose="020B0604020202020204" pitchFamily="34" charset="0"/>
              </a:rPr>
              <a:t>oversight body</a:t>
            </a:r>
            <a:endParaRPr lang="en-US" sz="2040" b="1" dirty="0">
              <a:solidFill>
                <a:srgbClr val="165A30"/>
              </a:solidFill>
              <a:latin typeface="Calibri" panose="020F0502020204030204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78" y="488871"/>
            <a:ext cx="5118908" cy="10840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7587" y="1452493"/>
            <a:ext cx="1530799" cy="9602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NROAG: meeting in July 2014 → by email → dissolved by CPM-12 (2017)</a:t>
            </a:r>
          </a:p>
          <a:p>
            <a:endParaRPr lang="en-US" sz="840" dirty="0"/>
          </a:p>
        </p:txBody>
      </p:sp>
      <p:sp>
        <p:nvSpPr>
          <p:cNvPr id="5" name="TextBox 4"/>
          <p:cNvSpPr txBox="1"/>
          <p:nvPr/>
        </p:nvSpPr>
        <p:spPr>
          <a:xfrm>
            <a:off x="615948" y="2536824"/>
            <a:ext cx="5588938" cy="132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0060" lvl="1" indent="-205740">
              <a:buFont typeface="Wingdings" panose="05000000000000000000" pitchFamily="2" charset="2"/>
              <a:buChar char="ü"/>
              <a:tabLst>
                <a:tab pos="0" algn="l"/>
                <a:tab pos="268605" algn="l"/>
                <a:tab pos="538163" algn="l"/>
                <a:tab pos="807720" algn="l"/>
                <a:tab pos="1077278" algn="l"/>
                <a:tab pos="1346835" algn="l"/>
                <a:tab pos="1616393" algn="l"/>
                <a:tab pos="1885950" algn="l"/>
                <a:tab pos="2155508" algn="l"/>
                <a:tab pos="2425065" algn="l"/>
                <a:tab pos="2694623" algn="l"/>
                <a:tab pos="2964180" algn="l"/>
                <a:tab pos="3233738" algn="l"/>
                <a:tab pos="3503295" algn="l"/>
                <a:tab pos="3772853" algn="l"/>
                <a:tab pos="4042410" algn="l"/>
                <a:tab pos="4311968" algn="l"/>
                <a:tab pos="4581525" algn="l"/>
                <a:tab pos="4851083" algn="l"/>
                <a:tab pos="5120640" algn="l"/>
                <a:tab pos="5390198" algn="l"/>
              </a:tabLst>
              <a:defRPr/>
            </a:pPr>
            <a:r>
              <a:rPr lang="en-US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Directions </a:t>
            </a:r>
            <a:r>
              <a:rPr lang="en-US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NRO </a:t>
            </a:r>
            <a:r>
              <a:rPr lang="en-US" sz="1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54380" lvl="2" indent="-205740">
              <a:buFont typeface="Wingdings" panose="05000000000000000000" pitchFamily="2" charset="2"/>
              <a:buChar char="ü"/>
              <a:tabLst>
                <a:tab pos="0" algn="l"/>
                <a:tab pos="268605" algn="l"/>
                <a:tab pos="538163" algn="l"/>
                <a:tab pos="807720" algn="l"/>
                <a:tab pos="1077278" algn="l"/>
                <a:tab pos="1346835" algn="l"/>
                <a:tab pos="1616393" algn="l"/>
                <a:tab pos="1885950" algn="l"/>
                <a:tab pos="2155508" algn="l"/>
                <a:tab pos="2425065" algn="l"/>
                <a:tab pos="2694623" algn="l"/>
                <a:tab pos="2964180" algn="l"/>
                <a:tab pos="3233738" algn="l"/>
                <a:tab pos="3503295" algn="l"/>
                <a:tab pos="3772853" algn="l"/>
                <a:tab pos="4042410" algn="l"/>
                <a:tab pos="4311968" algn="l"/>
                <a:tab pos="4581525" algn="l"/>
                <a:tab pos="4851083" algn="l"/>
                <a:tab pos="5120640" algn="l"/>
                <a:tab pos="5390198" algn="l"/>
              </a:tabLst>
              <a:defRPr/>
            </a:pPr>
            <a:r>
              <a:rPr lang="en-US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Awareness raising		→ NROs UPDATE, leaflets, factsheets, 								</a:t>
            </a:r>
            <a:r>
              <a:rPr lang="en-US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NRO </a:t>
            </a:r>
            <a:r>
              <a:rPr lang="en-US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</a:p>
          <a:p>
            <a:pPr marL="754380" lvl="2" indent="-205740">
              <a:buFont typeface="Wingdings" panose="05000000000000000000" pitchFamily="2" charset="2"/>
              <a:buChar char="ü"/>
              <a:tabLst>
                <a:tab pos="0" algn="l"/>
                <a:tab pos="268605" algn="l"/>
                <a:tab pos="538163" algn="l"/>
                <a:tab pos="807720" algn="l"/>
                <a:tab pos="1077278" algn="l"/>
                <a:tab pos="1346835" algn="l"/>
                <a:tab pos="1616393" algn="l"/>
                <a:tab pos="1885950" algn="l"/>
                <a:tab pos="2155508" algn="l"/>
                <a:tab pos="2425065" algn="l"/>
                <a:tab pos="2694623" algn="l"/>
                <a:tab pos="2964180" algn="l"/>
                <a:tab pos="3233738" algn="l"/>
                <a:tab pos="3503295" algn="l"/>
                <a:tab pos="3772853" algn="l"/>
                <a:tab pos="4042410" algn="l"/>
                <a:tab pos="4311968" algn="l"/>
                <a:tab pos="4581525" algn="l"/>
                <a:tab pos="4851083" algn="l"/>
                <a:tab pos="5120640" algn="l"/>
                <a:tab pos="5390198" algn="l"/>
              </a:tabLst>
              <a:defRPr/>
            </a:pPr>
            <a:r>
              <a:rPr lang="en-US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Reminding to report	 	→ automatic reminders</a:t>
            </a:r>
          </a:p>
          <a:p>
            <a:pPr marL="754380" lvl="2" indent="-205740">
              <a:buFont typeface="Wingdings" panose="05000000000000000000" pitchFamily="2" charset="2"/>
              <a:buChar char="ü"/>
              <a:tabLst>
                <a:tab pos="0" algn="l"/>
                <a:tab pos="268605" algn="l"/>
                <a:tab pos="538163" algn="l"/>
                <a:tab pos="807720" algn="l"/>
                <a:tab pos="1077278" algn="l"/>
                <a:tab pos="1346835" algn="l"/>
                <a:tab pos="1616393" algn="l"/>
                <a:tab pos="1885950" algn="l"/>
                <a:tab pos="2155508" algn="l"/>
                <a:tab pos="2425065" algn="l"/>
                <a:tab pos="2694623" algn="l"/>
                <a:tab pos="2964180" algn="l"/>
                <a:tab pos="3233738" algn="l"/>
                <a:tab pos="3503295" algn="l"/>
                <a:tab pos="3772853" algn="l"/>
                <a:tab pos="4042410" algn="l"/>
                <a:tab pos="4311968" algn="l"/>
                <a:tab pos="4581525" algn="l"/>
                <a:tab pos="4851083" algn="l"/>
                <a:tab pos="5120640" algn="l"/>
                <a:tab pos="5390198" algn="l"/>
              </a:tabLst>
              <a:defRPr/>
            </a:pPr>
            <a:r>
              <a:rPr lang="en-US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Educational materials		→ Procedures, Guide, e-learning</a:t>
            </a:r>
          </a:p>
          <a:p>
            <a:pPr marL="754380" lvl="2" indent="-205740">
              <a:buFont typeface="Wingdings" panose="05000000000000000000" pitchFamily="2" charset="2"/>
              <a:buChar char="ü"/>
              <a:tabLst>
                <a:tab pos="0" algn="l"/>
                <a:tab pos="268605" algn="l"/>
                <a:tab pos="538163" algn="l"/>
                <a:tab pos="807720" algn="l"/>
                <a:tab pos="1077278" algn="l"/>
                <a:tab pos="1346835" algn="l"/>
                <a:tab pos="1616393" algn="l"/>
                <a:tab pos="1885950" algn="l"/>
                <a:tab pos="2155508" algn="l"/>
                <a:tab pos="2425065" algn="l"/>
                <a:tab pos="2694623" algn="l"/>
                <a:tab pos="2964180" algn="l"/>
                <a:tab pos="3233738" algn="l"/>
                <a:tab pos="3503295" algn="l"/>
                <a:tab pos="3772853" algn="l"/>
                <a:tab pos="4042410" algn="l"/>
                <a:tab pos="4311968" algn="l"/>
                <a:tab pos="4581525" algn="l"/>
                <a:tab pos="4851083" algn="l"/>
                <a:tab pos="5120640" algn="l"/>
                <a:tab pos="5390198" algn="l"/>
              </a:tabLst>
              <a:defRPr/>
            </a:pPr>
            <a:r>
              <a:rPr lang="en-US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Removal of IT barriers		→ New technology for IPP</a:t>
            </a:r>
          </a:p>
          <a:p>
            <a:endParaRPr lang="en-US" sz="840" dirty="0"/>
          </a:p>
        </p:txBody>
      </p:sp>
      <p:sp>
        <p:nvSpPr>
          <p:cNvPr id="6" name="TextBox 5"/>
          <p:cNvSpPr txBox="1"/>
          <p:nvPr/>
        </p:nvSpPr>
        <p:spPr>
          <a:xfrm>
            <a:off x="2381658" y="1452493"/>
            <a:ext cx="1263774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IC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meeting: December 2017: Agreed to establish a sub-group on NROs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21844" y="1452750"/>
            <a:ext cx="1286914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2nd IC meeting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May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 agree the Oversight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 for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NROs activities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85170" y="1641543"/>
            <a:ext cx="128691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 to now: on going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23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28656" y="2529327"/>
            <a:ext cx="2394585" cy="1102995"/>
            <a:chOff x="2523759" y="4215545"/>
            <a:chExt cx="3990975" cy="183832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3759" y="4215545"/>
              <a:ext cx="3990975" cy="1838325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906107" y="4215545"/>
              <a:ext cx="1371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840" dirty="0"/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1166519" y="321099"/>
            <a:ext cx="5064370" cy="548640"/>
          </a:xfrm>
          <a:prstGeom prst="rect">
            <a:avLst/>
          </a:prstGeom>
        </p:spPr>
        <p:txBody>
          <a:bodyPr vert="horz" lIns="54864" tIns="27432" rIns="54864" bIns="2743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48640" fontAlgn="auto">
              <a:spcAft>
                <a:spcPts val="0"/>
              </a:spcAft>
              <a:defRPr/>
            </a:pPr>
            <a:r>
              <a:rPr lang="en-US" sz="2040" b="1" dirty="0">
                <a:solidFill>
                  <a:srgbClr val="165A30"/>
                </a:solidFill>
                <a:latin typeface="Calibri" panose="020F0502020204030204"/>
                <a:ea typeface="Arial Unicode MS" panose="020B0604020202020204" pitchFamily="34" charset="-128"/>
                <a:cs typeface="Arial" panose="020B0604020202020204" pitchFamily="34" charset="0"/>
              </a:rPr>
              <a:t>1.2 NRO oversight body</a:t>
            </a:r>
            <a:endParaRPr lang="en-US" sz="2040" b="1" dirty="0">
              <a:solidFill>
                <a:srgbClr val="165A30"/>
              </a:solidFill>
              <a:latin typeface="Calibri" panose="020F0502020204030204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0186" y="1069686"/>
            <a:ext cx="4504091" cy="1288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5740" indent="-205740">
              <a:spcBef>
                <a:spcPts val="720"/>
              </a:spcBef>
              <a:spcAft>
                <a:spcPts val="360"/>
              </a:spcAft>
              <a:buFont typeface="Wingdings" panose="05000000000000000000" pitchFamily="2" charset="2"/>
              <a:buChar char="Ø"/>
              <a:tabLst>
                <a:tab pos="0" algn="l"/>
                <a:tab pos="268605" algn="l"/>
                <a:tab pos="538163" algn="l"/>
                <a:tab pos="807720" algn="l"/>
                <a:tab pos="1077278" algn="l"/>
                <a:tab pos="1346835" algn="l"/>
                <a:tab pos="1616393" algn="l"/>
                <a:tab pos="1885950" algn="l"/>
                <a:tab pos="2155508" algn="l"/>
                <a:tab pos="2425065" algn="l"/>
                <a:tab pos="2694623" algn="l"/>
                <a:tab pos="2964180" algn="l"/>
                <a:tab pos="3233738" algn="l"/>
                <a:tab pos="3503295" algn="l"/>
                <a:tab pos="3772853" algn="l"/>
                <a:tab pos="4042410" algn="l"/>
                <a:tab pos="4311968" algn="l"/>
                <a:tab pos="4581525" algn="l"/>
                <a:tab pos="4851083" algn="l"/>
                <a:tab pos="5120640" algn="l"/>
                <a:tab pos="5390198" algn="l"/>
              </a:tabLst>
              <a:defRPr/>
            </a:pPr>
            <a:r>
              <a:rPr lang="en-US" sz="168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IC NROs </a:t>
            </a:r>
            <a:r>
              <a:rPr lang="en-US" sz="168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</a:t>
            </a:r>
          </a:p>
          <a:p>
            <a:pPr marL="480060" lvl="1" indent="-205740">
              <a:buFont typeface="Wingdings" panose="05000000000000000000" pitchFamily="2" charset="2"/>
              <a:buChar char="ü"/>
              <a:tabLst>
                <a:tab pos="0" algn="l"/>
                <a:tab pos="268605" algn="l"/>
                <a:tab pos="538163" algn="l"/>
                <a:tab pos="807720" algn="l"/>
                <a:tab pos="1077278" algn="l"/>
                <a:tab pos="1346835" algn="l"/>
                <a:tab pos="1616393" algn="l"/>
                <a:tab pos="1885950" algn="l"/>
                <a:tab pos="2155508" algn="l"/>
                <a:tab pos="2425065" algn="l"/>
                <a:tab pos="2694623" algn="l"/>
                <a:tab pos="2964180" algn="l"/>
                <a:tab pos="3233738" algn="l"/>
                <a:tab pos="3503295" algn="l"/>
                <a:tab pos="3772853" algn="l"/>
                <a:tab pos="4042410" algn="l"/>
                <a:tab pos="4311968" algn="l"/>
                <a:tab pos="4581525" algn="l"/>
                <a:tab pos="4851083" algn="l"/>
                <a:tab pos="5120640" algn="l"/>
                <a:tab pos="5390198" algn="l"/>
              </a:tabLst>
              <a:defRPr/>
            </a:pPr>
            <a:r>
              <a:rPr lang="en-US" sz="144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Sally Jennings, New </a:t>
            </a:r>
            <a:r>
              <a:rPr lang="en-US" sz="144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Zealand (</a:t>
            </a:r>
            <a:r>
              <a:rPr lang="en-US" sz="144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Lead)</a:t>
            </a:r>
            <a:endParaRPr lang="en-US" sz="144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0060" lvl="1" indent="-205740">
              <a:buFont typeface="Wingdings" panose="05000000000000000000" pitchFamily="2" charset="2"/>
              <a:buChar char="ü"/>
              <a:tabLst>
                <a:tab pos="0" algn="l"/>
                <a:tab pos="268605" algn="l"/>
                <a:tab pos="538163" algn="l"/>
                <a:tab pos="807720" algn="l"/>
                <a:tab pos="1077278" algn="l"/>
                <a:tab pos="1346835" algn="l"/>
                <a:tab pos="1616393" algn="l"/>
                <a:tab pos="1885950" algn="l"/>
                <a:tab pos="2155508" algn="l"/>
                <a:tab pos="2425065" algn="l"/>
                <a:tab pos="2694623" algn="l"/>
                <a:tab pos="2964180" algn="l"/>
                <a:tab pos="3233738" algn="l"/>
                <a:tab pos="3503295" algn="l"/>
                <a:tab pos="3772853" algn="l"/>
                <a:tab pos="4042410" algn="l"/>
                <a:tab pos="4311968" algn="l"/>
                <a:tab pos="4581525" algn="l"/>
                <a:tab pos="4851083" algn="l"/>
                <a:tab pos="5120640" algn="l"/>
                <a:tab pos="5390198" algn="l"/>
              </a:tabLst>
              <a:defRPr/>
            </a:pPr>
            <a:r>
              <a:rPr lang="en-US" sz="14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sz="14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Olga LAVRENTJEVA, Estonia, </a:t>
            </a:r>
            <a:endParaRPr lang="en-US" sz="14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0060" lvl="1" indent="-205740">
              <a:buFont typeface="Wingdings" panose="05000000000000000000" pitchFamily="2" charset="2"/>
              <a:buChar char="ü"/>
              <a:tabLst>
                <a:tab pos="0" algn="l"/>
                <a:tab pos="268605" algn="l"/>
                <a:tab pos="538163" algn="l"/>
                <a:tab pos="807720" algn="l"/>
                <a:tab pos="1077278" algn="l"/>
                <a:tab pos="1346835" algn="l"/>
                <a:tab pos="1616393" algn="l"/>
                <a:tab pos="1885950" algn="l"/>
                <a:tab pos="2155508" algn="l"/>
                <a:tab pos="2425065" algn="l"/>
                <a:tab pos="2694623" algn="l"/>
                <a:tab pos="2964180" algn="l"/>
                <a:tab pos="3233738" algn="l"/>
                <a:tab pos="3503295" algn="l"/>
                <a:tab pos="3772853" algn="l"/>
                <a:tab pos="4042410" algn="l"/>
                <a:tab pos="4311968" algn="l"/>
                <a:tab pos="4581525" algn="l"/>
                <a:tab pos="4851083" algn="l"/>
                <a:tab pos="5120640" algn="l"/>
                <a:tab pos="5390198" algn="l"/>
              </a:tabLst>
              <a:defRPr/>
            </a:pPr>
            <a:r>
              <a:rPr lang="en-US" sz="144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sz="144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Magda GONZALEZ ARROYO, Costa </a:t>
            </a:r>
            <a:r>
              <a:rPr lang="en-US" sz="144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Rica</a:t>
            </a:r>
          </a:p>
          <a:p>
            <a:pPr marL="480060" lvl="1" indent="-205740">
              <a:buFont typeface="Wingdings" panose="05000000000000000000" pitchFamily="2" charset="2"/>
              <a:buChar char="ü"/>
              <a:tabLst>
                <a:tab pos="0" algn="l"/>
                <a:tab pos="268605" algn="l"/>
                <a:tab pos="538163" algn="l"/>
                <a:tab pos="807720" algn="l"/>
                <a:tab pos="1077278" algn="l"/>
                <a:tab pos="1346835" algn="l"/>
                <a:tab pos="1616393" algn="l"/>
                <a:tab pos="1885950" algn="l"/>
                <a:tab pos="2155508" algn="l"/>
                <a:tab pos="2425065" algn="l"/>
                <a:tab pos="2694623" algn="l"/>
                <a:tab pos="2964180" algn="l"/>
                <a:tab pos="3233738" algn="l"/>
                <a:tab pos="3503295" algn="l"/>
                <a:tab pos="3772853" algn="l"/>
                <a:tab pos="4042410" algn="l"/>
                <a:tab pos="4311968" algn="l"/>
                <a:tab pos="4581525" algn="l"/>
                <a:tab pos="4851083" algn="l"/>
                <a:tab pos="5120640" algn="l"/>
                <a:tab pos="5390198" algn="l"/>
              </a:tabLst>
              <a:defRPr/>
            </a:pPr>
            <a:r>
              <a:rPr lang="en-US" sz="144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n-US" sz="144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Mamoun</a:t>
            </a:r>
            <a:r>
              <a:rPr lang="en-US" sz="144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ALBAKRI, </a:t>
            </a:r>
            <a:r>
              <a:rPr lang="en-US" sz="14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Amman, Jordan </a:t>
            </a:r>
          </a:p>
        </p:txBody>
      </p:sp>
    </p:spTree>
    <p:extLst>
      <p:ext uri="{BB962C8B-B14F-4D97-AF65-F5344CB8AC3E}">
        <p14:creationId xmlns:p14="http://schemas.microsoft.com/office/powerpoint/2010/main" val="179653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9877" y="348870"/>
            <a:ext cx="15520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864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  <a:hlinkClick r:id="rId3"/>
              </a:rPr>
              <a:t>NROs e-learning course</a:t>
            </a:r>
            <a:endParaRPr lang="en-US" sz="11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662768"/>
            <a:ext cx="3225800" cy="3452032"/>
            <a:chOff x="0" y="1002722"/>
            <a:chExt cx="3317330" cy="306878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02722"/>
              <a:ext cx="3300517" cy="212971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29" y="3062879"/>
              <a:ext cx="3234801" cy="1008630"/>
            </a:xfrm>
            <a:prstGeom prst="rect">
              <a:avLst/>
            </a:prstGeom>
          </p:spPr>
        </p:pic>
      </p:grpSp>
      <p:sp>
        <p:nvSpPr>
          <p:cNvPr id="12" name="Title 1"/>
          <p:cNvSpPr txBox="1">
            <a:spLocks/>
          </p:cNvSpPr>
          <p:nvPr/>
        </p:nvSpPr>
        <p:spPr>
          <a:xfrm>
            <a:off x="1082632" y="-18216"/>
            <a:ext cx="5289452" cy="548640"/>
          </a:xfrm>
          <a:prstGeom prst="rect">
            <a:avLst/>
          </a:prstGeom>
        </p:spPr>
        <p:txBody>
          <a:bodyPr vert="horz" lIns="54864" tIns="27432" rIns="54864" bIns="2743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48640" fontAlgn="auto">
              <a:spcAft>
                <a:spcPts val="0"/>
              </a:spcAft>
              <a:defRPr/>
            </a:pPr>
            <a:r>
              <a:rPr lang="en-US" sz="2040" b="1" dirty="0" smtClean="0">
                <a:solidFill>
                  <a:srgbClr val="165A30"/>
                </a:solidFill>
                <a:latin typeface="Calibri" panose="020F0502020204030204"/>
                <a:ea typeface="Arial Unicode MS" panose="020B0604020202020204" pitchFamily="34" charset="-128"/>
                <a:cs typeface="Arial" panose="020B0604020202020204" pitchFamily="34" charset="0"/>
              </a:rPr>
              <a:t>2.1 </a:t>
            </a:r>
            <a:r>
              <a:rPr lang="en-US" sz="2040" b="1" dirty="0">
                <a:solidFill>
                  <a:srgbClr val="165A30"/>
                </a:solidFill>
                <a:latin typeface="Calibri" panose="020F0502020204030204"/>
                <a:ea typeface="Arial Unicode MS" panose="020B0604020202020204" pitchFamily="34" charset="-128"/>
                <a:cs typeface="Arial" panose="020B0604020202020204" pitchFamily="34" charset="0"/>
              </a:rPr>
              <a:t>NROs recent achievements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387" y="662767"/>
            <a:ext cx="2660533" cy="339276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44974" y="662767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1224980" y="371047"/>
            <a:ext cx="1306746" cy="505221"/>
          </a:xfrm>
          <a:prstGeom prst="cloudCallout">
            <a:avLst/>
          </a:prstGeom>
          <a:solidFill>
            <a:srgbClr val="00B0F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486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1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5486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E-learning </a:t>
            </a:r>
            <a:r>
              <a:rPr lang="en-GB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</a:t>
            </a:r>
            <a:endParaRPr lang="en-US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5486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8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2169493" y="2180239"/>
            <a:ext cx="978408" cy="93133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236007" y="546634"/>
            <a:ext cx="2079194" cy="3508898"/>
            <a:chOff x="5236007" y="546634"/>
            <a:chExt cx="2079194" cy="350889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6007" y="546634"/>
              <a:ext cx="2079194" cy="350889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913732" y="1584939"/>
              <a:ext cx="76014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dirty="0" err="1" smtClean="0"/>
                <a:t>Name:XX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0609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82632" y="-18216"/>
            <a:ext cx="5289452" cy="548640"/>
          </a:xfrm>
          <a:prstGeom prst="rect">
            <a:avLst/>
          </a:prstGeom>
        </p:spPr>
        <p:txBody>
          <a:bodyPr vert="horz" lIns="54864" tIns="27432" rIns="54864" bIns="2743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48640" fontAlgn="auto">
              <a:spcAft>
                <a:spcPts val="0"/>
              </a:spcAft>
              <a:defRPr/>
            </a:pPr>
            <a:r>
              <a:rPr lang="en-US" sz="2040" b="1" dirty="0" smtClean="0">
                <a:solidFill>
                  <a:srgbClr val="165A30"/>
                </a:solidFill>
                <a:latin typeface="Calibri" panose="020F0502020204030204"/>
                <a:ea typeface="Arial Unicode MS" panose="020B0604020202020204" pitchFamily="34" charset="-128"/>
                <a:cs typeface="Arial" panose="020B0604020202020204" pitchFamily="34" charset="0"/>
              </a:rPr>
              <a:t>2.2 </a:t>
            </a:r>
            <a:r>
              <a:rPr lang="en-US" sz="2040" b="1" dirty="0" smtClean="0">
                <a:solidFill>
                  <a:srgbClr val="165A30"/>
                </a:solidFill>
                <a:latin typeface="Calibri" panose="020F0502020204030204"/>
                <a:ea typeface="Arial Unicode MS" panose="020B0604020202020204" pitchFamily="34" charset="-128"/>
                <a:cs typeface="Arial" panose="020B0604020202020204" pitchFamily="34" charset="0"/>
              </a:rPr>
              <a:t>NROs recent achievements </a:t>
            </a:r>
            <a:endParaRPr lang="en-US" sz="2040" b="1" dirty="0">
              <a:solidFill>
                <a:srgbClr val="165A30"/>
              </a:solidFill>
              <a:latin typeface="Calibri" panose="020F0502020204030204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9694" y="320734"/>
            <a:ext cx="1421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864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  <a:hlinkClick r:id="rId3"/>
              </a:rPr>
              <a:t>Pest report bulletin</a:t>
            </a:r>
            <a:endParaRPr lang="en-US" sz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19309" y="659690"/>
            <a:ext cx="2895891" cy="3268353"/>
            <a:chOff x="3001679" y="969041"/>
            <a:chExt cx="2895891" cy="326835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1679" y="969041"/>
              <a:ext cx="2895891" cy="206746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3180" y="3070184"/>
              <a:ext cx="2874390" cy="1167210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70290"/>
            <a:ext cx="4419309" cy="258588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749040" y="1346953"/>
            <a:ext cx="691770" cy="4279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538602" y="3204819"/>
            <a:ext cx="782700" cy="123915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19562" y="2704294"/>
            <a:ext cx="820779" cy="4279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2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1222" y="480907"/>
            <a:ext cx="2083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864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Subscription to NROs report</a:t>
            </a:r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08032" y="0"/>
            <a:ext cx="5289452" cy="548640"/>
          </a:xfrm>
          <a:prstGeom prst="rect">
            <a:avLst/>
          </a:prstGeom>
        </p:spPr>
        <p:txBody>
          <a:bodyPr vert="horz" lIns="54864" tIns="27432" rIns="54864" bIns="2743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48640" fontAlgn="auto">
              <a:spcAft>
                <a:spcPts val="0"/>
              </a:spcAft>
              <a:defRPr/>
            </a:pPr>
            <a:r>
              <a:rPr lang="en-US" sz="2040" b="1" dirty="0" smtClean="0">
                <a:solidFill>
                  <a:srgbClr val="165A30"/>
                </a:solidFill>
                <a:latin typeface="Calibri" panose="020F0502020204030204"/>
                <a:ea typeface="Arial Unicode MS" panose="020B0604020202020204" pitchFamily="34" charset="-128"/>
                <a:cs typeface="Arial" panose="020B0604020202020204" pitchFamily="34" charset="0"/>
              </a:rPr>
              <a:t>2.3 </a:t>
            </a:r>
            <a:r>
              <a:rPr lang="en-US" sz="2040" b="1" dirty="0" smtClean="0">
                <a:solidFill>
                  <a:srgbClr val="165A30"/>
                </a:solidFill>
                <a:latin typeface="Calibri" panose="020F0502020204030204"/>
                <a:ea typeface="Arial Unicode MS" panose="020B0604020202020204" pitchFamily="34" charset="-128"/>
                <a:cs typeface="Arial" panose="020B0604020202020204" pitchFamily="34" charset="0"/>
              </a:rPr>
              <a:t>NROs recent achievements </a:t>
            </a:r>
            <a:endParaRPr lang="en-US" sz="2040" b="1" dirty="0">
              <a:solidFill>
                <a:srgbClr val="165A30"/>
              </a:solidFill>
              <a:latin typeface="Calibri" panose="020F0502020204030204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451310" y="1552028"/>
            <a:ext cx="2994918" cy="1703749"/>
            <a:chOff x="1799375" y="1238813"/>
            <a:chExt cx="4029637" cy="235300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9375" y="1238813"/>
              <a:ext cx="4029637" cy="235300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938867" y="1430867"/>
              <a:ext cx="1710266" cy="9844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352756" y="2714681"/>
            <a:ext cx="1382686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864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80" b="1" dirty="0">
                <a:solidFill>
                  <a:srgbClr val="FF0000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IN PROGRESS</a:t>
            </a:r>
            <a:endParaRPr lang="en-US" sz="1680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0315" y="1342762"/>
            <a:ext cx="2438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Notification email will be send to subscribers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email. Subscribers can choose reports in which they are interested.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62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50139" y="538273"/>
            <a:ext cx="5064370" cy="366077"/>
          </a:xfrm>
          <a:prstGeom prst="rect">
            <a:avLst/>
          </a:prstGeom>
        </p:spPr>
        <p:txBody>
          <a:bodyPr vert="horz" lIns="54864" tIns="27432" rIns="54864" bIns="2743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48640" fontAlgn="auto">
              <a:spcAft>
                <a:spcPts val="0"/>
              </a:spcAft>
              <a:defRPr/>
            </a:pPr>
            <a:r>
              <a:rPr lang="en-US" altLang="zh-CN" sz="1920" b="1" dirty="0" smtClean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Arial Unicode MS" panose="020B0604020202020204" pitchFamily="34" charset="-128"/>
                <a:cs typeface="Arial" panose="020B0604020202020204" pitchFamily="34" charset="0"/>
              </a:rPr>
              <a:t>3</a:t>
            </a:r>
            <a:r>
              <a:rPr lang="en-US" sz="1920" b="1" dirty="0" smtClean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1920" b="1" dirty="0">
                <a:solidFill>
                  <a:srgbClr val="165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Arial Unicode MS" panose="020B0604020202020204" pitchFamily="34" charset="-128"/>
                <a:cs typeface="Arial" panose="020B0604020202020204" pitchFamily="34" charset="0"/>
              </a:rPr>
              <a:t>FAQs and Guidance links</a:t>
            </a:r>
            <a:endParaRPr lang="en-US" sz="192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548640" fontAlgn="auto">
              <a:spcAft>
                <a:spcPts val="0"/>
              </a:spcAft>
              <a:defRPr/>
            </a:pPr>
            <a:endParaRPr lang="en-US" sz="1920" b="1" dirty="0">
              <a:solidFill>
                <a:srgbClr val="165A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0139" y="721312"/>
            <a:ext cx="5690928" cy="259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5740" indent="-205740" defTabSz="548640" eaLnBrk="1" fontAlgn="auto" hangingPunct="1">
              <a:spcBef>
                <a:spcPts val="360"/>
              </a:spcBef>
              <a:spcAft>
                <a:spcPts val="360"/>
              </a:spcAft>
              <a:buFont typeface="Wingdings" panose="05000000000000000000" pitchFamily="2" charset="2"/>
              <a:buChar char="Ø"/>
              <a:tabLst>
                <a:tab pos="0" algn="l"/>
                <a:tab pos="268605" algn="l"/>
                <a:tab pos="538163" algn="l"/>
                <a:tab pos="807720" algn="l"/>
                <a:tab pos="1077278" algn="l"/>
                <a:tab pos="1346835" algn="l"/>
                <a:tab pos="1616393" algn="l"/>
                <a:tab pos="1885950" algn="l"/>
                <a:tab pos="2155508" algn="l"/>
                <a:tab pos="2425065" algn="l"/>
                <a:tab pos="2694623" algn="l"/>
                <a:tab pos="2964180" algn="l"/>
                <a:tab pos="3233738" algn="l"/>
                <a:tab pos="3503295" algn="l"/>
                <a:tab pos="3772853" algn="l"/>
                <a:tab pos="4042410" algn="l"/>
                <a:tab pos="4311968" algn="l"/>
                <a:tab pos="4581525" algn="l"/>
                <a:tab pos="4851083" algn="l"/>
                <a:tab pos="5120640" algn="l"/>
                <a:tab pos="5390198" algn="l"/>
              </a:tabLst>
              <a:defRPr/>
            </a:pPr>
            <a:r>
              <a:rPr lang="en-GB" sz="1440" b="1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rPr>
              <a:t>NRO Guide: </a:t>
            </a:r>
            <a:r>
              <a:rPr lang="en-GB" sz="1080" b="1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  <a:hlinkClick r:id="rId2"/>
              </a:rPr>
              <a:t>https://www.ippc.int/en/publications/80405</a:t>
            </a:r>
            <a:r>
              <a:rPr lang="en-GB" sz="1080" b="1" dirty="0" smtClean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  <a:hlinkClick r:id="rId2"/>
              </a:rPr>
              <a:t>/</a:t>
            </a:r>
            <a:endParaRPr lang="en-GB" sz="1080" b="1" dirty="0" smtClean="0">
              <a:solidFill>
                <a:prstClr val="black"/>
              </a:solidFill>
              <a:latin typeface="Calibri"/>
              <a:ea typeface="+mn-ea"/>
              <a:cs typeface="Arial" panose="020B0604020202020204" pitchFamily="34" charset="0"/>
            </a:endParaRPr>
          </a:p>
          <a:p>
            <a:pPr marL="205740" indent="-205740" defTabSz="548640" eaLnBrk="1" fontAlgn="auto" hangingPunct="1">
              <a:spcBef>
                <a:spcPts val="360"/>
              </a:spcBef>
              <a:spcAft>
                <a:spcPts val="360"/>
              </a:spcAft>
              <a:buFont typeface="Wingdings" panose="05000000000000000000" pitchFamily="2" charset="2"/>
              <a:buChar char="Ø"/>
              <a:tabLst>
                <a:tab pos="0" algn="l"/>
                <a:tab pos="268605" algn="l"/>
                <a:tab pos="538163" algn="l"/>
                <a:tab pos="807720" algn="l"/>
                <a:tab pos="1077278" algn="l"/>
                <a:tab pos="1346835" algn="l"/>
                <a:tab pos="1616393" algn="l"/>
                <a:tab pos="1885950" algn="l"/>
                <a:tab pos="2155508" algn="l"/>
                <a:tab pos="2425065" algn="l"/>
                <a:tab pos="2694623" algn="l"/>
                <a:tab pos="2964180" algn="l"/>
                <a:tab pos="3233738" algn="l"/>
                <a:tab pos="3503295" algn="l"/>
                <a:tab pos="3772853" algn="l"/>
                <a:tab pos="4042410" algn="l"/>
                <a:tab pos="4311968" algn="l"/>
                <a:tab pos="4581525" algn="l"/>
                <a:tab pos="4851083" algn="l"/>
                <a:tab pos="5120640" algn="l"/>
                <a:tab pos="5390198" algn="l"/>
              </a:tabLst>
              <a:defRPr/>
            </a:pPr>
            <a:r>
              <a:rPr lang="en-GB" sz="1440" b="1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rPr>
              <a:t>Pest report bulletin</a:t>
            </a:r>
            <a:r>
              <a:rPr lang="en-GB" sz="1440" b="1" dirty="0" smtClean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lang="en-GB" sz="1080" b="1" dirty="0" smtClean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  <a:hlinkClick r:id="rId3"/>
              </a:rPr>
              <a:t>https</a:t>
            </a:r>
            <a:r>
              <a:rPr lang="en-GB" sz="1080" b="1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  <a:hlinkClick r:id="rId3"/>
              </a:rPr>
              <a:t>://www.ippc.int/en/countries/reportingsystem-summary/all/</a:t>
            </a:r>
            <a:endParaRPr lang="en-GB" sz="1080" b="1" dirty="0">
              <a:solidFill>
                <a:prstClr val="black"/>
              </a:solidFill>
              <a:latin typeface="Calibri"/>
              <a:ea typeface="+mn-ea"/>
              <a:cs typeface="Arial" panose="020B0604020202020204" pitchFamily="34" charset="0"/>
            </a:endParaRPr>
          </a:p>
          <a:p>
            <a:pPr marL="205740" indent="-205740" defTabSz="548640" eaLnBrk="1" fontAlgn="auto" hangingPunct="1">
              <a:spcBef>
                <a:spcPts val="360"/>
              </a:spcBef>
              <a:spcAft>
                <a:spcPts val="360"/>
              </a:spcAft>
              <a:buFont typeface="Wingdings" panose="05000000000000000000" pitchFamily="2" charset="2"/>
              <a:buChar char="Ø"/>
              <a:tabLst>
                <a:tab pos="0" algn="l"/>
                <a:tab pos="268605" algn="l"/>
                <a:tab pos="538163" algn="l"/>
                <a:tab pos="807720" algn="l"/>
                <a:tab pos="1077278" algn="l"/>
                <a:tab pos="1346835" algn="l"/>
                <a:tab pos="1616393" algn="l"/>
                <a:tab pos="1885950" algn="l"/>
                <a:tab pos="2155508" algn="l"/>
                <a:tab pos="2425065" algn="l"/>
                <a:tab pos="2694623" algn="l"/>
                <a:tab pos="2964180" algn="l"/>
                <a:tab pos="3233738" algn="l"/>
                <a:tab pos="3503295" algn="l"/>
                <a:tab pos="3772853" algn="l"/>
                <a:tab pos="4042410" algn="l"/>
                <a:tab pos="4311968" algn="l"/>
                <a:tab pos="4581525" algn="l"/>
                <a:tab pos="4851083" algn="l"/>
                <a:tab pos="5120640" algn="l"/>
                <a:tab pos="5390198" algn="l"/>
              </a:tabLst>
              <a:defRPr/>
            </a:pPr>
            <a:r>
              <a:rPr lang="en-US" sz="1440" b="1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rPr>
              <a:t>Factsheets on each NRO: </a:t>
            </a:r>
            <a:r>
              <a:rPr lang="en-US" sz="1080" b="1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  <a:hlinkClick r:id="rId4"/>
              </a:rPr>
              <a:t>https://www.ippc.int/en/core-activities/information-exchange/nro/</a:t>
            </a:r>
            <a:endParaRPr lang="en-US" sz="1080" b="1" dirty="0">
              <a:solidFill>
                <a:prstClr val="black"/>
              </a:solidFill>
              <a:latin typeface="Calibri"/>
              <a:ea typeface="+mn-ea"/>
              <a:cs typeface="Arial" panose="020B0604020202020204" pitchFamily="34" charset="0"/>
            </a:endParaRPr>
          </a:p>
          <a:p>
            <a:pPr marL="205740" indent="-205740" defTabSz="548640" eaLnBrk="1" fontAlgn="auto" hangingPunct="1">
              <a:spcBef>
                <a:spcPts val="360"/>
              </a:spcBef>
              <a:spcAft>
                <a:spcPts val="360"/>
              </a:spcAft>
              <a:buFont typeface="Wingdings" panose="05000000000000000000" pitchFamily="2" charset="2"/>
              <a:buChar char="Ø"/>
              <a:tabLst>
                <a:tab pos="0" algn="l"/>
                <a:tab pos="268605" algn="l"/>
                <a:tab pos="538163" algn="l"/>
                <a:tab pos="807720" algn="l"/>
                <a:tab pos="1077278" algn="l"/>
                <a:tab pos="1346835" algn="l"/>
                <a:tab pos="1616393" algn="l"/>
                <a:tab pos="1885950" algn="l"/>
                <a:tab pos="2155508" algn="l"/>
                <a:tab pos="2425065" algn="l"/>
                <a:tab pos="2694623" algn="l"/>
                <a:tab pos="2964180" algn="l"/>
                <a:tab pos="3233738" algn="l"/>
                <a:tab pos="3503295" algn="l"/>
                <a:tab pos="3772853" algn="l"/>
                <a:tab pos="4042410" algn="l"/>
                <a:tab pos="4311968" algn="l"/>
                <a:tab pos="4581525" algn="l"/>
                <a:tab pos="4851083" algn="l"/>
                <a:tab pos="5120640" algn="l"/>
                <a:tab pos="5390198" algn="l"/>
              </a:tabLst>
              <a:defRPr/>
            </a:pPr>
            <a:r>
              <a:rPr lang="en-US" sz="1440" b="1" dirty="0" smtClean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  <a:hlinkClick r:id="rId5"/>
              </a:rPr>
              <a:t>Tables </a:t>
            </a:r>
            <a:r>
              <a:rPr lang="en-US" sz="1440" b="1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  <a:hlinkClick r:id="rId5"/>
              </a:rPr>
              <a:t>(lists on NROs)</a:t>
            </a:r>
            <a:endParaRPr lang="en-US" sz="1440" b="1" dirty="0">
              <a:solidFill>
                <a:prstClr val="black"/>
              </a:solidFill>
              <a:latin typeface="Calibri"/>
              <a:ea typeface="+mn-ea"/>
              <a:cs typeface="Arial" panose="020B0604020202020204" pitchFamily="34" charset="0"/>
            </a:endParaRPr>
          </a:p>
          <a:p>
            <a:pPr marL="205740" indent="-205740" defTabSz="548640" eaLnBrk="1" fontAlgn="auto" hangingPunct="1">
              <a:spcBef>
                <a:spcPts val="360"/>
              </a:spcBef>
              <a:spcAft>
                <a:spcPts val="360"/>
              </a:spcAft>
              <a:buFont typeface="Wingdings" panose="05000000000000000000" pitchFamily="2" charset="2"/>
              <a:buChar char="Ø"/>
              <a:tabLst>
                <a:tab pos="0" algn="l"/>
                <a:tab pos="268605" algn="l"/>
                <a:tab pos="538163" algn="l"/>
                <a:tab pos="807720" algn="l"/>
                <a:tab pos="1077278" algn="l"/>
                <a:tab pos="1346835" algn="l"/>
                <a:tab pos="1616393" algn="l"/>
                <a:tab pos="1885950" algn="l"/>
                <a:tab pos="2155508" algn="l"/>
                <a:tab pos="2425065" algn="l"/>
                <a:tab pos="2694623" algn="l"/>
                <a:tab pos="2964180" algn="l"/>
                <a:tab pos="3233738" algn="l"/>
                <a:tab pos="3503295" algn="l"/>
                <a:tab pos="3772853" algn="l"/>
                <a:tab pos="4042410" algn="l"/>
                <a:tab pos="4311968" algn="l"/>
                <a:tab pos="4581525" algn="l"/>
                <a:tab pos="4851083" algn="l"/>
                <a:tab pos="5120640" algn="l"/>
                <a:tab pos="5390198" algn="l"/>
              </a:tabLst>
              <a:defRPr/>
            </a:pPr>
            <a:r>
              <a:rPr lang="en-US" sz="1440" b="1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  <a:hlinkClick r:id="rId4"/>
              </a:rPr>
              <a:t>NROs UPDATE (educational newsletter)</a:t>
            </a:r>
            <a:endParaRPr lang="en-US" sz="1440" b="1" dirty="0">
              <a:solidFill>
                <a:prstClr val="black"/>
              </a:solidFill>
              <a:latin typeface="Calibri"/>
              <a:ea typeface="+mn-ea"/>
              <a:cs typeface="Arial" panose="020B0604020202020204" pitchFamily="34" charset="0"/>
            </a:endParaRPr>
          </a:p>
          <a:p>
            <a:pPr marL="205740" indent="-205740" defTabSz="548640" eaLnBrk="1" fontAlgn="auto" hangingPunct="1">
              <a:spcBef>
                <a:spcPts val="360"/>
              </a:spcBef>
              <a:spcAft>
                <a:spcPts val="360"/>
              </a:spcAft>
              <a:buFont typeface="Wingdings" panose="05000000000000000000" pitchFamily="2" charset="2"/>
              <a:buChar char="Ø"/>
              <a:tabLst>
                <a:tab pos="0" algn="l"/>
                <a:tab pos="268605" algn="l"/>
                <a:tab pos="538163" algn="l"/>
                <a:tab pos="807720" algn="l"/>
                <a:tab pos="1077278" algn="l"/>
                <a:tab pos="1346835" algn="l"/>
                <a:tab pos="1616393" algn="l"/>
                <a:tab pos="1885950" algn="l"/>
                <a:tab pos="2155508" algn="l"/>
                <a:tab pos="2425065" algn="l"/>
                <a:tab pos="2694623" algn="l"/>
                <a:tab pos="2964180" algn="l"/>
                <a:tab pos="3233738" algn="l"/>
                <a:tab pos="3503295" algn="l"/>
                <a:tab pos="3772853" algn="l"/>
                <a:tab pos="4042410" algn="l"/>
                <a:tab pos="4311968" algn="l"/>
                <a:tab pos="4581525" algn="l"/>
                <a:tab pos="4851083" algn="l"/>
                <a:tab pos="5120640" algn="l"/>
                <a:tab pos="5390198" algn="l"/>
              </a:tabLst>
              <a:defRPr/>
            </a:pPr>
            <a:r>
              <a:rPr lang="en-US" sz="1440" b="1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rPr>
              <a:t>Statistics (summaries for CPMs and </a:t>
            </a:r>
            <a:r>
              <a:rPr lang="en-US" sz="1440" b="1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  <a:hlinkClick r:id="rId6"/>
              </a:rPr>
              <a:t>IPP live statistics</a:t>
            </a:r>
            <a:r>
              <a:rPr lang="en-US" sz="1440" b="1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rPr>
              <a:t>)</a:t>
            </a:r>
          </a:p>
          <a:p>
            <a:pPr marL="205740" indent="-205740" defTabSz="548640" eaLnBrk="1" fontAlgn="auto" hangingPunct="1">
              <a:spcBef>
                <a:spcPts val="360"/>
              </a:spcBef>
              <a:spcAft>
                <a:spcPts val="360"/>
              </a:spcAft>
              <a:buFont typeface="Wingdings" panose="05000000000000000000" pitchFamily="2" charset="2"/>
              <a:buChar char="Ø"/>
              <a:tabLst>
                <a:tab pos="0" algn="l"/>
                <a:tab pos="268605" algn="l"/>
                <a:tab pos="538163" algn="l"/>
                <a:tab pos="807720" algn="l"/>
                <a:tab pos="1077278" algn="l"/>
                <a:tab pos="1346835" algn="l"/>
                <a:tab pos="1616393" algn="l"/>
                <a:tab pos="1885950" algn="l"/>
                <a:tab pos="2155508" algn="l"/>
                <a:tab pos="2425065" algn="l"/>
                <a:tab pos="2694623" algn="l"/>
                <a:tab pos="2964180" algn="l"/>
                <a:tab pos="3233738" algn="l"/>
                <a:tab pos="3503295" algn="l"/>
                <a:tab pos="3772853" algn="l"/>
                <a:tab pos="4042410" algn="l"/>
                <a:tab pos="4311968" algn="l"/>
                <a:tab pos="4581525" algn="l"/>
                <a:tab pos="4851083" algn="l"/>
                <a:tab pos="5120640" algn="l"/>
                <a:tab pos="5390198" algn="l"/>
              </a:tabLst>
              <a:defRPr/>
            </a:pPr>
            <a:r>
              <a:rPr lang="en-GB" sz="1440" b="1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  <a:hlinkClick r:id="rId7"/>
              </a:rPr>
              <a:t>Reports lists</a:t>
            </a:r>
            <a:endParaRPr lang="en-US" sz="1440" b="1" dirty="0">
              <a:solidFill>
                <a:prstClr val="black"/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34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38953" y="1019566"/>
            <a:ext cx="352213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endParaRPr lang="fr-FR" altLang="en-US" sz="960" b="1" dirty="0">
              <a:solidFill>
                <a:schemeClr val="accent5">
                  <a:lumMod val="50000"/>
                </a:schemeClr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fr-FR" altLang="en-US" sz="96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IPPC </a:t>
            </a:r>
            <a:r>
              <a:rPr lang="fr-FR" altLang="en-US" sz="960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Secretariat</a:t>
            </a:r>
            <a:endParaRPr lang="fr-FR" altLang="en-US" sz="960" dirty="0">
              <a:solidFill>
                <a:schemeClr val="accent5">
                  <a:lumMod val="50000"/>
                </a:schemeClr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buFont typeface="Arial" charset="0"/>
              <a:buNone/>
              <a:defRPr/>
            </a:pPr>
            <a:endParaRPr lang="fr-FR" altLang="en-US" sz="960" dirty="0">
              <a:solidFill>
                <a:schemeClr val="accent5">
                  <a:lumMod val="50000"/>
                </a:schemeClr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altLang="en-US" sz="960" dirty="0">
                <a:solidFill>
                  <a:schemeClr val="accent5">
                    <a:lumMod val="50000"/>
                  </a:schemeClr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Email</a:t>
            </a:r>
            <a:r>
              <a:rPr lang="fr-FR" altLang="en-US" sz="96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: </a:t>
            </a:r>
            <a:r>
              <a:rPr lang="fr-FR" altLang="en-US" sz="96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  <a:hlinkClick r:id="rId2"/>
              </a:rPr>
              <a:t>ippc@fao.org</a:t>
            </a:r>
            <a:r>
              <a:rPr lang="fr-FR" altLang="en-US" sz="96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  </a:t>
            </a:r>
          </a:p>
          <a:p>
            <a:pPr>
              <a:buFont typeface="Arial" charset="0"/>
              <a:buNone/>
              <a:defRPr/>
            </a:pPr>
            <a:endParaRPr lang="fr-FR" altLang="en-US" sz="1000" b="1" dirty="0" smtClean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fr-FR" altLang="en-US" sz="1000" b="1" dirty="0" smtClean="0">
                <a:ea typeface="Arial Unicode MS" panose="020B0604020202020204" pitchFamily="34" charset="-128"/>
                <a:cs typeface="Arial" panose="020B0604020202020204" pitchFamily="34" charset="0"/>
              </a:rPr>
              <a:t>Qingpo </a:t>
            </a:r>
            <a:r>
              <a:rPr lang="fr-FR" altLang="en-US" sz="1000" b="1" dirty="0">
                <a:ea typeface="Arial Unicode MS" panose="020B0604020202020204" pitchFamily="34" charset="-128"/>
                <a:cs typeface="Arial" panose="020B0604020202020204" pitchFamily="34" charset="0"/>
              </a:rPr>
              <a:t>Yang, </a:t>
            </a:r>
            <a:r>
              <a:rPr lang="fr-FR" altLang="en-US" sz="1000" b="1" dirty="0" err="1">
                <a:ea typeface="Arial Unicode MS" panose="020B0604020202020204" pitchFamily="34" charset="-128"/>
                <a:cs typeface="Arial" panose="020B0604020202020204" pitchFamily="34" charset="0"/>
              </a:rPr>
              <a:t>Associate</a:t>
            </a:r>
            <a:r>
              <a:rPr lang="fr-FR" altLang="en-US" sz="1000" b="1" dirty="0">
                <a:ea typeface="Arial Unicode MS" panose="020B0604020202020204" pitchFamily="34" charset="-128"/>
                <a:cs typeface="Arial" panose="020B0604020202020204" pitchFamily="34" charset="0"/>
              </a:rPr>
              <a:t> Professional </a:t>
            </a:r>
            <a:r>
              <a:rPr lang="fr-FR" altLang="en-US" sz="1000" b="1" dirty="0" err="1">
                <a:ea typeface="Arial Unicode MS" panose="020B0604020202020204" pitchFamily="34" charset="-128"/>
                <a:cs typeface="Arial" panose="020B0604020202020204" pitchFamily="34" charset="0"/>
              </a:rPr>
              <a:t>Officer</a:t>
            </a:r>
            <a:r>
              <a:rPr lang="fr-FR" altLang="en-US" sz="1000" b="1" dirty="0">
                <a:ea typeface="Arial Unicode MS" panose="020B0604020202020204" pitchFamily="34" charset="-128"/>
                <a:cs typeface="Arial" panose="020B0604020202020204" pitchFamily="34" charset="0"/>
              </a:rPr>
              <a:t>: </a:t>
            </a:r>
            <a:r>
              <a:rPr lang="en-US" altLang="zh-CN" sz="1000" b="1" dirty="0" err="1">
                <a:ea typeface="Arial Unicode MS" panose="020B0604020202020204" pitchFamily="34" charset="-128"/>
                <a:cs typeface="Arial" panose="020B0604020202020204" pitchFamily="34" charset="0"/>
                <a:hlinkClick r:id="rId3"/>
              </a:rPr>
              <a:t>Qingpo.yang</a:t>
            </a:r>
            <a:r>
              <a:rPr lang="fr-FR" altLang="en-US" sz="1000" b="1" dirty="0">
                <a:ea typeface="Arial Unicode MS" panose="020B0604020202020204" pitchFamily="34" charset="-128"/>
                <a:cs typeface="Arial" panose="020B0604020202020204" pitchFamily="34" charset="0"/>
                <a:hlinkClick r:id="rId3"/>
              </a:rPr>
              <a:t>@fao.org</a:t>
            </a:r>
            <a:endParaRPr lang="fr-FR" altLang="en-US" sz="1000" b="1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buFont typeface="Arial" charset="0"/>
              <a:buNone/>
              <a:defRPr/>
            </a:pPr>
            <a:endParaRPr lang="fr-FR" altLang="en-US" sz="1000" b="1" dirty="0" smtClean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fr-FR" altLang="en-US" sz="1000" b="1" dirty="0" smtClean="0">
                <a:ea typeface="Arial Unicode MS" panose="020B0604020202020204" pitchFamily="34" charset="-128"/>
                <a:cs typeface="Arial" panose="020B0604020202020204" pitchFamily="34" charset="0"/>
              </a:rPr>
              <a:t>Paola </a:t>
            </a:r>
            <a:r>
              <a:rPr lang="fr-FR" altLang="en-US" sz="1000" b="1" dirty="0">
                <a:ea typeface="Arial Unicode MS" panose="020B0604020202020204" pitchFamily="34" charset="-128"/>
                <a:cs typeface="Arial" panose="020B0604020202020204" pitchFamily="34" charset="0"/>
              </a:rPr>
              <a:t>Sentinelli, IPPC </a:t>
            </a:r>
            <a:r>
              <a:rPr lang="fr-FR" altLang="en-US" sz="1000" b="1" dirty="0" err="1">
                <a:ea typeface="Arial Unicode MS" panose="020B0604020202020204" pitchFamily="34" charset="-128"/>
                <a:cs typeface="Arial" panose="020B0604020202020204" pitchFamily="34" charset="0"/>
              </a:rPr>
              <a:t>Knowledge</a:t>
            </a:r>
            <a:r>
              <a:rPr lang="fr-FR" altLang="en-US" sz="1000" b="1" dirty="0">
                <a:ea typeface="Arial Unicode MS" panose="020B0604020202020204" pitchFamily="34" charset="-128"/>
                <a:cs typeface="Arial" panose="020B0604020202020204" pitchFamily="34" charset="0"/>
              </a:rPr>
              <a:t> Manager: </a:t>
            </a:r>
            <a:r>
              <a:rPr lang="fr-FR" altLang="en-US" sz="1000" b="1" dirty="0">
                <a:ea typeface="Arial Unicode MS" panose="020B0604020202020204" pitchFamily="34" charset="-128"/>
                <a:cs typeface="Arial" panose="020B0604020202020204" pitchFamily="34" charset="0"/>
                <a:hlinkClick r:id="rId4"/>
              </a:rPr>
              <a:t>paola.sentinelli@fao.org</a:t>
            </a:r>
            <a:r>
              <a:rPr lang="fr-FR" altLang="en-US" sz="1000" b="1" dirty="0"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endParaRPr lang="fr-FR" altLang="en-US" sz="960" dirty="0">
              <a:solidFill>
                <a:schemeClr val="accent5">
                  <a:lumMod val="50000"/>
                </a:schemeClr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endParaRPr lang="fr-FR" altLang="en-US" sz="960" dirty="0">
              <a:solidFill>
                <a:schemeClr val="accent5">
                  <a:lumMod val="50000"/>
                </a:schemeClr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altLang="en-US" sz="960" dirty="0">
                <a:solidFill>
                  <a:schemeClr val="accent5">
                    <a:lumMod val="50000"/>
                  </a:schemeClr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Web:</a:t>
            </a:r>
          </a:p>
          <a:p>
            <a:pPr>
              <a:buFont typeface="Arial" charset="0"/>
              <a:buNone/>
              <a:defRPr/>
            </a:pPr>
            <a:r>
              <a:rPr lang="fr-FR" altLang="en-US" sz="960" dirty="0">
                <a:solidFill>
                  <a:srgbClr val="002060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  <a:hlinkClick r:id="rId5"/>
              </a:rPr>
              <a:t>www.fao.org</a:t>
            </a:r>
          </a:p>
          <a:p>
            <a:pPr>
              <a:buFont typeface="Arial" charset="0"/>
              <a:buNone/>
              <a:defRPr/>
            </a:pPr>
            <a:r>
              <a:rPr lang="fr-FR" altLang="en-US" sz="960" dirty="0">
                <a:solidFill>
                  <a:srgbClr val="002060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  <a:hlinkClick r:id="rId5"/>
              </a:rPr>
              <a:t>www.ippc.int</a:t>
            </a:r>
            <a:endParaRPr lang="fr-FR" altLang="en-US" sz="960" dirty="0">
              <a:solidFill>
                <a:srgbClr val="002060"/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en-US" sz="960" dirty="0">
                <a:latin typeface="+mj-lt"/>
                <a:hlinkClick r:id="rId6"/>
              </a:rPr>
              <a:t>www.fao.org/plant-health-2020</a:t>
            </a:r>
            <a:endParaRPr lang="en-US" sz="960" dirty="0">
              <a:latin typeface="+mj-lt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57567" y="470935"/>
            <a:ext cx="1575522" cy="609958"/>
          </a:xfrm>
          <a:prstGeom prst="rect">
            <a:avLst/>
          </a:prstGeom>
        </p:spPr>
        <p:txBody>
          <a:bodyPr vert="horz" lIns="54864" tIns="27432" rIns="54864" bIns="27432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640" b="1" dirty="0">
                <a:solidFill>
                  <a:srgbClr val="3E9D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Contacts</a:t>
            </a:r>
            <a:endParaRPr lang="en-US" sz="2640" b="1" dirty="0">
              <a:solidFill>
                <a:srgbClr val="3E9D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6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015" y="1050269"/>
            <a:ext cx="1961577" cy="196157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BF988E4-1DF1-9E4C-82A3-B8B244E79491}"/>
              </a:ext>
            </a:extLst>
          </p:cNvPr>
          <p:cNvGrpSpPr/>
          <p:nvPr/>
        </p:nvGrpSpPr>
        <p:grpSpPr>
          <a:xfrm>
            <a:off x="3857567" y="2845060"/>
            <a:ext cx="1952849" cy="827024"/>
            <a:chOff x="4322976" y="4129089"/>
            <a:chExt cx="3254748" cy="1378374"/>
          </a:xfrm>
        </p:grpSpPr>
        <p:sp>
          <p:nvSpPr>
            <p:cNvPr id="5" name="Rectangle 4"/>
            <p:cNvSpPr/>
            <p:nvPr/>
          </p:nvSpPr>
          <p:spPr>
            <a:xfrm>
              <a:off x="4322976" y="4129089"/>
              <a:ext cx="32547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Font typeface="Arial" charset="0"/>
                <a:buNone/>
                <a:defRPr/>
              </a:pPr>
              <a:endParaRPr lang="en-US" sz="840" b="1"/>
            </a:p>
            <a:p>
              <a:pPr algn="ctr">
                <a:buFont typeface="Arial" charset="0"/>
                <a:buNone/>
                <a:defRPr/>
              </a:pPr>
              <a:r>
                <a:rPr lang="en-US" sz="840" b="1"/>
                <a:t>  </a:t>
              </a:r>
              <a:endParaRPr lang="fr-FR" altLang="en-US" sz="840" b="1">
                <a:ea typeface="Arial Unicode MS" panose="020B060402020202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A4030AA-7080-9C40-928A-8A7A03B2B7E1}"/>
                </a:ext>
              </a:extLst>
            </p:cNvPr>
            <p:cNvGrpSpPr/>
            <p:nvPr/>
          </p:nvGrpSpPr>
          <p:grpSpPr>
            <a:xfrm>
              <a:off x="4408952" y="5126212"/>
              <a:ext cx="1797792" cy="381251"/>
              <a:chOff x="6546819" y="3737521"/>
              <a:chExt cx="2150517" cy="456052"/>
            </a:xfrm>
          </p:grpSpPr>
          <p:pic>
            <p:nvPicPr>
              <p:cNvPr id="12" name="Picture 4" descr="Risultati immagini per facebook button">
                <a:hlinkClick r:id="rId8"/>
              </p:cNvPr>
              <p:cNvPicPr>
                <a:picLocks noChangeAspect="1" noChangeArrowheads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76915" y="3737521"/>
                <a:ext cx="456052" cy="4560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Risultati immagini per twitter">
                <a:hlinkClick r:id="rId10"/>
              </p:cNvPr>
              <p:cNvPicPr>
                <a:picLocks noChangeAspect="1" noChangeArrowheads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46819" y="3737521"/>
                <a:ext cx="454970" cy="4549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6" descr="Risultati immagini per linkedin button">
                <a:hlinkClick r:id="rId12"/>
              </p:cNvPr>
              <p:cNvPicPr>
                <a:picLocks noChangeAspect="1" noChangeArrowheads="1"/>
              </p:cNvPicPr>
              <p:nvPr/>
            </p:nvPicPr>
            <p:blipFill>
              <a:blip r:embed="rId1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08092" y="3737521"/>
                <a:ext cx="454970" cy="4549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4">
                <a:hlinkClick r:id="rId14"/>
              </p:cNvPr>
              <p:cNvPicPr>
                <a:picLocks noChangeAspect="1"/>
              </p:cNvPicPr>
              <p:nvPr/>
            </p:nvPicPr>
            <p:blipFill>
              <a:blip r:embed="rId1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38186" y="3768209"/>
                <a:ext cx="559150" cy="39369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4471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YPH2020 1">
      <a:dk1>
        <a:srgbClr val="000000"/>
      </a:dk1>
      <a:lt1>
        <a:srgbClr val="FFFFFF"/>
      </a:lt1>
      <a:dk2>
        <a:srgbClr val="09466C"/>
      </a:dk2>
      <a:lt2>
        <a:srgbClr val="EEECE1"/>
      </a:lt2>
      <a:accent1>
        <a:srgbClr val="3D9D50"/>
      </a:accent1>
      <a:accent2>
        <a:srgbClr val="8FC64A"/>
      </a:accent2>
      <a:accent3>
        <a:srgbClr val="4D844F"/>
      </a:accent3>
      <a:accent4>
        <a:srgbClr val="1C804B"/>
      </a:accent4>
      <a:accent5>
        <a:srgbClr val="5A94C5"/>
      </a:accent5>
      <a:accent6>
        <a:srgbClr val="F6C233"/>
      </a:accent6>
      <a:hlink>
        <a:srgbClr val="A23350"/>
      </a:hlink>
      <a:folHlink>
        <a:srgbClr val="F79E3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390</Words>
  <Application>Microsoft Office PowerPoint</Application>
  <PresentationFormat>Custom</PresentationFormat>
  <Paragraphs>62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 Unicode MS</vt:lpstr>
      <vt:lpstr>Calibri (body)</vt:lpstr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FAO of the 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Cristina DalCin (OCCI)</dc:creator>
  <cp:lastModifiedBy>Yang, Qingpo (NSPI)</cp:lastModifiedBy>
  <cp:revision>79</cp:revision>
  <dcterms:created xsi:type="dcterms:W3CDTF">2015-09-25T08:23:42Z</dcterms:created>
  <dcterms:modified xsi:type="dcterms:W3CDTF">2020-08-28T14:13:56Z</dcterms:modified>
</cp:coreProperties>
</file>