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67" r:id="rId3"/>
    <p:sldId id="279" r:id="rId4"/>
    <p:sldId id="269" r:id="rId5"/>
    <p:sldId id="270" r:id="rId6"/>
    <p:sldId id="271" r:id="rId7"/>
    <p:sldId id="280" r:id="rId8"/>
    <p:sldId id="273" r:id="rId9"/>
    <p:sldId id="274" r:id="rId10"/>
    <p:sldId id="275" r:id="rId11"/>
    <p:sldId id="276" r:id="rId12"/>
    <p:sldId id="277" r:id="rId13"/>
    <p:sldId id="278" r:id="rId14"/>
    <p:sldId id="282" r:id="rId15"/>
    <p:sldId id="265" r:id="rId16"/>
  </p:sldIdLst>
  <p:sldSz cx="7315200" cy="4114800"/>
  <p:notesSz cx="6858000" cy="9144000"/>
  <p:defaultTex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3300"/>
    <a:srgbClr val="990000"/>
    <a:srgbClr val="FF6600"/>
    <a:srgbClr val="4C4C4E"/>
    <a:srgbClr val="EBEBEB"/>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0"/>
    <p:restoredTop sz="78467" autoAdjust="0"/>
  </p:normalViewPr>
  <p:slideViewPr>
    <p:cSldViewPr snapToGrid="0" showGuides="1">
      <p:cViewPr varScale="1">
        <p:scale>
          <a:sx n="94" d="100"/>
          <a:sy n="94" d="100"/>
        </p:scale>
        <p:origin x="12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8EE7A-B8F8-4BE3-B5BA-497F04CADDA6}"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2E642-DD37-4056-9EBE-9ECD3ED17117}" type="slidenum">
              <a:rPr lang="en-US" smtClean="0"/>
              <a:t>‹#›</a:t>
            </a:fld>
            <a:endParaRPr lang="en-US"/>
          </a:p>
        </p:txBody>
      </p:sp>
    </p:spTree>
    <p:extLst>
      <p:ext uri="{BB962C8B-B14F-4D97-AF65-F5344CB8AC3E}">
        <p14:creationId xmlns:p14="http://schemas.microsoft.com/office/powerpoint/2010/main" val="7629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Times New Roman" panose="02020603050405020304" pitchFamily="18" charset="0"/>
                <a:ea typeface="+mn-ea"/>
                <a:cs typeface="Times New Roman" panose="02020603050405020304" pitchFamily="18" charset="0"/>
              </a:rPr>
              <a:t>a report/information uploaded by a country on the IPP = official information transmitted to other countries and the Secretariat.  So report</a:t>
            </a:r>
            <a:r>
              <a:rPr lang="en-GB" sz="1200" baseline="0" dirty="0" smtClean="0">
                <a:solidFill>
                  <a:prstClr val="black"/>
                </a:solidFill>
                <a:latin typeface="Times New Roman" panose="02020603050405020304" pitchFamily="18" charset="0"/>
                <a:ea typeface="+mn-ea"/>
                <a:cs typeface="Times New Roman" panose="02020603050405020304" pitchFamily="18" charset="0"/>
              </a:rPr>
              <a:t> should not be deleted.   However, contact point can delete invalid information. </a:t>
            </a:r>
            <a:endParaRPr lang="en-GB" sz="1200" dirty="0" smtClean="0">
              <a:solidFill>
                <a:prstClr val="black"/>
              </a:solidFill>
              <a:latin typeface="Times New Roman" panose="02020603050405020304" pitchFamily="18" charset="0"/>
              <a:ea typeface="+mn-ea"/>
              <a:cs typeface="Times New Roman" panose="02020603050405020304" pitchFamily="18" charset="0"/>
            </a:endParaRP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dirty="0" smtClean="0">
                <a:solidFill>
                  <a:prstClr val="black"/>
                </a:solidFill>
                <a:latin typeface="Times New Roman" panose="02020603050405020304" pitchFamily="18" charset="0"/>
                <a:ea typeface="+mn-ea"/>
                <a:cs typeface="Times New Roman" panose="02020603050405020304" pitchFamily="18" charset="0"/>
              </a:rPr>
              <a:t>Delete all the data including removal of all files (attachments)</a:t>
            </a: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dirty="0" smtClean="0">
                <a:solidFill>
                  <a:prstClr val="black"/>
                </a:solidFill>
                <a:latin typeface="Times New Roman" panose="02020603050405020304" pitchFamily="18" charset="0"/>
                <a:ea typeface="+mn-ea"/>
                <a:cs typeface="Times New Roman" panose="02020603050405020304" pitchFamily="18" charset="0"/>
              </a:rPr>
              <a:t>Rename the report (change title and/or description) to e.g.: “</a:t>
            </a:r>
            <a:r>
              <a:rPr lang="en-GB" sz="1200" i="1" dirty="0" smtClean="0">
                <a:solidFill>
                  <a:prstClr val="black"/>
                </a:solidFill>
                <a:latin typeface="Times New Roman" panose="02020603050405020304" pitchFamily="18" charset="0"/>
                <a:ea typeface="+mn-ea"/>
                <a:cs typeface="Times New Roman" panose="02020603050405020304" pitchFamily="18" charset="0"/>
              </a:rPr>
              <a:t>Report/measures no longer valid” </a:t>
            </a:r>
            <a:r>
              <a:rPr lang="en-GB" sz="1200" dirty="0" smtClean="0">
                <a:solidFill>
                  <a:prstClr val="black"/>
                </a:solidFill>
                <a:latin typeface="Times New Roman" panose="02020603050405020304" pitchFamily="18" charset="0"/>
                <a:ea typeface="+mn-ea"/>
                <a:cs typeface="Times New Roman" panose="02020603050405020304" pitchFamily="18" charset="0"/>
              </a:rPr>
              <a:t>or “</a:t>
            </a:r>
            <a:r>
              <a:rPr lang="en-GB" sz="1200" i="1" dirty="0" smtClean="0">
                <a:solidFill>
                  <a:prstClr val="black"/>
                </a:solidFill>
                <a:latin typeface="Times New Roman" panose="02020603050405020304" pitchFamily="18" charset="0"/>
                <a:ea typeface="+mn-ea"/>
                <a:cs typeface="Times New Roman" panose="02020603050405020304" pitchFamily="18" charset="0"/>
              </a:rPr>
              <a:t>N/A”</a:t>
            </a:r>
            <a:endParaRPr lang="en-GB" sz="1200" dirty="0" smtClean="0">
              <a:solidFill>
                <a:prstClr val="black"/>
              </a:solidFill>
              <a:latin typeface="Times New Roman" panose="02020603050405020304" pitchFamily="18" charset="0"/>
              <a:ea typeface="+mn-ea"/>
              <a:cs typeface="Times New Roman" panose="02020603050405020304" pitchFamily="18" charset="0"/>
            </a:endParaRP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smtClean="0">
                <a:solidFill>
                  <a:prstClr val="black"/>
                </a:solidFill>
                <a:latin typeface="Times New Roman" panose="02020603050405020304" pitchFamily="18" charset="0"/>
                <a:ea typeface="+mn-ea"/>
                <a:cs typeface="Times New Roman" panose="02020603050405020304" pitchFamily="18" charset="0"/>
              </a:rPr>
              <a:t>IPP will save the revision as history record.</a:t>
            </a:r>
            <a:endParaRPr lang="en-GB" sz="1200" dirty="0" smtClean="0">
              <a:solidFill>
                <a:prstClr val="black"/>
              </a:solidFill>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prstClr val="black"/>
              </a:solidFill>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3</a:t>
            </a:fld>
            <a:endParaRPr lang="en-US"/>
          </a:p>
        </p:txBody>
      </p:sp>
    </p:spTree>
    <p:extLst>
      <p:ext uri="{BB962C8B-B14F-4D97-AF65-F5344CB8AC3E}">
        <p14:creationId xmlns:p14="http://schemas.microsoft.com/office/powerpoint/2010/main" val="387565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a:t>
            </a:r>
            <a:r>
              <a:rPr lang="en-GB" baseline="0" dirty="0" smtClean="0"/>
              <a:t> the nomination form need to be signed by senior officer than the new official contact point and stamped with the organization stamp. After that , IPPC Secretariat will change the name and title of Contact point.  </a:t>
            </a:r>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7</a:t>
            </a:fld>
            <a:endParaRPr lang="en-US"/>
          </a:p>
        </p:txBody>
      </p:sp>
    </p:spTree>
    <p:extLst>
      <p:ext uri="{BB962C8B-B14F-4D97-AF65-F5344CB8AC3E}">
        <p14:creationId xmlns:p14="http://schemas.microsoft.com/office/powerpoint/2010/main" val="264329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14</a:t>
            </a:fld>
            <a:endParaRPr lang="en-US"/>
          </a:p>
        </p:txBody>
      </p:sp>
    </p:spTree>
    <p:extLst>
      <p:ext uri="{BB962C8B-B14F-4D97-AF65-F5344CB8AC3E}">
        <p14:creationId xmlns:p14="http://schemas.microsoft.com/office/powerpoint/2010/main" val="1619074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sv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F3DE02-F338-F849-9658-4C1242245193}"/>
              </a:ext>
            </a:extLst>
          </p:cNvPr>
          <p:cNvSpPr/>
          <p:nvPr userDrawn="1"/>
        </p:nvSpPr>
        <p:spPr>
          <a:xfrm>
            <a:off x="0" y="0"/>
            <a:ext cx="7315200" cy="411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1220"/>
          </a:p>
        </p:txBody>
      </p:sp>
      <p:pic>
        <p:nvPicPr>
          <p:cNvPr id="8" name="Picture 7">
            <a:extLst>
              <a:ext uri="{FF2B5EF4-FFF2-40B4-BE49-F238E27FC236}">
                <a16:creationId xmlns:a16="http://schemas.microsoft.com/office/drawing/2014/main" id="{24EC142A-EA38-1944-A979-8E2F8D2E6F4D}"/>
              </a:ext>
            </a:extLst>
          </p:cNvPr>
          <p:cNvPicPr>
            <a:picLocks noChangeAspect="1"/>
          </p:cNvPicPr>
          <p:nvPr userDrawn="1"/>
        </p:nvPicPr>
        <p:blipFill>
          <a:blip r:embed="rId2"/>
          <a:stretch>
            <a:fillRect/>
          </a:stretch>
        </p:blipFill>
        <p:spPr>
          <a:xfrm>
            <a:off x="2697644" y="0"/>
            <a:ext cx="4617556" cy="4114800"/>
          </a:xfrm>
          <a:prstGeom prst="rect">
            <a:avLst/>
          </a:prstGeom>
        </p:spPr>
      </p:pic>
      <p:sp>
        <p:nvSpPr>
          <p:cNvPr id="5" name="Title 1">
            <a:extLst>
              <a:ext uri="{FF2B5EF4-FFF2-40B4-BE49-F238E27FC236}">
                <a16:creationId xmlns:a16="http://schemas.microsoft.com/office/drawing/2014/main" id="{95D8881A-0E53-6F4A-922E-43A99661552D}"/>
              </a:ext>
            </a:extLst>
          </p:cNvPr>
          <p:cNvSpPr>
            <a:spLocks noGrp="1"/>
          </p:cNvSpPr>
          <p:nvPr>
            <p:ph type="title" hasCustomPrompt="1"/>
          </p:nvPr>
        </p:nvSpPr>
        <p:spPr>
          <a:xfrm>
            <a:off x="3595200" y="1957755"/>
            <a:ext cx="3498171" cy="703385"/>
          </a:xfrm>
          <a:prstGeom prst="rect">
            <a:avLst/>
          </a:prstGeom>
        </p:spPr>
        <p:txBody>
          <a:bodyPr anchor="t"/>
          <a:lstStyle>
            <a:lvl1pPr algn="l">
              <a:defRPr sz="1830" b="1" cap="all" baseline="0">
                <a:solidFill>
                  <a:schemeClr val="bg1"/>
                </a:solidFill>
              </a:defRPr>
            </a:lvl1pPr>
          </a:lstStyle>
          <a:p>
            <a:r>
              <a:rPr lang="en-US" dirty="0"/>
              <a:t>Click to edit COVER title style</a:t>
            </a:r>
          </a:p>
        </p:txBody>
      </p:sp>
      <p:sp>
        <p:nvSpPr>
          <p:cNvPr id="9" name="Rectangle 8">
            <a:extLst>
              <a:ext uri="{FF2B5EF4-FFF2-40B4-BE49-F238E27FC236}">
                <a16:creationId xmlns:a16="http://schemas.microsoft.com/office/drawing/2014/main" id="{3BE50E81-29E3-9948-BACE-DF17D0377AA3}"/>
              </a:ext>
            </a:extLst>
          </p:cNvPr>
          <p:cNvSpPr/>
          <p:nvPr userDrawn="1"/>
        </p:nvSpPr>
        <p:spPr>
          <a:xfrm>
            <a:off x="4783012" y="3775312"/>
            <a:ext cx="833883" cy="213007"/>
          </a:xfrm>
          <a:prstGeom prst="rect">
            <a:avLst/>
          </a:prstGeom>
        </p:spPr>
        <p:txBody>
          <a:bodyPr wrap="none">
            <a:spAutoFit/>
          </a:bodyPr>
          <a:lstStyle/>
          <a:p>
            <a:r>
              <a:rPr lang="it-IT" sz="784" dirty="0" err="1">
                <a:solidFill>
                  <a:srgbClr val="4C4C4E"/>
                </a:solidFill>
                <a:latin typeface="+mj-lt"/>
              </a:rPr>
              <a:t>IYPH@fao.org</a:t>
            </a:r>
            <a:endParaRPr lang="it-IT" sz="784" dirty="0">
              <a:solidFill>
                <a:srgbClr val="4C4C4E"/>
              </a:solidFill>
              <a:latin typeface="+mj-lt"/>
            </a:endParaRPr>
          </a:p>
        </p:txBody>
      </p:sp>
      <p:sp>
        <p:nvSpPr>
          <p:cNvPr id="12" name="Rectangle 11">
            <a:extLst>
              <a:ext uri="{FF2B5EF4-FFF2-40B4-BE49-F238E27FC236}">
                <a16:creationId xmlns:a16="http://schemas.microsoft.com/office/drawing/2014/main" id="{D560FB13-E55B-724F-939F-CF20603B0CEB}"/>
              </a:ext>
            </a:extLst>
          </p:cNvPr>
          <p:cNvSpPr/>
          <p:nvPr userDrawn="1"/>
        </p:nvSpPr>
        <p:spPr>
          <a:xfrm>
            <a:off x="5638672" y="3775312"/>
            <a:ext cx="1552028" cy="213007"/>
          </a:xfrm>
          <a:prstGeom prst="rect">
            <a:avLst/>
          </a:prstGeom>
        </p:spPr>
        <p:txBody>
          <a:bodyPr wrap="none">
            <a:spAutoFit/>
          </a:bodyPr>
          <a:lstStyle/>
          <a:p>
            <a:r>
              <a:rPr lang="it-IT" sz="784" dirty="0" err="1">
                <a:solidFill>
                  <a:srgbClr val="4C4C4E"/>
                </a:solidFill>
                <a:latin typeface="+mj-lt"/>
              </a:rPr>
              <a:t>www.fao.org</a:t>
            </a:r>
            <a:r>
              <a:rPr lang="it-IT" sz="784" dirty="0">
                <a:solidFill>
                  <a:srgbClr val="4C4C4E"/>
                </a:solidFill>
                <a:latin typeface="+mj-lt"/>
              </a:rPr>
              <a:t>/plant-health-2020</a:t>
            </a:r>
          </a:p>
        </p:txBody>
      </p:sp>
      <p:grpSp>
        <p:nvGrpSpPr>
          <p:cNvPr id="3" name="Group 2">
            <a:extLst>
              <a:ext uri="{FF2B5EF4-FFF2-40B4-BE49-F238E27FC236}">
                <a16:creationId xmlns:a16="http://schemas.microsoft.com/office/drawing/2014/main" id="{88C7CDBA-862E-824F-9300-51A58FB50C22}"/>
              </a:ext>
            </a:extLst>
          </p:cNvPr>
          <p:cNvGrpSpPr/>
          <p:nvPr userDrawn="1"/>
        </p:nvGrpSpPr>
        <p:grpSpPr>
          <a:xfrm>
            <a:off x="148700" y="114675"/>
            <a:ext cx="3668680" cy="3851522"/>
            <a:chOff x="235509" y="272899"/>
            <a:chExt cx="5948048" cy="6244492"/>
          </a:xfrm>
        </p:grpSpPr>
        <p:pic>
          <p:nvPicPr>
            <p:cNvPr id="11" name="Picture 10">
              <a:extLst>
                <a:ext uri="{FF2B5EF4-FFF2-40B4-BE49-F238E27FC236}">
                  <a16:creationId xmlns:a16="http://schemas.microsoft.com/office/drawing/2014/main" id="{0F34670F-AE07-7642-8F47-A77C5EEACA1F}"/>
                </a:ext>
              </a:extLst>
            </p:cNvPr>
            <p:cNvPicPr>
              <a:picLocks noChangeAspect="1"/>
            </p:cNvPicPr>
            <p:nvPr userDrawn="1"/>
          </p:nvPicPr>
          <p:blipFill>
            <a:blip r:embed="rId3"/>
            <a:stretch>
              <a:fillRect/>
            </a:stretch>
          </p:blipFill>
          <p:spPr>
            <a:xfrm>
              <a:off x="235509" y="272899"/>
              <a:ext cx="2097945" cy="573545"/>
            </a:xfrm>
            <a:prstGeom prst="rect">
              <a:avLst/>
            </a:prstGeom>
          </p:spPr>
        </p:pic>
        <p:pic>
          <p:nvPicPr>
            <p:cNvPr id="13" name="Picture 12">
              <a:extLst>
                <a:ext uri="{FF2B5EF4-FFF2-40B4-BE49-F238E27FC236}">
                  <a16:creationId xmlns:a16="http://schemas.microsoft.com/office/drawing/2014/main" id="{D111BC1C-E8D9-364B-ACBD-4C67F67BC61A}"/>
                </a:ext>
              </a:extLst>
            </p:cNvPr>
            <p:cNvPicPr>
              <a:picLocks noChangeAspect="1"/>
            </p:cNvPicPr>
            <p:nvPr userDrawn="1"/>
          </p:nvPicPr>
          <p:blipFill>
            <a:blip r:embed="rId4"/>
            <a:stretch>
              <a:fillRect/>
            </a:stretch>
          </p:blipFill>
          <p:spPr>
            <a:xfrm>
              <a:off x="3938954" y="283483"/>
              <a:ext cx="2244603" cy="556675"/>
            </a:xfrm>
            <a:prstGeom prst="rect">
              <a:avLst/>
            </a:prstGeom>
          </p:spPr>
        </p:pic>
        <p:pic>
          <p:nvPicPr>
            <p:cNvPr id="14" name="Picture 13">
              <a:extLst>
                <a:ext uri="{FF2B5EF4-FFF2-40B4-BE49-F238E27FC236}">
                  <a16:creationId xmlns:a16="http://schemas.microsoft.com/office/drawing/2014/main" id="{C43EDFF0-D1A6-AB41-A848-E60AB86139E4}"/>
                </a:ext>
              </a:extLst>
            </p:cNvPr>
            <p:cNvPicPr>
              <a:picLocks noChangeAspect="1"/>
            </p:cNvPicPr>
            <p:nvPr userDrawn="1"/>
          </p:nvPicPr>
          <p:blipFill>
            <a:blip r:embed="rId5"/>
            <a:stretch>
              <a:fillRect/>
            </a:stretch>
          </p:blipFill>
          <p:spPr>
            <a:xfrm>
              <a:off x="1184006" y="6066979"/>
              <a:ext cx="2572410" cy="450412"/>
            </a:xfrm>
            <a:prstGeom prst="rect">
              <a:avLst/>
            </a:prstGeom>
          </p:spPr>
        </p:pic>
        <p:pic>
          <p:nvPicPr>
            <p:cNvPr id="15" name="Graphic 14">
              <a:extLst>
                <a:ext uri="{FF2B5EF4-FFF2-40B4-BE49-F238E27FC236}">
                  <a16:creationId xmlns:a16="http://schemas.microsoft.com/office/drawing/2014/main" id="{631CC5A9-47C1-964C-8CDA-6C6CD0691E9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34365" t="26821" r="35688" b="18772"/>
            <a:stretch/>
          </p:blipFill>
          <p:spPr>
            <a:xfrm>
              <a:off x="552450" y="1237785"/>
              <a:ext cx="3841130" cy="3925230"/>
            </a:xfrm>
            <a:prstGeom prst="rect">
              <a:avLst/>
            </a:prstGeom>
          </p:spPr>
        </p:pic>
      </p:grpSp>
    </p:spTree>
    <p:extLst>
      <p:ext uri="{BB962C8B-B14F-4D97-AF65-F5344CB8AC3E}">
        <p14:creationId xmlns:p14="http://schemas.microsoft.com/office/powerpoint/2010/main" val="760552297"/>
      </p:ext>
    </p:extLst>
  </p:cSld>
  <p:clrMapOvr>
    <a:masterClrMapping/>
  </p:clrMapOvr>
  <p:extLst mod="1">
    <p:ext uri="{DCECCB84-F9BA-43D5-87BE-67443E8EF086}">
      <p15:sldGuideLst xmlns:p15="http://schemas.microsoft.com/office/powerpoint/2012/main">
        <p15:guide id="1" pos="3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782" y="1583225"/>
            <a:ext cx="6217920" cy="576064"/>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261214" y="2159880"/>
            <a:ext cx="6184871" cy="1051560"/>
          </a:xfrm>
          <a:prstGeom prst="rect">
            <a:avLst/>
          </a:prstGeom>
        </p:spPr>
        <p:txBody>
          <a:bodyPr/>
          <a:lstStyle>
            <a:lvl1pPr marL="0" indent="0" algn="l">
              <a:buNone/>
              <a:defRPr>
                <a:solidFill>
                  <a:schemeClr val="tx1">
                    <a:tint val="75000"/>
                  </a:schemeClr>
                </a:solidFill>
              </a:defRPr>
            </a:lvl1pPr>
            <a:lvl2pPr marL="311401" indent="0" algn="ctr">
              <a:buNone/>
              <a:defRPr>
                <a:solidFill>
                  <a:schemeClr val="tx1">
                    <a:tint val="75000"/>
                  </a:schemeClr>
                </a:solidFill>
              </a:defRPr>
            </a:lvl2pPr>
            <a:lvl3pPr marL="622802" indent="0" algn="ctr">
              <a:buNone/>
              <a:defRPr>
                <a:solidFill>
                  <a:schemeClr val="tx1">
                    <a:tint val="75000"/>
                  </a:schemeClr>
                </a:solidFill>
              </a:defRPr>
            </a:lvl3pPr>
            <a:lvl4pPr marL="934203" indent="0" algn="ctr">
              <a:buNone/>
              <a:defRPr>
                <a:solidFill>
                  <a:schemeClr val="tx1">
                    <a:tint val="75000"/>
                  </a:schemeClr>
                </a:solidFill>
              </a:defRPr>
            </a:lvl4pPr>
            <a:lvl5pPr marL="1245603" indent="0" algn="ctr">
              <a:buNone/>
              <a:defRPr>
                <a:solidFill>
                  <a:schemeClr val="tx1">
                    <a:tint val="75000"/>
                  </a:schemeClr>
                </a:solidFill>
              </a:defRPr>
            </a:lvl5pPr>
            <a:lvl6pPr marL="1557004" indent="0" algn="ctr">
              <a:buNone/>
              <a:defRPr>
                <a:solidFill>
                  <a:schemeClr val="tx1">
                    <a:tint val="75000"/>
                  </a:schemeClr>
                </a:solidFill>
              </a:defRPr>
            </a:lvl6pPr>
            <a:lvl7pPr marL="1868405" indent="0" algn="ctr">
              <a:buNone/>
              <a:defRPr>
                <a:solidFill>
                  <a:schemeClr val="tx1">
                    <a:tint val="75000"/>
                  </a:schemeClr>
                </a:solidFill>
              </a:defRPr>
            </a:lvl7pPr>
            <a:lvl8pPr marL="2179806" indent="0" algn="ctr">
              <a:buNone/>
              <a:defRPr>
                <a:solidFill>
                  <a:schemeClr val="tx1">
                    <a:tint val="75000"/>
                  </a:schemeClr>
                </a:solidFill>
              </a:defRPr>
            </a:lvl8pPr>
            <a:lvl9pPr marL="249120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1691500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277179" y="1417535"/>
            <a:ext cx="6272571" cy="2080026"/>
          </a:xfrm>
          <a:prstGeom prst="rect">
            <a:avLst/>
          </a:prstGeom>
        </p:spPr>
        <p:txBody>
          <a:bodyPr/>
          <a:lstStyle>
            <a:lvl1pPr>
              <a:defRPr sz="1742" baseline="0"/>
            </a:lvl1pPr>
            <a:lvl2pPr>
              <a:defRPr sz="1568"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407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hasCustomPrompt="1"/>
          </p:nvPr>
        </p:nvSpPr>
        <p:spPr>
          <a:xfrm>
            <a:off x="277179" y="1417535"/>
            <a:ext cx="6272571" cy="2080026"/>
          </a:xfrm>
          <a:prstGeom prst="rect">
            <a:avLst/>
          </a:prstGeom>
        </p:spPr>
        <p:txBody>
          <a:bodyPr/>
          <a:lstStyle>
            <a:lvl1pPr marL="0" marR="0" indent="0" algn="l" defTabSz="622364" rtl="0" eaLnBrk="0" fontAlgn="base" latinLnBrk="0" hangingPunct="0">
              <a:lnSpc>
                <a:spcPct val="100000"/>
              </a:lnSpc>
              <a:spcBef>
                <a:spcPts val="0"/>
              </a:spcBef>
              <a:spcAft>
                <a:spcPct val="0"/>
              </a:spcAft>
              <a:buClrTx/>
              <a:buSzTx/>
              <a:buFont typeface="Arial" charset="0"/>
              <a:buNone/>
              <a:tabLst/>
              <a:defRPr lang="en-US" b="0" i="0" kern="100" baseline="0" smtClean="0">
                <a:effectLst/>
              </a:defRPr>
            </a:lvl1pPr>
          </a:lstStyle>
          <a:p>
            <a:pPr marL="232349" marR="0" lvl="0" indent="-232349" algn="l" defTabSz="622364" rtl="0" eaLnBrk="0" fontAlgn="base" latinLnBrk="0" hangingPunct="0">
              <a:lnSpc>
                <a:spcPct val="100000"/>
              </a:lnSpc>
              <a:spcBef>
                <a:spcPct val="20000"/>
              </a:spcBef>
              <a:spcAft>
                <a:spcPct val="0"/>
              </a:spcAft>
              <a:buClrTx/>
              <a:buSzTx/>
              <a:buFont typeface="Arial" charset="0"/>
              <a:buNone/>
              <a:tabLst/>
              <a:defRPr/>
            </a:pPr>
            <a:r>
              <a:rPr lang="en-US" sz="1307" baseline="0" dirty="0"/>
              <a:t>Lorem </a:t>
            </a:r>
            <a:r>
              <a:rPr lang="en-US" sz="1307" baseline="0" dirty="0" err="1"/>
              <a:t>Ipsum</a:t>
            </a:r>
            <a:endParaRPr lang="en-US" sz="1307" baseline="0" dirty="0"/>
          </a:p>
        </p:txBody>
      </p:sp>
    </p:spTree>
    <p:extLst>
      <p:ext uri="{BB962C8B-B14F-4D97-AF65-F5344CB8AC3E}">
        <p14:creationId xmlns:p14="http://schemas.microsoft.com/office/powerpoint/2010/main" val="101548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26" y="2057401"/>
            <a:ext cx="6217920" cy="817245"/>
          </a:xfrm>
          <a:prstGeom prst="rect">
            <a:avLst/>
          </a:prstGeom>
        </p:spPr>
        <p:txBody>
          <a:bodyPr anchor="t"/>
          <a:lstStyle>
            <a:lvl1pPr algn="l">
              <a:defRPr sz="2701" b="1" cap="all"/>
            </a:lvl1pPr>
          </a:lstStyle>
          <a:p>
            <a:r>
              <a:rPr lang="en-US" dirty="0"/>
              <a:t>Click to edit Master title style</a:t>
            </a:r>
          </a:p>
        </p:txBody>
      </p:sp>
      <p:sp>
        <p:nvSpPr>
          <p:cNvPr id="3" name="Text Placeholder 2"/>
          <p:cNvSpPr>
            <a:spLocks noGrp="1"/>
          </p:cNvSpPr>
          <p:nvPr>
            <p:ph type="body" idx="1"/>
          </p:nvPr>
        </p:nvSpPr>
        <p:spPr>
          <a:xfrm>
            <a:off x="250118" y="1157288"/>
            <a:ext cx="6217920" cy="900112"/>
          </a:xfrm>
          <a:prstGeom prst="rect">
            <a:avLst/>
          </a:prstGeom>
        </p:spPr>
        <p:txBody>
          <a:bodyPr anchor="b"/>
          <a:lstStyle>
            <a:lvl1pPr marL="0" indent="0">
              <a:buNone/>
              <a:defRPr sz="1394">
                <a:solidFill>
                  <a:schemeClr val="tx1">
                    <a:tint val="75000"/>
                  </a:schemeClr>
                </a:solidFill>
              </a:defRPr>
            </a:lvl1pPr>
            <a:lvl2pPr marL="311401" indent="0">
              <a:buNone/>
              <a:defRPr sz="1220">
                <a:solidFill>
                  <a:schemeClr val="tx1">
                    <a:tint val="75000"/>
                  </a:schemeClr>
                </a:solidFill>
              </a:defRPr>
            </a:lvl2pPr>
            <a:lvl3pPr marL="622802" indent="0">
              <a:buNone/>
              <a:defRPr sz="1133">
                <a:solidFill>
                  <a:schemeClr val="tx1">
                    <a:tint val="75000"/>
                  </a:schemeClr>
                </a:solidFill>
              </a:defRPr>
            </a:lvl3pPr>
            <a:lvl4pPr marL="934203" indent="0">
              <a:buNone/>
              <a:defRPr sz="958">
                <a:solidFill>
                  <a:schemeClr val="tx1">
                    <a:tint val="75000"/>
                  </a:schemeClr>
                </a:solidFill>
              </a:defRPr>
            </a:lvl4pPr>
            <a:lvl5pPr marL="1245603" indent="0">
              <a:buNone/>
              <a:defRPr sz="958">
                <a:solidFill>
                  <a:schemeClr val="tx1">
                    <a:tint val="75000"/>
                  </a:schemeClr>
                </a:solidFill>
              </a:defRPr>
            </a:lvl5pPr>
            <a:lvl6pPr marL="1557004" indent="0">
              <a:buNone/>
              <a:defRPr sz="958">
                <a:solidFill>
                  <a:schemeClr val="tx1">
                    <a:tint val="75000"/>
                  </a:schemeClr>
                </a:solidFill>
              </a:defRPr>
            </a:lvl6pPr>
            <a:lvl7pPr marL="1868405" indent="0">
              <a:buNone/>
              <a:defRPr sz="958">
                <a:solidFill>
                  <a:schemeClr val="tx1">
                    <a:tint val="75000"/>
                  </a:schemeClr>
                </a:solidFill>
              </a:defRPr>
            </a:lvl7pPr>
            <a:lvl8pPr marL="2179806" indent="0">
              <a:buNone/>
              <a:defRPr sz="958">
                <a:solidFill>
                  <a:schemeClr val="tx1">
                    <a:tint val="75000"/>
                  </a:schemeClr>
                </a:solidFill>
              </a:defRPr>
            </a:lvl8pPr>
            <a:lvl9pPr marL="2491207" indent="0">
              <a:buNone/>
              <a:defRPr sz="958">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97631703"/>
      </p:ext>
    </p:extLst>
  </p:cSld>
  <p:clrMapOvr>
    <a:masterClrMapping/>
  </p:clrMapOvr>
  <p:extLst mod="1">
    <p:ext uri="{DCECCB84-F9BA-43D5-87BE-67443E8EF086}">
      <p15:sldGuideLst xmlns:p15="http://schemas.microsoft.com/office/powerpoint/2012/main">
        <p15:guide id="1" pos="23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04BC30-93C0-824B-BE09-9A9B3994DF39}"/>
              </a:ext>
            </a:extLst>
          </p:cNvPr>
          <p:cNvPicPr>
            <a:picLocks noChangeAspect="1"/>
          </p:cNvPicPr>
          <p:nvPr userDrawn="1"/>
        </p:nvPicPr>
        <p:blipFill>
          <a:blip r:embed="rId2"/>
          <a:stretch>
            <a:fillRect/>
          </a:stretch>
        </p:blipFill>
        <p:spPr>
          <a:xfrm>
            <a:off x="1" y="0"/>
            <a:ext cx="7315199" cy="4114800"/>
          </a:xfrm>
          <a:prstGeom prst="rect">
            <a:avLst/>
          </a:prstGeom>
        </p:spPr>
      </p:pic>
      <p:sp>
        <p:nvSpPr>
          <p:cNvPr id="2" name="Title 1"/>
          <p:cNvSpPr>
            <a:spLocks noGrp="1"/>
          </p:cNvSpPr>
          <p:nvPr>
            <p:ph type="title"/>
          </p:nvPr>
        </p:nvSpPr>
        <p:spPr>
          <a:xfrm>
            <a:off x="239905" y="1576754"/>
            <a:ext cx="6241073" cy="685800"/>
          </a:xfrm>
          <a:prstGeom prst="rect">
            <a:avLst/>
          </a:prstGeom>
        </p:spPr>
        <p:txBody>
          <a:bodyPr/>
          <a:lstStyle>
            <a:lvl1pPr algn="l">
              <a:defRPr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280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3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499257" y="3813176"/>
            <a:ext cx="2316687" cy="219075"/>
          </a:xfrm>
          <a:prstGeom prst="rect">
            <a:avLst/>
          </a:prstGeom>
        </p:spPr>
        <p:txBody>
          <a:bodyPr vert="horz" wrap="square" lIns="71488" tIns="35744" rIns="71488" bIns="35744" numCol="1" anchor="ctr" anchorCtr="0" compatLnSpc="1">
            <a:prstTxWarp prst="textNoShape">
              <a:avLst/>
            </a:prstTxWarp>
          </a:bodyPr>
          <a:lstStyle>
            <a:lvl1pPr algn="ctr" eaLnBrk="1" hangingPunct="1">
              <a:defRPr sz="784">
                <a:solidFill>
                  <a:srgbClr val="898989"/>
                </a:solidFill>
              </a:defRPr>
            </a:lvl1pPr>
          </a:lstStyle>
          <a:p>
            <a:endParaRPr lang="en-US" altLang="en-US"/>
          </a:p>
        </p:txBody>
      </p:sp>
      <p:sp>
        <p:nvSpPr>
          <p:cNvPr id="1028" name="Text Placeholder 2"/>
          <p:cNvSpPr>
            <a:spLocks noGrp="1"/>
          </p:cNvSpPr>
          <p:nvPr>
            <p:ph type="body" idx="1"/>
          </p:nvPr>
        </p:nvSpPr>
        <p:spPr bwMode="auto">
          <a:xfrm>
            <a:off x="331944" y="833439"/>
            <a:ext cx="678954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1488" tIns="35744" rIns="71488" bIns="3574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310BE404-B6D7-7243-9617-B4C6B9C882FF}"/>
              </a:ext>
            </a:extLst>
          </p:cNvPr>
          <p:cNvSpPr txBox="1"/>
          <p:nvPr userDrawn="1"/>
        </p:nvSpPr>
        <p:spPr>
          <a:xfrm>
            <a:off x="6546943" y="39987"/>
            <a:ext cx="709849" cy="213007"/>
          </a:xfrm>
          <a:prstGeom prst="rect">
            <a:avLst/>
          </a:prstGeom>
          <a:noFill/>
        </p:spPr>
        <p:txBody>
          <a:bodyPr wrap="square" rtlCol="0">
            <a:spAutoFit/>
          </a:bodyPr>
          <a:lstStyle/>
          <a:p>
            <a:r>
              <a:rPr lang="it-IT" sz="784" b="1" i="0" baseline="0" dirty="0">
                <a:solidFill>
                  <a:schemeClr val="bg1"/>
                </a:solidFill>
              </a:rPr>
              <a:t>31/05/2018</a:t>
            </a:r>
          </a:p>
        </p:txBody>
      </p:sp>
      <p:cxnSp>
        <p:nvCxnSpPr>
          <p:cNvPr id="9" name="Straight Connector 8">
            <a:extLst>
              <a:ext uri="{FF2B5EF4-FFF2-40B4-BE49-F238E27FC236}">
                <a16:creationId xmlns:a16="http://schemas.microsoft.com/office/drawing/2014/main" id="{20F8E1C9-4646-914B-B3D6-4E9A995AA7A4}"/>
              </a:ext>
            </a:extLst>
          </p:cNvPr>
          <p:cNvCxnSpPr/>
          <p:nvPr userDrawn="1"/>
        </p:nvCxnSpPr>
        <p:spPr>
          <a:xfrm>
            <a:off x="331944" y="3663463"/>
            <a:ext cx="6789546" cy="0"/>
          </a:xfrm>
          <a:prstGeom prst="line">
            <a:avLst/>
          </a:prstGeom>
          <a:ln w="3175"/>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6C196703-1121-C34F-A655-5EC5CFB64A49}"/>
              </a:ext>
            </a:extLst>
          </p:cNvPr>
          <p:cNvGrpSpPr/>
          <p:nvPr userDrawn="1"/>
        </p:nvGrpSpPr>
        <p:grpSpPr>
          <a:xfrm>
            <a:off x="325463" y="118512"/>
            <a:ext cx="6796026" cy="264889"/>
            <a:chOff x="235509" y="272899"/>
            <a:chExt cx="14774348" cy="573545"/>
          </a:xfrm>
        </p:grpSpPr>
        <p:pic>
          <p:nvPicPr>
            <p:cNvPr id="13" name="Picture 12">
              <a:extLst>
                <a:ext uri="{FF2B5EF4-FFF2-40B4-BE49-F238E27FC236}">
                  <a16:creationId xmlns:a16="http://schemas.microsoft.com/office/drawing/2014/main" id="{9FA75C28-60CE-344E-B59B-9A4545BCEA9F}"/>
                </a:ext>
              </a:extLst>
            </p:cNvPr>
            <p:cNvPicPr>
              <a:picLocks noChangeAspect="1"/>
            </p:cNvPicPr>
            <p:nvPr userDrawn="1"/>
          </p:nvPicPr>
          <p:blipFill>
            <a:blip r:embed="rId9"/>
            <a:stretch>
              <a:fillRect/>
            </a:stretch>
          </p:blipFill>
          <p:spPr>
            <a:xfrm>
              <a:off x="235509" y="272899"/>
              <a:ext cx="2097945" cy="573545"/>
            </a:xfrm>
            <a:prstGeom prst="rect">
              <a:avLst/>
            </a:prstGeom>
          </p:spPr>
        </p:pic>
        <p:pic>
          <p:nvPicPr>
            <p:cNvPr id="14" name="Picture 13">
              <a:extLst>
                <a:ext uri="{FF2B5EF4-FFF2-40B4-BE49-F238E27FC236}">
                  <a16:creationId xmlns:a16="http://schemas.microsoft.com/office/drawing/2014/main" id="{1E36FBB8-46F7-7F47-B42D-143EE4013FF8}"/>
                </a:ext>
              </a:extLst>
            </p:cNvPr>
            <p:cNvPicPr>
              <a:picLocks noChangeAspect="1"/>
            </p:cNvPicPr>
            <p:nvPr userDrawn="1"/>
          </p:nvPicPr>
          <p:blipFill>
            <a:blip r:embed="rId10"/>
            <a:stretch>
              <a:fillRect/>
            </a:stretch>
          </p:blipFill>
          <p:spPr>
            <a:xfrm>
              <a:off x="12765253" y="283482"/>
              <a:ext cx="2244604" cy="556675"/>
            </a:xfrm>
            <a:prstGeom prst="rect">
              <a:avLst/>
            </a:prstGeom>
          </p:spPr>
        </p:pic>
      </p:grpSp>
      <p:grpSp>
        <p:nvGrpSpPr>
          <p:cNvPr id="2" name="Group 1">
            <a:extLst>
              <a:ext uri="{FF2B5EF4-FFF2-40B4-BE49-F238E27FC236}">
                <a16:creationId xmlns:a16="http://schemas.microsoft.com/office/drawing/2014/main" id="{B57EFDA5-4CCA-484D-AFB4-DA40B57BC53F}"/>
              </a:ext>
            </a:extLst>
          </p:cNvPr>
          <p:cNvGrpSpPr/>
          <p:nvPr userDrawn="1"/>
        </p:nvGrpSpPr>
        <p:grpSpPr>
          <a:xfrm>
            <a:off x="201419" y="3604390"/>
            <a:ext cx="6920070" cy="525158"/>
            <a:chOff x="0" y="3595174"/>
            <a:chExt cx="11518813" cy="874153"/>
          </a:xfrm>
        </p:grpSpPr>
        <p:pic>
          <p:nvPicPr>
            <p:cNvPr id="20" name="Picture 19">
              <a:extLst>
                <a:ext uri="{FF2B5EF4-FFF2-40B4-BE49-F238E27FC236}">
                  <a16:creationId xmlns:a16="http://schemas.microsoft.com/office/drawing/2014/main" id="{F7975ABF-9BAE-F24D-A488-DFB7520A8B22}"/>
                </a:ext>
              </a:extLst>
            </p:cNvPr>
            <p:cNvPicPr>
              <a:picLocks noChangeAspect="1"/>
            </p:cNvPicPr>
            <p:nvPr userDrawn="1"/>
          </p:nvPicPr>
          <p:blipFill>
            <a:blip r:embed="rId11"/>
            <a:stretch>
              <a:fillRect/>
            </a:stretch>
          </p:blipFill>
          <p:spPr>
            <a:xfrm>
              <a:off x="9731511" y="3879224"/>
              <a:ext cx="1787302" cy="312945"/>
            </a:xfrm>
            <a:prstGeom prst="rect">
              <a:avLst/>
            </a:prstGeom>
          </p:spPr>
        </p:pic>
        <p:pic>
          <p:nvPicPr>
            <p:cNvPr id="21" name="Graphic 20">
              <a:extLst>
                <a:ext uri="{FF2B5EF4-FFF2-40B4-BE49-F238E27FC236}">
                  <a16:creationId xmlns:a16="http://schemas.microsoft.com/office/drawing/2014/main" id="{2D25E765-587F-654C-8215-D9B0FDC30E15}"/>
                </a:ext>
              </a:extLst>
            </p:cNvPr>
            <p:cNvPicPr>
              <a:picLocks noChangeAspect="1"/>
            </p:cNvPicPr>
            <p:nvPr userDrawn="1"/>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0" y="3595174"/>
              <a:ext cx="2201276" cy="874153"/>
            </a:xfrm>
            <a:prstGeom prst="rect">
              <a:avLst/>
            </a:prstGeom>
          </p:spPr>
        </p:pic>
      </p:grpSp>
    </p:spTree>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7" r:id="rId4"/>
    <p:sldLayoutId id="2147483663" r:id="rId5"/>
    <p:sldLayoutId id="2147483664" r:id="rId6"/>
    <p:sldLayoutId id="2147483665" r:id="rId7"/>
  </p:sldLayoutIdLst>
  <p:txStyles>
    <p:title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p:titleStyle>
    <p:bodyStyle>
      <a:lvl1pPr marL="232349" indent="-232349" algn="l" defTabSz="622364" rtl="0" eaLnBrk="0" fontAlgn="base" hangingPunct="0">
        <a:spcBef>
          <a:spcPct val="20000"/>
        </a:spcBef>
        <a:spcAft>
          <a:spcPct val="0"/>
        </a:spcAft>
        <a:buFont typeface="Arial" charset="0"/>
        <a:buChar char="•"/>
        <a:defRPr sz="2178" kern="1200">
          <a:solidFill>
            <a:schemeClr val="tx1"/>
          </a:solidFill>
          <a:latin typeface="+mn-lt"/>
          <a:ea typeface="+mn-ea"/>
          <a:cs typeface="+mn-cs"/>
        </a:defRPr>
      </a:lvl1pPr>
      <a:lvl2pPr marL="504806" indent="-193624" algn="l" defTabSz="622364" rtl="0" eaLnBrk="0" fontAlgn="base" hangingPunct="0">
        <a:spcBef>
          <a:spcPct val="20000"/>
        </a:spcBef>
        <a:spcAft>
          <a:spcPct val="0"/>
        </a:spcAft>
        <a:buFont typeface="Arial" charset="0"/>
        <a:buChar char="–"/>
        <a:defRPr sz="1917" kern="1200">
          <a:solidFill>
            <a:schemeClr val="tx1"/>
          </a:solidFill>
          <a:latin typeface="+mn-lt"/>
          <a:ea typeface="+mn-ea"/>
          <a:cs typeface="+mn-cs"/>
        </a:defRPr>
      </a:lvl2pPr>
      <a:lvl3pPr marL="777263" indent="-154899" algn="l" defTabSz="622364" rtl="0" eaLnBrk="0" fontAlgn="base" hangingPunct="0">
        <a:spcBef>
          <a:spcPct val="20000"/>
        </a:spcBef>
        <a:spcAft>
          <a:spcPct val="0"/>
        </a:spcAft>
        <a:buFont typeface="Arial" charset="0"/>
        <a:buChar char="•"/>
        <a:defRPr sz="1655" kern="1200">
          <a:solidFill>
            <a:schemeClr val="tx1"/>
          </a:solidFill>
          <a:latin typeface="+mn-lt"/>
          <a:ea typeface="+mn-ea"/>
          <a:cs typeface="+mn-cs"/>
        </a:defRPr>
      </a:lvl3pPr>
      <a:lvl4pPr marL="1089828"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4pPr>
      <a:lvl5pPr marL="1401010"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5pPr>
      <a:lvl6pPr marL="1712704"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6pPr>
      <a:lvl7pPr marL="2024105"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7pPr>
      <a:lvl8pPr marL="2335506"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8pPr>
      <a:lvl9pPr marL="2646907"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9pPr>
    </p:bodyStyle>
    <p:otherStyle>
      <a:defPPr>
        <a:defRPr lang="en-US"/>
      </a:defPPr>
      <a:lvl1pPr marL="0" algn="l" defTabSz="622802" rtl="0" eaLnBrk="1" latinLnBrk="0" hangingPunct="1">
        <a:defRPr sz="1220" kern="1200">
          <a:solidFill>
            <a:schemeClr val="tx1"/>
          </a:solidFill>
          <a:latin typeface="+mn-lt"/>
          <a:ea typeface="+mn-ea"/>
          <a:cs typeface="+mn-cs"/>
        </a:defRPr>
      </a:lvl1pPr>
      <a:lvl2pPr marL="311401" algn="l" defTabSz="622802" rtl="0" eaLnBrk="1" latinLnBrk="0" hangingPunct="1">
        <a:defRPr sz="1220" kern="1200">
          <a:solidFill>
            <a:schemeClr val="tx1"/>
          </a:solidFill>
          <a:latin typeface="+mn-lt"/>
          <a:ea typeface="+mn-ea"/>
          <a:cs typeface="+mn-cs"/>
        </a:defRPr>
      </a:lvl2pPr>
      <a:lvl3pPr marL="622802" algn="l" defTabSz="622802" rtl="0" eaLnBrk="1" latinLnBrk="0" hangingPunct="1">
        <a:defRPr sz="1220" kern="1200">
          <a:solidFill>
            <a:schemeClr val="tx1"/>
          </a:solidFill>
          <a:latin typeface="+mn-lt"/>
          <a:ea typeface="+mn-ea"/>
          <a:cs typeface="+mn-cs"/>
        </a:defRPr>
      </a:lvl3pPr>
      <a:lvl4pPr marL="934203" algn="l" defTabSz="622802" rtl="0" eaLnBrk="1" latinLnBrk="0" hangingPunct="1">
        <a:defRPr sz="1220" kern="1200">
          <a:solidFill>
            <a:schemeClr val="tx1"/>
          </a:solidFill>
          <a:latin typeface="+mn-lt"/>
          <a:ea typeface="+mn-ea"/>
          <a:cs typeface="+mn-cs"/>
        </a:defRPr>
      </a:lvl4pPr>
      <a:lvl5pPr marL="1245603" algn="l" defTabSz="622802" rtl="0" eaLnBrk="1" latinLnBrk="0" hangingPunct="1">
        <a:defRPr sz="1220" kern="1200">
          <a:solidFill>
            <a:schemeClr val="tx1"/>
          </a:solidFill>
          <a:latin typeface="+mn-lt"/>
          <a:ea typeface="+mn-ea"/>
          <a:cs typeface="+mn-cs"/>
        </a:defRPr>
      </a:lvl5pPr>
      <a:lvl6pPr marL="1557004" algn="l" defTabSz="622802" rtl="0" eaLnBrk="1" latinLnBrk="0" hangingPunct="1">
        <a:defRPr sz="1220" kern="1200">
          <a:solidFill>
            <a:schemeClr val="tx1"/>
          </a:solidFill>
          <a:latin typeface="+mn-lt"/>
          <a:ea typeface="+mn-ea"/>
          <a:cs typeface="+mn-cs"/>
        </a:defRPr>
      </a:lvl6pPr>
      <a:lvl7pPr marL="1868405" algn="l" defTabSz="622802" rtl="0" eaLnBrk="1" latinLnBrk="0" hangingPunct="1">
        <a:defRPr sz="1220" kern="1200">
          <a:solidFill>
            <a:schemeClr val="tx1"/>
          </a:solidFill>
          <a:latin typeface="+mn-lt"/>
          <a:ea typeface="+mn-ea"/>
          <a:cs typeface="+mn-cs"/>
        </a:defRPr>
      </a:lvl7pPr>
      <a:lvl8pPr marL="2179806" algn="l" defTabSz="622802" rtl="0" eaLnBrk="1" latinLnBrk="0" hangingPunct="1">
        <a:defRPr sz="1220" kern="1200">
          <a:solidFill>
            <a:schemeClr val="tx1"/>
          </a:solidFill>
          <a:latin typeface="+mn-lt"/>
          <a:ea typeface="+mn-ea"/>
          <a:cs typeface="+mn-cs"/>
        </a:defRPr>
      </a:lvl8pPr>
      <a:lvl9pPr marL="2491207" algn="l" defTabSz="622802" rtl="0" eaLnBrk="1" latinLnBrk="0" hangingPunct="1">
        <a:defRPr sz="12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9" userDrawn="1">
          <p15:clr>
            <a:srgbClr val="F26B43"/>
          </p15:clr>
        </p15:guide>
        <p15:guide id="2" orient="horz" pos="1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ppc.int/en/publications/61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ippc.int/en/publications/8040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tm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hyperlink" Target="https://www.facebook.com/ippcheadlines/" TargetMode="External"/><Relationship Id="rId13" Type="http://schemas.openxmlformats.org/officeDocument/2006/relationships/image" Target="../media/image16.png"/><Relationship Id="rId3" Type="http://schemas.openxmlformats.org/officeDocument/2006/relationships/hyperlink" Target="mailto:Qingpo.yang@fao.org" TargetMode="External"/><Relationship Id="rId7" Type="http://schemas.openxmlformats.org/officeDocument/2006/relationships/image" Target="../media/image13.png"/><Relationship Id="rId12" Type="http://schemas.openxmlformats.org/officeDocument/2006/relationships/hyperlink" Target="https://www.linkedin.com/groups/3175642" TargetMode="External"/><Relationship Id="rId2" Type="http://schemas.openxmlformats.org/officeDocument/2006/relationships/hyperlink" Target="mailto:ippc@fao.org" TargetMode="External"/><Relationship Id="rId1" Type="http://schemas.openxmlformats.org/officeDocument/2006/relationships/slideLayout" Target="../slideLayouts/slideLayout7.xml"/><Relationship Id="rId6" Type="http://schemas.openxmlformats.org/officeDocument/2006/relationships/hyperlink" Target="http://www.fao.org/plant-health-2020" TargetMode="External"/><Relationship Id="rId11" Type="http://schemas.openxmlformats.org/officeDocument/2006/relationships/image" Target="../media/image15.png"/><Relationship Id="rId5" Type="http://schemas.openxmlformats.org/officeDocument/2006/relationships/hyperlink" Target="http://www.ippc.int/" TargetMode="External"/><Relationship Id="rId15" Type="http://schemas.openxmlformats.org/officeDocument/2006/relationships/image" Target="../media/image17.png"/><Relationship Id="rId10" Type="http://schemas.openxmlformats.org/officeDocument/2006/relationships/hyperlink" Target="https://twitter.com/ippcnews" TargetMode="External"/><Relationship Id="rId4" Type="http://schemas.openxmlformats.org/officeDocument/2006/relationships/hyperlink" Target="mailto:paola.sentinelli@fao.org" TargetMode="External"/><Relationship Id="rId9" Type="http://schemas.openxmlformats.org/officeDocument/2006/relationships/image" Target="../media/image14.jpeg"/><Relationship Id="rId14" Type="http://schemas.openxmlformats.org/officeDocument/2006/relationships/hyperlink" Target="https://www.youtube.com/playlist?list=PLzp5NgJ2-dK4T7GE2fsGujftlxSX1rCT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ippc@fao.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33134" y="1336209"/>
            <a:ext cx="5604933" cy="8397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ct val="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3000" dirty="0" smtClean="0">
                <a:solidFill>
                  <a:srgbClr val="002060"/>
                </a:solidFill>
                <a:ea typeface="Arial Unicode MS" panose="020B0604020202020204" pitchFamily="34" charset="-128"/>
                <a:cs typeface="Arial" panose="020B0604020202020204" pitchFamily="34" charset="0"/>
              </a:rPr>
              <a:t> </a:t>
            </a:r>
            <a:endParaRPr lang="en-US" altLang="en-US" sz="3000" dirty="0">
              <a:solidFill>
                <a:srgbClr val="002060"/>
              </a:solidFill>
              <a:ea typeface="Arial Unicode MS" panose="020B0604020202020204" pitchFamily="34" charset="-128"/>
              <a:cs typeface="Arial" panose="020B0604020202020204" pitchFamily="34" charset="0"/>
            </a:endParaRPr>
          </a:p>
        </p:txBody>
      </p:sp>
      <p:sp>
        <p:nvSpPr>
          <p:cNvPr id="5" name="TextBox 4"/>
          <p:cNvSpPr txBox="1"/>
          <p:nvPr/>
        </p:nvSpPr>
        <p:spPr>
          <a:xfrm>
            <a:off x="3671815" y="1478280"/>
            <a:ext cx="3194144" cy="1046440"/>
          </a:xfrm>
          <a:prstGeom prst="rect">
            <a:avLst/>
          </a:prstGeom>
          <a:noFill/>
        </p:spPr>
        <p:txBody>
          <a:bodyPr wrap="none" rtlCol="0">
            <a:spAutoFit/>
          </a:bodyPr>
          <a:lstStyle/>
          <a:p>
            <a:r>
              <a:rPr lang="en-GB" sz="1800" b="1" dirty="0" smtClean="0">
                <a:solidFill>
                  <a:schemeClr val="bg1"/>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rPr>
              <a:t>2020 IPPC NROs Workshop</a:t>
            </a:r>
          </a:p>
          <a:p>
            <a:endParaRPr lang="en-US" sz="4400" b="1" dirty="0">
              <a:solidFill>
                <a:srgbClr val="2A5D29"/>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414319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2"/>
            <a:ext cx="5064370" cy="366077"/>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Pest report: status fields</a:t>
            </a: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325120" y="725979"/>
            <a:ext cx="6868160" cy="2980303"/>
          </a:xfrm>
          <a:prstGeom prst="rect">
            <a:avLst/>
          </a:prstGeom>
        </p:spPr>
        <p:txBody>
          <a:bodyPr wrap="square">
            <a:spAutoFit/>
          </a:bodyPr>
          <a:lstStyle/>
          <a:p>
            <a:pPr marL="205740" indent="-205740">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a:t>
            </a:r>
            <a:r>
              <a:rPr lang="en-GB" sz="1100" b="1" dirty="0">
                <a:latin typeface="Times New Roman" panose="02020603050405020304" pitchFamily="18" charset="0"/>
                <a:cs typeface="Times New Roman" panose="02020603050405020304" pitchFamily="18" charset="0"/>
              </a:rPr>
              <a:t>Status” </a:t>
            </a:r>
            <a:r>
              <a:rPr lang="en-GB" sz="1100" b="1" dirty="0">
                <a:latin typeface="Times New Roman" panose="02020603050405020304" pitchFamily="18" charset="0"/>
                <a:cs typeface="Times New Roman" panose="02020603050405020304" pitchFamily="18" charset="0"/>
              </a:rPr>
              <a:t>= the </a:t>
            </a:r>
            <a:r>
              <a:rPr lang="en-GB" sz="1100" b="1" dirty="0">
                <a:latin typeface="Times New Roman" panose="02020603050405020304" pitchFamily="18" charset="0"/>
                <a:cs typeface="Times New Roman" panose="02020603050405020304" pitchFamily="18" charset="0"/>
              </a:rPr>
              <a:t>status of this report in the system in regard to data entry. </a:t>
            </a:r>
            <a:endParaRPr lang="en-GB" sz="1100" b="1" dirty="0">
              <a:latin typeface="Times New Roman" panose="02020603050405020304" pitchFamily="18" charset="0"/>
              <a:cs typeface="Times New Roman" panose="02020603050405020304" pitchFamily="18" charset="0"/>
            </a:endParaRPr>
          </a:p>
          <a:p>
            <a:pPr marL="480060" lvl="1"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A </a:t>
            </a:r>
            <a:r>
              <a:rPr lang="en-GB" sz="1100" b="1" dirty="0">
                <a:latin typeface="Times New Roman" panose="02020603050405020304" pitchFamily="18" charset="0"/>
                <a:cs typeface="Times New Roman" panose="02020603050405020304" pitchFamily="18" charset="0"/>
              </a:rPr>
              <a:t>possibility to save the report as a draft. </a:t>
            </a:r>
            <a:r>
              <a:rPr lang="en-GB" sz="1100" b="1" dirty="0">
                <a:latin typeface="Times New Roman" panose="02020603050405020304" pitchFamily="18" charset="0"/>
                <a:cs typeface="Times New Roman" panose="02020603050405020304" pitchFamily="18" charset="0"/>
              </a:rPr>
              <a:t>Select </a:t>
            </a:r>
            <a:r>
              <a:rPr lang="en-GB" sz="1100" b="1" dirty="0">
                <a:latin typeface="Times New Roman" panose="02020603050405020304" pitchFamily="18" charset="0"/>
                <a:cs typeface="Times New Roman" panose="02020603050405020304" pitchFamily="18" charset="0"/>
              </a:rPr>
              <a:t>from the drop down menu either “Published” or “Draft”. </a:t>
            </a:r>
            <a:endParaRPr lang="en-GB" sz="1100" b="1" dirty="0">
              <a:latin typeface="Times New Roman" panose="02020603050405020304" pitchFamily="18" charset="0"/>
              <a:cs typeface="Times New Roman" panose="02020603050405020304" pitchFamily="18" charset="0"/>
            </a:endParaRPr>
          </a:p>
          <a:p>
            <a:pPr lvl="1">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	</a:t>
            </a:r>
            <a:r>
              <a:rPr lang="en-GB" sz="1100" b="1" dirty="0">
                <a:latin typeface="Times New Roman" panose="02020603050405020304" pitchFamily="18" charset="0"/>
                <a:cs typeface="Times New Roman" panose="02020603050405020304" pitchFamily="18" charset="0"/>
              </a:rPr>
              <a:t>If </a:t>
            </a:r>
            <a:r>
              <a:rPr lang="en-GB" sz="1100" b="1" dirty="0">
                <a:latin typeface="Times New Roman" panose="02020603050405020304" pitchFamily="18" charset="0"/>
                <a:cs typeface="Times New Roman" panose="02020603050405020304" pitchFamily="18" charset="0"/>
              </a:rPr>
              <a:t>you choose draft it will not be visible to other users unless you change it to </a:t>
            </a:r>
            <a:r>
              <a:rPr lang="en-GB" sz="1100" b="1" dirty="0">
                <a:latin typeface="Times New Roman" panose="02020603050405020304" pitchFamily="18" charset="0"/>
                <a:cs typeface="Times New Roman" panose="02020603050405020304" pitchFamily="18" charset="0"/>
              </a:rPr>
              <a:t>	“</a:t>
            </a:r>
            <a:r>
              <a:rPr lang="en-GB" sz="1100" b="1" dirty="0">
                <a:latin typeface="Times New Roman" panose="02020603050405020304" pitchFamily="18" charset="0"/>
                <a:cs typeface="Times New Roman" panose="02020603050405020304" pitchFamily="18" charset="0"/>
              </a:rPr>
              <a:t>Published”. </a:t>
            </a:r>
            <a:endParaRPr lang="en-GB" sz="1100" b="1" dirty="0">
              <a:latin typeface="Times New Roman" panose="02020603050405020304" pitchFamily="18" charset="0"/>
              <a:cs typeface="Times New Roman" panose="02020603050405020304" pitchFamily="18" charset="0"/>
            </a:endParaRPr>
          </a:p>
          <a:p>
            <a:pPr marL="480060" lvl="1"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If </a:t>
            </a:r>
            <a:r>
              <a:rPr lang="en-GB" sz="1100" b="1" dirty="0">
                <a:latin typeface="Times New Roman" panose="02020603050405020304" pitchFamily="18" charset="0"/>
                <a:cs typeface="Times New Roman" panose="02020603050405020304" pitchFamily="18" charset="0"/>
              </a:rPr>
              <a:t>you do not need this option, leave “Published” as selected by default. </a:t>
            </a:r>
            <a:endParaRPr lang="en-GB" sz="1100" b="1" dirty="0">
              <a:latin typeface="Times New Roman" panose="02020603050405020304" pitchFamily="18" charset="0"/>
              <a:cs typeface="Times New Roman" panose="02020603050405020304" pitchFamily="18" charset="0"/>
            </a:endParaRPr>
          </a:p>
          <a:p>
            <a:pPr marL="205740" indent="-205740">
              <a:spcBef>
                <a:spcPts val="72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a:t>
            </a:r>
            <a:r>
              <a:rPr lang="en-GB" sz="1100" b="1" dirty="0">
                <a:latin typeface="Times New Roman" panose="02020603050405020304" pitchFamily="18" charset="0"/>
                <a:cs typeface="Times New Roman" panose="02020603050405020304" pitchFamily="18" charset="0"/>
              </a:rPr>
              <a:t>Report Status” </a:t>
            </a:r>
            <a:r>
              <a:rPr lang="en-GB" sz="1100" b="1" dirty="0">
                <a:latin typeface="Times New Roman" panose="02020603050405020304" pitchFamily="18" charset="0"/>
                <a:cs typeface="Times New Roman" panose="02020603050405020304" pitchFamily="18" charset="0"/>
              </a:rPr>
              <a:t>= the </a:t>
            </a:r>
            <a:r>
              <a:rPr lang="en-GB" sz="1100" b="1" dirty="0">
                <a:latin typeface="Times New Roman" panose="02020603050405020304" pitchFamily="18" charset="0"/>
                <a:cs typeface="Times New Roman" panose="02020603050405020304" pitchFamily="18" charset="0"/>
              </a:rPr>
              <a:t>status of this report in regard to the pest and measures taken and which are communicated in this report. </a:t>
            </a:r>
            <a:endParaRPr lang="en-GB" sz="1100" b="1" dirty="0">
              <a:latin typeface="Times New Roman" panose="02020603050405020304" pitchFamily="18" charset="0"/>
              <a:cs typeface="Times New Roman" panose="02020603050405020304" pitchFamily="18" charset="0"/>
            </a:endParaRPr>
          </a:p>
          <a:p>
            <a:pPr marL="480060" lvl="1"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A </a:t>
            </a:r>
            <a:r>
              <a:rPr lang="en-GB" sz="1100" b="1" dirty="0">
                <a:latin typeface="Times New Roman" panose="02020603050405020304" pitchFamily="18" charset="0"/>
                <a:cs typeface="Times New Roman" panose="02020603050405020304" pitchFamily="18" charset="0"/>
              </a:rPr>
              <a:t>possibility to select from the drop down menu “Final” or “’Preliminary” or “N/A” (non applicable). </a:t>
            </a:r>
            <a:endParaRPr lang="en-GB" sz="1100" b="1" dirty="0">
              <a:latin typeface="Times New Roman" panose="02020603050405020304" pitchFamily="18" charset="0"/>
              <a:cs typeface="Times New Roman" panose="02020603050405020304" pitchFamily="18" charset="0"/>
            </a:endParaRPr>
          </a:p>
          <a:p>
            <a:pPr marL="480060" lvl="1"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If </a:t>
            </a:r>
            <a:r>
              <a:rPr lang="en-GB" sz="1100" b="1" dirty="0">
                <a:latin typeface="Times New Roman" panose="02020603050405020304" pitchFamily="18" charset="0"/>
                <a:cs typeface="Times New Roman" panose="02020603050405020304" pitchFamily="18" charset="0"/>
              </a:rPr>
              <a:t>you describe a new pest outbreak you might select “Preliminary” and come back to update the report later </a:t>
            </a:r>
            <a:r>
              <a:rPr lang="en-GB" sz="1100" b="1" dirty="0">
                <a:latin typeface="Times New Roman" panose="02020603050405020304" pitchFamily="18" charset="0"/>
                <a:cs typeface="Times New Roman" panose="02020603050405020304" pitchFamily="18" charset="0"/>
              </a:rPr>
              <a:t>once </a:t>
            </a:r>
            <a:r>
              <a:rPr lang="en-GB" sz="1100" b="1" dirty="0">
                <a:latin typeface="Times New Roman" panose="02020603050405020304" pitchFamily="18" charset="0"/>
                <a:cs typeface="Times New Roman" panose="02020603050405020304" pitchFamily="18" charset="0"/>
              </a:rPr>
              <a:t>more information about the outbreak is known and measures taken are changed or completed. </a:t>
            </a:r>
            <a:endParaRPr lang="en-GB" sz="1100" b="1" dirty="0">
              <a:latin typeface="Times New Roman" panose="02020603050405020304" pitchFamily="18" charset="0"/>
              <a:cs typeface="Times New Roman" panose="02020603050405020304" pitchFamily="18" charset="0"/>
            </a:endParaRPr>
          </a:p>
          <a:p>
            <a:pPr marL="480060" lvl="1"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If </a:t>
            </a:r>
            <a:r>
              <a:rPr lang="en-GB" sz="1100" b="1" dirty="0">
                <a:latin typeface="Times New Roman" panose="02020603050405020304" pitchFamily="18" charset="0"/>
                <a:cs typeface="Times New Roman" panose="02020603050405020304" pitchFamily="18" charset="0"/>
              </a:rPr>
              <a:t>you do not need this option, leave “Final” as selected by default</a:t>
            </a:r>
            <a:r>
              <a:rPr lang="en-GB" sz="1100" b="1" dirty="0">
                <a:latin typeface="Times New Roman" panose="02020603050405020304" pitchFamily="18" charset="0"/>
                <a:cs typeface="Times New Roman" panose="02020603050405020304" pitchFamily="18" charset="0"/>
              </a:rPr>
              <a:t>.</a:t>
            </a:r>
          </a:p>
          <a:p>
            <a:pPr marL="205740" indent="-205740">
              <a:spcBef>
                <a:spcPts val="72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altLang="fr-FR" sz="1100" b="1" dirty="0">
                <a:latin typeface="Times New Roman" panose="02020603050405020304" pitchFamily="18" charset="0"/>
                <a:ea typeface="Arial Unicode MS" panose="020B0604020202020204" pitchFamily="34" charset="-128"/>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a:t>
            </a:r>
            <a:r>
              <a:rPr lang="en-US" sz="1100" b="1" dirty="0">
                <a:latin typeface="Times New Roman" panose="02020603050405020304" pitchFamily="18" charset="0"/>
                <a:cs typeface="Times New Roman" panose="02020603050405020304" pitchFamily="18" charset="0"/>
              </a:rPr>
              <a:t>Pest Status” </a:t>
            </a:r>
            <a:r>
              <a:rPr lang="en-US" sz="1100" b="1"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a status of the pest you are reporting. </a:t>
            </a:r>
            <a:endParaRPr lang="en-US" sz="1100" b="1" dirty="0">
              <a:latin typeface="Times New Roman" panose="02020603050405020304" pitchFamily="18" charset="0"/>
              <a:cs typeface="Times New Roman" panose="02020603050405020304" pitchFamily="18" charset="0"/>
            </a:endParaRPr>
          </a:p>
          <a:p>
            <a:pPr marL="480060" lvl="1"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100" b="1" dirty="0">
                <a:latin typeface="Times New Roman" panose="02020603050405020304" pitchFamily="18" charset="0"/>
                <a:cs typeface="Times New Roman" panose="02020603050405020304" pitchFamily="18" charset="0"/>
              </a:rPr>
              <a:t>You </a:t>
            </a:r>
            <a:r>
              <a:rPr lang="en-US" sz="1100" b="1" dirty="0">
                <a:latin typeface="Times New Roman" panose="02020603050405020304" pitchFamily="18" charset="0"/>
                <a:cs typeface="Times New Roman" panose="02020603050405020304" pitchFamily="18" charset="0"/>
              </a:rPr>
              <a:t>estimate it according to </a:t>
            </a:r>
            <a:r>
              <a:rPr lang="en-US" sz="1100" b="1" u="sng" dirty="0">
                <a:latin typeface="Times New Roman" panose="02020603050405020304" pitchFamily="18" charset="0"/>
                <a:cs typeface="Times New Roman" panose="02020603050405020304" pitchFamily="18" charset="0"/>
                <a:hlinkClick r:id="rId2"/>
              </a:rPr>
              <a:t>the </a:t>
            </a:r>
            <a:r>
              <a:rPr lang="en-GB" sz="1100" b="1" u="sng" dirty="0">
                <a:latin typeface="Times New Roman" panose="02020603050405020304" pitchFamily="18" charset="0"/>
                <a:cs typeface="Times New Roman" panose="02020603050405020304" pitchFamily="18" charset="0"/>
                <a:hlinkClick r:id="rId2"/>
              </a:rPr>
              <a:t>International Standard for Phytosanitary Measure No 8: Determination of pest status in an area</a:t>
            </a:r>
            <a:r>
              <a:rPr lang="en-GB" sz="1100" b="1" dirty="0">
                <a:latin typeface="Times New Roman" panose="02020603050405020304" pitchFamily="18" charset="0"/>
                <a:cs typeface="Times New Roman" panose="02020603050405020304" pitchFamily="18" charset="0"/>
              </a:rPr>
              <a:t>. </a:t>
            </a:r>
            <a:endParaRPr lang="en-GB" sz="1100" b="1" dirty="0">
              <a:latin typeface="Times New Roman" panose="02020603050405020304" pitchFamily="18" charset="0"/>
              <a:cs typeface="Times New Roman" panose="02020603050405020304" pitchFamily="18" charset="0"/>
            </a:endParaRPr>
          </a:p>
          <a:p>
            <a:pPr marL="480060" lvl="1"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A </a:t>
            </a:r>
            <a:r>
              <a:rPr lang="en-GB" sz="1100" b="1" dirty="0">
                <a:latin typeface="Times New Roman" panose="02020603050405020304" pitchFamily="18" charset="0"/>
                <a:cs typeface="Times New Roman" panose="02020603050405020304" pitchFamily="18" charset="0"/>
              </a:rPr>
              <a:t>possibility to select an appropriate status of the pest from the drop down menu.</a:t>
            </a:r>
            <a:endParaRPr lang="en-US" altLang="fr-FR" sz="1100" b="1" dirty="0">
              <a:latin typeface="Times New Roman" panose="020206030504050203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782788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Pest report: report a pest or not?</a:t>
            </a: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484767" y="1071101"/>
            <a:ext cx="6373802" cy="1877437"/>
          </a:xfrm>
          <a:prstGeom prst="rect">
            <a:avLst/>
          </a:prstGeom>
        </p:spPr>
        <p:txBody>
          <a:bodyPr wrap="square">
            <a:spAutoFit/>
          </a:bodyPr>
          <a:lstStyle/>
          <a:p>
            <a:pPr>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i="1" dirty="0">
                <a:latin typeface="Times New Roman" panose="02020603050405020304" pitchFamily="18" charset="0"/>
                <a:cs typeface="Times New Roman" panose="02020603050405020304" pitchFamily="18" charset="0"/>
              </a:rPr>
              <a:t>“The </a:t>
            </a:r>
            <a:r>
              <a:rPr lang="en-GB" sz="1200" i="1" dirty="0">
                <a:latin typeface="Times New Roman" panose="02020603050405020304" pitchFamily="18" charset="0"/>
                <a:cs typeface="Times New Roman" panose="02020603050405020304" pitchFamily="18" charset="0"/>
              </a:rPr>
              <a:t>contracting parties shall cooperate with one another to the fullest practicable extent in achieving the aims of this Convention, and shall in particular (…) cooperate in the exchange of information on plant pests, particularly the reporting of the occurrence, outbreak or spread of pests that may be of immediate or potential </a:t>
            </a:r>
            <a:r>
              <a:rPr lang="en-GB" sz="1200" i="1" dirty="0">
                <a:latin typeface="Times New Roman" panose="02020603050405020304" pitchFamily="18" charset="0"/>
                <a:cs typeface="Times New Roman" panose="02020603050405020304" pitchFamily="18" charset="0"/>
              </a:rPr>
              <a:t>danger (...)</a:t>
            </a:r>
          </a:p>
          <a:p>
            <a:pPr>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200" b="1" i="1" dirty="0">
              <a:latin typeface="Times New Roman" panose="02020603050405020304" pitchFamily="18" charset="0"/>
              <a:cs typeface="Times New Roman" panose="02020603050405020304" pitchFamily="18" charset="0"/>
            </a:endParaRPr>
          </a:p>
          <a:p>
            <a:pPr marL="205740"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When </a:t>
            </a:r>
            <a:r>
              <a:rPr lang="en-GB" sz="1200" b="1" dirty="0">
                <a:latin typeface="Times New Roman" panose="02020603050405020304" pitchFamily="18" charset="0"/>
                <a:cs typeface="Times New Roman" panose="02020603050405020304" pitchFamily="18" charset="0"/>
              </a:rPr>
              <a:t>in doubt as to the qualification of a pest as a “pest of immediate or potential danger” and therefore its reporting, </a:t>
            </a:r>
            <a:r>
              <a:rPr lang="en-GB" sz="1200" b="1" u="sng" dirty="0">
                <a:latin typeface="Times New Roman" panose="02020603050405020304" pitchFamily="18" charset="0"/>
                <a:cs typeface="Times New Roman" panose="02020603050405020304" pitchFamily="18" charset="0"/>
              </a:rPr>
              <a:t>the reporting of any pest is </a:t>
            </a:r>
            <a:r>
              <a:rPr lang="en-GB" sz="1200" b="1" u="sng" dirty="0">
                <a:latin typeface="Times New Roman" panose="02020603050405020304" pitchFamily="18" charset="0"/>
                <a:cs typeface="Times New Roman" panose="02020603050405020304" pitchFamily="18" charset="0"/>
              </a:rPr>
              <a:t>desirable</a:t>
            </a:r>
            <a:r>
              <a:rPr lang="en-GB" sz="1200" b="1" dirty="0">
                <a:latin typeface="Times New Roman" panose="02020603050405020304" pitchFamily="18" charset="0"/>
                <a:cs typeface="Times New Roman" panose="02020603050405020304" pitchFamily="18" charset="0"/>
              </a:rPr>
              <a:t>. </a:t>
            </a:r>
          </a:p>
          <a:p>
            <a:pPr>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	</a:t>
            </a:r>
            <a:r>
              <a:rPr lang="en-GB" sz="1200" b="1" dirty="0">
                <a:latin typeface="Times New Roman" panose="02020603050405020304" pitchFamily="18" charset="0"/>
                <a:cs typeface="Times New Roman" panose="02020603050405020304" pitchFamily="18" charset="0"/>
              </a:rPr>
              <a:t>	Other countries may see a pest as of immediate of potential danger even if 	</a:t>
            </a:r>
            <a:r>
              <a:rPr lang="en-GB" sz="1200" b="1" dirty="0" smtClean="0">
                <a:latin typeface="Times New Roman" panose="02020603050405020304" pitchFamily="18" charset="0"/>
                <a:cs typeface="Times New Roman" panose="02020603050405020304" pitchFamily="18" charset="0"/>
              </a:rPr>
              <a:t>you </a:t>
            </a:r>
            <a:r>
              <a:rPr lang="en-GB" sz="1200" b="1" dirty="0">
                <a:latin typeface="Times New Roman" panose="02020603050405020304" pitchFamily="18" charset="0"/>
                <a:cs typeface="Times New Roman" panose="02020603050405020304" pitchFamily="18" charset="0"/>
              </a:rPr>
              <a:t>don’t.</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275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Emergency action: what is it?</a:t>
            </a: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773084" y="989822"/>
            <a:ext cx="6095076" cy="2087751"/>
          </a:xfrm>
          <a:prstGeom prst="rect">
            <a:avLst/>
          </a:prstGeom>
        </p:spPr>
        <p:txBody>
          <a:bodyPr wrap="square">
            <a:spAutoFit/>
          </a:bodyPr>
          <a:lstStyle/>
          <a:p>
            <a:pPr marL="205740" indent="-20574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ISPM 5 Glossary </a:t>
            </a:r>
            <a:r>
              <a:rPr lang="en-GB" sz="1200" b="1" dirty="0">
                <a:latin typeface="Times New Roman" panose="02020603050405020304" pitchFamily="18" charset="0"/>
                <a:cs typeface="Times New Roman" panose="02020603050405020304" pitchFamily="18" charset="0"/>
              </a:rPr>
              <a:t>of Phytosanitary </a:t>
            </a:r>
            <a:r>
              <a:rPr lang="en-GB" sz="1200" b="1" dirty="0">
                <a:latin typeface="Times New Roman" panose="02020603050405020304" pitchFamily="18" charset="0"/>
                <a:cs typeface="Times New Roman" panose="02020603050405020304" pitchFamily="18" charset="0"/>
              </a:rPr>
              <a:t>Terms: </a:t>
            </a:r>
          </a:p>
          <a:p>
            <a:pPr>
              <a:spcBef>
                <a:spcPts val="72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a:t>
            </a:r>
            <a:r>
              <a:rPr lang="en-GB" sz="1200" b="1" i="1" u="sng" dirty="0">
                <a:latin typeface="Times New Roman" panose="02020603050405020304" pitchFamily="18" charset="0"/>
                <a:cs typeface="Times New Roman" panose="02020603050405020304" pitchFamily="18" charset="0"/>
              </a:rPr>
              <a:t>emergency </a:t>
            </a:r>
            <a:r>
              <a:rPr lang="en-GB" sz="1200" b="1" i="1" u="sng" dirty="0">
                <a:latin typeface="Times New Roman" panose="02020603050405020304" pitchFamily="18" charset="0"/>
                <a:cs typeface="Times New Roman" panose="02020603050405020304" pitchFamily="18" charset="0"/>
              </a:rPr>
              <a:t>action</a:t>
            </a:r>
            <a:r>
              <a:rPr lang="en-GB" sz="1200" b="1" dirty="0">
                <a:latin typeface="Times New Roman" panose="02020603050405020304" pitchFamily="18" charset="0"/>
                <a:cs typeface="Times New Roman" panose="02020603050405020304" pitchFamily="18" charset="0"/>
              </a:rPr>
              <a:t>: </a:t>
            </a:r>
            <a:r>
              <a:rPr lang="en-GB" sz="1200" i="1" dirty="0">
                <a:latin typeface="Times New Roman" panose="02020603050405020304" pitchFamily="18" charset="0"/>
                <a:cs typeface="Times New Roman" panose="02020603050405020304" pitchFamily="18" charset="0"/>
              </a:rPr>
              <a:t>a </a:t>
            </a:r>
            <a:r>
              <a:rPr lang="en-GB" sz="1200" i="1" dirty="0">
                <a:latin typeface="Times New Roman" panose="02020603050405020304" pitchFamily="18" charset="0"/>
                <a:cs typeface="Times New Roman" panose="02020603050405020304" pitchFamily="18" charset="0"/>
              </a:rPr>
              <a:t>prompt phytosanitary action undertaken in a new or unexpected phytosanitary situation</a:t>
            </a:r>
            <a:r>
              <a:rPr lang="en-GB" sz="1200" dirty="0">
                <a:latin typeface="Times New Roman" panose="02020603050405020304" pitchFamily="18" charset="0"/>
                <a:cs typeface="Times New Roman" panose="02020603050405020304" pitchFamily="18" charset="0"/>
              </a:rPr>
              <a:t>”</a:t>
            </a:r>
          </a:p>
          <a:p>
            <a:pPr>
              <a:spcBef>
                <a:spcPts val="72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a:t>
            </a:r>
            <a:r>
              <a:rPr lang="en-GB" sz="1200" b="1" i="1" u="sng" dirty="0">
                <a:latin typeface="Times New Roman" panose="02020603050405020304" pitchFamily="18" charset="0"/>
                <a:cs typeface="Times New Roman" panose="02020603050405020304" pitchFamily="18" charset="0"/>
              </a:rPr>
              <a:t>phytosanitary </a:t>
            </a:r>
            <a:r>
              <a:rPr lang="en-GB" sz="1200" b="1" i="1" u="sng" dirty="0">
                <a:latin typeface="Times New Roman" panose="02020603050405020304" pitchFamily="18" charset="0"/>
                <a:cs typeface="Times New Roman" panose="02020603050405020304" pitchFamily="18" charset="0"/>
              </a:rPr>
              <a:t>action</a:t>
            </a:r>
            <a:r>
              <a:rPr lang="en-GB" sz="1200" b="1" dirty="0">
                <a:latin typeface="Times New Roman" panose="02020603050405020304" pitchFamily="18" charset="0"/>
                <a:cs typeface="Times New Roman" panose="02020603050405020304" pitchFamily="18" charset="0"/>
              </a:rPr>
              <a:t>: </a:t>
            </a:r>
            <a:r>
              <a:rPr lang="en-GB" sz="1200" i="1" dirty="0">
                <a:latin typeface="Times New Roman" panose="02020603050405020304" pitchFamily="18" charset="0"/>
                <a:cs typeface="Times New Roman" panose="02020603050405020304" pitchFamily="18" charset="0"/>
              </a:rPr>
              <a:t>an </a:t>
            </a:r>
            <a:r>
              <a:rPr lang="en-GB" sz="1200" i="1" dirty="0">
                <a:latin typeface="Times New Roman" panose="02020603050405020304" pitchFamily="18" charset="0"/>
                <a:cs typeface="Times New Roman" panose="02020603050405020304" pitchFamily="18" charset="0"/>
              </a:rPr>
              <a:t>official </a:t>
            </a:r>
            <a:r>
              <a:rPr lang="en-GB" sz="1200" i="1" u="sng" dirty="0">
                <a:latin typeface="Times New Roman" panose="02020603050405020304" pitchFamily="18" charset="0"/>
                <a:cs typeface="Times New Roman" panose="02020603050405020304" pitchFamily="18" charset="0"/>
              </a:rPr>
              <a:t>operation, such as inspection, testing, surveillance or treatment,</a:t>
            </a:r>
            <a:r>
              <a:rPr lang="en-GB" sz="1200" i="1" dirty="0">
                <a:latin typeface="Times New Roman" panose="02020603050405020304" pitchFamily="18" charset="0"/>
                <a:cs typeface="Times New Roman" panose="02020603050405020304" pitchFamily="18" charset="0"/>
              </a:rPr>
              <a:t> undertaken to implement phytosanitary regulations or procedures</a:t>
            </a:r>
            <a:r>
              <a:rPr lang="en-GB" sz="1200" dirty="0">
                <a:latin typeface="Times New Roman" panose="02020603050405020304" pitchFamily="18" charset="0"/>
                <a:cs typeface="Times New Roman" panose="02020603050405020304" pitchFamily="18" charset="0"/>
              </a:rPr>
              <a:t>”. </a:t>
            </a:r>
          </a:p>
          <a:p>
            <a:pPr marL="205740"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Information </a:t>
            </a:r>
            <a:r>
              <a:rPr lang="en-GB" sz="1200" b="1" dirty="0">
                <a:latin typeface="Times New Roman" panose="02020603050405020304" pitchFamily="18" charset="0"/>
                <a:cs typeface="Times New Roman" panose="02020603050405020304" pitchFamily="18" charset="0"/>
              </a:rPr>
              <a:t>on emergency actions are often included in pest </a:t>
            </a:r>
            <a:r>
              <a:rPr lang="en-GB" sz="1200" b="1" dirty="0">
                <a:latin typeface="Times New Roman" panose="02020603050405020304" pitchFamily="18" charset="0"/>
                <a:cs typeface="Times New Roman" panose="02020603050405020304" pitchFamily="18" charset="0"/>
              </a:rPr>
              <a:t>reports.</a:t>
            </a:r>
          </a:p>
          <a:p>
            <a:pPr marL="205740"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ISPM 13 </a:t>
            </a:r>
            <a:r>
              <a:rPr lang="en-GB" sz="1200" b="1" dirty="0">
                <a:latin typeface="Times New Roman" panose="02020603050405020304" pitchFamily="18" charset="0"/>
                <a:cs typeface="Times New Roman" panose="02020603050405020304" pitchFamily="18" charset="0"/>
              </a:rPr>
              <a:t>Guidelines for the notification of non-compliance and emergency action contains </a:t>
            </a:r>
            <a:r>
              <a:rPr lang="en-GB" sz="1200" b="1" u="sng" dirty="0">
                <a:latin typeface="Times New Roman" panose="02020603050405020304" pitchFamily="18" charset="0"/>
                <a:cs typeface="Times New Roman" panose="02020603050405020304" pitchFamily="18" charset="0"/>
              </a:rPr>
              <a:t>partial (connected only to non-compliance of imported consignments) guidelines</a:t>
            </a:r>
            <a:r>
              <a:rPr lang="en-GB" sz="1200" b="1" dirty="0">
                <a:latin typeface="Times New Roman" panose="02020603050405020304" pitchFamily="18" charset="0"/>
                <a:cs typeface="Times New Roman" panose="02020603050405020304" pitchFamily="18" charset="0"/>
              </a:rPr>
              <a:t> for the notification of emergency actions</a:t>
            </a:r>
          </a:p>
        </p:txBody>
      </p:sp>
    </p:spTree>
    <p:extLst>
      <p:ext uri="{BB962C8B-B14F-4D97-AF65-F5344CB8AC3E}">
        <p14:creationId xmlns:p14="http://schemas.microsoft.com/office/powerpoint/2010/main" val="1773246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37883" y="168102"/>
            <a:ext cx="5064370"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Notifying other countries</a:t>
            </a: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800082" y="716742"/>
            <a:ext cx="5743171" cy="3057247"/>
          </a:xfrm>
          <a:prstGeom prst="rect">
            <a:avLst/>
          </a:prstGeom>
        </p:spPr>
        <p:txBody>
          <a:bodyPr wrap="square">
            <a:spAutoFit/>
          </a:bodyPr>
          <a:lstStyle/>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b="1" dirty="0">
                <a:latin typeface="Times New Roman" panose="02020603050405020304" pitchFamily="18" charset="0"/>
                <a:cs typeface="Times New Roman" panose="02020603050405020304" pitchFamily="18" charset="0"/>
              </a:rPr>
              <a:t>When entering a new report:</a:t>
            </a:r>
            <a:endParaRPr lang="en-GB" sz="1200" b="1" dirty="0">
              <a:latin typeface="Times New Roman" panose="02020603050405020304" pitchFamily="18" charset="0"/>
              <a:cs typeface="Times New Roman" panose="02020603050405020304" pitchFamily="18" charset="0"/>
            </a:endParaRP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check </a:t>
            </a:r>
            <a:r>
              <a:rPr lang="en-GB" sz="1200" b="1" dirty="0">
                <a:latin typeface="Times New Roman" panose="02020603050405020304" pitchFamily="18" charset="0"/>
                <a:cs typeface="Times New Roman" panose="02020603050405020304" pitchFamily="18" charset="0"/>
              </a:rPr>
              <a:t>the box (by clicking on it) under “Notify” </a:t>
            </a:r>
            <a:endParaRPr lang="en-GB" sz="1200" b="1" dirty="0">
              <a:latin typeface="Times New Roman" panose="02020603050405020304" pitchFamily="18" charset="0"/>
              <a:cs typeface="Times New Roman" panose="02020603050405020304" pitchFamily="18" charset="0"/>
            </a:endParaRP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select </a:t>
            </a:r>
            <a:r>
              <a:rPr lang="en-GB" sz="1200" b="1" dirty="0">
                <a:latin typeface="Times New Roman" panose="02020603050405020304" pitchFamily="18" charset="0"/>
                <a:cs typeface="Times New Roman" panose="02020603050405020304" pitchFamily="18" charset="0"/>
              </a:rPr>
              <a:t>from the lists a chosen country and/or </a:t>
            </a:r>
            <a:r>
              <a:rPr lang="en-GB" sz="1200" b="1" dirty="0">
                <a:latin typeface="Times New Roman" panose="02020603050405020304" pitchFamily="18" charset="0"/>
                <a:cs typeface="Times New Roman" panose="02020603050405020304" pitchFamily="18" charset="0"/>
              </a:rPr>
              <a:t>organizations (under </a:t>
            </a:r>
            <a:r>
              <a:rPr lang="en-GB" sz="1200" b="1" dirty="0">
                <a:latin typeface="Times New Roman" panose="02020603050405020304" pitchFamily="18" charset="0"/>
                <a:cs typeface="Times New Roman" panose="02020603050405020304" pitchFamily="18" charset="0"/>
              </a:rPr>
              <a:t>“Notification to Countries, RPPOs, IOs, Liaisons or Secretariat” “Country you want to notify</a:t>
            </a:r>
            <a:r>
              <a:rPr lang="en-GB" sz="1200" b="1" dirty="0">
                <a:latin typeface="Times New Roman" panose="02020603050405020304" pitchFamily="18" charset="0"/>
                <a:cs typeface="Times New Roman" panose="02020603050405020304" pitchFamily="18" charset="0"/>
              </a:rPr>
              <a:t>”)</a:t>
            </a:r>
            <a:endParaRPr lang="en-GB" sz="1200" b="1" dirty="0">
              <a:latin typeface="Times New Roman" panose="02020603050405020304" pitchFamily="18" charset="0"/>
              <a:cs typeface="Times New Roman" panose="02020603050405020304" pitchFamily="18" charset="0"/>
            </a:endParaRPr>
          </a:p>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b="1" dirty="0">
                <a:latin typeface="Times New Roman" panose="02020603050405020304" pitchFamily="18" charset="0"/>
                <a:cs typeface="Times New Roman" panose="02020603050405020304" pitchFamily="18" charset="0"/>
              </a:rPr>
              <a:t>If </a:t>
            </a:r>
            <a:r>
              <a:rPr lang="en-US" sz="1200" b="1" dirty="0">
                <a:latin typeface="Times New Roman" panose="02020603050405020304" pitchFamily="18" charset="0"/>
                <a:cs typeface="Times New Roman" panose="02020603050405020304" pitchFamily="18" charset="0"/>
              </a:rPr>
              <a:t>you forgot to do it while uploading </a:t>
            </a:r>
            <a:r>
              <a:rPr lang="en-US" sz="1200" b="1" dirty="0">
                <a:latin typeface="Times New Roman" panose="02020603050405020304" pitchFamily="18" charset="0"/>
                <a:cs typeface="Times New Roman" panose="02020603050405020304" pitchFamily="18" charset="0"/>
              </a:rPr>
              <a:t>a new </a:t>
            </a:r>
            <a:r>
              <a:rPr lang="en-US" sz="1200" b="1" dirty="0">
                <a:latin typeface="Times New Roman" panose="02020603050405020304" pitchFamily="18" charset="0"/>
                <a:cs typeface="Times New Roman" panose="02020603050405020304" pitchFamily="18" charset="0"/>
              </a:rPr>
              <a:t>report, you can still do </a:t>
            </a:r>
            <a:r>
              <a:rPr lang="en-US" sz="1200" b="1" dirty="0">
                <a:latin typeface="Times New Roman" panose="02020603050405020304" pitchFamily="18" charset="0"/>
                <a:cs typeface="Times New Roman" panose="02020603050405020304" pitchFamily="18" charset="0"/>
              </a:rPr>
              <a:t>it later:</a:t>
            </a:r>
            <a:endParaRPr lang="en-GB" sz="1200" b="1" dirty="0">
              <a:latin typeface="Times New Roman" panose="02020603050405020304" pitchFamily="18" charset="0"/>
              <a:cs typeface="Times New Roman" panose="02020603050405020304" pitchFamily="18" charset="0"/>
            </a:endParaRPr>
          </a:p>
          <a:p>
            <a:pPr marL="480060" lvl="1" indent="-20574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l</a:t>
            </a:r>
            <a:r>
              <a:rPr lang="en-GB" sz="1200" b="1" dirty="0">
                <a:latin typeface="Times New Roman" panose="02020603050405020304" pitchFamily="18" charset="0"/>
                <a:cs typeface="Times New Roman" panose="02020603050405020304" pitchFamily="18" charset="0"/>
              </a:rPr>
              <a:t>og </a:t>
            </a:r>
            <a:r>
              <a:rPr lang="en-GB" sz="1200" b="1" dirty="0">
                <a:latin typeface="Times New Roman" panose="02020603050405020304" pitchFamily="18" charset="0"/>
                <a:cs typeface="Times New Roman" panose="02020603050405020304" pitchFamily="18" charset="0"/>
              </a:rPr>
              <a:t>in to the IPP, go to </a:t>
            </a:r>
            <a:r>
              <a:rPr lang="en-GB" sz="1200" b="1" dirty="0">
                <a:latin typeface="Times New Roman" panose="02020603050405020304" pitchFamily="18" charset="0"/>
                <a:cs typeface="Times New Roman" panose="02020603050405020304" pitchFamily="18" charset="0"/>
              </a:rPr>
              <a:t>the report </a:t>
            </a:r>
            <a:r>
              <a:rPr lang="en-GB" sz="1200" b="1" dirty="0">
                <a:latin typeface="Times New Roman" panose="02020603050405020304" pitchFamily="18" charset="0"/>
                <a:cs typeface="Times New Roman" panose="02020603050405020304" pitchFamily="18" charset="0"/>
              </a:rPr>
              <a:t>and click on “</a:t>
            </a:r>
            <a:r>
              <a:rPr lang="en-GB" sz="1200" b="1" dirty="0">
                <a:latin typeface="Times New Roman" panose="02020603050405020304" pitchFamily="18" charset="0"/>
                <a:cs typeface="Times New Roman" panose="02020603050405020304" pitchFamily="18" charset="0"/>
              </a:rPr>
              <a:t>Edit” </a:t>
            </a:r>
            <a:endParaRPr lang="en-GB" sz="1200" b="1" dirty="0">
              <a:latin typeface="Times New Roman" panose="02020603050405020304" pitchFamily="18" charset="0"/>
              <a:cs typeface="Times New Roman" panose="02020603050405020304" pitchFamily="18" charset="0"/>
            </a:endParaRPr>
          </a:p>
          <a:p>
            <a:pPr marL="480060" lvl="1" indent="-20574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check the box (by clicking on it) under “Notify” </a:t>
            </a:r>
          </a:p>
          <a:p>
            <a:pPr marL="480060" lvl="1" indent="-20574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select from the lists a chosen country and/or organizations (under “Notification to Countries, RPPOs, IOs, Liaisons or Secretariat” “Country you want to notify”)</a:t>
            </a:r>
          </a:p>
          <a:p>
            <a:pPr marL="480060" lvl="1" indent="-20574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click </a:t>
            </a:r>
            <a:r>
              <a:rPr lang="en-GB" sz="1200" b="1" dirty="0">
                <a:latin typeface="Times New Roman" panose="02020603050405020304" pitchFamily="18" charset="0"/>
                <a:cs typeface="Times New Roman" panose="02020603050405020304" pitchFamily="18" charset="0"/>
              </a:rPr>
              <a:t>on “Update report”. That should send out the notifications to your chosen countries</a:t>
            </a:r>
            <a:r>
              <a:rPr lang="en-GB" sz="840" b="1" dirty="0">
                <a:cs typeface="Arial" panose="020B0604020202020204" pitchFamily="34" charset="0"/>
              </a:rPr>
              <a:t>.</a:t>
            </a:r>
            <a:endParaRPr lang="en-GB" sz="840" b="1" dirty="0">
              <a:cs typeface="Arial" panose="020B0604020202020204" pitchFamily="34" charset="0"/>
            </a:endParaRPr>
          </a:p>
        </p:txBody>
      </p:sp>
    </p:spTree>
    <p:extLst>
      <p:ext uri="{BB962C8B-B14F-4D97-AF65-F5344CB8AC3E}">
        <p14:creationId xmlns:p14="http://schemas.microsoft.com/office/powerpoint/2010/main" val="3265816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721" y="3260309"/>
            <a:ext cx="3889717" cy="313932"/>
          </a:xfrm>
          <a:prstGeom prst="rect">
            <a:avLst/>
          </a:prstGeom>
        </p:spPr>
        <p:txBody>
          <a:bodyPr wrap="square">
            <a:spAutoFit/>
          </a:bodyPr>
          <a:lstStyle/>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cs typeface="Arial" panose="020B0604020202020204" pitchFamily="34" charset="0"/>
              </a:rPr>
              <a:t>NRO Guide: </a:t>
            </a:r>
            <a:r>
              <a:rPr lang="en-GB" sz="840" b="1" dirty="0">
                <a:cs typeface="Arial" panose="020B0604020202020204" pitchFamily="34" charset="0"/>
                <a:hlinkClick r:id="rId3"/>
              </a:rPr>
              <a:t>https://www.ippc.int/en/publications/80405/</a:t>
            </a:r>
            <a:endParaRPr lang="en-GB" sz="840" b="1" dirty="0">
              <a:cs typeface="Arial" panose="020B0604020202020204" pitchFamily="34" charset="0"/>
            </a:endParaRPr>
          </a:p>
        </p:txBody>
      </p:sp>
      <p:pic>
        <p:nvPicPr>
          <p:cNvPr id="3" name="Picture 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259" y="406399"/>
            <a:ext cx="2039388" cy="2853909"/>
          </a:xfrm>
          <a:prstGeom prst="rect">
            <a:avLst/>
          </a:prstGeom>
        </p:spPr>
      </p:pic>
      <p:pic>
        <p:nvPicPr>
          <p:cNvPr id="4" name="Picture 3"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8560" y="462892"/>
            <a:ext cx="1987006" cy="2797416"/>
          </a:xfrm>
          <a:prstGeom prst="rect">
            <a:avLst/>
          </a:prstGeom>
        </p:spPr>
      </p:pic>
    </p:spTree>
    <p:extLst>
      <p:ext uri="{BB962C8B-B14F-4D97-AF65-F5344CB8AC3E}">
        <p14:creationId xmlns:p14="http://schemas.microsoft.com/office/powerpoint/2010/main" val="2289604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953" y="1019566"/>
            <a:ext cx="3522133" cy="2492990"/>
          </a:xfrm>
          <a:prstGeom prst="rect">
            <a:avLst/>
          </a:prstGeom>
        </p:spPr>
        <p:txBody>
          <a:bodyPr wrap="square">
            <a:spAutoFit/>
          </a:bodyPr>
          <a:lstStyle/>
          <a:p>
            <a:pPr>
              <a:buFont typeface="Arial" charset="0"/>
              <a:buNone/>
              <a:defRPr/>
            </a:pPr>
            <a:endParaRPr lang="fr-FR" altLang="en-US" sz="960" b="1" dirty="0">
              <a:solidFill>
                <a:schemeClr val="accent5">
                  <a:lumMod val="50000"/>
                </a:schemeClr>
              </a:solidFill>
              <a:latin typeface="+mj-lt"/>
              <a:ea typeface="Arial Unicode MS" panose="020B0604020202020204" pitchFamily="34" charset="-128"/>
              <a:cs typeface="Arial" panose="020B0604020202020204" pitchFamily="34" charset="0"/>
            </a:endParaRPr>
          </a:p>
          <a:p>
            <a:pPr>
              <a:buFont typeface="Arial" charset="0"/>
              <a:buNone/>
              <a:defRPr/>
            </a:pP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IPPC </a:t>
            </a:r>
            <a:r>
              <a:rPr lang="fr-FR" altLang="en-US" sz="960" dirty="0" err="1" smtClean="0">
                <a:solidFill>
                  <a:schemeClr val="accent5">
                    <a:lumMod val="50000"/>
                  </a:schemeClr>
                </a:solidFill>
                <a:latin typeface="+mj-lt"/>
                <a:ea typeface="Arial Unicode MS" panose="020B0604020202020204" pitchFamily="34" charset="-128"/>
                <a:cs typeface="Arial" panose="020B0604020202020204" pitchFamily="34" charset="0"/>
              </a:rPr>
              <a:t>Secretariat</a:t>
            </a: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buFont typeface="Arial" charset="0"/>
              <a:buNone/>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rPr>
              <a:t>Email</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 </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hlinkClick r:id="rId2"/>
              </a:rPr>
              <a:t>ippc@fao.org</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  </a:t>
            </a:r>
          </a:p>
          <a:p>
            <a:pPr>
              <a:buFont typeface="Arial" charset="0"/>
              <a:buNone/>
              <a:defRPr/>
            </a:pPr>
            <a:endParaRPr lang="fr-FR" altLang="en-US" sz="1000" b="1" dirty="0" smtClean="0">
              <a:ea typeface="Arial Unicode MS" panose="020B0604020202020204" pitchFamily="34" charset="-128"/>
              <a:cs typeface="Arial" panose="020B0604020202020204" pitchFamily="34" charset="0"/>
            </a:endParaRPr>
          </a:p>
          <a:p>
            <a:pPr>
              <a:buFont typeface="Arial" charset="0"/>
              <a:buNone/>
              <a:defRPr/>
            </a:pPr>
            <a:r>
              <a:rPr lang="fr-FR" altLang="en-US" sz="1000" b="1" dirty="0" smtClean="0">
                <a:ea typeface="Arial Unicode MS" panose="020B0604020202020204" pitchFamily="34" charset="-128"/>
                <a:cs typeface="Arial" panose="020B0604020202020204" pitchFamily="34" charset="0"/>
              </a:rPr>
              <a:t>Qingpo </a:t>
            </a:r>
            <a:r>
              <a:rPr lang="fr-FR" altLang="en-US" sz="1000" b="1" dirty="0">
                <a:ea typeface="Arial Unicode MS" panose="020B0604020202020204" pitchFamily="34" charset="-128"/>
                <a:cs typeface="Arial" panose="020B0604020202020204" pitchFamily="34" charset="0"/>
              </a:rPr>
              <a:t>Yang, </a:t>
            </a:r>
            <a:r>
              <a:rPr lang="fr-FR" altLang="en-US" sz="1000" b="1" dirty="0" err="1">
                <a:ea typeface="Arial Unicode MS" panose="020B0604020202020204" pitchFamily="34" charset="-128"/>
                <a:cs typeface="Arial" panose="020B0604020202020204" pitchFamily="34" charset="0"/>
              </a:rPr>
              <a:t>Associate</a:t>
            </a:r>
            <a:r>
              <a:rPr lang="fr-FR" altLang="en-US" sz="1000" b="1" dirty="0">
                <a:ea typeface="Arial Unicode MS" panose="020B0604020202020204" pitchFamily="34" charset="-128"/>
                <a:cs typeface="Arial" panose="020B0604020202020204" pitchFamily="34" charset="0"/>
              </a:rPr>
              <a:t> Professional </a:t>
            </a:r>
            <a:r>
              <a:rPr lang="fr-FR" altLang="en-US" sz="1000" b="1" dirty="0" err="1">
                <a:ea typeface="Arial Unicode MS" panose="020B0604020202020204" pitchFamily="34" charset="-128"/>
                <a:cs typeface="Arial" panose="020B0604020202020204" pitchFamily="34" charset="0"/>
              </a:rPr>
              <a:t>Officer</a:t>
            </a:r>
            <a:r>
              <a:rPr lang="fr-FR" altLang="en-US" sz="1000" b="1" dirty="0">
                <a:ea typeface="Arial Unicode MS" panose="020B0604020202020204" pitchFamily="34" charset="-128"/>
                <a:cs typeface="Arial" panose="020B0604020202020204" pitchFamily="34" charset="0"/>
              </a:rPr>
              <a:t>: </a:t>
            </a:r>
            <a:r>
              <a:rPr lang="en-US" altLang="zh-CN" sz="1000" b="1" dirty="0" err="1">
                <a:ea typeface="Arial Unicode MS" panose="020B0604020202020204" pitchFamily="34" charset="-128"/>
                <a:cs typeface="Arial" panose="020B0604020202020204" pitchFamily="34" charset="0"/>
                <a:hlinkClick r:id="rId3"/>
              </a:rPr>
              <a:t>Qingpo.yang</a:t>
            </a:r>
            <a:r>
              <a:rPr lang="fr-FR" altLang="en-US" sz="1000" b="1" dirty="0">
                <a:ea typeface="Arial Unicode MS" panose="020B0604020202020204" pitchFamily="34" charset="-128"/>
                <a:cs typeface="Arial" panose="020B0604020202020204" pitchFamily="34" charset="0"/>
                <a:hlinkClick r:id="rId3"/>
              </a:rPr>
              <a:t>@fao.org</a:t>
            </a:r>
            <a:endParaRPr lang="fr-FR" altLang="en-US" sz="1000" b="1" dirty="0">
              <a:ea typeface="Arial Unicode MS" panose="020B0604020202020204" pitchFamily="34" charset="-128"/>
              <a:cs typeface="Arial" panose="020B0604020202020204" pitchFamily="34" charset="0"/>
            </a:endParaRPr>
          </a:p>
          <a:p>
            <a:pPr>
              <a:buFont typeface="Arial" charset="0"/>
              <a:buNone/>
              <a:defRPr/>
            </a:pPr>
            <a:endParaRPr lang="fr-FR" altLang="en-US" sz="1000" b="1" dirty="0" smtClean="0">
              <a:ea typeface="Arial Unicode MS" panose="020B0604020202020204" pitchFamily="34" charset="-128"/>
              <a:cs typeface="Arial" panose="020B0604020202020204" pitchFamily="34" charset="0"/>
            </a:endParaRPr>
          </a:p>
          <a:p>
            <a:pPr>
              <a:buFont typeface="Arial" charset="0"/>
              <a:buNone/>
              <a:defRPr/>
            </a:pPr>
            <a:r>
              <a:rPr lang="fr-FR" altLang="en-US" sz="1000" b="1" dirty="0" smtClean="0">
                <a:ea typeface="Arial Unicode MS" panose="020B0604020202020204" pitchFamily="34" charset="-128"/>
                <a:cs typeface="Arial" panose="020B0604020202020204" pitchFamily="34" charset="0"/>
              </a:rPr>
              <a:t>Paola </a:t>
            </a:r>
            <a:r>
              <a:rPr lang="fr-FR" altLang="en-US" sz="1000" b="1" dirty="0">
                <a:ea typeface="Arial Unicode MS" panose="020B0604020202020204" pitchFamily="34" charset="-128"/>
                <a:cs typeface="Arial" panose="020B0604020202020204" pitchFamily="34" charset="0"/>
              </a:rPr>
              <a:t>Sentinelli, IPPC </a:t>
            </a:r>
            <a:r>
              <a:rPr lang="fr-FR" altLang="en-US" sz="1000" b="1" dirty="0" err="1">
                <a:ea typeface="Arial Unicode MS" panose="020B0604020202020204" pitchFamily="34" charset="-128"/>
                <a:cs typeface="Arial" panose="020B0604020202020204" pitchFamily="34" charset="0"/>
              </a:rPr>
              <a:t>Knowledge</a:t>
            </a:r>
            <a:r>
              <a:rPr lang="fr-FR" altLang="en-US" sz="1000" b="1" dirty="0">
                <a:ea typeface="Arial Unicode MS" panose="020B0604020202020204" pitchFamily="34" charset="-128"/>
                <a:cs typeface="Arial" panose="020B0604020202020204" pitchFamily="34" charset="0"/>
              </a:rPr>
              <a:t> Manager: </a:t>
            </a:r>
            <a:r>
              <a:rPr lang="fr-FR" altLang="en-US" sz="1000" b="1" dirty="0">
                <a:ea typeface="Arial Unicode MS" panose="020B0604020202020204" pitchFamily="34" charset="-128"/>
                <a:cs typeface="Arial" panose="020B0604020202020204" pitchFamily="34" charset="0"/>
                <a:hlinkClick r:id="rId4"/>
              </a:rPr>
              <a:t>paola.sentinelli@fao.org</a:t>
            </a:r>
            <a:r>
              <a:rPr lang="fr-FR" altLang="en-US" sz="1000" b="1" dirty="0">
                <a:ea typeface="Arial Unicode MS" panose="020B0604020202020204" pitchFamily="34" charset="-128"/>
                <a:cs typeface="Arial" panose="020B0604020202020204" pitchFamily="34" charset="0"/>
              </a:rPr>
              <a:t> </a:t>
            </a:r>
          </a:p>
          <a:p>
            <a:pPr>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rPr>
              <a:t>Web:</a:t>
            </a:r>
          </a:p>
          <a:p>
            <a:pPr>
              <a:buFont typeface="Arial" charset="0"/>
              <a:buNone/>
              <a:defRPr/>
            </a:pPr>
            <a:r>
              <a:rPr lang="fr-FR" altLang="en-US" sz="960" dirty="0">
                <a:solidFill>
                  <a:srgbClr val="002060"/>
                </a:solidFill>
                <a:latin typeface="+mj-lt"/>
                <a:ea typeface="Arial Unicode MS" panose="020B0604020202020204" pitchFamily="34" charset="-128"/>
                <a:cs typeface="Arial" panose="020B0604020202020204" pitchFamily="34" charset="0"/>
                <a:hlinkClick r:id="rId5"/>
              </a:rPr>
              <a:t>www.fao.org</a:t>
            </a:r>
          </a:p>
          <a:p>
            <a:pPr>
              <a:buFont typeface="Arial" charset="0"/>
              <a:buNone/>
              <a:defRPr/>
            </a:pPr>
            <a:r>
              <a:rPr lang="fr-FR" altLang="en-US" sz="960" dirty="0">
                <a:solidFill>
                  <a:srgbClr val="002060"/>
                </a:solidFill>
                <a:latin typeface="+mj-lt"/>
                <a:ea typeface="Arial Unicode MS" panose="020B0604020202020204" pitchFamily="34" charset="-128"/>
                <a:cs typeface="Arial" panose="020B0604020202020204" pitchFamily="34" charset="0"/>
                <a:hlinkClick r:id="rId5"/>
              </a:rPr>
              <a:t>www.ippc.int</a:t>
            </a:r>
            <a:endParaRPr lang="fr-FR" altLang="en-US" sz="960" dirty="0">
              <a:solidFill>
                <a:srgbClr val="002060"/>
              </a:solidFill>
              <a:latin typeface="+mj-lt"/>
              <a:ea typeface="Arial Unicode MS" panose="020B0604020202020204" pitchFamily="34" charset="-128"/>
              <a:cs typeface="Arial" panose="020B0604020202020204" pitchFamily="34" charset="0"/>
            </a:endParaRPr>
          </a:p>
          <a:p>
            <a:pPr>
              <a:buFont typeface="Arial" charset="0"/>
              <a:buNone/>
              <a:defRPr/>
            </a:pPr>
            <a:r>
              <a:rPr lang="en-US" sz="960" dirty="0">
                <a:latin typeface="+mj-lt"/>
                <a:hlinkClick r:id="rId6"/>
              </a:rPr>
              <a:t>www.fao.org/plant-health-2020</a:t>
            </a:r>
            <a:endParaRPr lang="en-US" sz="960" dirty="0">
              <a:latin typeface="+mj-lt"/>
            </a:endParaRPr>
          </a:p>
        </p:txBody>
      </p:sp>
      <p:sp>
        <p:nvSpPr>
          <p:cNvPr id="3" name="Title 1"/>
          <p:cNvSpPr txBox="1">
            <a:spLocks/>
          </p:cNvSpPr>
          <p:nvPr/>
        </p:nvSpPr>
        <p:spPr>
          <a:xfrm>
            <a:off x="3857567" y="470935"/>
            <a:ext cx="1575522" cy="609958"/>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640" b="1" dirty="0">
                <a:solidFill>
                  <a:srgbClr val="3E9D51"/>
                </a:solidFill>
                <a:effectLst>
                  <a:outerShdw blurRad="38100" dist="38100" dir="2700000" algn="tl">
                    <a:srgbClr val="000000">
                      <a:alpha val="43137"/>
                    </a:srgbClr>
                  </a:outerShdw>
                </a:effectLst>
                <a:latin typeface="+mn-lt"/>
              </a:rPr>
              <a:t>Contacts</a:t>
            </a:r>
            <a:endParaRPr lang="en-US" sz="2640" b="1" dirty="0">
              <a:solidFill>
                <a:srgbClr val="3E9D51"/>
              </a:solidFill>
              <a:effectLst>
                <a:outerShdw blurRad="38100" dist="38100" dir="2700000" algn="tl">
                  <a:srgbClr val="000000">
                    <a:alpha val="43137"/>
                  </a:srgbClr>
                </a:outerShdw>
              </a:effectLst>
              <a:latin typeface="+mn-lt"/>
            </a:endParaRPr>
          </a:p>
        </p:txBody>
      </p:sp>
      <p:pic>
        <p:nvPicPr>
          <p:cNvPr id="7" name="Picture 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015" y="1050269"/>
            <a:ext cx="1961577" cy="1961577"/>
          </a:xfrm>
          <a:prstGeom prst="rect">
            <a:avLst/>
          </a:prstGeom>
        </p:spPr>
      </p:pic>
      <p:grpSp>
        <p:nvGrpSpPr>
          <p:cNvPr id="8" name="Group 7">
            <a:extLst>
              <a:ext uri="{FF2B5EF4-FFF2-40B4-BE49-F238E27FC236}">
                <a16:creationId xmlns:a16="http://schemas.microsoft.com/office/drawing/2014/main" id="{0BF988E4-1DF1-9E4C-82A3-B8B244E79491}"/>
              </a:ext>
            </a:extLst>
          </p:cNvPr>
          <p:cNvGrpSpPr/>
          <p:nvPr/>
        </p:nvGrpSpPr>
        <p:grpSpPr>
          <a:xfrm>
            <a:off x="3857567" y="2845060"/>
            <a:ext cx="1952849" cy="827024"/>
            <a:chOff x="4322976" y="4129089"/>
            <a:chExt cx="3254748" cy="1378374"/>
          </a:xfrm>
        </p:grpSpPr>
        <p:sp>
          <p:nvSpPr>
            <p:cNvPr id="5" name="Rectangle 4"/>
            <p:cNvSpPr/>
            <p:nvPr/>
          </p:nvSpPr>
          <p:spPr>
            <a:xfrm>
              <a:off x="4322976" y="4129089"/>
              <a:ext cx="3254748" cy="584775"/>
            </a:xfrm>
            <a:prstGeom prst="rect">
              <a:avLst/>
            </a:prstGeom>
          </p:spPr>
          <p:txBody>
            <a:bodyPr wrap="square">
              <a:spAutoFit/>
            </a:bodyPr>
            <a:lstStyle/>
            <a:p>
              <a:pPr algn="ctr">
                <a:buFont typeface="Arial" charset="0"/>
                <a:buNone/>
                <a:defRPr/>
              </a:pPr>
              <a:endParaRPr lang="en-US" sz="840" b="1"/>
            </a:p>
            <a:p>
              <a:pPr algn="ctr">
                <a:buFont typeface="Arial" charset="0"/>
                <a:buNone/>
                <a:defRPr/>
              </a:pPr>
              <a:r>
                <a:rPr lang="en-US" sz="840" b="1"/>
                <a:t>  </a:t>
              </a:r>
              <a:endParaRPr lang="fr-FR" altLang="en-US" sz="840" b="1">
                <a:ea typeface="Arial Unicode MS" panose="020B0604020202020204" pitchFamily="34" charset="-128"/>
                <a:cs typeface="Arial" panose="020B0604020202020204" pitchFamily="34" charset="0"/>
              </a:endParaRPr>
            </a:p>
          </p:txBody>
        </p:sp>
        <p:grpSp>
          <p:nvGrpSpPr>
            <p:cNvPr id="6" name="Group 5">
              <a:extLst>
                <a:ext uri="{FF2B5EF4-FFF2-40B4-BE49-F238E27FC236}">
                  <a16:creationId xmlns:a16="http://schemas.microsoft.com/office/drawing/2014/main" id="{CA4030AA-7080-9C40-928A-8A7A03B2B7E1}"/>
                </a:ext>
              </a:extLst>
            </p:cNvPr>
            <p:cNvGrpSpPr/>
            <p:nvPr/>
          </p:nvGrpSpPr>
          <p:grpSpPr>
            <a:xfrm>
              <a:off x="4408952" y="5126212"/>
              <a:ext cx="1797792" cy="381251"/>
              <a:chOff x="6546819" y="3737521"/>
              <a:chExt cx="2150517" cy="456052"/>
            </a:xfrm>
          </p:grpSpPr>
          <p:pic>
            <p:nvPicPr>
              <p:cNvPr id="12" name="Picture 4" descr="Risultati immagini per facebook button">
                <a:hlinkClick r:id="rId8"/>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076915" y="3737521"/>
                <a:ext cx="456052" cy="456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isultati immagini per twitter">
                <a:hlinkClick r:id="rId10"/>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546819"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isultati immagini per linkedin button">
                <a:hlinkClick r:id="rId12"/>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608092"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4"/>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138186" y="3768209"/>
                <a:ext cx="559150" cy="393697"/>
              </a:xfrm>
              <a:prstGeom prst="rect">
                <a:avLst/>
              </a:prstGeom>
            </p:spPr>
          </p:pic>
        </p:grpSp>
      </p:grpSp>
    </p:spTree>
    <p:extLst>
      <p:ext uri="{BB962C8B-B14F-4D97-AF65-F5344CB8AC3E}">
        <p14:creationId xmlns:p14="http://schemas.microsoft.com/office/powerpoint/2010/main" val="3244712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New report: what to do first?</a:t>
            </a: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1213658" y="908541"/>
            <a:ext cx="5359861" cy="2529923"/>
          </a:xfrm>
          <a:prstGeom prst="rect">
            <a:avLst/>
          </a:prstGeom>
        </p:spPr>
        <p:txBody>
          <a:bodyPr wrap="square">
            <a:spAutoFit/>
          </a:bodyPr>
          <a:lstStyle/>
          <a:p>
            <a:pPr marL="205740"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cs typeface="Arial" panose="020B0604020202020204" pitchFamily="34" charset="0"/>
              </a:rPr>
              <a:t>Check </a:t>
            </a:r>
            <a:r>
              <a:rPr lang="en-GB" sz="1440" b="1" dirty="0">
                <a:cs typeface="Arial" panose="020B0604020202020204" pitchFamily="34" charset="0"/>
              </a:rPr>
              <a:t>if a similar report already exists on the </a:t>
            </a:r>
            <a:r>
              <a:rPr lang="en-GB" sz="1440" b="1" dirty="0">
                <a:cs typeface="Arial" panose="020B0604020202020204" pitchFamily="34" charset="0"/>
              </a:rPr>
              <a:t>IPP.</a:t>
            </a:r>
          </a:p>
          <a:p>
            <a:pPr algn="ctr">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cs typeface="Arial" panose="020B0604020202020204" pitchFamily="34" charset="0"/>
                <a:sym typeface="Symbol" panose="05050102010706020507" pitchFamily="18" charset="2"/>
              </a:rPr>
              <a:t></a:t>
            </a:r>
            <a:endParaRPr lang="en-GB" sz="1440" b="1" dirty="0">
              <a:cs typeface="Arial" panose="020B0604020202020204" pitchFamily="34" charset="0"/>
            </a:endParaRPr>
          </a:p>
          <a:p>
            <a:pPr>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cs typeface="Arial" panose="020B0604020202020204" pitchFamily="34" charset="0"/>
              </a:rPr>
              <a:t>It </a:t>
            </a:r>
            <a:r>
              <a:rPr lang="en-GB" sz="1440" b="1" dirty="0">
                <a:cs typeface="Arial" panose="020B0604020202020204" pitchFamily="34" charset="0"/>
              </a:rPr>
              <a:t>is </a:t>
            </a:r>
            <a:r>
              <a:rPr lang="en-GB" sz="1440" b="1" dirty="0">
                <a:cs typeface="Arial" panose="020B0604020202020204" pitchFamily="34" charset="0"/>
              </a:rPr>
              <a:t>better to update </a:t>
            </a:r>
            <a:r>
              <a:rPr lang="en-GB" sz="1440" b="1" dirty="0">
                <a:cs typeface="Arial" panose="020B0604020202020204" pitchFamily="34" charset="0"/>
              </a:rPr>
              <a:t>the existing report </a:t>
            </a:r>
            <a:r>
              <a:rPr lang="en-GB" sz="1440" b="1" dirty="0">
                <a:cs typeface="Arial" panose="020B0604020202020204" pitchFamily="34" charset="0"/>
              </a:rPr>
              <a:t>than add a new one!</a:t>
            </a:r>
          </a:p>
          <a:p>
            <a:pPr algn="ctr">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cs typeface="Arial" panose="020B0604020202020204" pitchFamily="34" charset="0"/>
                <a:sym typeface="Symbol" panose="05050102010706020507" pitchFamily="18" charset="2"/>
              </a:rPr>
              <a:t></a:t>
            </a:r>
            <a:endParaRPr lang="en-GB" sz="1440" b="1" dirty="0">
              <a:cs typeface="Arial" panose="020B0604020202020204" pitchFamily="34" charset="0"/>
            </a:endParaRPr>
          </a:p>
          <a:p>
            <a:pPr marL="205740"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cs typeface="Arial" panose="020B0604020202020204" pitchFamily="34" charset="0"/>
              </a:rPr>
              <a:t>Nonetheless if you decide to add a new report, </a:t>
            </a:r>
            <a:r>
              <a:rPr lang="en-GB" sz="1440" b="1" dirty="0">
                <a:cs typeface="Arial" panose="020B0604020202020204" pitchFamily="34" charset="0"/>
              </a:rPr>
              <a:t>make sure </a:t>
            </a:r>
            <a:r>
              <a:rPr lang="en-GB" sz="1440" b="1" dirty="0">
                <a:cs typeface="Arial" panose="020B0604020202020204" pitchFamily="34" charset="0"/>
              </a:rPr>
              <a:t>reports </a:t>
            </a:r>
            <a:r>
              <a:rPr lang="en-GB" sz="1440" b="1" dirty="0">
                <a:cs typeface="Arial" panose="020B0604020202020204" pitchFamily="34" charset="0"/>
              </a:rPr>
              <a:t>are clearly labelled </a:t>
            </a:r>
            <a:r>
              <a:rPr lang="en-GB" sz="1440" b="1" dirty="0">
                <a:cs typeface="Arial" panose="020B0604020202020204" pitchFamily="34" charset="0"/>
              </a:rPr>
              <a:t>(in title </a:t>
            </a:r>
            <a:r>
              <a:rPr lang="en-GB" sz="1440" b="1" dirty="0">
                <a:cs typeface="Arial" panose="020B0604020202020204" pitchFamily="34" charset="0"/>
              </a:rPr>
              <a:t>or </a:t>
            </a:r>
            <a:r>
              <a:rPr lang="en-GB" sz="1440" b="1" dirty="0">
                <a:cs typeface="Arial" panose="020B0604020202020204" pitchFamily="34" charset="0"/>
              </a:rPr>
              <a:t>description). </a:t>
            </a:r>
            <a:r>
              <a:rPr lang="en-GB" sz="1440" b="1" dirty="0">
                <a:cs typeface="Arial" panose="020B0604020202020204" pitchFamily="34" charset="0"/>
              </a:rPr>
              <a:t>I</a:t>
            </a:r>
            <a:r>
              <a:rPr lang="en-GB" sz="1440" b="1" dirty="0">
                <a:cs typeface="Arial" panose="020B0604020202020204" pitchFamily="34" charset="0"/>
              </a:rPr>
              <a:t>t should be clearly </a:t>
            </a:r>
            <a:r>
              <a:rPr lang="en-GB" sz="1440" b="1" dirty="0">
                <a:cs typeface="Arial" panose="020B0604020202020204" pitchFamily="34" charset="0"/>
              </a:rPr>
              <a:t>indicated which is the most recent</a:t>
            </a:r>
            <a:r>
              <a:rPr lang="en-GB" sz="1440" b="1" dirty="0">
                <a:cs typeface="Arial" panose="020B0604020202020204" pitchFamily="34" charset="0"/>
              </a:rPr>
              <a:t>.</a:t>
            </a:r>
          </a:p>
          <a:p>
            <a:pPr algn="ctr">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cs typeface="Arial" panose="020B0604020202020204" pitchFamily="34" charset="0"/>
              </a:rPr>
              <a:t>Note that:</a:t>
            </a:r>
            <a:endParaRPr lang="en-GB" sz="1440" b="1" dirty="0">
              <a:cs typeface="Arial" panose="020B0604020202020204" pitchFamily="34" charset="0"/>
            </a:endParaRPr>
          </a:p>
          <a:p>
            <a:pPr marL="205740"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cs typeface="Arial" panose="020B0604020202020204" pitchFamily="34" charset="0"/>
              </a:rPr>
              <a:t>All </a:t>
            </a:r>
            <a:r>
              <a:rPr lang="en-GB" sz="1440" b="1" dirty="0">
                <a:cs typeface="Arial" panose="020B0604020202020204" pitchFamily="34" charset="0"/>
              </a:rPr>
              <a:t>changes that </a:t>
            </a:r>
            <a:r>
              <a:rPr lang="en-GB" sz="1440" b="1" dirty="0">
                <a:cs typeface="Arial" panose="020B0604020202020204" pitchFamily="34" charset="0"/>
              </a:rPr>
              <a:t>you </a:t>
            </a:r>
            <a:r>
              <a:rPr lang="en-GB" sz="1440" b="1" dirty="0">
                <a:cs typeface="Arial" panose="020B0604020202020204" pitchFamily="34" charset="0"/>
              </a:rPr>
              <a:t>save </a:t>
            </a:r>
            <a:r>
              <a:rPr lang="en-GB" sz="1440" b="1" dirty="0">
                <a:cs typeface="Arial" panose="020B0604020202020204" pitchFamily="34" charset="0"/>
              </a:rPr>
              <a:t>are </a:t>
            </a:r>
            <a:r>
              <a:rPr lang="en-GB" sz="1440" b="1" dirty="0">
                <a:cs typeface="Arial" panose="020B0604020202020204" pitchFamily="34" charset="0"/>
              </a:rPr>
              <a:t>tracked = </a:t>
            </a:r>
            <a:r>
              <a:rPr lang="en-GB" sz="1440" b="1" dirty="0">
                <a:cs typeface="Arial" panose="020B0604020202020204" pitchFamily="34" charset="0"/>
              </a:rPr>
              <a:t>all previous versions </a:t>
            </a:r>
            <a:r>
              <a:rPr lang="en-GB" sz="1440" b="1" dirty="0">
                <a:cs typeface="Arial" panose="020B0604020202020204" pitchFamily="34" charset="0"/>
              </a:rPr>
              <a:t>of </a:t>
            </a:r>
            <a:r>
              <a:rPr lang="en-GB" sz="1440" b="1" dirty="0">
                <a:cs typeface="Arial" panose="020B0604020202020204" pitchFamily="34" charset="0"/>
              </a:rPr>
              <a:t>reports (revisions) </a:t>
            </a:r>
            <a:r>
              <a:rPr lang="en-GB" sz="1440" b="1" dirty="0">
                <a:cs typeface="Arial" panose="020B0604020202020204" pitchFamily="34" charset="0"/>
              </a:rPr>
              <a:t>are on IPP </a:t>
            </a:r>
            <a:endParaRPr lang="en-GB" sz="1440" b="1" dirty="0">
              <a:cs typeface="Arial" panose="020B0604020202020204" pitchFamily="34" charset="0"/>
            </a:endParaRPr>
          </a:p>
          <a:p>
            <a:pPr marL="205740" indent="-205740">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440" b="1" dirty="0">
              <a:cs typeface="Arial" panose="020B0604020202020204" pitchFamily="34" charset="0"/>
            </a:endParaRPr>
          </a:p>
        </p:txBody>
      </p:sp>
    </p:spTree>
    <p:extLst>
      <p:ext uri="{BB962C8B-B14F-4D97-AF65-F5344CB8AC3E}">
        <p14:creationId xmlns:p14="http://schemas.microsoft.com/office/powerpoint/2010/main" val="507477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sz="2040" b="1" dirty="0" smtClean="0">
                <a:solidFill>
                  <a:srgbClr val="165A30"/>
                </a:solidFill>
                <a:latin typeface="Calibri"/>
                <a:ea typeface="Arial Unicode MS" panose="020B0604020202020204" pitchFamily="34" charset="-128"/>
                <a:cs typeface="Arial" panose="020B0604020202020204" pitchFamily="34" charset="0"/>
              </a:rPr>
              <a:t>Guidance </a:t>
            </a:r>
            <a:r>
              <a:rPr lang="en-US" sz="2040" b="1" dirty="0">
                <a:solidFill>
                  <a:srgbClr val="165A30"/>
                </a:solidFill>
                <a:latin typeface="Calibri"/>
                <a:ea typeface="Arial Unicode MS" panose="020B0604020202020204" pitchFamily="34" charset="-128"/>
                <a:cs typeface="Arial" panose="020B0604020202020204" pitchFamily="34" charset="0"/>
              </a:rPr>
              <a:t>on deleting old reports</a:t>
            </a:r>
          </a:p>
        </p:txBody>
      </p:sp>
      <p:grpSp>
        <p:nvGrpSpPr>
          <p:cNvPr id="3" name="Group 2"/>
          <p:cNvGrpSpPr/>
          <p:nvPr/>
        </p:nvGrpSpPr>
        <p:grpSpPr>
          <a:xfrm>
            <a:off x="1413936" y="2736947"/>
            <a:ext cx="4656667" cy="941854"/>
            <a:chOff x="375138" y="4162532"/>
            <a:chExt cx="8640525" cy="243472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8" y="4162532"/>
              <a:ext cx="8640525" cy="2434724"/>
            </a:xfrm>
            <a:prstGeom prst="rect">
              <a:avLst/>
            </a:prstGeom>
          </p:spPr>
        </p:pic>
        <p:sp>
          <p:nvSpPr>
            <p:cNvPr id="5" name="Rectangle 4"/>
            <p:cNvSpPr/>
            <p:nvPr/>
          </p:nvSpPr>
          <p:spPr>
            <a:xfrm>
              <a:off x="1267326" y="4267200"/>
              <a:ext cx="1876927" cy="1187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pPr>
              <a:endParaRPr lang="en-US" sz="1080">
                <a:solidFill>
                  <a:prstClr val="white"/>
                </a:solidFill>
                <a:latin typeface="Calibri"/>
              </a:endParaRPr>
            </a:p>
          </p:txBody>
        </p:sp>
        <p:sp>
          <p:nvSpPr>
            <p:cNvPr id="6" name="Rectangle 5"/>
            <p:cNvSpPr/>
            <p:nvPr/>
          </p:nvSpPr>
          <p:spPr>
            <a:xfrm>
              <a:off x="6248400" y="4238605"/>
              <a:ext cx="1876927" cy="1187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eaLnBrk="1" fontAlgn="auto" hangingPunct="1">
                <a:spcBef>
                  <a:spcPts val="0"/>
                </a:spcBef>
                <a:spcAft>
                  <a:spcPts val="0"/>
                </a:spcAft>
              </a:pPr>
              <a:endParaRPr lang="en-US" sz="1080">
                <a:solidFill>
                  <a:prstClr val="white"/>
                </a:solidFill>
                <a:latin typeface="Calibri"/>
              </a:endParaRPr>
            </a:p>
          </p:txBody>
        </p:sp>
      </p:grpSp>
      <p:sp>
        <p:nvSpPr>
          <p:cNvPr id="7" name="TextBox 6"/>
          <p:cNvSpPr txBox="1"/>
          <p:nvPr/>
        </p:nvSpPr>
        <p:spPr>
          <a:xfrm>
            <a:off x="914400" y="964200"/>
            <a:ext cx="2819400" cy="1715341"/>
          </a:xfrm>
          <a:prstGeom prst="rect">
            <a:avLst/>
          </a:prstGeom>
          <a:noFill/>
        </p:spPr>
        <p:txBody>
          <a:bodyPr wrap="square" rtlCol="0">
            <a:spAutoFit/>
          </a:bodyPr>
          <a:lstStyle/>
          <a:p>
            <a:pPr defTabSz="548640" eaLnBrk="1" fontAlgn="auto" hangingPunct="1">
              <a:spcBef>
                <a:spcPts val="360"/>
              </a:spcBef>
              <a:spcAft>
                <a:spcPts val="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solidFill>
                  <a:prstClr val="black"/>
                </a:solidFill>
                <a:latin typeface="Times New Roman" panose="02020603050405020304" pitchFamily="18" charset="0"/>
                <a:ea typeface="+mn-ea"/>
                <a:cs typeface="Times New Roman" panose="02020603050405020304" pitchFamily="18" charset="0"/>
              </a:rPr>
              <a:t>General rule based on </a:t>
            </a:r>
            <a:r>
              <a:rPr lang="en-GB" sz="1200" dirty="0">
                <a:solidFill>
                  <a:prstClr val="black"/>
                </a:solidFill>
                <a:latin typeface="Times New Roman" panose="02020603050405020304" pitchFamily="18" charset="0"/>
                <a:ea typeface="+mn-ea"/>
                <a:cs typeface="Times New Roman" panose="02020603050405020304" pitchFamily="18" charset="0"/>
              </a:rPr>
              <a:t>FAO Legal Advice</a:t>
            </a:r>
            <a:r>
              <a:rPr lang="en-US" sz="1200" dirty="0" smtClean="0">
                <a:solidFill>
                  <a:prstClr val="black"/>
                </a:solidFill>
                <a:latin typeface="Times New Roman" panose="02020603050405020304" pitchFamily="18" charset="0"/>
                <a:ea typeface="+mn-ea"/>
                <a:cs typeface="Times New Roman" panose="02020603050405020304" pitchFamily="18" charset="0"/>
              </a:rPr>
              <a:t>:</a:t>
            </a:r>
          </a:p>
          <a:p>
            <a:pPr defTabSz="548640" eaLnBrk="1" fontAlgn="auto" hangingPunct="1">
              <a:spcBef>
                <a:spcPts val="360"/>
              </a:spcBef>
              <a:spcAft>
                <a:spcPts val="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200" dirty="0">
              <a:solidFill>
                <a:prstClr val="black"/>
              </a:solidFill>
              <a:latin typeface="Times New Roman" panose="02020603050405020304" pitchFamily="18" charset="0"/>
              <a:ea typeface="+mn-ea"/>
              <a:cs typeface="Times New Roman" panose="02020603050405020304" pitchFamily="18" charset="0"/>
            </a:endParaRP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080" dirty="0">
                <a:solidFill>
                  <a:prstClr val="black"/>
                </a:solidFill>
                <a:latin typeface="Times New Roman" panose="02020603050405020304" pitchFamily="18" charset="0"/>
                <a:cs typeface="Times New Roman" panose="02020603050405020304" pitchFamily="18" charset="0"/>
              </a:rPr>
              <a:t>Report </a:t>
            </a:r>
            <a:r>
              <a:rPr lang="en-GB" sz="1080" b="1" dirty="0">
                <a:solidFill>
                  <a:prstClr val="black"/>
                </a:solidFill>
                <a:latin typeface="Times New Roman" panose="02020603050405020304" pitchFamily="18" charset="0"/>
                <a:cs typeface="Times New Roman" panose="02020603050405020304" pitchFamily="18" charset="0"/>
              </a:rPr>
              <a:t>should not </a:t>
            </a:r>
            <a:r>
              <a:rPr lang="en-GB" sz="1080" dirty="0">
                <a:solidFill>
                  <a:prstClr val="black"/>
                </a:solidFill>
                <a:latin typeface="Times New Roman" panose="02020603050405020304" pitchFamily="18" charset="0"/>
                <a:cs typeface="Times New Roman" panose="02020603050405020304" pitchFamily="18" charset="0"/>
              </a:rPr>
              <a:t>be </a:t>
            </a:r>
            <a:r>
              <a:rPr lang="en-GB" sz="1080" dirty="0" smtClean="0">
                <a:solidFill>
                  <a:prstClr val="black"/>
                </a:solidFill>
                <a:latin typeface="Times New Roman" panose="02020603050405020304" pitchFamily="18" charset="0"/>
                <a:cs typeface="Times New Roman" panose="02020603050405020304" pitchFamily="18" charset="0"/>
              </a:rPr>
              <a:t>deleted</a:t>
            </a: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080" dirty="0">
              <a:solidFill>
                <a:prstClr val="black"/>
              </a:solidFill>
              <a:latin typeface="Times New Roman" panose="02020603050405020304" pitchFamily="18" charset="0"/>
              <a:cs typeface="Times New Roman" panose="02020603050405020304" pitchFamily="18" charset="0"/>
            </a:endParaRP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080" dirty="0" smtClean="0">
                <a:solidFill>
                  <a:prstClr val="black"/>
                </a:solidFill>
                <a:latin typeface="Times New Roman" panose="02020603050405020304" pitchFamily="18" charset="0"/>
                <a:cs typeface="Times New Roman" panose="02020603050405020304" pitchFamily="18" charset="0"/>
              </a:rPr>
              <a:t>Report </a:t>
            </a:r>
            <a:r>
              <a:rPr lang="en-GB" sz="1080" dirty="0">
                <a:solidFill>
                  <a:prstClr val="black"/>
                </a:solidFill>
                <a:latin typeface="Times New Roman" panose="02020603050405020304" pitchFamily="18" charset="0"/>
                <a:cs typeface="Times New Roman" panose="02020603050405020304" pitchFamily="18" charset="0"/>
              </a:rPr>
              <a:t>on the IPP = official information for other countries </a:t>
            </a:r>
            <a:endParaRPr lang="en-GB" sz="1080" dirty="0">
              <a:solidFill>
                <a:prstClr val="black"/>
              </a:solidFill>
              <a:latin typeface="Times New Roman" panose="02020603050405020304" pitchFamily="18" charset="0"/>
              <a:ea typeface="+mn-ea"/>
              <a:cs typeface="Times New Roman" panose="02020603050405020304" pitchFamily="18" charset="0"/>
            </a:endParaRP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080" dirty="0">
                <a:solidFill>
                  <a:prstClr val="black"/>
                </a:solidFill>
                <a:latin typeface="Times New Roman" panose="02020603050405020304" pitchFamily="18" charset="0"/>
                <a:ea typeface="+mn-ea"/>
                <a:cs typeface="Times New Roman" panose="02020603050405020304" pitchFamily="18" charset="0"/>
              </a:rPr>
              <a:t>The deletion can be done by the </a:t>
            </a:r>
            <a:r>
              <a:rPr lang="en-GB" sz="1080" dirty="0" smtClean="0">
                <a:solidFill>
                  <a:prstClr val="black"/>
                </a:solidFill>
                <a:latin typeface="Times New Roman" panose="02020603050405020304" pitchFamily="18" charset="0"/>
                <a:ea typeface="+mn-ea"/>
                <a:cs typeface="Times New Roman" panose="02020603050405020304" pitchFamily="18" charset="0"/>
              </a:rPr>
              <a:t>IPPC Secretariat only in specific cases</a:t>
            </a:r>
            <a:endParaRPr lang="en-US" sz="1080" dirty="0">
              <a:solidFill>
                <a:prstClr val="black"/>
              </a:solidFill>
              <a:latin typeface="Calibri"/>
              <a:ea typeface="+mn-ea"/>
              <a:cs typeface="+mn-cs"/>
            </a:endParaRPr>
          </a:p>
        </p:txBody>
      </p:sp>
      <p:sp>
        <p:nvSpPr>
          <p:cNvPr id="8" name="Rectangle 7"/>
          <p:cNvSpPr/>
          <p:nvPr/>
        </p:nvSpPr>
        <p:spPr>
          <a:xfrm>
            <a:off x="3969305" y="963370"/>
            <a:ext cx="3159627" cy="1600438"/>
          </a:xfrm>
          <a:prstGeom prst="rect">
            <a:avLst/>
          </a:prstGeom>
        </p:spPr>
        <p:txBody>
          <a:bodyPr wrap="square">
            <a:spAutoFit/>
          </a:bodyPr>
          <a:lstStyle/>
          <a:p>
            <a:pPr defTabSz="548640" eaLnBrk="1" fontAlgn="auto" hangingPunct="1">
              <a:spcBef>
                <a:spcPts val="360"/>
              </a:spcBef>
              <a:spcAft>
                <a:spcPts val="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solidFill>
                  <a:prstClr val="black"/>
                </a:solidFill>
                <a:latin typeface="Times New Roman" panose="02020603050405020304" pitchFamily="18" charset="0"/>
                <a:ea typeface="+mn-ea"/>
                <a:cs typeface="Times New Roman" panose="02020603050405020304" pitchFamily="18" charset="0"/>
              </a:rPr>
              <a:t>Contact point can delete the </a:t>
            </a:r>
            <a:r>
              <a:rPr lang="en-US" sz="1200" dirty="0" smtClean="0">
                <a:solidFill>
                  <a:prstClr val="black"/>
                </a:solidFill>
                <a:latin typeface="Times New Roman" panose="02020603050405020304" pitchFamily="18" charset="0"/>
                <a:ea typeface="+mn-ea"/>
                <a:cs typeface="Times New Roman" panose="02020603050405020304" pitchFamily="18" charset="0"/>
              </a:rPr>
              <a:t>invalid information:</a:t>
            </a:r>
          </a:p>
          <a:p>
            <a:pPr defTabSz="548640" eaLnBrk="1" fontAlgn="auto" hangingPunct="1">
              <a:spcBef>
                <a:spcPts val="360"/>
              </a:spcBef>
              <a:spcAft>
                <a:spcPts val="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US" sz="1200" dirty="0">
              <a:solidFill>
                <a:prstClr val="black"/>
              </a:solidFill>
              <a:latin typeface="Times New Roman" panose="02020603050405020304" pitchFamily="18" charset="0"/>
              <a:ea typeface="+mn-ea"/>
              <a:cs typeface="Times New Roman" panose="02020603050405020304" pitchFamily="18" charset="0"/>
            </a:endParaRP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080" dirty="0">
                <a:solidFill>
                  <a:prstClr val="black"/>
                </a:solidFill>
                <a:latin typeface="Times New Roman" panose="02020603050405020304" pitchFamily="18" charset="0"/>
                <a:ea typeface="+mn-ea"/>
                <a:cs typeface="Times New Roman" panose="02020603050405020304" pitchFamily="18" charset="0"/>
              </a:rPr>
              <a:t>Delete all the data including removal of all files </a:t>
            </a: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080" dirty="0" smtClean="0">
              <a:solidFill>
                <a:prstClr val="black"/>
              </a:solidFill>
              <a:latin typeface="Times New Roman" panose="02020603050405020304" pitchFamily="18" charset="0"/>
              <a:ea typeface="+mn-ea"/>
              <a:cs typeface="Times New Roman" panose="02020603050405020304" pitchFamily="18" charset="0"/>
            </a:endParaRP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080" dirty="0" smtClean="0">
                <a:solidFill>
                  <a:prstClr val="black"/>
                </a:solidFill>
                <a:latin typeface="Times New Roman" panose="02020603050405020304" pitchFamily="18" charset="0"/>
                <a:ea typeface="+mn-ea"/>
                <a:cs typeface="Times New Roman" panose="02020603050405020304" pitchFamily="18" charset="0"/>
              </a:rPr>
              <a:t>Rename the report </a:t>
            </a: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080" dirty="0" smtClean="0">
              <a:solidFill>
                <a:prstClr val="black"/>
              </a:solidFill>
              <a:latin typeface="Times New Roman" panose="02020603050405020304" pitchFamily="18" charset="0"/>
              <a:ea typeface="+mn-ea"/>
              <a:cs typeface="Times New Roman" panose="02020603050405020304" pitchFamily="18" charset="0"/>
            </a:endParaRPr>
          </a:p>
          <a:p>
            <a:pPr marL="205740" indent="-205740" defTabSz="548640" eaLnBrk="1" fontAlgn="auto" hangingPunct="1">
              <a:spcBef>
                <a:spcPts val="360"/>
              </a:spcBef>
              <a:spcAft>
                <a:spcPts val="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080" dirty="0" smtClean="0">
                <a:solidFill>
                  <a:prstClr val="black"/>
                </a:solidFill>
                <a:latin typeface="Times New Roman" panose="02020603050405020304" pitchFamily="18" charset="0"/>
                <a:ea typeface="+mn-ea"/>
                <a:cs typeface="Times New Roman" panose="02020603050405020304" pitchFamily="18" charset="0"/>
              </a:rPr>
              <a:t>IPP </a:t>
            </a:r>
            <a:r>
              <a:rPr lang="en-US" sz="1080" dirty="0">
                <a:solidFill>
                  <a:prstClr val="black"/>
                </a:solidFill>
                <a:latin typeface="Times New Roman" panose="02020603050405020304" pitchFamily="18" charset="0"/>
                <a:ea typeface="+mn-ea"/>
                <a:cs typeface="Times New Roman" panose="02020603050405020304" pitchFamily="18" charset="0"/>
              </a:rPr>
              <a:t>will save the revision as history record.</a:t>
            </a:r>
            <a:endParaRPr lang="en-GB" sz="108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06147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9643" y="232757"/>
            <a:ext cx="5064370"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Deleting old reports (Part II)</a:t>
            </a: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1014153" y="781397"/>
            <a:ext cx="5782887" cy="2764443"/>
          </a:xfrm>
          <a:prstGeom prst="rect">
            <a:avLst/>
          </a:prstGeom>
        </p:spPr>
        <p:txBody>
          <a:bodyPr wrap="square">
            <a:spAutoFit/>
          </a:bodyPr>
          <a:lstStyle/>
          <a:p>
            <a:pP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b="1" dirty="0">
                <a:latin typeface="Times New Roman" panose="02020603050405020304" pitchFamily="18" charset="0"/>
                <a:cs typeface="Times New Roman" panose="02020603050405020304" pitchFamily="18" charset="0"/>
              </a:rPr>
              <a:t>If this is not your case but you would like to still “delete” the report as the information is no longer valid:</a:t>
            </a:r>
          </a:p>
          <a:p>
            <a:pPr algn="ct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sym typeface="Symbol" panose="05050102010706020507" pitchFamily="18" charset="2"/>
              </a:rPr>
              <a:t></a:t>
            </a:r>
            <a:endParaRPr lang="en-GB" sz="1200" b="1" dirty="0">
              <a:latin typeface="Times New Roman" panose="02020603050405020304" pitchFamily="18" charset="0"/>
              <a:cs typeface="Times New Roman" panose="02020603050405020304" pitchFamily="18" charset="0"/>
            </a:endParaRPr>
          </a:p>
          <a:p>
            <a:pPr marL="205740" indent="-20574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Log in to the IPP, go to: </a:t>
            </a:r>
            <a:r>
              <a:rPr lang="en-GB" sz="1200" b="1" dirty="0">
                <a:latin typeface="Times New Roman" panose="02020603050405020304" pitchFamily="18" charset="0"/>
                <a:cs typeface="Times New Roman" panose="02020603050405020304" pitchFamily="18" charset="0"/>
              </a:rPr>
              <a:t>“Edit Country Information”</a:t>
            </a:r>
            <a:r>
              <a:rPr lang="en-GB" sz="1200" dirty="0">
                <a:latin typeface="Times New Roman" panose="02020603050405020304" pitchFamily="18" charset="0"/>
                <a:cs typeface="Times New Roman" panose="02020603050405020304" pitchFamily="18" charset="0"/>
              </a:rPr>
              <a:t>.</a:t>
            </a:r>
            <a:endParaRPr lang="en-GB" sz="1200" b="1" dirty="0">
              <a:latin typeface="Times New Roman" panose="02020603050405020304" pitchFamily="18" charset="0"/>
              <a:cs typeface="Times New Roman" panose="02020603050405020304" pitchFamily="18" charset="0"/>
            </a:endParaRPr>
          </a:p>
          <a:p>
            <a:pPr algn="ct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sym typeface="Symbol" panose="05050102010706020507" pitchFamily="18" charset="2"/>
              </a:rPr>
              <a:t></a:t>
            </a:r>
            <a:endParaRPr lang="en-GB" sz="1200" b="1" dirty="0">
              <a:latin typeface="Times New Roman" panose="02020603050405020304" pitchFamily="18" charset="0"/>
              <a:cs typeface="Times New Roman" panose="02020603050405020304" pitchFamily="18" charset="0"/>
            </a:endParaRPr>
          </a:p>
          <a:p>
            <a:pPr marL="205740" indent="-20574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Go to the report and click on “EDIT” on the right</a:t>
            </a:r>
          </a:p>
          <a:p>
            <a:pPr marL="205740" indent="-20574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When the form opens: delete all the data appearing in all lines/windows including removal of all files (attachments)</a:t>
            </a:r>
          </a:p>
          <a:p>
            <a:pPr marL="205740" indent="-20574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Rename the report (change title and/or description) to e.g.: “</a:t>
            </a:r>
            <a:r>
              <a:rPr lang="en-GB" sz="1200" b="1" i="1" dirty="0">
                <a:latin typeface="Times New Roman" panose="02020603050405020304" pitchFamily="18" charset="0"/>
                <a:cs typeface="Times New Roman" panose="02020603050405020304" pitchFamily="18" charset="0"/>
              </a:rPr>
              <a:t>Report/measures </a:t>
            </a:r>
            <a:r>
              <a:rPr lang="en-GB" sz="1200" b="1" i="1" dirty="0">
                <a:latin typeface="Times New Roman" panose="02020603050405020304" pitchFamily="18" charset="0"/>
                <a:cs typeface="Times New Roman" panose="02020603050405020304" pitchFamily="18" charset="0"/>
              </a:rPr>
              <a:t>no longer </a:t>
            </a:r>
            <a:r>
              <a:rPr lang="en-GB" sz="1200" b="1" i="1" dirty="0">
                <a:latin typeface="Times New Roman" panose="02020603050405020304" pitchFamily="18" charset="0"/>
                <a:cs typeface="Times New Roman" panose="02020603050405020304" pitchFamily="18" charset="0"/>
              </a:rPr>
              <a:t>valid” </a:t>
            </a:r>
            <a:r>
              <a:rPr lang="en-GB" sz="1200" b="1" dirty="0">
                <a:latin typeface="Times New Roman" panose="02020603050405020304" pitchFamily="18" charset="0"/>
                <a:cs typeface="Times New Roman" panose="02020603050405020304" pitchFamily="18" charset="0"/>
              </a:rPr>
              <a:t>or </a:t>
            </a:r>
            <a:r>
              <a:rPr lang="en-GB" sz="1200" b="1" dirty="0">
                <a:latin typeface="Times New Roman" panose="02020603050405020304" pitchFamily="18" charset="0"/>
                <a:cs typeface="Times New Roman" panose="02020603050405020304" pitchFamily="18" charset="0"/>
              </a:rPr>
              <a:t>“</a:t>
            </a:r>
            <a:r>
              <a:rPr lang="en-GB" sz="1200" b="1" i="1" dirty="0">
                <a:latin typeface="Times New Roman" panose="02020603050405020304" pitchFamily="18" charset="0"/>
                <a:cs typeface="Times New Roman" panose="02020603050405020304" pitchFamily="18" charset="0"/>
              </a:rPr>
              <a:t>N/A”</a:t>
            </a:r>
          </a:p>
          <a:p>
            <a:pPr algn="ct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sym typeface="Symbol" panose="05050102010706020507" pitchFamily="18" charset="2"/>
              </a:rPr>
              <a:t></a:t>
            </a:r>
            <a:endParaRPr lang="en-GB" sz="1200" b="1" dirty="0">
              <a:latin typeface="Times New Roman" panose="02020603050405020304" pitchFamily="18" charset="0"/>
              <a:cs typeface="Times New Roman" panose="02020603050405020304" pitchFamily="18" charset="0"/>
            </a:endParaRPr>
          </a:p>
          <a:p>
            <a:pPr marL="205740" indent="-20574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b="1" dirty="0">
                <a:latin typeface="Times New Roman" panose="02020603050405020304" pitchFamily="18" charset="0"/>
                <a:cs typeface="Times New Roman" panose="02020603050405020304" pitchFamily="18" charset="0"/>
              </a:rPr>
              <a:t>Save the data by clicking on “UPDATE REPORT”</a:t>
            </a:r>
            <a:endParaRPr lang="en-GB"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931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Publication Date (of a report)</a:t>
            </a: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1139483" y="999981"/>
            <a:ext cx="5461461" cy="2105192"/>
          </a:xfrm>
          <a:prstGeom prst="rect">
            <a:avLst/>
          </a:prstGeom>
        </p:spPr>
        <p:txBody>
          <a:bodyPr wrap="square">
            <a:spAutoFit/>
          </a:bodyPr>
          <a:lstStyle/>
          <a:p>
            <a:pPr marL="205740" indent="-205740" eaLnBrk="1" hangingPunct="1">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cs typeface="Arial" panose="020B0604020202020204" pitchFamily="34" charset="0"/>
              </a:rPr>
              <a:t>Means the date when it was uploaded on the IPP</a:t>
            </a:r>
          </a:p>
          <a:p>
            <a:pPr marL="205740" indent="-205740" eaLnBrk="1" hangingPunct="1">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cs typeface="Arial" panose="020B0604020202020204" pitchFamily="34" charset="0"/>
              </a:rPr>
              <a:t>Done automatically by the system</a:t>
            </a:r>
          </a:p>
          <a:p>
            <a:pPr marL="205740" indent="-205740" eaLnBrk="1" hangingPunct="1">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cs typeface="Arial" panose="020B0604020202020204" pitchFamily="34" charset="0"/>
              </a:rPr>
              <a:t>Cannot be changed</a:t>
            </a:r>
          </a:p>
          <a:p>
            <a:pPr marL="205740" indent="-205740" eaLnBrk="1" hangingPunct="1">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cs typeface="Arial" panose="020B0604020202020204" pitchFamily="34" charset="0"/>
              </a:rPr>
              <a:t>Used for statistics</a:t>
            </a:r>
          </a:p>
          <a:p>
            <a:pPr marL="205740" indent="-205740" eaLnBrk="1" hangingPunct="1">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cs typeface="Arial" panose="020B0604020202020204" pitchFamily="34" charset="0"/>
              </a:rPr>
              <a:t>Past: meant a real date of Publication of e.g. the legislation and a user could type it → Now: mention it in e.g. Description if needed</a:t>
            </a:r>
          </a:p>
          <a:p>
            <a:pPr marL="205740" indent="-205740" eaLnBrk="1" hangingPunct="1">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US" sz="1440" b="1" dirty="0">
              <a:cs typeface="Arial" panose="020B0604020202020204" pitchFamily="34" charset="0"/>
            </a:endParaRPr>
          </a:p>
        </p:txBody>
      </p:sp>
    </p:spTree>
    <p:extLst>
      <p:ext uri="{BB962C8B-B14F-4D97-AF65-F5344CB8AC3E}">
        <p14:creationId xmlns:p14="http://schemas.microsoft.com/office/powerpoint/2010/main" val="872022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50194"/>
            <a:ext cx="5064370" cy="709036"/>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How to replace files/attachments</a:t>
            </a: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905803" y="586510"/>
            <a:ext cx="6053796" cy="2954655"/>
          </a:xfrm>
          <a:prstGeom prst="rect">
            <a:avLst/>
          </a:prstGeom>
        </p:spPr>
        <p:txBody>
          <a:bodyPr wrap="square">
            <a:spAutoFit/>
          </a:bodyPr>
          <a:lstStyle/>
          <a:p>
            <a:pPr marL="205740" indent="-20574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Log </a:t>
            </a:r>
            <a:r>
              <a:rPr lang="en-GB" sz="1200" b="1" dirty="0">
                <a:latin typeface="Times New Roman" panose="02020603050405020304" pitchFamily="18" charset="0"/>
                <a:cs typeface="Times New Roman" panose="02020603050405020304" pitchFamily="18" charset="0"/>
              </a:rPr>
              <a:t>in to the IPP, go to: “Edit Country Information”</a:t>
            </a:r>
            <a:r>
              <a:rPr lang="en-GB" sz="1200" dirty="0">
                <a:latin typeface="Times New Roman" panose="02020603050405020304" pitchFamily="18" charset="0"/>
                <a:cs typeface="Times New Roman" panose="02020603050405020304" pitchFamily="18" charset="0"/>
              </a:rPr>
              <a:t>.</a:t>
            </a:r>
            <a:endParaRPr lang="en-GB" sz="1200" b="1" dirty="0">
              <a:latin typeface="Times New Roman" panose="02020603050405020304" pitchFamily="18" charset="0"/>
              <a:cs typeface="Times New Roman" panose="02020603050405020304" pitchFamily="18" charset="0"/>
            </a:endParaRPr>
          </a:p>
          <a:p>
            <a:pPr algn="ct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GB" sz="1200" b="1" dirty="0" smtClean="0">
              <a:latin typeface="Times New Roman" panose="02020603050405020304" pitchFamily="18" charset="0"/>
              <a:cs typeface="Times New Roman" panose="02020603050405020304" pitchFamily="18" charset="0"/>
            </a:endParaRPr>
          </a:p>
          <a:p>
            <a:pPr marL="205740" indent="-20574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smtClean="0">
                <a:latin typeface="Times New Roman" panose="02020603050405020304" pitchFamily="18" charset="0"/>
                <a:cs typeface="Times New Roman" panose="02020603050405020304" pitchFamily="18" charset="0"/>
              </a:rPr>
              <a:t>Go to the report and click on “EDIT” on the right</a:t>
            </a:r>
          </a:p>
          <a:p>
            <a:pPr marL="205740" indent="-20574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smtClean="0">
                <a:latin typeface="Times New Roman" panose="02020603050405020304" pitchFamily="18" charset="0"/>
                <a:cs typeface="Times New Roman" panose="02020603050405020304" pitchFamily="18" charset="0"/>
              </a:rPr>
              <a:t>When </a:t>
            </a:r>
            <a:r>
              <a:rPr lang="en-GB" sz="1200" b="1" dirty="0">
                <a:latin typeface="Times New Roman" panose="02020603050405020304" pitchFamily="18" charset="0"/>
                <a:cs typeface="Times New Roman" panose="02020603050405020304" pitchFamily="18" charset="0"/>
              </a:rPr>
              <a:t>the form </a:t>
            </a:r>
            <a:r>
              <a:rPr lang="en-GB" sz="1200" b="1" dirty="0">
                <a:latin typeface="Times New Roman" panose="02020603050405020304" pitchFamily="18" charset="0"/>
                <a:cs typeface="Times New Roman" panose="02020603050405020304" pitchFamily="18" charset="0"/>
              </a:rPr>
              <a:t>opens: scroll </a:t>
            </a:r>
            <a:r>
              <a:rPr lang="en-GB" sz="1200" b="1" dirty="0">
                <a:latin typeface="Times New Roman" panose="02020603050405020304" pitchFamily="18" charset="0"/>
                <a:cs typeface="Times New Roman" panose="02020603050405020304" pitchFamily="18" charset="0"/>
              </a:rPr>
              <a:t>down to see “Files”. </a:t>
            </a:r>
            <a:endParaRPr lang="en-GB" sz="1200" b="1" dirty="0">
              <a:latin typeface="Times New Roman" panose="02020603050405020304" pitchFamily="18" charset="0"/>
              <a:cs typeface="Times New Roman" panose="02020603050405020304" pitchFamily="18" charset="0"/>
            </a:endParaRPr>
          </a:p>
          <a:p>
            <a:pP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a:latin typeface="Times New Roman" panose="02020603050405020304" pitchFamily="18" charset="0"/>
                <a:cs typeface="Times New Roman" panose="02020603050405020304" pitchFamily="18" charset="0"/>
              </a:rPr>
              <a:t>To </a:t>
            </a:r>
            <a:r>
              <a:rPr lang="en-GB" sz="1200" b="1" dirty="0">
                <a:latin typeface="Times New Roman" panose="02020603050405020304" pitchFamily="18" charset="0"/>
                <a:cs typeface="Times New Roman" panose="02020603050405020304" pitchFamily="18" charset="0"/>
              </a:rPr>
              <a:t>replace the previously uploaded file (shown after “Currently:”), click </a:t>
            </a:r>
            <a:r>
              <a:rPr lang="en-GB" sz="1200" b="1" dirty="0">
                <a:latin typeface="Times New Roman" panose="02020603050405020304" pitchFamily="18" charset="0"/>
                <a:cs typeface="Times New Roman" panose="02020603050405020304" pitchFamily="18" charset="0"/>
              </a:rPr>
              <a:t>on: “</a:t>
            </a:r>
            <a:r>
              <a:rPr lang="en-GB" sz="1200" b="1" dirty="0">
                <a:latin typeface="Times New Roman" panose="02020603050405020304" pitchFamily="18" charset="0"/>
                <a:cs typeface="Times New Roman" panose="02020603050405020304" pitchFamily="18" charset="0"/>
              </a:rPr>
              <a:t>Choose file” below it and then select a document stored on your computer (remember to click on Open in a dialogue box which should appear on your screen</a:t>
            </a:r>
            <a:r>
              <a:rPr lang="en-GB" sz="1200" b="1" dirty="0">
                <a:latin typeface="Times New Roman" panose="02020603050405020304" pitchFamily="18" charset="0"/>
                <a:cs typeface="Times New Roman" panose="02020603050405020304" pitchFamily="18" charset="0"/>
              </a:rPr>
              <a:t>). </a:t>
            </a:r>
          </a:p>
          <a:p>
            <a:pP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200" b="1" dirty="0">
              <a:latin typeface="Times New Roman" panose="02020603050405020304" pitchFamily="18" charset="0"/>
              <a:cs typeface="Times New Roman" panose="02020603050405020304" pitchFamily="18" charset="0"/>
            </a:endParaRPr>
          </a:p>
          <a:p>
            <a:pPr algn="ct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200" b="1" dirty="0">
              <a:latin typeface="Times New Roman" panose="02020603050405020304" pitchFamily="18" charset="0"/>
              <a:cs typeface="Times New Roman" panose="02020603050405020304" pitchFamily="18" charset="0"/>
              <a:sym typeface="Symbol" panose="05050102010706020507" pitchFamily="18" charset="2"/>
            </a:endParaRPr>
          </a:p>
          <a:p>
            <a:pPr algn="ct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200" b="1" dirty="0">
              <a:latin typeface="Times New Roman" panose="02020603050405020304" pitchFamily="18" charset="0"/>
              <a:cs typeface="Times New Roman" panose="02020603050405020304" pitchFamily="18" charset="0"/>
              <a:sym typeface="Symbol" panose="05050102010706020507" pitchFamily="18" charset="2"/>
            </a:endParaRPr>
          </a:p>
          <a:p>
            <a:pPr algn="ct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200" b="1" dirty="0">
              <a:latin typeface="Times New Roman" panose="02020603050405020304" pitchFamily="18" charset="0"/>
              <a:cs typeface="Times New Roman" panose="02020603050405020304" pitchFamily="18" charset="0"/>
              <a:sym typeface="Symbol" panose="05050102010706020507" pitchFamily="18" charset="2"/>
            </a:endParaRPr>
          </a:p>
          <a:p>
            <a:pPr algn="ctr">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200"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GB" sz="1200" b="1" dirty="0" smtClean="0">
              <a:latin typeface="Times New Roman" panose="02020603050405020304" pitchFamily="18" charset="0"/>
              <a:cs typeface="Times New Roman" panose="02020603050405020304" pitchFamily="18" charset="0"/>
            </a:endParaRPr>
          </a:p>
          <a:p>
            <a:pPr marL="205740" indent="-20574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b="1" dirty="0">
                <a:latin typeface="Times New Roman" panose="02020603050405020304" pitchFamily="18" charset="0"/>
                <a:cs typeface="Times New Roman" panose="02020603050405020304" pitchFamily="18" charset="0"/>
              </a:rPr>
              <a:t>Save the data by clicking on “UPDATE REPORT</a:t>
            </a:r>
            <a:r>
              <a:rPr lang="en-US" sz="1200" b="1" dirty="0">
                <a:cs typeface="Arial" panose="020B0604020202020204" pitchFamily="34" charset="0"/>
              </a:rPr>
              <a:t>”</a:t>
            </a:r>
            <a:endParaRPr lang="en-GB" sz="1200" b="1" dirty="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564" y="2181818"/>
            <a:ext cx="2887287" cy="1000735"/>
          </a:xfrm>
          <a:prstGeom prst="rect">
            <a:avLst/>
          </a:prstGeom>
        </p:spPr>
      </p:pic>
    </p:spTree>
    <p:extLst>
      <p:ext uri="{BB962C8B-B14F-4D97-AF65-F5344CB8AC3E}">
        <p14:creationId xmlns:p14="http://schemas.microsoft.com/office/powerpoint/2010/main" val="3799248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779" y="1509079"/>
            <a:ext cx="2072348" cy="1805623"/>
          </a:xfrm>
          <a:prstGeom prst="rect">
            <a:avLst/>
          </a:prstGeom>
        </p:spPr>
        <p:txBody>
          <a:bodyPr wrap="square">
            <a:spAutoFit/>
          </a:bodyPr>
          <a:lstStyle/>
          <a:p>
            <a:pPr marL="205740" indent="-205740" defTabSz="548640" eaLnBrk="1" fontAlgn="auto" hangingPunct="1">
              <a:spcBef>
                <a:spcPts val="360"/>
              </a:spcBef>
              <a:spcAft>
                <a:spcPts val="0"/>
              </a:spcAft>
              <a:buFont typeface="Wingdings" panose="05000000000000000000" pitchFamily="2" charset="2"/>
              <a:buChar char="v"/>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smtClean="0">
                <a:solidFill>
                  <a:prstClr val="black"/>
                </a:solidFill>
                <a:latin typeface="Times New Roman" panose="02020603050405020304" pitchFamily="18" charset="0"/>
                <a:ea typeface="+mn-ea"/>
                <a:cs typeface="Times New Roman" panose="02020603050405020304" pitchFamily="18" charset="0"/>
              </a:rPr>
              <a:t>Change </a:t>
            </a:r>
            <a:r>
              <a:rPr lang="en-US" sz="1200" dirty="0">
                <a:solidFill>
                  <a:prstClr val="black"/>
                </a:solidFill>
                <a:latin typeface="Times New Roman" panose="02020603050405020304" pitchFamily="18" charset="0"/>
                <a:ea typeface="+mn-ea"/>
                <a:cs typeface="Times New Roman" panose="02020603050405020304" pitchFamily="18" charset="0"/>
              </a:rPr>
              <a:t>all their contact details (email, address, organization’s name, etc.) </a:t>
            </a:r>
            <a:r>
              <a:rPr lang="en-US" sz="1200" b="1" dirty="0">
                <a:solidFill>
                  <a:prstClr val="black"/>
                </a:solidFill>
                <a:latin typeface="Times New Roman" panose="02020603050405020304" pitchFamily="18" charset="0"/>
                <a:ea typeface="+mn-ea"/>
                <a:cs typeface="Times New Roman" panose="02020603050405020304" pitchFamily="18" charset="0"/>
              </a:rPr>
              <a:t>apart from </a:t>
            </a:r>
            <a:r>
              <a:rPr lang="en-US" sz="1200" dirty="0">
                <a:solidFill>
                  <a:prstClr val="black"/>
                </a:solidFill>
                <a:latin typeface="Times New Roman" panose="02020603050405020304" pitchFamily="18" charset="0"/>
                <a:ea typeface="+mn-ea"/>
                <a:cs typeface="Times New Roman" panose="02020603050405020304" pitchFamily="18" charset="0"/>
              </a:rPr>
              <a:t>their name and title</a:t>
            </a:r>
          </a:p>
          <a:p>
            <a:pPr marL="205740" indent="-205740" defTabSz="548640" eaLnBrk="1" fontAlgn="auto" hangingPunct="1">
              <a:spcBef>
                <a:spcPts val="360"/>
              </a:spcBef>
              <a:spcAft>
                <a:spcPts val="0"/>
              </a:spcAft>
              <a:buFont typeface="Wingdings" panose="05000000000000000000" pitchFamily="2" charset="2"/>
              <a:buChar char="v"/>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solidFill>
                  <a:prstClr val="black"/>
                </a:solidFill>
                <a:latin typeface="Times New Roman" panose="02020603050405020304" pitchFamily="18" charset="0"/>
                <a:ea typeface="+mn-ea"/>
                <a:cs typeface="Times New Roman" panose="02020603050405020304" pitchFamily="18" charset="0"/>
              </a:rPr>
              <a:t>To change the </a:t>
            </a:r>
            <a:r>
              <a:rPr lang="en-US" sz="1200" b="1" dirty="0">
                <a:solidFill>
                  <a:prstClr val="black"/>
                </a:solidFill>
                <a:latin typeface="Times New Roman" panose="02020603050405020304" pitchFamily="18" charset="0"/>
                <a:ea typeface="+mn-ea"/>
                <a:cs typeface="Times New Roman" panose="02020603050405020304" pitchFamily="18" charset="0"/>
              </a:rPr>
              <a:t>name or title </a:t>
            </a:r>
            <a:r>
              <a:rPr lang="en-US" sz="1200" dirty="0">
                <a:solidFill>
                  <a:prstClr val="black"/>
                </a:solidFill>
                <a:latin typeface="Times New Roman" panose="02020603050405020304" pitchFamily="18" charset="0"/>
                <a:ea typeface="+mn-ea"/>
                <a:cs typeface="Times New Roman" panose="02020603050405020304" pitchFamily="18" charset="0"/>
              </a:rPr>
              <a:t>of Contact Point you need to contact the Secretariat (</a:t>
            </a:r>
            <a:r>
              <a:rPr lang="en-US" sz="1200" dirty="0">
                <a:solidFill>
                  <a:prstClr val="black"/>
                </a:solidFill>
                <a:latin typeface="Times New Roman" panose="02020603050405020304" pitchFamily="18" charset="0"/>
                <a:ea typeface="+mn-ea"/>
                <a:cs typeface="Times New Roman" panose="02020603050405020304" pitchFamily="18" charset="0"/>
                <a:hlinkClick r:id="rId3"/>
              </a:rPr>
              <a:t>ippc@fao.or</a:t>
            </a:r>
            <a:r>
              <a:rPr lang="en-US" sz="1200" b="1" dirty="0">
                <a:solidFill>
                  <a:prstClr val="black"/>
                </a:solidFill>
                <a:latin typeface="Times New Roman" panose="02020603050405020304" pitchFamily="18" charset="0"/>
                <a:ea typeface="+mn-ea"/>
                <a:cs typeface="Times New Roman" panose="02020603050405020304" pitchFamily="18" charset="0"/>
                <a:hlinkClick r:id="rId3"/>
              </a:rPr>
              <a:t>g</a:t>
            </a:r>
            <a:r>
              <a:rPr lang="en-US" sz="1200" b="1" dirty="0">
                <a:solidFill>
                  <a:prstClr val="black"/>
                </a:solidFill>
                <a:latin typeface="Times New Roman" panose="02020603050405020304" pitchFamily="18" charset="0"/>
                <a:ea typeface="+mn-ea"/>
                <a:cs typeface="Times New Roman" panose="02020603050405020304" pitchFamily="18"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559" y="1101046"/>
            <a:ext cx="1178188" cy="1767282"/>
          </a:xfrm>
          <a:prstGeom prst="rect">
            <a:avLst/>
          </a:prstGeom>
        </p:spPr>
      </p:pic>
      <p:sp>
        <p:nvSpPr>
          <p:cNvPr id="4" name="TextBox 3"/>
          <p:cNvSpPr txBox="1"/>
          <p:nvPr/>
        </p:nvSpPr>
        <p:spPr>
          <a:xfrm>
            <a:off x="4288610" y="1509079"/>
            <a:ext cx="2112190" cy="1754326"/>
          </a:xfrm>
          <a:prstGeom prst="rect">
            <a:avLst/>
          </a:prstGeom>
          <a:noFill/>
        </p:spPr>
        <p:txBody>
          <a:bodyPr wrap="square" rtlCol="0">
            <a:spAutoFit/>
          </a:bodyPr>
          <a:lstStyle/>
          <a:p>
            <a:pPr marL="171450" indent="-171450" defTabSz="548640" eaLnBrk="1" fontAlgn="auto" hangingPunct="1">
              <a:spcBef>
                <a:spcPts val="0"/>
              </a:spcBef>
              <a:spcAft>
                <a:spcPts val="0"/>
              </a:spcAft>
              <a:buFont typeface="Wingdings" panose="05000000000000000000" pitchFamily="2" charset="2"/>
              <a:buChar char="v"/>
            </a:pPr>
            <a:r>
              <a:rPr lang="en-US" sz="1200" dirty="0">
                <a:solidFill>
                  <a:prstClr val="black"/>
                </a:solidFill>
                <a:latin typeface="Times New Roman" panose="02020603050405020304" pitchFamily="18" charset="0"/>
                <a:ea typeface="+mn-ea"/>
                <a:cs typeface="Times New Roman" panose="02020603050405020304" pitchFamily="18" charset="0"/>
              </a:rPr>
              <a:t>Change </a:t>
            </a:r>
            <a:r>
              <a:rPr lang="en-US" sz="1200" dirty="0" smtClean="0">
                <a:solidFill>
                  <a:prstClr val="black"/>
                </a:solidFill>
                <a:latin typeface="Times New Roman" panose="02020603050405020304" pitchFamily="18" charset="0"/>
                <a:ea typeface="+mn-ea"/>
                <a:cs typeface="Times New Roman" panose="02020603050405020304" pitchFamily="18" charset="0"/>
              </a:rPr>
              <a:t>information after receiving new </a:t>
            </a:r>
            <a:r>
              <a:rPr lang="en-US" sz="1200" dirty="0">
                <a:solidFill>
                  <a:prstClr val="black"/>
                </a:solidFill>
                <a:latin typeface="Times New Roman" panose="02020603050405020304" pitchFamily="18" charset="0"/>
                <a:ea typeface="+mn-ea"/>
                <a:cs typeface="Times New Roman" panose="02020603050405020304" pitchFamily="18" charset="0"/>
              </a:rPr>
              <a:t>Contact Point </a:t>
            </a:r>
            <a:r>
              <a:rPr lang="en-US" sz="1200" b="1" dirty="0">
                <a:solidFill>
                  <a:prstClr val="black"/>
                </a:solidFill>
                <a:latin typeface="Times New Roman" panose="02020603050405020304" pitchFamily="18" charset="0"/>
                <a:ea typeface="+mn-ea"/>
                <a:cs typeface="Times New Roman" panose="02020603050405020304" pitchFamily="18" charset="0"/>
              </a:rPr>
              <a:t>nomination form.</a:t>
            </a:r>
          </a:p>
          <a:p>
            <a:pPr defTabSz="548640" eaLnBrk="1" fontAlgn="auto" hangingPunct="1">
              <a:spcBef>
                <a:spcPts val="0"/>
              </a:spcBef>
              <a:spcAft>
                <a:spcPts val="0"/>
              </a:spcAft>
            </a:pPr>
            <a:endParaRPr lang="en-US" sz="1200" dirty="0">
              <a:solidFill>
                <a:prstClr val="black"/>
              </a:solidFill>
              <a:latin typeface="Times New Roman" panose="02020603050405020304" pitchFamily="18" charset="0"/>
              <a:ea typeface="+mn-ea"/>
              <a:cs typeface="Times New Roman" panose="02020603050405020304" pitchFamily="18" charset="0"/>
            </a:endParaRPr>
          </a:p>
          <a:p>
            <a:pPr marL="171450" indent="-171450" defTabSz="548640" eaLnBrk="1" fontAlgn="auto" hangingPunct="1">
              <a:spcBef>
                <a:spcPts val="0"/>
              </a:spcBef>
              <a:spcAft>
                <a:spcPts val="0"/>
              </a:spcAft>
              <a:buFont typeface="Wingdings" panose="05000000000000000000" pitchFamily="2" charset="2"/>
              <a:buChar char="v"/>
            </a:pPr>
            <a:r>
              <a:rPr lang="en-US" sz="1200" dirty="0">
                <a:solidFill>
                  <a:prstClr val="black"/>
                </a:solidFill>
                <a:latin typeface="Times New Roman" panose="02020603050405020304" pitchFamily="18" charset="0"/>
                <a:ea typeface="+mn-ea"/>
                <a:cs typeface="Times New Roman" panose="02020603050405020304" pitchFamily="18" charset="0"/>
              </a:rPr>
              <a:t>Nomination form need to be </a:t>
            </a:r>
            <a:r>
              <a:rPr lang="en-US" sz="1200" b="1" dirty="0">
                <a:solidFill>
                  <a:prstClr val="black"/>
                </a:solidFill>
                <a:latin typeface="Times New Roman" panose="02020603050405020304" pitchFamily="18" charset="0"/>
                <a:ea typeface="+mn-ea"/>
                <a:cs typeface="Times New Roman" panose="02020603050405020304" pitchFamily="18" charset="0"/>
              </a:rPr>
              <a:t>signed</a:t>
            </a:r>
            <a:r>
              <a:rPr lang="en-US" sz="1200" dirty="0">
                <a:solidFill>
                  <a:prstClr val="black"/>
                </a:solidFill>
                <a:latin typeface="Times New Roman" panose="02020603050405020304" pitchFamily="18" charset="0"/>
                <a:ea typeface="+mn-ea"/>
                <a:cs typeface="Times New Roman" panose="02020603050405020304" pitchFamily="18" charset="0"/>
              </a:rPr>
              <a:t> by a senior officer than the new official contact point  and </a:t>
            </a:r>
            <a:r>
              <a:rPr lang="en-US" sz="1200" b="1" dirty="0">
                <a:solidFill>
                  <a:prstClr val="black"/>
                </a:solidFill>
                <a:latin typeface="Times New Roman" panose="02020603050405020304" pitchFamily="18" charset="0"/>
                <a:ea typeface="+mn-ea"/>
                <a:cs typeface="Times New Roman" panose="02020603050405020304" pitchFamily="18" charset="0"/>
              </a:rPr>
              <a:t>stamped</a:t>
            </a:r>
            <a:r>
              <a:rPr lang="en-US" sz="1200" dirty="0">
                <a:solidFill>
                  <a:prstClr val="black"/>
                </a:solidFill>
                <a:latin typeface="Times New Roman" panose="02020603050405020304" pitchFamily="18" charset="0"/>
                <a:ea typeface="+mn-ea"/>
                <a:cs typeface="Times New Roman" panose="02020603050405020304" pitchFamily="18" charset="0"/>
              </a:rPr>
              <a:t> with the Organization stamp </a:t>
            </a:r>
          </a:p>
        </p:txBody>
      </p:sp>
      <p:sp>
        <p:nvSpPr>
          <p:cNvPr id="5" name="TextBox 4"/>
          <p:cNvSpPr txBox="1"/>
          <p:nvPr/>
        </p:nvSpPr>
        <p:spPr>
          <a:xfrm>
            <a:off x="4288610" y="1076025"/>
            <a:ext cx="2763898" cy="350865"/>
          </a:xfrm>
          <a:prstGeom prst="rect">
            <a:avLst/>
          </a:prstGeom>
          <a:noFill/>
        </p:spPr>
        <p:txBody>
          <a:bodyPr wrap="none" rtlCol="0">
            <a:spAutoFit/>
          </a:bodyPr>
          <a:lstStyle/>
          <a:p>
            <a:pPr defTabSz="548640" eaLnBrk="1" fontAlgn="auto" hangingPunct="1">
              <a:spcBef>
                <a:spcPts val="0"/>
              </a:spcBef>
              <a:spcAft>
                <a:spcPts val="0"/>
              </a:spcAft>
            </a:pPr>
            <a:r>
              <a:rPr lang="en-GB" sz="1680" dirty="0" smtClean="0">
                <a:solidFill>
                  <a:prstClr val="black"/>
                </a:solidFill>
                <a:latin typeface="Times New Roman" panose="02020603050405020304" pitchFamily="18" charset="0"/>
                <a:ea typeface="+mn-ea"/>
                <a:cs typeface="Times New Roman" panose="02020603050405020304" pitchFamily="18" charset="0"/>
              </a:rPr>
              <a:t>What can IPPC Secretariat do</a:t>
            </a:r>
            <a:endParaRPr lang="en-US" sz="1680" dirty="0">
              <a:solidFill>
                <a:prstClr val="black"/>
              </a:solidFill>
              <a:latin typeface="Times New Roman" panose="02020603050405020304" pitchFamily="18" charset="0"/>
              <a:ea typeface="+mn-ea"/>
              <a:cs typeface="Times New Roman" panose="02020603050405020304" pitchFamily="18" charset="0"/>
            </a:endParaRPr>
          </a:p>
        </p:txBody>
      </p:sp>
      <p:sp>
        <p:nvSpPr>
          <p:cNvPr id="10" name="Title 1"/>
          <p:cNvSpPr txBox="1">
            <a:spLocks/>
          </p:cNvSpPr>
          <p:nvPr/>
        </p:nvSpPr>
        <p:spPr>
          <a:xfrm>
            <a:off x="1139483" y="359901"/>
            <a:ext cx="5064370"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sz="2040" b="1" dirty="0" smtClean="0">
                <a:solidFill>
                  <a:srgbClr val="165A30"/>
                </a:solidFill>
                <a:latin typeface="Calibri"/>
                <a:ea typeface="Arial Unicode MS" panose="020B0604020202020204" pitchFamily="34" charset="-128"/>
                <a:cs typeface="Arial" panose="020B0604020202020204" pitchFamily="34" charset="0"/>
              </a:rPr>
              <a:t>Guidance </a:t>
            </a:r>
            <a:r>
              <a:rPr lang="en-US" sz="2040" b="1" dirty="0">
                <a:solidFill>
                  <a:srgbClr val="165A30"/>
                </a:solidFill>
                <a:latin typeface="Calibri"/>
                <a:ea typeface="Arial Unicode MS" panose="020B0604020202020204" pitchFamily="34" charset="-128"/>
                <a:cs typeface="Arial" panose="020B0604020202020204" pitchFamily="34" charset="0"/>
              </a:rPr>
              <a:t>on update of Contact details of Contact Points</a:t>
            </a:r>
          </a:p>
        </p:txBody>
      </p:sp>
      <p:sp>
        <p:nvSpPr>
          <p:cNvPr id="11" name="TextBox 10"/>
          <p:cNvSpPr txBox="1"/>
          <p:nvPr/>
        </p:nvSpPr>
        <p:spPr>
          <a:xfrm>
            <a:off x="741656" y="1101046"/>
            <a:ext cx="2494594" cy="350865"/>
          </a:xfrm>
          <a:prstGeom prst="rect">
            <a:avLst/>
          </a:prstGeom>
          <a:noFill/>
        </p:spPr>
        <p:txBody>
          <a:bodyPr wrap="none" rtlCol="0">
            <a:spAutoFit/>
          </a:bodyPr>
          <a:lstStyle/>
          <a:p>
            <a:pPr defTabSz="548640" eaLnBrk="1" fontAlgn="auto" hangingPunct="1">
              <a:spcBef>
                <a:spcPts val="0"/>
              </a:spcBef>
              <a:spcAft>
                <a:spcPts val="0"/>
              </a:spcAft>
            </a:pPr>
            <a:r>
              <a:rPr lang="en-GB" sz="1680" dirty="0">
                <a:solidFill>
                  <a:prstClr val="black"/>
                </a:solidFill>
                <a:latin typeface="Times New Roman" panose="02020603050405020304" pitchFamily="18" charset="0"/>
                <a:ea typeface="+mn-ea"/>
                <a:cs typeface="Times New Roman" panose="02020603050405020304" pitchFamily="18" charset="0"/>
              </a:rPr>
              <a:t>What </a:t>
            </a:r>
            <a:r>
              <a:rPr lang="en-GB" sz="1680" dirty="0" smtClean="0">
                <a:solidFill>
                  <a:prstClr val="black"/>
                </a:solidFill>
                <a:latin typeface="Times New Roman" panose="02020603050405020304" pitchFamily="18" charset="0"/>
                <a:ea typeface="+mn-ea"/>
                <a:cs typeface="Times New Roman" panose="02020603050405020304" pitchFamily="18" charset="0"/>
              </a:rPr>
              <a:t>can Contact </a:t>
            </a:r>
            <a:r>
              <a:rPr lang="en-GB" sz="1680" dirty="0">
                <a:solidFill>
                  <a:prstClr val="black"/>
                </a:solidFill>
                <a:latin typeface="Times New Roman" panose="02020603050405020304" pitchFamily="18" charset="0"/>
                <a:ea typeface="+mn-ea"/>
                <a:cs typeface="Times New Roman" panose="02020603050405020304" pitchFamily="18" charset="0"/>
              </a:rPr>
              <a:t>point do</a:t>
            </a:r>
            <a:endParaRPr lang="en-US" sz="168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98160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359901"/>
            <a:ext cx="5289452"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NPPO Description versus Organization of NPPO</a:t>
            </a: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473825" y="837421"/>
            <a:ext cx="6506095" cy="2872581"/>
          </a:xfrm>
          <a:prstGeom prst="rect">
            <a:avLst/>
          </a:prstGeom>
        </p:spPr>
        <p:txBody>
          <a:bodyPr wrap="square">
            <a:spAutoFit/>
          </a:bodyPr>
          <a:lstStyle/>
          <a:p>
            <a:pPr>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i="1" dirty="0">
                <a:latin typeface="Times New Roman" panose="02020603050405020304" pitchFamily="18" charset="0"/>
                <a:cs typeface="Times New Roman" panose="02020603050405020304" pitchFamily="18" charset="0"/>
              </a:rPr>
              <a:t>“</a:t>
            </a:r>
            <a:r>
              <a:rPr lang="en-GB" sz="1100" i="1" dirty="0">
                <a:latin typeface="Times New Roman" panose="02020603050405020304" pitchFamily="18" charset="0"/>
                <a:cs typeface="Times New Roman" panose="02020603050405020304" pitchFamily="18" charset="0"/>
              </a:rPr>
              <a:t>Each </a:t>
            </a:r>
            <a:r>
              <a:rPr lang="en-GB" sz="1100" i="1" dirty="0">
                <a:latin typeface="Times New Roman" panose="02020603050405020304" pitchFamily="18" charset="0"/>
                <a:cs typeface="Times New Roman" panose="02020603050405020304" pitchFamily="18" charset="0"/>
              </a:rPr>
              <a:t>contracting party shall submit a description of its official national plant protection organization and of changes in such organization to the Secretary. A contracting party shall provide a description of its organizational arrangements for plant protection to another contracting party, upon request</a:t>
            </a:r>
            <a:r>
              <a:rPr lang="en-GB" sz="1100" i="1" dirty="0">
                <a:latin typeface="Times New Roman" panose="02020603050405020304" pitchFamily="18" charset="0"/>
                <a:cs typeface="Times New Roman" panose="02020603050405020304" pitchFamily="18" charset="0"/>
              </a:rPr>
              <a:t>.”</a:t>
            </a:r>
          </a:p>
          <a:p>
            <a:pPr marL="171450" indent="-17145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100" b="1" dirty="0">
                <a:latin typeface="Times New Roman" panose="02020603050405020304" pitchFamily="18" charset="0"/>
                <a:cs typeface="Times New Roman" panose="02020603050405020304" pitchFamily="18" charset="0"/>
              </a:rPr>
              <a:t>NPPO Description:</a:t>
            </a:r>
          </a:p>
          <a:p>
            <a:pPr marL="445770" lvl="1" indent="-17145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100" b="1" dirty="0">
                <a:latin typeface="Times New Roman" panose="02020603050405020304" pitchFamily="18" charset="0"/>
                <a:cs typeface="Times New Roman" panose="02020603050405020304" pitchFamily="18" charset="0"/>
              </a:rPr>
              <a:t>Public</a:t>
            </a:r>
          </a:p>
          <a:p>
            <a:pPr marL="445770" lvl="1" indent="-17145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General </a:t>
            </a:r>
            <a:r>
              <a:rPr lang="en-GB" sz="1100" b="1" dirty="0">
                <a:latin typeface="Times New Roman" panose="02020603050405020304" pitchFamily="18" charset="0"/>
                <a:cs typeface="Times New Roman" panose="02020603050405020304" pitchFamily="18" charset="0"/>
              </a:rPr>
              <a:t>structure of an NPPO </a:t>
            </a:r>
          </a:p>
          <a:p>
            <a:pPr marL="445770" lvl="1" indent="-17145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In the </a:t>
            </a:r>
            <a:r>
              <a:rPr lang="en-GB" sz="1100" b="1" dirty="0">
                <a:latin typeface="Times New Roman" panose="02020603050405020304" pitchFamily="18" charset="0"/>
                <a:cs typeface="Times New Roman" panose="02020603050405020304" pitchFamily="18" charset="0"/>
              </a:rPr>
              <a:t>form of an </a:t>
            </a:r>
            <a:r>
              <a:rPr lang="en-GB" sz="1100" b="1" dirty="0">
                <a:latin typeface="Times New Roman" panose="02020603050405020304" pitchFamily="18" charset="0"/>
                <a:cs typeface="Times New Roman" panose="02020603050405020304" pitchFamily="18" charset="0"/>
              </a:rPr>
              <a:t>organogram</a:t>
            </a:r>
          </a:p>
          <a:p>
            <a:pPr marL="171450" indent="-171450">
              <a:spcBef>
                <a:spcPts val="360"/>
              </a:spcBef>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100" b="1" dirty="0">
                <a:latin typeface="Times New Roman" panose="02020603050405020304" pitchFamily="18" charset="0"/>
                <a:cs typeface="Times New Roman" panose="02020603050405020304" pitchFamily="18" charset="0"/>
              </a:rPr>
              <a:t>NPPO Organization:</a:t>
            </a:r>
          </a:p>
          <a:p>
            <a:pPr marL="445770" lvl="1" indent="-17145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100" b="1" dirty="0">
                <a:latin typeface="Times New Roman" panose="02020603050405020304" pitchFamily="18" charset="0"/>
                <a:cs typeface="Times New Roman" panose="02020603050405020304" pitchFamily="18" charset="0"/>
              </a:rPr>
              <a:t>Bilateral on request</a:t>
            </a:r>
          </a:p>
          <a:p>
            <a:pPr marL="445770" lvl="1" indent="-17145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Should </a:t>
            </a:r>
            <a:r>
              <a:rPr lang="en-GB" sz="1100" b="1" dirty="0">
                <a:latin typeface="Times New Roman" panose="02020603050405020304" pitchFamily="18" charset="0"/>
                <a:cs typeface="Times New Roman" panose="02020603050405020304" pitchFamily="18" charset="0"/>
              </a:rPr>
              <a:t>contain a description of functions and responsibilities in relation to plant protection </a:t>
            </a:r>
            <a:r>
              <a:rPr lang="en-GB" sz="1100" b="1" dirty="0">
                <a:latin typeface="Times New Roman" panose="02020603050405020304" pitchFamily="18" charset="0"/>
                <a:cs typeface="Times New Roman" panose="02020603050405020304" pitchFamily="18" charset="0"/>
              </a:rPr>
              <a:t>(Article </a:t>
            </a:r>
            <a:r>
              <a:rPr lang="en-GB" sz="1100" b="1" dirty="0">
                <a:latin typeface="Times New Roman" panose="02020603050405020304" pitchFamily="18" charset="0"/>
                <a:cs typeface="Times New Roman" panose="02020603050405020304" pitchFamily="18" charset="0"/>
              </a:rPr>
              <a:t>IV.2 &amp; </a:t>
            </a:r>
            <a:r>
              <a:rPr lang="en-GB" sz="1100" b="1" dirty="0">
                <a:latin typeface="Times New Roman" panose="02020603050405020304" pitchFamily="18" charset="0"/>
                <a:cs typeface="Times New Roman" panose="02020603050405020304" pitchFamily="18" charset="0"/>
              </a:rPr>
              <a:t>3: surveillance, inspections, issuance of certificates, etc.). </a:t>
            </a:r>
          </a:p>
          <a:p>
            <a:pPr marL="0" lvl="1">
              <a:spcBef>
                <a:spcPts val="360"/>
              </a:spcBef>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100" b="1" dirty="0">
                <a:latin typeface="Times New Roman" panose="02020603050405020304" pitchFamily="18" charset="0"/>
                <a:cs typeface="Times New Roman" panose="02020603050405020304" pitchFamily="18" charset="0"/>
              </a:rPr>
              <a:t>Both </a:t>
            </a:r>
            <a:r>
              <a:rPr lang="en-GB" sz="1100" b="1" dirty="0">
                <a:latin typeface="Times New Roman" panose="02020603050405020304" pitchFamily="18" charset="0"/>
                <a:cs typeface="Times New Roman" panose="02020603050405020304" pitchFamily="18" charset="0"/>
              </a:rPr>
              <a:t>can be combined in one report </a:t>
            </a:r>
            <a:r>
              <a:rPr lang="en-GB" sz="1100" b="1" dirty="0">
                <a:latin typeface="Times New Roman" panose="02020603050405020304" pitchFamily="18" charset="0"/>
                <a:cs typeface="Times New Roman" panose="02020603050405020304" pitchFamily="18" charset="0"/>
              </a:rPr>
              <a:t>and </a:t>
            </a:r>
            <a:r>
              <a:rPr lang="en-GB" sz="1100" b="1" dirty="0">
                <a:latin typeface="Times New Roman" panose="02020603050405020304" pitchFamily="18" charset="0"/>
                <a:cs typeface="Times New Roman" panose="02020603050405020304" pitchFamily="18" charset="0"/>
              </a:rPr>
              <a:t>made public on the IPP as a single </a:t>
            </a:r>
            <a:r>
              <a:rPr lang="en-GB" sz="1100" b="1" dirty="0">
                <a:latin typeface="Times New Roman" panose="02020603050405020304" pitchFamily="18" charset="0"/>
                <a:cs typeface="Times New Roman" panose="02020603050405020304" pitchFamily="18" charset="0"/>
              </a:rPr>
              <a:t>report, e.g. in the form of organogram indicating </a:t>
            </a:r>
            <a:r>
              <a:rPr lang="en-GB" sz="1100" b="1" dirty="0">
                <a:latin typeface="Times New Roman" panose="02020603050405020304" pitchFamily="18" charset="0"/>
                <a:cs typeface="Times New Roman" panose="02020603050405020304" pitchFamily="18" charset="0"/>
              </a:rPr>
              <a:t>who is responsible for which area and what are the connections between different parts of the </a:t>
            </a:r>
            <a:r>
              <a:rPr lang="en-GB" sz="1100" b="1" dirty="0">
                <a:latin typeface="Times New Roman" panose="02020603050405020304" pitchFamily="18" charset="0"/>
                <a:cs typeface="Times New Roman" panose="02020603050405020304" pitchFamily="18" charset="0"/>
              </a:rPr>
              <a:t>NPPO.</a:t>
            </a:r>
            <a:endParaRPr lang="en-GB"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218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New phytosanitary certificates: report or not?</a:t>
            </a: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1019659" y="1093585"/>
            <a:ext cx="5304017" cy="2189317"/>
          </a:xfrm>
          <a:prstGeom prst="rect">
            <a:avLst/>
          </a:prstGeom>
        </p:spPr>
        <p:txBody>
          <a:bodyPr wrap="square">
            <a:spAutoFit/>
          </a:bodyPr>
          <a:lstStyle/>
          <a:p>
            <a:pPr marL="205740" indent="-205740" eaLnBrk="1" hangingPunct="1">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latin typeface="Times New Roman" panose="02020603050405020304" pitchFamily="18" charset="0"/>
                <a:cs typeface="Times New Roman" panose="02020603050405020304" pitchFamily="18" charset="0"/>
              </a:rPr>
              <a:t>There is no obligation to report new models/templates of phytosanitary certification as such</a:t>
            </a:r>
          </a:p>
          <a:p>
            <a:pPr marL="205740" indent="-20574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latin typeface="Times New Roman" panose="02020603050405020304" pitchFamily="18" charset="0"/>
                <a:cs typeface="Times New Roman" panose="02020603050405020304" pitchFamily="18" charset="0"/>
              </a:rPr>
              <a:t>However, as it is important to inform other countries about the change which </a:t>
            </a:r>
            <a:r>
              <a:rPr lang="en-US" sz="1440" b="1" dirty="0">
                <a:latin typeface="Times New Roman" panose="02020603050405020304" pitchFamily="18" charset="0"/>
                <a:cs typeface="Times New Roman" panose="02020603050405020304" pitchFamily="18" charset="0"/>
              </a:rPr>
              <a:t>is </a:t>
            </a:r>
            <a:r>
              <a:rPr lang="en-US" sz="1440" b="1" dirty="0">
                <a:latin typeface="Times New Roman" panose="02020603050405020304" pitchFamily="18" charset="0"/>
                <a:cs typeface="Times New Roman" panose="02020603050405020304" pitchFamily="18" charset="0"/>
              </a:rPr>
              <a:t>usually done through updating national legislation, you can report it on the IPP under Phytosanitary legislation</a:t>
            </a:r>
          </a:p>
          <a:p>
            <a:pPr marL="205740" indent="-205740">
              <a:spcBef>
                <a:spcPts val="360"/>
              </a:spcBef>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latin typeface="Times New Roman" panose="02020603050405020304" pitchFamily="18" charset="0"/>
                <a:cs typeface="Times New Roman" panose="02020603050405020304" pitchFamily="18" charset="0"/>
              </a:rPr>
              <a:t>Remember to </a:t>
            </a:r>
            <a:r>
              <a:rPr lang="en-GB" sz="1440" b="1" dirty="0">
                <a:latin typeface="Times New Roman" panose="02020603050405020304" pitchFamily="18" charset="0"/>
                <a:cs typeface="Times New Roman" panose="02020603050405020304" pitchFamily="18" charset="0"/>
              </a:rPr>
              <a:t>check the box </a:t>
            </a:r>
            <a:r>
              <a:rPr lang="en-GB" sz="1440" b="1" dirty="0">
                <a:latin typeface="Times New Roman" panose="02020603050405020304" pitchFamily="18" charset="0"/>
                <a:cs typeface="Times New Roman" panose="02020603050405020304" pitchFamily="18" charset="0"/>
              </a:rPr>
              <a:t>under </a:t>
            </a:r>
            <a:r>
              <a:rPr lang="en-GB" sz="1440" b="1" dirty="0">
                <a:latin typeface="Times New Roman" panose="02020603050405020304" pitchFamily="18" charset="0"/>
                <a:cs typeface="Times New Roman" panose="02020603050405020304" pitchFamily="18" charset="0"/>
              </a:rPr>
              <a:t>“Notify</a:t>
            </a:r>
            <a:r>
              <a:rPr lang="en-GB" sz="1440" b="1" dirty="0">
                <a:latin typeface="Times New Roman" panose="02020603050405020304" pitchFamily="18" charset="0"/>
                <a:cs typeface="Times New Roman" panose="02020603050405020304" pitchFamily="18" charset="0"/>
              </a:rPr>
              <a:t>” and select countries when uploading this report on the IPP </a:t>
            </a:r>
            <a:endParaRPr lang="en-GB" sz="1440" b="1" dirty="0">
              <a:latin typeface="Times New Roman" panose="02020603050405020304" pitchFamily="18" charset="0"/>
              <a:cs typeface="Times New Roman" panose="02020603050405020304" pitchFamily="18" charset="0"/>
            </a:endParaRPr>
          </a:p>
          <a:p>
            <a:pPr marL="205740" indent="-205740" eaLnBrk="1" hangingPunct="1">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US" sz="1440" b="1" dirty="0">
              <a:cs typeface="Arial" panose="020B0604020202020204" pitchFamily="34" charset="0"/>
            </a:endParaRPr>
          </a:p>
        </p:txBody>
      </p:sp>
    </p:spTree>
    <p:extLst>
      <p:ext uri="{BB962C8B-B14F-4D97-AF65-F5344CB8AC3E}">
        <p14:creationId xmlns:p14="http://schemas.microsoft.com/office/powerpoint/2010/main" val="3049498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YPH2020 1">
      <a:dk1>
        <a:srgbClr val="000000"/>
      </a:dk1>
      <a:lt1>
        <a:srgbClr val="FFFFFF"/>
      </a:lt1>
      <a:dk2>
        <a:srgbClr val="09466C"/>
      </a:dk2>
      <a:lt2>
        <a:srgbClr val="EEECE1"/>
      </a:lt2>
      <a:accent1>
        <a:srgbClr val="3D9D50"/>
      </a:accent1>
      <a:accent2>
        <a:srgbClr val="8FC64A"/>
      </a:accent2>
      <a:accent3>
        <a:srgbClr val="4D844F"/>
      </a:accent3>
      <a:accent4>
        <a:srgbClr val="1C804B"/>
      </a:accent4>
      <a:accent5>
        <a:srgbClr val="5A94C5"/>
      </a:accent5>
      <a:accent6>
        <a:srgbClr val="F6C233"/>
      </a:accent6>
      <a:hlink>
        <a:srgbClr val="A23350"/>
      </a:hlink>
      <a:folHlink>
        <a:srgbClr val="F79E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1515</Words>
  <Application>Microsoft Office PowerPoint</Application>
  <PresentationFormat>Custom</PresentationFormat>
  <Paragraphs>132</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 Unicode MS</vt:lpstr>
      <vt:lpstr>Calibri (body)</vt: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DalCin (OCCI)</dc:creator>
  <cp:lastModifiedBy>Yang, Qingpo (NSPI)</cp:lastModifiedBy>
  <cp:revision>79</cp:revision>
  <dcterms:created xsi:type="dcterms:W3CDTF">2015-09-25T08:23:42Z</dcterms:created>
  <dcterms:modified xsi:type="dcterms:W3CDTF">2020-08-28T14:55:20Z</dcterms:modified>
</cp:coreProperties>
</file>