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9" r:id="rId3"/>
    <p:sldId id="268" r:id="rId4"/>
    <p:sldId id="270" r:id="rId5"/>
    <p:sldId id="265" r:id="rId6"/>
  </p:sldIdLst>
  <p:sldSz cx="7315200" cy="4114800"/>
  <p:notesSz cx="6858000" cy="9144000"/>
  <p:defaultTextStyle>
    <a:defPPr>
      <a:defRPr lang="en-US"/>
    </a:defPPr>
    <a:lvl1pPr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357188" indent="100013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714375" indent="200025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071563" indent="300038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428750" indent="400050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990000"/>
    <a:srgbClr val="FF6600"/>
    <a:srgbClr val="4C4C4E"/>
    <a:srgbClr val="EBEBE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0"/>
    <p:restoredTop sz="78467" autoAdjust="0"/>
  </p:normalViewPr>
  <p:slideViewPr>
    <p:cSldViewPr snapToGrid="0" showGuides="1">
      <p:cViewPr varScale="1">
        <p:scale>
          <a:sx n="94" d="100"/>
          <a:sy n="94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EE7A-B8F8-4BE3-B5BA-497F04CADD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E642-DD37-4056-9EBE-9ECD3ED1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3DE02-F338-F849-9658-4C1242245193}"/>
              </a:ext>
            </a:extLst>
          </p:cNvPr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22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C142A-EA38-1944-A979-8E2F8D2E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7644" y="0"/>
            <a:ext cx="4617556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D8881A-0E53-6F4A-922E-43A996615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200" y="1957755"/>
            <a:ext cx="3498171" cy="703385"/>
          </a:xfrm>
          <a:prstGeom prst="rect">
            <a:avLst/>
          </a:prstGeom>
        </p:spPr>
        <p:txBody>
          <a:bodyPr anchor="t"/>
          <a:lstStyle>
            <a:lvl1pPr algn="l">
              <a:defRPr sz="183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50E81-29E3-9948-BACE-DF17D0377AA3}"/>
              </a:ext>
            </a:extLst>
          </p:cNvPr>
          <p:cNvSpPr/>
          <p:nvPr userDrawn="1"/>
        </p:nvSpPr>
        <p:spPr>
          <a:xfrm>
            <a:off x="4783012" y="3775312"/>
            <a:ext cx="833883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IYPH@fao.org</a:t>
            </a:r>
            <a:endParaRPr lang="it-IT" sz="784" dirty="0">
              <a:solidFill>
                <a:srgbClr val="4C4C4E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0FB13-E55B-724F-939F-CF20603B0CEB}"/>
              </a:ext>
            </a:extLst>
          </p:cNvPr>
          <p:cNvSpPr/>
          <p:nvPr userDrawn="1"/>
        </p:nvSpPr>
        <p:spPr>
          <a:xfrm>
            <a:off x="5638672" y="3775312"/>
            <a:ext cx="1552028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www.fao.org</a:t>
            </a:r>
            <a:r>
              <a:rPr lang="it-IT" sz="784" dirty="0">
                <a:solidFill>
                  <a:srgbClr val="4C4C4E"/>
                </a:solidFill>
                <a:latin typeface="+mj-lt"/>
              </a:rPr>
              <a:t>/plant-health-2020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7CDBA-862E-824F-9300-51A58FB50C22}"/>
              </a:ext>
            </a:extLst>
          </p:cNvPr>
          <p:cNvGrpSpPr/>
          <p:nvPr userDrawn="1"/>
        </p:nvGrpSpPr>
        <p:grpSpPr>
          <a:xfrm>
            <a:off x="148700" y="114675"/>
            <a:ext cx="3668680" cy="3851522"/>
            <a:chOff x="235509" y="272899"/>
            <a:chExt cx="5948048" cy="6244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34670F-AE07-7642-8F47-A77C5EEA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11BC1C-E8D9-364B-ACBD-4C67F67BC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38954" y="283483"/>
              <a:ext cx="2244603" cy="55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3EDFF0-D1A6-AB41-A848-E60AB8613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84006" y="6066979"/>
              <a:ext cx="2572410" cy="4504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31CC5A9-47C1-964C-8CDA-6C6CD0691E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34365" t="26821" r="35688" b="18772"/>
            <a:stretch/>
          </p:blipFill>
          <p:spPr>
            <a:xfrm>
              <a:off x="552450" y="1237785"/>
              <a:ext cx="3841130" cy="39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2" y="1583225"/>
            <a:ext cx="6217920" cy="57606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14" y="2159880"/>
            <a:ext cx="6184871" cy="1051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915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>
              <a:defRPr sz="1742" baseline="0"/>
            </a:lvl1pPr>
            <a:lvl2pPr>
              <a:defRPr sz="1568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7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 marL="0" marR="0" indent="0" algn="l" defTabSz="62236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32349" marR="0" lvl="0" indent="-232349" algn="l" defTabSz="62236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7" baseline="0" dirty="0"/>
              <a:t>Lorem </a:t>
            </a:r>
            <a:r>
              <a:rPr lang="en-US" sz="1307" baseline="0" dirty="0" err="1"/>
              <a:t>Ipsum</a:t>
            </a:r>
            <a:endParaRPr lang="en-US" sz="1307" baseline="0" dirty="0"/>
          </a:p>
        </p:txBody>
      </p:sp>
    </p:spTree>
    <p:extLst>
      <p:ext uri="{BB962C8B-B14F-4D97-AF65-F5344CB8AC3E}">
        <p14:creationId xmlns:p14="http://schemas.microsoft.com/office/powerpoint/2010/main" val="10154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6" y="2057401"/>
            <a:ext cx="6217920" cy="817245"/>
          </a:xfrm>
          <a:prstGeom prst="rect">
            <a:avLst/>
          </a:prstGeom>
        </p:spPr>
        <p:txBody>
          <a:bodyPr anchor="t"/>
          <a:lstStyle>
            <a:lvl1pPr algn="l">
              <a:defRPr sz="2701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18" y="1157288"/>
            <a:ext cx="6217920" cy="900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1pPr>
            <a:lvl2pPr marL="311401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622802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3pPr>
            <a:lvl4pPr marL="9342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4pPr>
            <a:lvl5pPr marL="12456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5pPr>
            <a:lvl6pPr marL="1557004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6pPr>
            <a:lvl7pPr marL="1868405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7pPr>
            <a:lvl8pPr marL="2179806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8pPr>
            <a:lvl9pPr marL="2491207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631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4BC30-93C0-824B-BE09-9A9B3994D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731519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05" y="1576754"/>
            <a:ext cx="6241073" cy="685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257" y="3813176"/>
            <a:ext cx="2316687" cy="219075"/>
          </a:xfrm>
          <a:prstGeom prst="rect">
            <a:avLst/>
          </a:prstGeom>
        </p:spPr>
        <p:txBody>
          <a:bodyPr vert="horz" wrap="square" lIns="71488" tIns="35744" rIns="71488" bIns="3574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84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944" y="833439"/>
            <a:ext cx="678954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BE404-B6D7-7243-9617-B4C6B9C882FF}"/>
              </a:ext>
            </a:extLst>
          </p:cNvPr>
          <p:cNvSpPr txBox="1"/>
          <p:nvPr userDrawn="1"/>
        </p:nvSpPr>
        <p:spPr>
          <a:xfrm>
            <a:off x="6546943" y="39987"/>
            <a:ext cx="709849" cy="2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4" b="1" i="0" baseline="0" dirty="0">
                <a:solidFill>
                  <a:schemeClr val="bg1"/>
                </a:solidFill>
              </a:rPr>
              <a:t>31/05/2018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E1C9-4646-914B-B3D6-4E9A995AA7A4}"/>
              </a:ext>
            </a:extLst>
          </p:cNvPr>
          <p:cNvCxnSpPr/>
          <p:nvPr userDrawn="1"/>
        </p:nvCxnSpPr>
        <p:spPr>
          <a:xfrm>
            <a:off x="331944" y="3663463"/>
            <a:ext cx="6789546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96703-1121-C34F-A655-5EC5CFB64A49}"/>
              </a:ext>
            </a:extLst>
          </p:cNvPr>
          <p:cNvGrpSpPr/>
          <p:nvPr userDrawn="1"/>
        </p:nvGrpSpPr>
        <p:grpSpPr>
          <a:xfrm>
            <a:off x="325463" y="118512"/>
            <a:ext cx="6796026" cy="264889"/>
            <a:chOff x="235509" y="272899"/>
            <a:chExt cx="14774348" cy="5735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75C28-60CE-344E-B59B-9A4545BCE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36FBB8-46F7-7F47-B42D-143EE4013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2765253" y="283482"/>
              <a:ext cx="2244604" cy="556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EFDA5-4CCA-484D-AFB4-DA40B57BC53F}"/>
              </a:ext>
            </a:extLst>
          </p:cNvPr>
          <p:cNvGrpSpPr/>
          <p:nvPr userDrawn="1"/>
        </p:nvGrpSpPr>
        <p:grpSpPr>
          <a:xfrm>
            <a:off x="201419" y="3604390"/>
            <a:ext cx="6920070" cy="525158"/>
            <a:chOff x="0" y="3595174"/>
            <a:chExt cx="11518813" cy="8741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975ABF-9BAE-F24D-A488-DFB7520A8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9731511" y="3879224"/>
              <a:ext cx="1787302" cy="31294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D25E765-587F-654C-8215-D9B0FDC30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3595174"/>
              <a:ext cx="2201276" cy="8741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7" r:id="rId4"/>
    <p:sldLayoutId id="2147483663" r:id="rId5"/>
    <p:sldLayoutId id="2147483664" r:id="rId6"/>
    <p:sldLayoutId id="2147483665" r:id="rId7"/>
  </p:sldLayoutIdLst>
  <p:txStyles>
    <p:titleStyle>
      <a:lvl1pPr algn="ctr" defTabSz="622364" rtl="0" eaLnBrk="0" fontAlgn="base" hangingPunct="0">
        <a:spcBef>
          <a:spcPct val="0"/>
        </a:spcBef>
        <a:spcAft>
          <a:spcPct val="0"/>
        </a:spcAft>
        <a:defRPr sz="29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2pPr>
      <a:lvl3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3pPr>
      <a:lvl4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4pPr>
      <a:lvl5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5pPr>
      <a:lvl6pPr marL="398313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6pPr>
      <a:lvl7pPr marL="796625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7pPr>
      <a:lvl8pPr marL="1194938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8pPr>
      <a:lvl9pPr marL="1593251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9pPr>
    </p:titleStyle>
    <p:bodyStyle>
      <a:lvl1pPr marL="232349" indent="-23234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04806" indent="-193624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2pPr>
      <a:lvl3pPr marL="777263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089828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94" kern="1200">
          <a:solidFill>
            <a:schemeClr val="tx1"/>
          </a:solidFill>
          <a:latin typeface="+mn-lt"/>
          <a:ea typeface="+mn-ea"/>
          <a:cs typeface="+mn-cs"/>
        </a:defRPr>
      </a:lvl4pPr>
      <a:lvl5pPr marL="1401010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94" kern="1200">
          <a:solidFill>
            <a:schemeClr val="tx1"/>
          </a:solidFill>
          <a:latin typeface="+mn-lt"/>
          <a:ea typeface="+mn-ea"/>
          <a:cs typeface="+mn-cs"/>
        </a:defRPr>
      </a:lvl5pPr>
      <a:lvl6pPr marL="1712704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024105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335506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2646907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1pPr>
      <a:lvl2pPr marL="311401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2pPr>
      <a:lvl3pPr marL="622802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342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4pPr>
      <a:lvl5pPr marL="12456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5pPr>
      <a:lvl6pPr marL="1557004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6pPr>
      <a:lvl7pPr marL="1868405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7pPr>
      <a:lvl8pPr marL="2179806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8pPr>
      <a:lvl9pPr marL="2491207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ppcheadlines/" TargetMode="External"/><Relationship Id="rId13" Type="http://schemas.openxmlformats.org/officeDocument/2006/relationships/image" Target="../media/image12.png"/><Relationship Id="rId3" Type="http://schemas.openxmlformats.org/officeDocument/2006/relationships/hyperlink" Target="mailto:Qingpo.yang@fao.org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s://www.linkedin.com/groups/3175642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plant-health-2020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ippc.int/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twitter.com/ippcnews" TargetMode="External"/><Relationship Id="rId4" Type="http://schemas.openxmlformats.org/officeDocument/2006/relationships/hyperlink" Target="mailto:paola.sentinelli@fao.org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s://www.youtube.com/playlist?list=PLzp5NgJ2-dK4T7GE2fsGujftlxSX1rCT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33134" y="1336209"/>
            <a:ext cx="5604933" cy="839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3000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en-US" sz="3000" dirty="0">
              <a:solidFill>
                <a:srgbClr val="00206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815" y="1478280"/>
            <a:ext cx="31941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2020 IPPC NROs Workshop</a:t>
            </a:r>
          </a:p>
          <a:p>
            <a:endParaRPr lang="en-US" sz="4400" b="1" dirty="0">
              <a:solidFill>
                <a:srgbClr val="2A5D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" y="1026160"/>
            <a:ext cx="6918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for using the NRO tool on IPPC website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Hands-on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exercise were particularly useful for countries that have never use the system before;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user-friendly interface and make data easily accessible;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notifications on reports through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app,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notification to country editors;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movie tutorial about NROs;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version of all standards to facilitate coping text.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8010" y="560235"/>
            <a:ext cx="444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from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NROs workshop</a:t>
            </a:r>
          </a:p>
        </p:txBody>
      </p:sp>
    </p:spTree>
    <p:extLst>
      <p:ext uri="{BB962C8B-B14F-4D97-AF65-F5344CB8AC3E}">
        <p14:creationId xmlns:p14="http://schemas.microsoft.com/office/powerpoint/2010/main" val="51798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25437" y="1382573"/>
            <a:ext cx="4038422" cy="1951030"/>
            <a:chOff x="1224952" y="1846053"/>
            <a:chExt cx="6917826" cy="37135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952" y="3873395"/>
              <a:ext cx="6917826" cy="1686160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1224952" y="1854679"/>
              <a:ext cx="1880563" cy="1740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3078588" y="1846053"/>
              <a:ext cx="1" cy="2018716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5974842" y="1853107"/>
              <a:ext cx="1771283" cy="8626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465" y="1846053"/>
              <a:ext cx="0" cy="2018716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>
          <a:xfrm>
            <a:off x="1163050" y="326932"/>
            <a:ext cx="5064370" cy="432579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New Recommendations?</a:t>
            </a:r>
            <a:endParaRPr lang="en-US" sz="204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0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8010" y="560235"/>
            <a:ext cx="444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from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NROs workshop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771" y="1341120"/>
            <a:ext cx="7303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Provide a recommended list of laboratory to facilitate the identification and diagnostic of pest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Established an alternative contact points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2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8953" y="1019566"/>
            <a:ext cx="35221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fr-FR" altLang="en-US" sz="96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96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Email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Qingpo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Yang,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Associate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Professional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Officer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altLang="zh-CN" sz="1000" b="1" dirty="0" err="1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Qingpo.yang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@fao.org</a:t>
            </a:r>
            <a:endParaRPr lang="fr-FR" altLang="en-US" sz="10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Paola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Sentinelli, IPPC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Knowledge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Manager: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paola.sentinelli@fao.org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Web: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www.fao.org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www.ippc.int</a:t>
            </a:r>
            <a:endParaRPr lang="fr-FR" altLang="en-US" sz="96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960" dirty="0">
                <a:latin typeface="+mj-lt"/>
                <a:hlinkClick r:id="rId6"/>
              </a:rPr>
              <a:t>www.fao.org/plant-health-2020</a:t>
            </a:r>
            <a:endParaRPr lang="en-US" sz="960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57567" y="470935"/>
            <a:ext cx="1575522" cy="609958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640" b="1" dirty="0">
                <a:solidFill>
                  <a:srgbClr val="3E9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Contacts</a:t>
            </a:r>
            <a:endParaRPr lang="en-US" sz="2640" b="1" dirty="0">
              <a:solidFill>
                <a:srgbClr val="3E9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15" y="1050269"/>
            <a:ext cx="1961577" cy="19615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F988E4-1DF1-9E4C-82A3-B8B244E79491}"/>
              </a:ext>
            </a:extLst>
          </p:cNvPr>
          <p:cNvGrpSpPr/>
          <p:nvPr/>
        </p:nvGrpSpPr>
        <p:grpSpPr>
          <a:xfrm>
            <a:off x="3857567" y="2845060"/>
            <a:ext cx="1952849" cy="827024"/>
            <a:chOff x="4322976" y="4129089"/>
            <a:chExt cx="3254748" cy="1378374"/>
          </a:xfrm>
        </p:grpSpPr>
        <p:sp>
          <p:nvSpPr>
            <p:cNvPr id="5" name="Rectangle 4"/>
            <p:cNvSpPr/>
            <p:nvPr/>
          </p:nvSpPr>
          <p:spPr>
            <a:xfrm>
              <a:off x="4322976" y="4129089"/>
              <a:ext cx="32547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endParaRPr lang="en-US" sz="840" b="1"/>
            </a:p>
            <a:p>
              <a:pPr algn="ctr">
                <a:buFont typeface="Arial" charset="0"/>
                <a:buNone/>
                <a:defRPr/>
              </a:pPr>
              <a:r>
                <a:rPr lang="en-US" sz="840" b="1"/>
                <a:t>  </a:t>
              </a:r>
              <a:endParaRPr lang="fr-FR" altLang="en-US" sz="840" b="1"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4030AA-7080-9C40-928A-8A7A03B2B7E1}"/>
                </a:ext>
              </a:extLst>
            </p:cNvPr>
            <p:cNvGrpSpPr/>
            <p:nvPr/>
          </p:nvGrpSpPr>
          <p:grpSpPr>
            <a:xfrm>
              <a:off x="4408952" y="5126212"/>
              <a:ext cx="1797792" cy="381251"/>
              <a:chOff x="6546819" y="3737521"/>
              <a:chExt cx="2150517" cy="456052"/>
            </a:xfrm>
          </p:grpSpPr>
          <p:pic>
            <p:nvPicPr>
              <p:cNvPr id="12" name="Picture 4" descr="Risultati immagini per facebook button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915" y="3737521"/>
                <a:ext cx="456052" cy="45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Risultati immagini per twitter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19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isultati immagini per linkedin button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092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8186" y="3768209"/>
                <a:ext cx="559150" cy="393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YPH2020 1">
      <a:dk1>
        <a:srgbClr val="000000"/>
      </a:dk1>
      <a:lt1>
        <a:srgbClr val="FFFFFF"/>
      </a:lt1>
      <a:dk2>
        <a:srgbClr val="09466C"/>
      </a:dk2>
      <a:lt2>
        <a:srgbClr val="EEECE1"/>
      </a:lt2>
      <a:accent1>
        <a:srgbClr val="3D9D50"/>
      </a:accent1>
      <a:accent2>
        <a:srgbClr val="8FC64A"/>
      </a:accent2>
      <a:accent3>
        <a:srgbClr val="4D844F"/>
      </a:accent3>
      <a:accent4>
        <a:srgbClr val="1C804B"/>
      </a:accent4>
      <a:accent5>
        <a:srgbClr val="5A94C5"/>
      </a:accent5>
      <a:accent6>
        <a:srgbClr val="F6C233"/>
      </a:accent6>
      <a:hlink>
        <a:srgbClr val="A23350"/>
      </a:hlink>
      <a:folHlink>
        <a:srgbClr val="F79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141</Words>
  <Application>Microsoft Office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 Unicode MS</vt:lpstr>
      <vt:lpstr>Calibri (body)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DalCin (OCCI)</dc:creator>
  <cp:lastModifiedBy>Yang, Qingpo (NSPI)</cp:lastModifiedBy>
  <cp:revision>77</cp:revision>
  <dcterms:created xsi:type="dcterms:W3CDTF">2015-09-25T08:23:42Z</dcterms:created>
  <dcterms:modified xsi:type="dcterms:W3CDTF">2020-09-10T07:56:15Z</dcterms:modified>
</cp:coreProperties>
</file>