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5"/>
    <p:sldMasterId id="2147483944" r:id="rId6"/>
  </p:sldMasterIdLst>
  <p:notesMasterIdLst>
    <p:notesMasterId r:id="rId26"/>
  </p:notesMasterIdLst>
  <p:handoutMasterIdLst>
    <p:handoutMasterId r:id="rId27"/>
  </p:handoutMasterIdLst>
  <p:sldIdLst>
    <p:sldId id="263"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64" r:id="rId25"/>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E3B"/>
    <a:srgbClr val="00825F"/>
    <a:srgbClr val="AB967C"/>
    <a:srgbClr val="5792C9"/>
    <a:srgbClr val="79B9CF"/>
    <a:srgbClr val="DDA63A"/>
    <a:srgbClr val="1A648C"/>
    <a:srgbClr val="EFA91F"/>
    <a:srgbClr val="EF791F"/>
    <a:srgbClr val="518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0D24F-D526-8E46-99B2-604127B64F5F}" v="11" dt="2021-06-24T09:16:10.060"/>
    <p1510:client id="{EE79A5B0-00A3-EC44-8CFB-CCA18BC320C9}" v="41" dt="2021-06-23T13:16:45.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9" autoAdjust="0"/>
    <p:restoredTop sz="86408" autoAdjust="0"/>
  </p:normalViewPr>
  <p:slideViewPr>
    <p:cSldViewPr>
      <p:cViewPr varScale="1">
        <p:scale>
          <a:sx n="69" d="100"/>
          <a:sy n="69" d="100"/>
        </p:scale>
        <p:origin x="596"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69" d="100"/>
          <a:sy n="169" d="100"/>
        </p:scale>
        <p:origin x="216" y="6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vannini, Cristiana (NSAD)" userId="c6694839-0d3f-40a4-8025-a43006f75b9a" providerId="ADAL" clId="{2730D24F-D526-8E46-99B2-604127B64F5F}"/>
    <pc:docChg chg="undo custSel addSld delSld modSld modMainMaster">
      <pc:chgData name="Giovannini, Cristiana (NSAD)" userId="c6694839-0d3f-40a4-8025-a43006f75b9a" providerId="ADAL" clId="{2730D24F-D526-8E46-99B2-604127B64F5F}" dt="2021-06-24T09:16:48.332" v="121" actId="207"/>
      <pc:docMkLst>
        <pc:docMk/>
      </pc:docMkLst>
      <pc:sldChg chg="del">
        <pc:chgData name="Giovannini, Cristiana (NSAD)" userId="c6694839-0d3f-40a4-8025-a43006f75b9a" providerId="ADAL" clId="{2730D24F-D526-8E46-99B2-604127B64F5F}" dt="2021-06-23T15:15:39.654" v="88" actId="2696"/>
        <pc:sldMkLst>
          <pc:docMk/>
          <pc:sldMk cId="120517215" sldId="257"/>
        </pc:sldMkLst>
      </pc:sldChg>
      <pc:sldChg chg="addSp delSp modSp mod chgLayout">
        <pc:chgData name="Giovannini, Cristiana (NSAD)" userId="c6694839-0d3f-40a4-8025-a43006f75b9a" providerId="ADAL" clId="{2730D24F-D526-8E46-99B2-604127B64F5F}" dt="2021-06-23T15:15:26.042" v="87" actId="700"/>
        <pc:sldMkLst>
          <pc:docMk/>
          <pc:sldMk cId="2518539011" sldId="263"/>
        </pc:sldMkLst>
        <pc:spChg chg="add del mod">
          <ac:chgData name="Giovannini, Cristiana (NSAD)" userId="c6694839-0d3f-40a4-8025-a43006f75b9a" providerId="ADAL" clId="{2730D24F-D526-8E46-99B2-604127B64F5F}" dt="2021-06-23T15:13:48.740" v="40" actId="931"/>
          <ac:spMkLst>
            <pc:docMk/>
            <pc:sldMk cId="2518539011" sldId="263"/>
            <ac:spMk id="3" creationId="{8CCAB7F1-42D4-7746-96C0-18000AFE7B91}"/>
          </ac:spMkLst>
        </pc:spChg>
        <pc:spChg chg="del mod">
          <ac:chgData name="Giovannini, Cristiana (NSAD)" userId="c6694839-0d3f-40a4-8025-a43006f75b9a" providerId="ADAL" clId="{2730D24F-D526-8E46-99B2-604127B64F5F}" dt="2021-06-23T15:15:26.042" v="87" actId="700"/>
          <ac:spMkLst>
            <pc:docMk/>
            <pc:sldMk cId="2518539011" sldId="263"/>
            <ac:spMk id="5" creationId="{08E76816-12C4-6B47-9C43-1E7AA82E4FB5}"/>
          </ac:spMkLst>
        </pc:spChg>
        <pc:spChg chg="add del">
          <ac:chgData name="Giovannini, Cristiana (NSAD)" userId="c6694839-0d3f-40a4-8025-a43006f75b9a" providerId="ADAL" clId="{2730D24F-D526-8E46-99B2-604127B64F5F}" dt="2021-06-23T14:34:29.815" v="7"/>
          <ac:spMkLst>
            <pc:docMk/>
            <pc:sldMk cId="2518539011" sldId="263"/>
            <ac:spMk id="6" creationId="{BCCA8AD8-4487-0145-8C71-6363159DB447}"/>
          </ac:spMkLst>
        </pc:spChg>
        <pc:spChg chg="add mod ord">
          <ac:chgData name="Giovannini, Cristiana (NSAD)" userId="c6694839-0d3f-40a4-8025-a43006f75b9a" providerId="ADAL" clId="{2730D24F-D526-8E46-99B2-604127B64F5F}" dt="2021-06-23T15:15:26.042" v="87" actId="700"/>
          <ac:spMkLst>
            <pc:docMk/>
            <pc:sldMk cId="2518539011" sldId="263"/>
            <ac:spMk id="7" creationId="{7F00055F-E0E9-4F4D-B87B-8E8D531A57DF}"/>
          </ac:spMkLst>
        </pc:spChg>
        <pc:spChg chg="del mod">
          <ac:chgData name="Giovannini, Cristiana (NSAD)" userId="c6694839-0d3f-40a4-8025-a43006f75b9a" providerId="ADAL" clId="{2730D24F-D526-8E46-99B2-604127B64F5F}" dt="2021-06-23T15:15:26.042" v="87" actId="700"/>
          <ac:spMkLst>
            <pc:docMk/>
            <pc:sldMk cId="2518539011" sldId="263"/>
            <ac:spMk id="8" creationId="{7A2AA9C2-F9A3-C249-97F7-FA5CEF8FD39F}"/>
          </ac:spMkLst>
        </pc:spChg>
        <pc:spChg chg="add del mod">
          <ac:chgData name="Giovannini, Cristiana (NSAD)" userId="c6694839-0d3f-40a4-8025-a43006f75b9a" providerId="ADAL" clId="{2730D24F-D526-8E46-99B2-604127B64F5F}" dt="2021-06-23T14:34:39.077" v="9" actId="478"/>
          <ac:spMkLst>
            <pc:docMk/>
            <pc:sldMk cId="2518539011" sldId="263"/>
            <ac:spMk id="9" creationId="{02A25674-D1E0-1747-B122-CD306417D9D6}"/>
          </ac:spMkLst>
        </pc:spChg>
        <pc:spChg chg="add mod ord">
          <ac:chgData name="Giovannini, Cristiana (NSAD)" userId="c6694839-0d3f-40a4-8025-a43006f75b9a" providerId="ADAL" clId="{2730D24F-D526-8E46-99B2-604127B64F5F}" dt="2021-06-23T15:15:26.042" v="87" actId="700"/>
          <ac:spMkLst>
            <pc:docMk/>
            <pc:sldMk cId="2518539011" sldId="263"/>
            <ac:spMk id="9" creationId="{B80FD00C-FDF7-C641-83A3-7A869D10956B}"/>
          </ac:spMkLst>
        </pc:spChg>
        <pc:spChg chg="add del mod">
          <ac:chgData name="Giovannini, Cristiana (NSAD)" userId="c6694839-0d3f-40a4-8025-a43006f75b9a" providerId="ADAL" clId="{2730D24F-D526-8E46-99B2-604127B64F5F}" dt="2021-06-23T14:39:43.211" v="18" actId="931"/>
          <ac:spMkLst>
            <pc:docMk/>
            <pc:sldMk cId="2518539011" sldId="263"/>
            <ac:spMk id="12" creationId="{E3297AA0-2AFC-BB4B-8BB1-82F684E6DD5D}"/>
          </ac:spMkLst>
        </pc:spChg>
        <pc:spChg chg="add del mod">
          <ac:chgData name="Giovannini, Cristiana (NSAD)" userId="c6694839-0d3f-40a4-8025-a43006f75b9a" providerId="ADAL" clId="{2730D24F-D526-8E46-99B2-604127B64F5F}" dt="2021-06-23T14:50:26.145" v="28" actId="931"/>
          <ac:spMkLst>
            <pc:docMk/>
            <pc:sldMk cId="2518539011" sldId="263"/>
            <ac:spMk id="16" creationId="{D29FC662-EED8-7342-BCAB-38B6AD7DFC99}"/>
          </ac:spMkLst>
        </pc:spChg>
        <pc:spChg chg="add del mod">
          <ac:chgData name="Giovannini, Cristiana (NSAD)" userId="c6694839-0d3f-40a4-8025-a43006f75b9a" providerId="ADAL" clId="{2730D24F-D526-8E46-99B2-604127B64F5F}" dt="2021-06-23T14:51:16.436" v="35" actId="931"/>
          <ac:spMkLst>
            <pc:docMk/>
            <pc:sldMk cId="2518539011" sldId="263"/>
            <ac:spMk id="21" creationId="{24166AFC-D88E-944A-BFE5-92BF63C6329F}"/>
          </ac:spMkLst>
        </pc:spChg>
        <pc:picChg chg="add del mod">
          <ac:chgData name="Giovannini, Cristiana (NSAD)" userId="c6694839-0d3f-40a4-8025-a43006f75b9a" providerId="ADAL" clId="{2730D24F-D526-8E46-99B2-604127B64F5F}" dt="2021-06-23T14:33:31.661" v="6" actId="931"/>
          <ac:picMkLst>
            <pc:docMk/>
            <pc:sldMk cId="2518539011" sldId="263"/>
            <ac:picMk id="3" creationId="{E3332421-C18A-A54B-823A-13E4180B1E43}"/>
          </ac:picMkLst>
        </pc:picChg>
        <pc:picChg chg="add mod ord modCrop">
          <ac:chgData name="Giovannini, Cristiana (NSAD)" userId="c6694839-0d3f-40a4-8025-a43006f75b9a" providerId="ADAL" clId="{2730D24F-D526-8E46-99B2-604127B64F5F}" dt="2021-06-23T15:15:26.042" v="87" actId="700"/>
          <ac:picMkLst>
            <pc:docMk/>
            <pc:sldMk cId="2518539011" sldId="263"/>
            <ac:picMk id="6" creationId="{81B27332-5712-094F-8972-6FC711E18B06}"/>
          </ac:picMkLst>
        </pc:picChg>
        <pc:picChg chg="add del mod">
          <ac:chgData name="Giovannini, Cristiana (NSAD)" userId="c6694839-0d3f-40a4-8025-a43006f75b9a" providerId="ADAL" clId="{2730D24F-D526-8E46-99B2-604127B64F5F}" dt="2021-06-23T14:34:37.302" v="8" actId="478"/>
          <ac:picMkLst>
            <pc:docMk/>
            <pc:sldMk cId="2518539011" sldId="263"/>
            <ac:picMk id="7" creationId="{8C0C6DCA-D244-B344-9BD6-1055FB6BBB41}"/>
          </ac:picMkLst>
        </pc:picChg>
        <pc:picChg chg="add del mod">
          <ac:chgData name="Giovannini, Cristiana (NSAD)" userId="c6694839-0d3f-40a4-8025-a43006f75b9a" providerId="ADAL" clId="{2730D24F-D526-8E46-99B2-604127B64F5F}" dt="2021-06-23T14:37:37.938" v="17" actId="478"/>
          <ac:picMkLst>
            <pc:docMk/>
            <pc:sldMk cId="2518539011" sldId="263"/>
            <ac:picMk id="10" creationId="{0E6C82C9-8904-904E-8746-1BF41442E5D1}"/>
          </ac:picMkLst>
        </pc:picChg>
        <pc:picChg chg="add del mod">
          <ac:chgData name="Giovannini, Cristiana (NSAD)" userId="c6694839-0d3f-40a4-8025-a43006f75b9a" providerId="ADAL" clId="{2730D24F-D526-8E46-99B2-604127B64F5F}" dt="2021-06-23T14:42:20.932" v="23" actId="478"/>
          <ac:picMkLst>
            <pc:docMk/>
            <pc:sldMk cId="2518539011" sldId="263"/>
            <ac:picMk id="14" creationId="{1FBCF403-803E-E748-B867-04CE56B75474}"/>
          </ac:picMkLst>
        </pc:picChg>
        <pc:picChg chg="add del mod">
          <ac:chgData name="Giovannini, Cristiana (NSAD)" userId="c6694839-0d3f-40a4-8025-a43006f75b9a" providerId="ADAL" clId="{2730D24F-D526-8E46-99B2-604127B64F5F}" dt="2021-06-23T14:50:05.416" v="27" actId="478"/>
          <ac:picMkLst>
            <pc:docMk/>
            <pc:sldMk cId="2518539011" sldId="263"/>
            <ac:picMk id="17" creationId="{1D43825C-05A4-E843-905C-C91053E8FEB1}"/>
          </ac:picMkLst>
        </pc:picChg>
        <pc:picChg chg="add del mod">
          <ac:chgData name="Giovannini, Cristiana (NSAD)" userId="c6694839-0d3f-40a4-8025-a43006f75b9a" providerId="ADAL" clId="{2730D24F-D526-8E46-99B2-604127B64F5F}" dt="2021-06-23T14:50:47.969" v="31" actId="478"/>
          <ac:picMkLst>
            <pc:docMk/>
            <pc:sldMk cId="2518539011" sldId="263"/>
            <ac:picMk id="19" creationId="{0EAB54FA-FA0F-4540-959B-BDE4B498F5AA}"/>
          </ac:picMkLst>
        </pc:picChg>
        <pc:picChg chg="add del mod">
          <ac:chgData name="Giovannini, Cristiana (NSAD)" userId="c6694839-0d3f-40a4-8025-a43006f75b9a" providerId="ADAL" clId="{2730D24F-D526-8E46-99B2-604127B64F5F}" dt="2021-06-23T15:13:37.297" v="39" actId="478"/>
          <ac:picMkLst>
            <pc:docMk/>
            <pc:sldMk cId="2518539011" sldId="263"/>
            <ac:picMk id="23" creationId="{531AB5CD-FA5C-4E43-B9F2-56450C200104}"/>
          </ac:picMkLst>
        </pc:picChg>
      </pc:sldChg>
      <pc:sldChg chg="new">
        <pc:chgData name="Giovannini, Cristiana (NSAD)" userId="c6694839-0d3f-40a4-8025-a43006f75b9a" providerId="ADAL" clId="{2730D24F-D526-8E46-99B2-604127B64F5F}" dt="2021-06-23T15:15:47.836" v="89" actId="680"/>
        <pc:sldMkLst>
          <pc:docMk/>
          <pc:sldMk cId="3601118071" sldId="265"/>
        </pc:sldMkLst>
      </pc:sldChg>
      <pc:sldChg chg="new">
        <pc:chgData name="Giovannini, Cristiana (NSAD)" userId="c6694839-0d3f-40a4-8025-a43006f75b9a" providerId="ADAL" clId="{2730D24F-D526-8E46-99B2-604127B64F5F}" dt="2021-06-23T15:15:52.198" v="90" actId="680"/>
        <pc:sldMkLst>
          <pc:docMk/>
          <pc:sldMk cId="3688008491" sldId="266"/>
        </pc:sldMkLst>
      </pc:sldChg>
      <pc:sldMasterChg chg="modSldLayout">
        <pc:chgData name="Giovannini, Cristiana (NSAD)" userId="c6694839-0d3f-40a4-8025-a43006f75b9a" providerId="ADAL" clId="{2730D24F-D526-8E46-99B2-604127B64F5F}" dt="2021-06-23T15:15:12.848" v="86" actId="1076"/>
        <pc:sldMasterMkLst>
          <pc:docMk/>
          <pc:sldMasterMk cId="721018584" sldId="2147483912"/>
        </pc:sldMasterMkLst>
        <pc:sldLayoutChg chg="modSp mod">
          <pc:chgData name="Giovannini, Cristiana (NSAD)" userId="c6694839-0d3f-40a4-8025-a43006f75b9a" providerId="ADAL" clId="{2730D24F-D526-8E46-99B2-604127B64F5F}" dt="2021-06-23T15:15:12.848" v="86" actId="1076"/>
          <pc:sldLayoutMkLst>
            <pc:docMk/>
            <pc:sldMasterMk cId="721018584" sldId="2147483912"/>
            <pc:sldLayoutMk cId="1990089659" sldId="2147483955"/>
          </pc:sldLayoutMkLst>
          <pc:spChg chg="mod">
            <ac:chgData name="Giovannini, Cristiana (NSAD)" userId="c6694839-0d3f-40a4-8025-a43006f75b9a" providerId="ADAL" clId="{2730D24F-D526-8E46-99B2-604127B64F5F}" dt="2021-06-23T15:14:54.622" v="85" actId="20577"/>
            <ac:spMkLst>
              <pc:docMk/>
              <pc:sldMasterMk cId="721018584" sldId="2147483912"/>
              <pc:sldLayoutMk cId="1990089659" sldId="2147483955"/>
              <ac:spMk id="4" creationId="{00000000-0000-0000-0000-000000000000}"/>
            </ac:spMkLst>
          </pc:spChg>
          <pc:spChg chg="mod">
            <ac:chgData name="Giovannini, Cristiana (NSAD)" userId="c6694839-0d3f-40a4-8025-a43006f75b9a" providerId="ADAL" clId="{2730D24F-D526-8E46-99B2-604127B64F5F}" dt="2021-06-23T15:15:12.848" v="86" actId="1076"/>
            <ac:spMkLst>
              <pc:docMk/>
              <pc:sldMasterMk cId="721018584" sldId="2147483912"/>
              <pc:sldLayoutMk cId="1990089659" sldId="2147483955"/>
              <ac:spMk id="5" creationId="{00000000-0000-0000-0000-000000000000}"/>
            </ac:spMkLst>
          </pc:spChg>
        </pc:sldLayoutChg>
      </pc:sldMasterChg>
      <pc:sldMasterChg chg="addSp delSp modSp mod">
        <pc:chgData name="Giovannini, Cristiana (NSAD)" userId="c6694839-0d3f-40a4-8025-a43006f75b9a" providerId="ADAL" clId="{2730D24F-D526-8E46-99B2-604127B64F5F}" dt="2021-06-24T09:16:48.332" v="121" actId="207"/>
        <pc:sldMasterMkLst>
          <pc:docMk/>
          <pc:sldMasterMk cId="333290649" sldId="2147483944"/>
        </pc:sldMasterMkLst>
        <pc:spChg chg="add mod">
          <ac:chgData name="Giovannini, Cristiana (NSAD)" userId="c6694839-0d3f-40a4-8025-a43006f75b9a" providerId="ADAL" clId="{2730D24F-D526-8E46-99B2-604127B64F5F}" dt="2021-06-24T09:16:48.332" v="121" actId="207"/>
          <ac:spMkLst>
            <pc:docMk/>
            <pc:sldMasterMk cId="333290649" sldId="2147483944"/>
            <ac:spMk id="2" creationId="{1EBFC24B-5A00-3A48-A356-A78F1A7ABB14}"/>
          </ac:spMkLst>
        </pc:spChg>
        <pc:spChg chg="del mod">
          <ac:chgData name="Giovannini, Cristiana (NSAD)" userId="c6694839-0d3f-40a4-8025-a43006f75b9a" providerId="ADAL" clId="{2730D24F-D526-8E46-99B2-604127B64F5F}" dt="2021-06-24T09:13:21.927" v="92" actId="478"/>
          <ac:spMkLst>
            <pc:docMk/>
            <pc:sldMasterMk cId="333290649" sldId="2147483944"/>
            <ac:spMk id="11" creationId="{A133ADE3-A5A0-2645-9D97-F63324C4A172}"/>
          </ac:spMkLst>
        </pc:spChg>
        <pc:spChg chg="mod">
          <ac:chgData name="Giovannini, Cristiana (NSAD)" userId="c6694839-0d3f-40a4-8025-a43006f75b9a" providerId="ADAL" clId="{2730D24F-D526-8E46-99B2-604127B64F5F}" dt="2021-06-24T09:15:25.242" v="114" actId="20577"/>
          <ac:spMkLst>
            <pc:docMk/>
            <pc:sldMasterMk cId="333290649" sldId="2147483944"/>
            <ac:spMk id="12" creationId="{93A70C91-02C0-F544-835F-4CAE731E29B0}"/>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Non-Compliance Snapshot (Cut flowers)*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Harmful Organisms</c:v>
                </c:pt>
              </c:strCache>
            </c:strRef>
          </c:tx>
          <c:spPr>
            <a:solidFill>
              <a:schemeClr val="accent1"/>
            </a:solidFill>
            <a:ln>
              <a:noFill/>
            </a:ln>
            <a:effectLst/>
          </c:spPr>
          <c:invertIfNegative val="0"/>
          <c:cat>
            <c:numRef>
              <c:f>Sheet1!$A$2:$A$4</c:f>
              <c:numCache>
                <c:formatCode>General</c:formatCode>
                <c:ptCount val="3"/>
                <c:pt idx="0">
                  <c:v>2012</c:v>
                </c:pt>
                <c:pt idx="1">
                  <c:v>2013</c:v>
                </c:pt>
                <c:pt idx="2">
                  <c:v>2014</c:v>
                </c:pt>
              </c:numCache>
            </c:numRef>
          </c:cat>
          <c:val>
            <c:numRef>
              <c:f>Sheet1!$B$2:$B$4</c:f>
              <c:numCache>
                <c:formatCode>General</c:formatCode>
                <c:ptCount val="3"/>
                <c:pt idx="0">
                  <c:v>218</c:v>
                </c:pt>
                <c:pt idx="1">
                  <c:v>245</c:v>
                </c:pt>
                <c:pt idx="2">
                  <c:v>183</c:v>
                </c:pt>
              </c:numCache>
            </c:numRef>
          </c:val>
          <c:extLst>
            <c:ext xmlns:c16="http://schemas.microsoft.com/office/drawing/2014/chart" uri="{C3380CC4-5D6E-409C-BE32-E72D297353CC}">
              <c16:uniqueId val="{00000000-6702-9349-8807-F90F77759197}"/>
            </c:ext>
          </c:extLst>
        </c:ser>
        <c:ser>
          <c:idx val="1"/>
          <c:order val="1"/>
          <c:tx>
            <c:strRef>
              <c:f>Sheet1!$C$1</c:f>
              <c:strCache>
                <c:ptCount val="1"/>
                <c:pt idx="0">
                  <c:v>Non-compliant documents</c:v>
                </c:pt>
              </c:strCache>
            </c:strRef>
          </c:tx>
          <c:spPr>
            <a:solidFill>
              <a:schemeClr val="accent2"/>
            </a:solidFill>
            <a:ln>
              <a:noFill/>
            </a:ln>
            <a:effectLst/>
          </c:spPr>
          <c:invertIfNegative val="0"/>
          <c:cat>
            <c:numRef>
              <c:f>Sheet1!$A$2:$A$4</c:f>
              <c:numCache>
                <c:formatCode>General</c:formatCode>
                <c:ptCount val="3"/>
                <c:pt idx="0">
                  <c:v>2012</c:v>
                </c:pt>
                <c:pt idx="1">
                  <c:v>2013</c:v>
                </c:pt>
                <c:pt idx="2">
                  <c:v>2014</c:v>
                </c:pt>
              </c:numCache>
            </c:numRef>
          </c:cat>
          <c:val>
            <c:numRef>
              <c:f>Sheet1!$C$2:$C$4</c:f>
              <c:numCache>
                <c:formatCode>General</c:formatCode>
                <c:ptCount val="3"/>
                <c:pt idx="0">
                  <c:v>392</c:v>
                </c:pt>
                <c:pt idx="1">
                  <c:v>501</c:v>
                </c:pt>
                <c:pt idx="2">
                  <c:v>271</c:v>
                </c:pt>
              </c:numCache>
            </c:numRef>
          </c:val>
          <c:extLst>
            <c:ext xmlns:c16="http://schemas.microsoft.com/office/drawing/2014/chart" uri="{C3380CC4-5D6E-409C-BE32-E72D297353CC}">
              <c16:uniqueId val="{00000001-6702-9349-8807-F90F77759197}"/>
            </c:ext>
          </c:extLst>
        </c:ser>
        <c:dLbls>
          <c:showLegendKey val="0"/>
          <c:showVal val="0"/>
          <c:showCatName val="0"/>
          <c:showSerName val="0"/>
          <c:showPercent val="0"/>
          <c:showBubbleSize val="0"/>
        </c:dLbls>
        <c:gapWidth val="219"/>
        <c:overlap val="-27"/>
        <c:axId val="380507416"/>
        <c:axId val="380507808"/>
      </c:barChart>
      <c:catAx>
        <c:axId val="38050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507808"/>
        <c:crosses val="autoZero"/>
        <c:auto val="1"/>
        <c:lblAlgn val="ctr"/>
        <c:lblOffset val="100"/>
        <c:noMultiLvlLbl val="0"/>
      </c:catAx>
      <c:valAx>
        <c:axId val="38050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507416"/>
        <c:crosses val="autoZero"/>
        <c:crossBetween val="between"/>
      </c:valAx>
      <c:spPr>
        <a:noFill/>
        <a:ln>
          <a:noFill/>
        </a:ln>
        <a:effectLst/>
      </c:spPr>
    </c:plotArea>
    <c:legend>
      <c:legendPos val="b"/>
      <c:layout>
        <c:manualLayout>
          <c:xMode val="edge"/>
          <c:yMode val="edge"/>
          <c:x val="0.20617039603517523"/>
          <c:y val="0.89963749499400314"/>
          <c:w val="0.66062267807876551"/>
          <c:h val="7.40324302209825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28/06/2021</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28/06/2021</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the behind the scene look at the actual data coming into the HUB</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5C5C0B-E299-45D2-935B-E19340EF6341}" type="slidenum">
              <a:rPr lang="en-US" altLang="en-US" smtClean="0"/>
              <a:pPr/>
              <a:t>8</a:t>
            </a:fld>
            <a:endParaRPr lang="en-US" altLang="en-US"/>
          </a:p>
        </p:txBody>
      </p:sp>
    </p:spTree>
    <p:extLst>
      <p:ext uri="{BB962C8B-B14F-4D97-AF65-F5344CB8AC3E}">
        <p14:creationId xmlns:p14="http://schemas.microsoft.com/office/powerpoint/2010/main" val="369454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this is a more familiar view</a:t>
            </a:r>
          </a:p>
          <a:p>
            <a:endParaRPr lang="en-US" altLang="en-US"/>
          </a:p>
          <a:p>
            <a:r>
              <a:rPr lang="en-US" altLang="en-US"/>
              <a:t>On the left – this is Argentina’s paper phytosanitary certificate</a:t>
            </a:r>
          </a:p>
          <a:p>
            <a:r>
              <a:rPr lang="en-US" altLang="en-US"/>
              <a:t>On the right – this is the ePHYTO’s standardized format – all of the same information in the paper version is here in the ePhyto.</a:t>
            </a:r>
          </a:p>
          <a:p>
            <a:r>
              <a:rPr lang="en-US" altLang="en-US"/>
              <a:t>ALL countries’ ePhyto will look like this one.</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BC5D07-641B-49DC-B3A0-47F147EF0A27}" type="slidenum">
              <a:rPr lang="en-US" altLang="en-US" smtClean="0"/>
              <a:pPr/>
              <a:t>9</a:t>
            </a:fld>
            <a:endParaRPr lang="en-US" altLang="en-US"/>
          </a:p>
        </p:txBody>
      </p:sp>
    </p:spTree>
    <p:extLst>
      <p:ext uri="{BB962C8B-B14F-4D97-AF65-F5344CB8AC3E}">
        <p14:creationId xmlns:p14="http://schemas.microsoft.com/office/powerpoint/2010/main" val="426015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13</a:t>
            </a:fld>
            <a:endParaRPr lang="en-US" dirty="0"/>
          </a:p>
        </p:txBody>
      </p:sp>
    </p:spTree>
    <p:extLst>
      <p:ext uri="{BB962C8B-B14F-4D97-AF65-F5344CB8AC3E}">
        <p14:creationId xmlns:p14="http://schemas.microsoft.com/office/powerpoint/2010/main" val="401567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14</a:t>
            </a:fld>
            <a:endParaRPr lang="en-US" dirty="0"/>
          </a:p>
        </p:txBody>
      </p:sp>
    </p:spTree>
    <p:extLst>
      <p:ext uri="{BB962C8B-B14F-4D97-AF65-F5344CB8AC3E}">
        <p14:creationId xmlns:p14="http://schemas.microsoft.com/office/powerpoint/2010/main" val="266869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2 - photo cover">
    <p:spTree>
      <p:nvGrpSpPr>
        <p:cNvPr id="1" name=""/>
        <p:cNvGrpSpPr/>
        <p:nvPr/>
      </p:nvGrpSpPr>
      <p:grpSpPr>
        <a:xfrm>
          <a:off x="0" y="0"/>
          <a:ext cx="0" cy="0"/>
          <a:chOff x="0" y="0"/>
          <a:chExt cx="0" cy="0"/>
        </a:xfrm>
      </p:grpSpPr>
      <p:sp>
        <p:nvSpPr>
          <p:cNvPr id="12" name="Picture Placeholder 9"/>
          <p:cNvSpPr>
            <a:spLocks noGrp="1"/>
          </p:cNvSpPr>
          <p:nvPr>
            <p:ph type="pic" sz="quarter" idx="10" hasCustomPrompt="1"/>
          </p:nvPr>
        </p:nvSpPr>
        <p:spPr>
          <a:xfrm>
            <a:off x="-1200" y="3810000"/>
            <a:ext cx="12193200" cy="3048000"/>
          </a:xfrm>
          <a:prstGeom prst="rect">
            <a:avLst/>
          </a:prstGeom>
          <a:solidFill>
            <a:schemeClr val="bg1">
              <a:lumMod val="95000"/>
            </a:schemeClr>
          </a:solidFill>
        </p:spPr>
        <p:txBody>
          <a:bodyPr anchor="ctr" anchorCtr="1"/>
          <a:lstStyle>
            <a:lvl1pPr>
              <a:defRPr sz="2000" b="0">
                <a:solidFill>
                  <a:schemeClr val="tx1"/>
                </a:solidFill>
              </a:defRPr>
            </a:lvl1pPr>
          </a:lstStyle>
          <a:p>
            <a:r>
              <a:rPr lang="en-US" dirty="0"/>
              <a:t>Picture</a:t>
            </a:r>
          </a:p>
        </p:txBody>
      </p:sp>
      <p:sp>
        <p:nvSpPr>
          <p:cNvPr id="4" name="Title 1"/>
          <p:cNvSpPr>
            <a:spLocks noGrp="1"/>
          </p:cNvSpPr>
          <p:nvPr>
            <p:ph type="ctrTitle" hasCustomPrompt="1"/>
          </p:nvPr>
        </p:nvSpPr>
        <p:spPr>
          <a:xfrm>
            <a:off x="-1200" y="2057400"/>
            <a:ext cx="12192000" cy="1066800"/>
          </a:xfrm>
          <a:prstGeom prst="rect">
            <a:avLst/>
          </a:prstGeom>
          <a:noFill/>
        </p:spPr>
        <p:txBody>
          <a:bodyPr lIns="1224000" tIns="46800" rIns="1224000" bIns="0" anchor="t" anchorCtr="0"/>
          <a:lstStyle>
            <a:lvl1pPr algn="l">
              <a:defRPr sz="3800">
                <a:solidFill>
                  <a:srgbClr val="00825F"/>
                </a:solidFill>
              </a:defRPr>
            </a:lvl1pPr>
          </a:lstStyle>
          <a:p>
            <a:r>
              <a:rPr lang="en-US" dirty="0"/>
              <a:t>Click to edit Master title style </a:t>
            </a:r>
            <a:br>
              <a:rPr lang="en-US" dirty="0"/>
            </a:br>
            <a:r>
              <a:rPr lang="en-US" dirty="0"/>
              <a:t>Long title in two lines</a:t>
            </a:r>
          </a:p>
        </p:txBody>
      </p:sp>
      <p:sp>
        <p:nvSpPr>
          <p:cNvPr id="5" name="Subtitle 2"/>
          <p:cNvSpPr>
            <a:spLocks noGrp="1"/>
          </p:cNvSpPr>
          <p:nvPr>
            <p:ph type="subTitle" idx="1"/>
          </p:nvPr>
        </p:nvSpPr>
        <p:spPr>
          <a:xfrm>
            <a:off x="-4513" y="3395870"/>
            <a:ext cx="12192000" cy="245913"/>
          </a:xfrm>
          <a:prstGeom prst="rect">
            <a:avLst/>
          </a:prstGeom>
        </p:spPr>
        <p:txBody>
          <a:bodyPr lIns="1224000" tIns="0" rIns="2160000" anchor="t" anchorCtr="0"/>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008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cxnSp>
        <p:nvCxnSpPr>
          <p:cNvPr id="10" name="Conector recto 9">
            <a:extLst>
              <a:ext uri="{FF2B5EF4-FFF2-40B4-BE49-F238E27FC236}">
                <a16:creationId xmlns:a16="http://schemas.microsoft.com/office/drawing/2014/main" id="{1513FDF0-400A-274D-B689-DDB0D5FF8249}"/>
              </a:ext>
            </a:extLst>
          </p:cNvPr>
          <p:cNvCxnSpPr/>
          <p:nvPr userDrawn="1"/>
        </p:nvCxnSpPr>
        <p:spPr>
          <a:xfrm>
            <a:off x="359232" y="6064488"/>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2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hoto back cov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276872"/>
            <a:ext cx="12192000" cy="2448272"/>
          </a:xfrm>
          <a:prstGeom prst="rect">
            <a:avLst/>
          </a:prstGeom>
        </p:spPr>
        <p:txBody>
          <a:bodyPr lIns="2160000" tIns="46800" rIns="2160000" anchor="t"/>
          <a:lstStyle>
            <a:lvl1pPr algn="ctr">
              <a:defRPr sz="4400" baseline="0">
                <a:solidFill>
                  <a:srgbClr val="00825F"/>
                </a:solidFill>
                <a:latin typeface="Georgia" charset="0"/>
                <a:ea typeface="Georgia" charset="0"/>
                <a:cs typeface="Georgia" charset="0"/>
              </a:defRPr>
            </a:lvl1pPr>
          </a:lstStyle>
          <a:p>
            <a:r>
              <a:rPr lang="en-US" dirty="0"/>
              <a:t>Click to edit </a:t>
            </a:r>
            <a:br>
              <a:rPr lang="en-US" dirty="0"/>
            </a:br>
            <a:r>
              <a:rPr lang="en-US" dirty="0"/>
              <a:t>Thank you</a:t>
            </a:r>
          </a:p>
        </p:txBody>
      </p:sp>
      <p:sp>
        <p:nvSpPr>
          <p:cNvPr id="2" name="Rectangle 1">
            <a:extLst>
              <a:ext uri="{FF2B5EF4-FFF2-40B4-BE49-F238E27FC236}">
                <a16:creationId xmlns:a16="http://schemas.microsoft.com/office/drawing/2014/main" id="{E5861B36-1297-EC44-ABCC-CDB48C29ECD5}"/>
              </a:ext>
            </a:extLst>
          </p:cNvPr>
          <p:cNvSpPr/>
          <p:nvPr userDrawn="1"/>
        </p:nvSpPr>
        <p:spPr>
          <a:xfrm>
            <a:off x="-1200" y="3810000"/>
            <a:ext cx="12192000" cy="3048000"/>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6974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120246"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7376179" y="1616933"/>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8256240" y="1620000"/>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8256240" y="3884359"/>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986304"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980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620000"/>
            <a:ext cx="12204522" cy="360040"/>
          </a:xfrm>
          <a:prstGeom prst="rect">
            <a:avLst/>
          </a:prstGeom>
          <a:noFill/>
        </p:spPr>
        <p:txBody>
          <a:bodyPr vert="horz" lIns="540000" tIns="0" rIns="2880000" bIns="45720" rtlCol="0" anchor="t" anchorCtr="0">
            <a:noAutofit/>
          </a:bodyPr>
          <a:lstStyle>
            <a:lvl1pPr>
              <a:defRPr sz="220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153816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8030729" y="1620000"/>
            <a:ext cx="3681895" cy="4473296"/>
          </a:xfrm>
          <a:prstGeom prst="rect">
            <a:avLst/>
          </a:prstGeom>
          <a:solidFill>
            <a:srgbClr val="92D050">
              <a:alpha val="21000"/>
            </a:srgbClr>
          </a:solidFill>
        </p:spPr>
        <p:txBody>
          <a:bodyPr vert="horz" lIns="180000" tIns="180000" rIns="180000" bIns="180000" rtlCol="0" anchor="t" anchorCtr="0">
            <a:normAutofit/>
          </a:bodyPr>
          <a:lstStyle>
            <a:lvl1pPr>
              <a:defRPr sz="1800" b="1" baseline="0">
                <a:solidFill>
                  <a:schemeClr val="tx1"/>
                </a:solidFill>
                <a:latin typeface="Calibri" charset="0"/>
                <a:ea typeface="Calibri" charset="0"/>
                <a:cs typeface="Calibri" charset="0"/>
              </a:defRPr>
            </a:lvl1pPr>
          </a:lstStyle>
          <a:p>
            <a:r>
              <a:rPr lang="en-US" dirty="0"/>
              <a:t>Click to edit txt</a:t>
            </a:r>
            <a:br>
              <a:rPr lang="en-US" dirty="0"/>
            </a:b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620000"/>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cxnSp>
        <p:nvCxnSpPr>
          <p:cNvPr id="9" name="Conector recto 8">
            <a:extLst>
              <a:ext uri="{FF2B5EF4-FFF2-40B4-BE49-F238E27FC236}">
                <a16:creationId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172178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9728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ark Blue-Content1">
    <p:spTree>
      <p:nvGrpSpPr>
        <p:cNvPr id="1" name=""/>
        <p:cNvGrpSpPr/>
        <p:nvPr/>
      </p:nvGrpSpPr>
      <p:grpSpPr>
        <a:xfrm>
          <a:off x="0" y="0"/>
          <a:ext cx="0" cy="0"/>
          <a:chOff x="0" y="0"/>
          <a:chExt cx="0" cy="0"/>
        </a:xfrm>
      </p:grpSpPr>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4" name="Title 1"/>
          <p:cNvSpPr>
            <a:spLocks noGrp="1"/>
          </p:cNvSpPr>
          <p:nvPr>
            <p:ph type="title"/>
          </p:nvPr>
        </p:nvSpPr>
        <p:spPr>
          <a:xfrm>
            <a:off x="455612" y="390222"/>
            <a:ext cx="11434174" cy="627690"/>
          </a:xfrm>
          <a:prstGeom prst="rect">
            <a:avLst/>
          </a:prstGeom>
        </p:spPr>
        <p:txBody>
          <a:bodyPr anchor="ctr">
            <a:noAutofit/>
          </a:bodyPr>
          <a:lstStyle>
            <a:lvl1pPr>
              <a:defRPr sz="3800" b="1">
                <a:solidFill>
                  <a:srgbClr val="0F243E"/>
                </a:solidFill>
                <a:latin typeface="+mn-lt"/>
              </a:defRPr>
            </a:lvl1pPr>
          </a:lstStyle>
          <a:p>
            <a:r>
              <a:rPr lang="en-US" dirty="0"/>
              <a:t>Click to edit Master title style</a:t>
            </a:r>
          </a:p>
        </p:txBody>
      </p:sp>
      <p:sp>
        <p:nvSpPr>
          <p:cNvPr id="13" name="Content Placeholder 2"/>
          <p:cNvSpPr>
            <a:spLocks noGrp="1"/>
          </p:cNvSpPr>
          <p:nvPr>
            <p:ph idx="18" hasCustomPrompt="1"/>
          </p:nvPr>
        </p:nvSpPr>
        <p:spPr>
          <a:xfrm>
            <a:off x="7467599" y="1281545"/>
            <a:ext cx="4422187" cy="4824125"/>
          </a:xfrm>
          <a:prstGeom prst="rect">
            <a:avLst/>
          </a:prstGeom>
        </p:spPr>
        <p:txBody>
          <a:bodyPr anchor="ctr"/>
          <a:lstStyle>
            <a:lvl1pPr marL="0" indent="0">
              <a:buSzPct val="145000"/>
              <a:buFont typeface="Calibri" panose="020F0502020204030204" pitchFamily="34" charset="0"/>
              <a:buNone/>
              <a:defRPr sz="1800" baseline="0">
                <a:solidFill>
                  <a:schemeClr val="tx1"/>
                </a:solidFill>
                <a:latin typeface="+mj-lt"/>
              </a:defRPr>
            </a:lvl1pPr>
            <a:lvl2pPr marL="685800" indent="-228600">
              <a:buSzPct val="120000"/>
              <a:buFont typeface="Arial" panose="020B0604020202020204" pitchFamily="34" charset="0"/>
              <a:buChar char="•"/>
              <a:defRPr sz="1800"/>
            </a:lvl2pPr>
            <a:lvl3pPr marL="1143000" indent="-228600">
              <a:buSzPct val="65000"/>
              <a:buFont typeface="Calibri" panose="020F0502020204030204" pitchFamily="34" charset="0"/>
              <a:buChar char="–"/>
              <a:defRPr sz="1600"/>
            </a:lvl3pPr>
            <a:lvl4pPr marL="1600200" indent="-228600">
              <a:buFont typeface="Calibri" panose="020F0502020204030204" pitchFamily="34" charset="0"/>
              <a:buChar char="–"/>
              <a:defRPr sz="1600"/>
            </a:lvl4pPr>
            <a:lvl5pPr marL="2057400" indent="-228600">
              <a:buFont typeface="Calibri" panose="020F0502020204030204" pitchFamily="34" charset="0"/>
              <a:buChar char="–"/>
              <a:defRPr/>
            </a:lvl5pPr>
          </a:lstStyle>
          <a:p>
            <a:pPr lvl="0"/>
            <a:r>
              <a:rPr lang="en-US" dirty="0"/>
              <a:t>Insert a picture, chart or graph</a:t>
            </a:r>
          </a:p>
        </p:txBody>
      </p:sp>
      <p:sp>
        <p:nvSpPr>
          <p:cNvPr id="11" name="Content Placeholder 2"/>
          <p:cNvSpPr>
            <a:spLocks noGrp="1"/>
          </p:cNvSpPr>
          <p:nvPr>
            <p:ph idx="19" hasCustomPrompt="1"/>
          </p:nvPr>
        </p:nvSpPr>
        <p:spPr>
          <a:xfrm>
            <a:off x="295274" y="1272022"/>
            <a:ext cx="702945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90147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emf"/><Relationship Id="rId5" Type="http://schemas.openxmlformats.org/officeDocument/2006/relationships/slideLayout" Target="../slideLayouts/slideLayout7.xml"/><Relationship Id="rId10" Type="http://schemas.openxmlformats.org/officeDocument/2006/relationships/image" Target="../media/image1.emf"/><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3352" y="233708"/>
            <a:ext cx="4176465" cy="963044"/>
          </a:xfrm>
          <a:prstGeom prst="rect">
            <a:avLst/>
          </a:prstGeom>
        </p:spPr>
      </p:pic>
      <p:pic>
        <p:nvPicPr>
          <p:cNvPr id="7" name="Immagine 6">
            <a:extLst>
              <a:ext uri="{FF2B5EF4-FFF2-40B4-BE49-F238E27FC236}">
                <a16:creationId xmlns:a16="http://schemas.microsoft.com/office/drawing/2014/main" id="{F5941514-6A3A-7E4E-8480-6FB87E586C6C}"/>
              </a:ext>
            </a:extLst>
          </p:cNvPr>
          <p:cNvPicPr>
            <a:picLocks noChangeAspect="1"/>
          </p:cNvPicPr>
          <p:nvPr userDrawn="1"/>
        </p:nvPicPr>
        <p:blipFill rotWithShape="1">
          <a:blip r:embed="rId5"/>
          <a:srcRect r="29216"/>
          <a:stretch/>
        </p:blipFill>
        <p:spPr>
          <a:xfrm>
            <a:off x="615797" y="432546"/>
            <a:ext cx="2660803" cy="710454"/>
          </a:xfrm>
          <a:prstGeom prst="rect">
            <a:avLst/>
          </a:prstGeom>
        </p:spPr>
      </p:pic>
      <p:pic>
        <p:nvPicPr>
          <p:cNvPr id="5" name="Picture 4">
            <a:extLst>
              <a:ext uri="{FF2B5EF4-FFF2-40B4-BE49-F238E27FC236}">
                <a16:creationId xmlns:a16="http://schemas.microsoft.com/office/drawing/2014/main" id="{24D43C4A-D199-2340-A53A-D845A4878334}"/>
              </a:ext>
            </a:extLst>
          </p:cNvPr>
          <p:cNvPicPr>
            <a:picLocks noChangeAspect="1"/>
          </p:cNvPicPr>
          <p:nvPr userDrawn="1"/>
        </p:nvPicPr>
        <p:blipFill>
          <a:blip r:embed="rId6"/>
          <a:stretch>
            <a:fillRect/>
          </a:stretch>
        </p:blipFill>
        <p:spPr>
          <a:xfrm>
            <a:off x="9011558" y="449606"/>
            <a:ext cx="2564645" cy="656427"/>
          </a:xfrm>
          <a:prstGeom prst="rect">
            <a:avLst/>
          </a:prstGeom>
        </p:spPr>
      </p:pic>
      <p:sp>
        <p:nvSpPr>
          <p:cNvPr id="4" name="Rectangle 3">
            <a:extLst>
              <a:ext uri="{FF2B5EF4-FFF2-40B4-BE49-F238E27FC236}">
                <a16:creationId xmlns:a16="http://schemas.microsoft.com/office/drawing/2014/main" id="{69EFE691-790D-6248-8B26-94860EBAF4EF}"/>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55" r:id="rId1"/>
    <p:sldLayoutId id="2147483954" r:id="rId2"/>
  </p:sldLayoutIdLst>
  <p:hf hdr="0" dt="0"/>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9157" y="61200"/>
            <a:ext cx="3278571" cy="756000"/>
          </a:xfrm>
          <a:prstGeom prst="rect">
            <a:avLst/>
          </a:prstGeom>
        </p:spPr>
      </p:pic>
      <p:cxnSp>
        <p:nvCxnSpPr>
          <p:cNvPr id="7" name="Connettore 1 31">
            <a:extLst>
              <a:ext uri="{FF2B5EF4-FFF2-40B4-BE49-F238E27FC236}">
                <a16:creationId xmlns:a16="http://schemas.microsoft.com/office/drawing/2014/main" id="{5D12CE36-5E1D-9348-80C5-AEFF3E6CC0EC}"/>
              </a:ext>
            </a:extLst>
          </p:cNvPr>
          <p:cNvCxnSpPr>
            <a:cxnSpLocks/>
          </p:cNvCxnSpPr>
          <p:nvPr userDrawn="1"/>
        </p:nvCxnSpPr>
        <p:spPr>
          <a:xfrm>
            <a:off x="0" y="6381328"/>
            <a:ext cx="121920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93A70C91-02C0-F544-835F-4CAE731E29B0}"/>
              </a:ext>
            </a:extLst>
          </p:cNvPr>
          <p:cNvSpPr txBox="1">
            <a:spLocks/>
          </p:cNvSpPr>
          <p:nvPr userDrawn="1"/>
        </p:nvSpPr>
        <p:spPr>
          <a:xfrm>
            <a:off x="0" y="884975"/>
            <a:ext cx="12192000" cy="410425"/>
          </a:xfrm>
          <a:prstGeom prst="rect">
            <a:avLst/>
          </a:prstGeom>
          <a:solidFill>
            <a:schemeClr val="bg2">
              <a:alpha val="42000"/>
            </a:schemeClr>
          </a:solidFill>
        </p:spPr>
        <p:txBody>
          <a:bodyPr lIns="540000" rIns="540000" anchor="ctr" anchorCtr="0"/>
          <a:lstStyle>
            <a:lvl1pPr marL="0" indent="0" algn="r" defTabSz="914400" rtl="0" eaLnBrk="1" latinLnBrk="0" hangingPunct="1">
              <a:lnSpc>
                <a:spcPct val="90000"/>
              </a:lnSpc>
              <a:spcBef>
                <a:spcPts val="1000"/>
              </a:spcBef>
              <a:buFontTx/>
              <a:buNone/>
              <a:defRPr sz="14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solidFill>
                  <a:srgbClr val="00825F"/>
                </a:solidFill>
              </a:rPr>
              <a:t>IPPC </a:t>
            </a:r>
            <a:r>
              <a:rPr lang="en-US" dirty="0" err="1" smtClean="0">
                <a:solidFill>
                  <a:srgbClr val="00825F"/>
                </a:solidFill>
              </a:rPr>
              <a:t>ePhyto</a:t>
            </a:r>
            <a:r>
              <a:rPr lang="en-US" baseline="0" dirty="0" smtClean="0">
                <a:solidFill>
                  <a:srgbClr val="00825F"/>
                </a:solidFill>
              </a:rPr>
              <a:t> Solution</a:t>
            </a:r>
            <a:endParaRPr lang="en-US" dirty="0">
              <a:solidFill>
                <a:srgbClr val="00825F"/>
              </a:solidFill>
            </a:endParaRPr>
          </a:p>
        </p:txBody>
      </p:sp>
      <p:pic>
        <p:nvPicPr>
          <p:cNvPr id="10" name="Immagine 9">
            <a:extLst>
              <a:ext uri="{FF2B5EF4-FFF2-40B4-BE49-F238E27FC236}">
                <a16:creationId xmlns:a16="http://schemas.microsoft.com/office/drawing/2014/main" id="{7234DD0C-95AB-7940-8105-0A1AE1800F5F}"/>
              </a:ext>
            </a:extLst>
          </p:cNvPr>
          <p:cNvPicPr>
            <a:picLocks noChangeAspect="1"/>
          </p:cNvPicPr>
          <p:nvPr userDrawn="1"/>
        </p:nvPicPr>
        <p:blipFill rotWithShape="1">
          <a:blip r:embed="rId11"/>
          <a:srcRect r="29216"/>
          <a:stretch/>
        </p:blipFill>
        <p:spPr>
          <a:xfrm>
            <a:off x="539598" y="218898"/>
            <a:ext cx="1877238" cy="516014"/>
          </a:xfrm>
          <a:prstGeom prst="rect">
            <a:avLst/>
          </a:prstGeom>
        </p:spPr>
      </p:pic>
      <p:pic>
        <p:nvPicPr>
          <p:cNvPr id="3" name="Picture 2">
            <a:extLst>
              <a:ext uri="{FF2B5EF4-FFF2-40B4-BE49-F238E27FC236}">
                <a16:creationId xmlns:a16="http://schemas.microsoft.com/office/drawing/2014/main" id="{2C4EF50D-19C0-874B-B58B-28F04C603057}"/>
              </a:ext>
            </a:extLst>
          </p:cNvPr>
          <p:cNvPicPr>
            <a:picLocks noChangeAspect="1"/>
          </p:cNvPicPr>
          <p:nvPr userDrawn="1"/>
        </p:nvPicPr>
        <p:blipFill>
          <a:blip r:embed="rId12"/>
          <a:stretch>
            <a:fillRect/>
          </a:stretch>
        </p:blipFill>
        <p:spPr>
          <a:xfrm>
            <a:off x="9806784" y="233705"/>
            <a:ext cx="2016059" cy="516015"/>
          </a:xfrm>
          <a:prstGeom prst="rect">
            <a:avLst/>
          </a:prstGeom>
        </p:spPr>
      </p:pic>
      <p:sp>
        <p:nvSpPr>
          <p:cNvPr id="14" name="Rectangle 13">
            <a:extLst>
              <a:ext uri="{FF2B5EF4-FFF2-40B4-BE49-F238E27FC236}">
                <a16:creationId xmlns:a16="http://schemas.microsoft.com/office/drawing/2014/main" id="{CBFAA4C8-8DDB-DA4C-9D66-A6C43971E9D1}"/>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1EBFC24B-5A00-3A48-A356-A78F1A7ABB14}"/>
              </a:ext>
            </a:extLst>
          </p:cNvPr>
          <p:cNvSpPr txBox="1"/>
          <p:nvPr userDrawn="1"/>
        </p:nvSpPr>
        <p:spPr>
          <a:xfrm>
            <a:off x="10439400" y="6413091"/>
            <a:ext cx="1752600" cy="353943"/>
          </a:xfrm>
          <a:prstGeom prst="rect">
            <a:avLst/>
          </a:prstGeom>
        </p:spPr>
        <p:txBody>
          <a:bodyPr wrap="square" lIns="540000" tIns="0" rIns="360000" rtlCol="0" anchor="t" anchorCtr="0">
            <a:spAutoFit/>
          </a:bodyPr>
          <a:lstStyle/>
          <a:p>
            <a:fld id="{B782F2B3-BF2A-3042-AED2-C560A5FC06BC}" type="slidenum">
              <a:rPr lang="x-none" sz="2000" smtClean="0">
                <a:solidFill>
                  <a:srgbClr val="A81E3B"/>
                </a:solidFill>
              </a:rPr>
              <a:t>‹#›</a:t>
            </a:fld>
            <a:r>
              <a:rPr lang="it-IT" sz="2000" dirty="0" smtClean="0">
                <a:solidFill>
                  <a:srgbClr val="A81E3B"/>
                </a:solidFill>
              </a:rPr>
              <a:t>/19</a:t>
            </a:r>
            <a:endParaRPr lang="x-none" dirty="0">
              <a:solidFill>
                <a:srgbClr val="A81E3B"/>
              </a:solidFill>
            </a:endParaRPr>
          </a:p>
        </p:txBody>
      </p:sp>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 id="2147483956" r:id="rId5"/>
    <p:sldLayoutId id="2147483957" r:id="rId6"/>
    <p:sldLayoutId id="2147483958" r:id="rId7"/>
    <p:sldLayoutId id="2147483959"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ephytoexchange.org/doc/GeNS_NPPO_OnBoarding_V5.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www.ippc.int/" TargetMode="External"/><Relationship Id="rId2" Type="http://schemas.openxmlformats.org/officeDocument/2006/relationships/hyperlink" Target="mailto:ippc@fao.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ellow flower with green leaves&#10;&#10;Description automatically generated with low confidence">
            <a:extLst>
              <a:ext uri="{FF2B5EF4-FFF2-40B4-BE49-F238E27FC236}">
                <a16:creationId xmlns:a16="http://schemas.microsoft.com/office/drawing/2014/main" id="{81B27332-5712-094F-8972-6FC711E18B0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296" b="2296"/>
          <a:stretch/>
        </p:blipFill>
        <p:spPr/>
      </p:pic>
      <p:sp>
        <p:nvSpPr>
          <p:cNvPr id="7" name="Title 6">
            <a:extLst>
              <a:ext uri="{FF2B5EF4-FFF2-40B4-BE49-F238E27FC236}">
                <a16:creationId xmlns:a16="http://schemas.microsoft.com/office/drawing/2014/main" id="{7F00055F-E0E9-4F4D-B87B-8E8D531A57DF}"/>
              </a:ext>
            </a:extLst>
          </p:cNvPr>
          <p:cNvSpPr>
            <a:spLocks noGrp="1"/>
          </p:cNvSpPr>
          <p:nvPr>
            <p:ph type="ctrTitle"/>
          </p:nvPr>
        </p:nvSpPr>
        <p:spPr/>
        <p:txBody>
          <a:bodyPr/>
          <a:lstStyle/>
          <a:p>
            <a:r>
              <a:rPr lang="it-IT" dirty="0" smtClean="0"/>
              <a:t>IPPC </a:t>
            </a:r>
            <a:r>
              <a:rPr lang="it-IT" dirty="0" err="1" smtClean="0"/>
              <a:t>ePhyto</a:t>
            </a:r>
            <a:r>
              <a:rPr lang="it-IT" dirty="0" smtClean="0"/>
              <a:t> Solution</a:t>
            </a:r>
            <a:endParaRPr lang="x-none" dirty="0"/>
          </a:p>
        </p:txBody>
      </p:sp>
      <p:sp>
        <p:nvSpPr>
          <p:cNvPr id="9" name="Subtitle 8">
            <a:extLst>
              <a:ext uri="{FF2B5EF4-FFF2-40B4-BE49-F238E27FC236}">
                <a16:creationId xmlns:a16="http://schemas.microsoft.com/office/drawing/2014/main" id="{B80FD00C-FDF7-C641-83A3-7A869D10956B}"/>
              </a:ext>
            </a:extLst>
          </p:cNvPr>
          <p:cNvSpPr>
            <a:spLocks noGrp="1"/>
          </p:cNvSpPr>
          <p:nvPr>
            <p:ph type="subTitle" idx="1"/>
          </p:nvPr>
        </p:nvSpPr>
        <p:spPr/>
        <p:txBody>
          <a:bodyPr/>
          <a:lstStyle/>
          <a:p>
            <a:r>
              <a:rPr lang="it-IT" dirty="0" err="1" smtClean="0"/>
              <a:t>Facilitating</a:t>
            </a:r>
            <a:r>
              <a:rPr lang="it-IT" dirty="0" smtClean="0"/>
              <a:t> </a:t>
            </a:r>
            <a:r>
              <a:rPr lang="it-IT" dirty="0" err="1" smtClean="0"/>
              <a:t>Safe</a:t>
            </a:r>
            <a:r>
              <a:rPr lang="it-IT" dirty="0" smtClean="0"/>
              <a:t> </a:t>
            </a:r>
            <a:r>
              <a:rPr lang="it-IT" dirty="0" err="1" smtClean="0"/>
              <a:t>Trade</a:t>
            </a:r>
            <a:r>
              <a:rPr lang="it-IT" dirty="0" smtClean="0"/>
              <a:t> in </a:t>
            </a:r>
            <a:r>
              <a:rPr lang="it-IT" dirty="0" err="1" smtClean="0"/>
              <a:t>Plants</a:t>
            </a:r>
            <a:r>
              <a:rPr lang="it-IT" dirty="0" smtClean="0"/>
              <a:t> and </a:t>
            </a:r>
            <a:r>
              <a:rPr lang="it-IT" dirty="0" err="1" smtClean="0"/>
              <a:t>Plant</a:t>
            </a:r>
            <a:r>
              <a:rPr lang="it-IT" dirty="0" smtClean="0"/>
              <a:t> </a:t>
            </a:r>
            <a:r>
              <a:rPr lang="it-IT" dirty="0" err="1" smtClean="0"/>
              <a:t>Products</a:t>
            </a:r>
            <a:endParaRPr lang="x-none" dirty="0"/>
          </a:p>
        </p:txBody>
      </p:sp>
    </p:spTree>
    <p:extLst>
      <p:ext uri="{BB962C8B-B14F-4D97-AF65-F5344CB8AC3E}">
        <p14:creationId xmlns:p14="http://schemas.microsoft.com/office/powerpoint/2010/main" val="251853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89" y="134980"/>
            <a:ext cx="10838999" cy="516230"/>
          </a:xfrm>
        </p:spPr>
        <p:txBody>
          <a:bodyPr/>
          <a:lstStyle/>
          <a:p>
            <a:r>
              <a:rPr lang="en-AU" sz="3600" dirty="0">
                <a:solidFill>
                  <a:srgbClr val="0070C0"/>
                </a:solidFill>
                <a:latin typeface="+mn-lt"/>
              </a:rPr>
              <a:t>Country Participation – Hub and GeNS May 2021</a:t>
            </a:r>
            <a:endParaRPr lang="en-US" sz="3600" dirty="0">
              <a:solidFill>
                <a:srgbClr val="0070C0"/>
              </a:solidFill>
              <a:latin typeface="+mn-lt"/>
            </a:endParaRPr>
          </a:p>
        </p:txBody>
      </p:sp>
      <p:pic>
        <p:nvPicPr>
          <p:cNvPr id="4" name="Picture 3">
            <a:extLst>
              <a:ext uri="{FF2B5EF4-FFF2-40B4-BE49-F238E27FC236}">
                <a16:creationId xmlns:a16="http://schemas.microsoft.com/office/drawing/2014/main" id="{E5100E6A-4A25-0D45-A058-4226FFBF82B3}"/>
              </a:ext>
            </a:extLst>
          </p:cNvPr>
          <p:cNvPicPr>
            <a:picLocks noChangeAspect="1"/>
          </p:cNvPicPr>
          <p:nvPr/>
        </p:nvPicPr>
        <p:blipFill>
          <a:blip r:embed="rId2"/>
          <a:stretch>
            <a:fillRect/>
          </a:stretch>
        </p:blipFill>
        <p:spPr>
          <a:xfrm>
            <a:off x="1605788" y="1371600"/>
            <a:ext cx="9271000" cy="4635500"/>
          </a:xfrm>
          <a:prstGeom prst="rect">
            <a:avLst/>
          </a:prstGeom>
        </p:spPr>
      </p:pic>
    </p:spTree>
    <p:extLst>
      <p:ext uri="{BB962C8B-B14F-4D97-AF65-F5344CB8AC3E}">
        <p14:creationId xmlns:p14="http://schemas.microsoft.com/office/powerpoint/2010/main" val="5747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9822-D5CC-4E4A-B3E7-E9B9AA98734C}"/>
              </a:ext>
            </a:extLst>
          </p:cNvPr>
          <p:cNvSpPr>
            <a:spLocks noGrp="1"/>
          </p:cNvSpPr>
          <p:nvPr>
            <p:ph type="title"/>
          </p:nvPr>
        </p:nvSpPr>
        <p:spPr/>
        <p:txBody>
          <a:bodyPr/>
          <a:lstStyle/>
          <a:p>
            <a:r>
              <a:rPr lang="en-US">
                <a:solidFill>
                  <a:srgbClr val="000000"/>
                </a:solidFill>
              </a:rPr>
              <a:t>The IPPC ePhyto Solution</a:t>
            </a:r>
            <a:endParaRPr lang="en-US"/>
          </a:p>
        </p:txBody>
      </p:sp>
      <p:sp>
        <p:nvSpPr>
          <p:cNvPr id="4" name="Text Placeholder 3">
            <a:extLst>
              <a:ext uri="{FF2B5EF4-FFF2-40B4-BE49-F238E27FC236}">
                <a16:creationId xmlns:a16="http://schemas.microsoft.com/office/drawing/2014/main" id="{123AE00F-D3F9-654C-BFF0-AE6797F773A9}"/>
              </a:ext>
            </a:extLst>
          </p:cNvPr>
          <p:cNvSpPr>
            <a:spLocks noGrp="1"/>
          </p:cNvSpPr>
          <p:nvPr>
            <p:ph type="body" sz="quarter" idx="11"/>
          </p:nvPr>
        </p:nvSpPr>
        <p:spPr>
          <a:xfrm>
            <a:off x="848833" y="1338903"/>
            <a:ext cx="10515600" cy="4069501"/>
          </a:xfrm>
        </p:spPr>
        <p:txBody>
          <a:bodyPr/>
          <a:lstStyle/>
          <a:p>
            <a:r>
              <a:rPr lang="en-US" b="1" dirty="0">
                <a:solidFill>
                  <a:srgbClr val="000000"/>
                </a:solidFill>
              </a:rPr>
              <a:t>The system is effortlessly handling approximately 95,000 certificates </a:t>
            </a:r>
            <a:r>
              <a:rPr lang="en-US" b="1" i="1" u="sng" dirty="0">
                <a:solidFill>
                  <a:srgbClr val="000000"/>
                </a:solidFill>
              </a:rPr>
              <a:t>per month</a:t>
            </a:r>
            <a:r>
              <a:rPr lang="en-US" b="1" dirty="0">
                <a:solidFill>
                  <a:srgbClr val="000000"/>
                </a:solidFill>
              </a:rPr>
              <a:t>, with the capacity to handle (in the current configuration) up to 100,000 certificates </a:t>
            </a:r>
            <a:r>
              <a:rPr lang="en-US" b="1" i="1" u="sng" dirty="0">
                <a:solidFill>
                  <a:srgbClr val="000000"/>
                </a:solidFill>
              </a:rPr>
              <a:t>per day</a:t>
            </a:r>
            <a:r>
              <a:rPr lang="en-US" b="1" u="sng" dirty="0">
                <a:solidFill>
                  <a:srgbClr val="000000"/>
                </a:solidFill>
              </a:rPr>
              <a:t>.</a:t>
            </a:r>
          </a:p>
          <a:p>
            <a:endParaRPr lang="en-US" dirty="0"/>
          </a:p>
        </p:txBody>
      </p:sp>
      <p:pic>
        <p:nvPicPr>
          <p:cNvPr id="5" name="Picture 4">
            <a:extLst>
              <a:ext uri="{FF2B5EF4-FFF2-40B4-BE49-F238E27FC236}">
                <a16:creationId xmlns:a16="http://schemas.microsoft.com/office/drawing/2014/main" id="{1AEAC3D6-1A03-B046-B057-07DD6B84E99A}"/>
              </a:ext>
            </a:extLst>
          </p:cNvPr>
          <p:cNvPicPr>
            <a:picLocks noChangeAspect="1"/>
          </p:cNvPicPr>
          <p:nvPr/>
        </p:nvPicPr>
        <p:blipFill>
          <a:blip r:embed="rId2"/>
          <a:stretch>
            <a:fillRect/>
          </a:stretch>
        </p:blipFill>
        <p:spPr>
          <a:xfrm>
            <a:off x="2985112" y="2395330"/>
            <a:ext cx="6243042" cy="3493372"/>
          </a:xfrm>
          <a:prstGeom prst="rect">
            <a:avLst/>
          </a:prstGeom>
        </p:spPr>
      </p:pic>
    </p:spTree>
    <p:extLst>
      <p:ext uri="{BB962C8B-B14F-4D97-AF65-F5344CB8AC3E}">
        <p14:creationId xmlns:p14="http://schemas.microsoft.com/office/powerpoint/2010/main" val="1152959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49B-D1BE-D44E-8B15-F106F870C19B}"/>
              </a:ext>
            </a:extLst>
          </p:cNvPr>
          <p:cNvSpPr>
            <a:spLocks noGrp="1"/>
          </p:cNvSpPr>
          <p:nvPr>
            <p:ph type="title"/>
          </p:nvPr>
        </p:nvSpPr>
        <p:spPr/>
        <p:txBody>
          <a:bodyPr/>
          <a:lstStyle/>
          <a:p>
            <a:r>
              <a:rPr lang="en-US" dirty="0">
                <a:solidFill>
                  <a:schemeClr val="bg1">
                    <a:lumMod val="10000"/>
                  </a:schemeClr>
                </a:solidFill>
              </a:rPr>
              <a:t>Continued Success Depends on Collaboration</a:t>
            </a:r>
          </a:p>
        </p:txBody>
      </p:sp>
      <p:sp>
        <p:nvSpPr>
          <p:cNvPr id="4" name="Text Placeholder 3">
            <a:extLst>
              <a:ext uri="{FF2B5EF4-FFF2-40B4-BE49-F238E27FC236}">
                <a16:creationId xmlns:a16="http://schemas.microsoft.com/office/drawing/2014/main" id="{21F69DAC-DCB9-9342-9FCC-AD8485F4AAAE}"/>
              </a:ext>
            </a:extLst>
          </p:cNvPr>
          <p:cNvSpPr>
            <a:spLocks noGrp="1"/>
          </p:cNvSpPr>
          <p:nvPr>
            <p:ph type="body" sz="quarter" idx="11"/>
          </p:nvPr>
        </p:nvSpPr>
        <p:spPr>
          <a:xfrm>
            <a:off x="848833" y="1447800"/>
            <a:ext cx="10515600" cy="4675531"/>
          </a:xfrm>
        </p:spPr>
        <p:txBody>
          <a:bodyPr/>
          <a:lstStyle/>
          <a:p>
            <a:r>
              <a:rPr lang="en-US" sz="1800" dirty="0">
                <a:solidFill>
                  <a:schemeClr val="bg1">
                    <a:lumMod val="10000"/>
                  </a:schemeClr>
                </a:solidFill>
              </a:rPr>
              <a:t>The IPPC Secretariat is working with a number of international organizations and groups to make the ePhyto Solution a trade facilitation tool for any country (or organization) wishing to use it. These include:</a:t>
            </a:r>
          </a:p>
          <a:p>
            <a:pPr marL="285750" indent="-285750">
              <a:buFont typeface="Arial" panose="020B0604020202020204" pitchFamily="34" charset="0"/>
              <a:buChar char="•"/>
            </a:pPr>
            <a:r>
              <a:rPr lang="en-US" sz="1800" u="sng" dirty="0">
                <a:solidFill>
                  <a:schemeClr val="bg1">
                    <a:lumMod val="10000"/>
                  </a:schemeClr>
                </a:solidFill>
              </a:rPr>
              <a:t>The Global Alliance for Trade Facilitation of the World Economic Forum</a:t>
            </a:r>
          </a:p>
          <a:p>
            <a:pPr marL="285750" indent="-285750">
              <a:buFont typeface="Arial" panose="020B0604020202020204" pitchFamily="34" charset="0"/>
              <a:buChar char="•"/>
            </a:pPr>
            <a:r>
              <a:rPr lang="en-US" sz="1800" u="sng" dirty="0">
                <a:solidFill>
                  <a:schemeClr val="bg1">
                    <a:lumMod val="10000"/>
                  </a:schemeClr>
                </a:solidFill>
              </a:rPr>
              <a:t>The ePhyto Industry Advisory Group </a:t>
            </a:r>
          </a:p>
          <a:p>
            <a:pPr marL="285750" indent="-285750">
              <a:buFont typeface="Arial" panose="020B0604020202020204" pitchFamily="34" charset="0"/>
              <a:buChar char="•"/>
            </a:pPr>
            <a:r>
              <a:rPr lang="en-US" sz="1800" u="sng" dirty="0">
                <a:solidFill>
                  <a:schemeClr val="bg1">
                    <a:lumMod val="10000"/>
                  </a:schemeClr>
                </a:solidFill>
              </a:rPr>
              <a:t>The Standards and Trade Development Facility</a:t>
            </a:r>
          </a:p>
          <a:p>
            <a:pPr marL="285750" indent="-285750">
              <a:buFont typeface="Arial" panose="020B0604020202020204" pitchFamily="34" charset="0"/>
              <a:buChar char="•"/>
            </a:pPr>
            <a:r>
              <a:rPr lang="en-US" sz="1800" u="sng" dirty="0">
                <a:solidFill>
                  <a:schemeClr val="bg1">
                    <a:lumMod val="10000"/>
                  </a:schemeClr>
                </a:solidFill>
              </a:rPr>
              <a:t>The World Bank and International Finance Corporation</a:t>
            </a:r>
          </a:p>
          <a:p>
            <a:pPr marL="285750" indent="-285750">
              <a:buFont typeface="Arial" panose="020B0604020202020204" pitchFamily="34" charset="0"/>
              <a:buChar char="•"/>
            </a:pPr>
            <a:r>
              <a:rPr lang="en-US" sz="1800" u="sng" dirty="0">
                <a:solidFill>
                  <a:schemeClr val="bg1">
                    <a:lumMod val="10000"/>
                  </a:schemeClr>
                </a:solidFill>
              </a:rPr>
              <a:t>The World Customs Organization</a:t>
            </a:r>
            <a:r>
              <a:rPr lang="en-US" sz="1800" dirty="0">
                <a:solidFill>
                  <a:schemeClr val="bg1">
                    <a:lumMod val="10000"/>
                  </a:schemeClr>
                </a:solidFill>
              </a:rPr>
              <a:t> and, </a:t>
            </a:r>
          </a:p>
          <a:p>
            <a:pPr marL="285750" indent="-285750">
              <a:buFont typeface="Arial" panose="020B0604020202020204" pitchFamily="34" charset="0"/>
              <a:buChar char="•"/>
            </a:pPr>
            <a:endParaRPr lang="en-US" sz="1800" u="sng" dirty="0">
              <a:solidFill>
                <a:schemeClr val="bg1">
                  <a:lumMod val="10000"/>
                </a:schemeClr>
              </a:solidFill>
            </a:endParaRPr>
          </a:p>
        </p:txBody>
      </p:sp>
      <p:pic>
        <p:nvPicPr>
          <p:cNvPr id="5" name="Picture 4" descr="ePhyto to facilitate international agricultural trade - Euroseeds">
            <a:extLst>
              <a:ext uri="{FF2B5EF4-FFF2-40B4-BE49-F238E27FC236}">
                <a16:creationId xmlns:a16="http://schemas.microsoft.com/office/drawing/2014/main" id="{1A9ADA7A-502B-E04B-A3C9-4F53AABC1A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55466" y="3966692"/>
            <a:ext cx="4408967" cy="1725769"/>
          </a:xfrm>
          <a:prstGeom prst="rect">
            <a:avLst/>
          </a:prstGeom>
          <a:noFill/>
          <a:ln>
            <a:noFill/>
          </a:ln>
        </p:spPr>
      </p:pic>
    </p:spTree>
    <p:extLst>
      <p:ext uri="{BB962C8B-B14F-4D97-AF65-F5344CB8AC3E}">
        <p14:creationId xmlns:p14="http://schemas.microsoft.com/office/powerpoint/2010/main" val="303539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913" y="150192"/>
            <a:ext cx="11434174" cy="627690"/>
          </a:xfrm>
        </p:spPr>
        <p:txBody>
          <a:bodyPr/>
          <a:lstStyle/>
          <a:p>
            <a:r>
              <a:rPr lang="en-US" sz="2800" dirty="0"/>
              <a:t>Channel Delegation </a:t>
            </a:r>
          </a:p>
        </p:txBody>
      </p:sp>
      <p:sp>
        <p:nvSpPr>
          <p:cNvPr id="4" name="TextBox 3">
            <a:extLst>
              <a:ext uri="{FF2B5EF4-FFF2-40B4-BE49-F238E27FC236}">
                <a16:creationId xmlns:a16="http://schemas.microsoft.com/office/drawing/2014/main" id="{269D4EA4-1E83-0B44-8F73-9A32E6AE71D8}"/>
              </a:ext>
            </a:extLst>
          </p:cNvPr>
          <p:cNvSpPr txBox="1"/>
          <p:nvPr/>
        </p:nvSpPr>
        <p:spPr>
          <a:xfrm>
            <a:off x="457520" y="1268067"/>
            <a:ext cx="6445940" cy="5016758"/>
          </a:xfrm>
          <a:prstGeom prst="rect">
            <a:avLst/>
          </a:prstGeom>
          <a:noFill/>
        </p:spPr>
        <p:txBody>
          <a:bodyPr wrap="square" rtlCol="0">
            <a:spAutoFit/>
          </a:bodyPr>
          <a:lstStyle/>
          <a:p>
            <a:r>
              <a:rPr lang="en-US" sz="2000" b="1" dirty="0">
                <a:solidFill>
                  <a:srgbClr val="2E75B6"/>
                </a:solidFill>
              </a:rPr>
              <a:t>Single Window systems can now connect to the HUB to send/receive </a:t>
            </a:r>
            <a:r>
              <a:rPr lang="en-US" sz="2000" b="1" dirty="0" err="1">
                <a:solidFill>
                  <a:srgbClr val="2E75B6"/>
                </a:solidFill>
              </a:rPr>
              <a:t>ePhytos</a:t>
            </a:r>
            <a:r>
              <a:rPr lang="en-US" sz="2000" b="1" dirty="0">
                <a:solidFill>
                  <a:srgbClr val="2E75B6"/>
                </a:solidFill>
              </a:rPr>
              <a:t> on behalf of countries they manage. </a:t>
            </a:r>
          </a:p>
          <a:p>
            <a:endParaRPr lang="en-US" sz="2000" b="1" dirty="0">
              <a:solidFill>
                <a:srgbClr val="2E75B6"/>
              </a:solidFill>
            </a:endParaRPr>
          </a:p>
          <a:p>
            <a:r>
              <a:rPr lang="en-US" sz="2000" dirty="0"/>
              <a:t>The delegation rule can be adjusted on the following criteria:</a:t>
            </a:r>
          </a:p>
          <a:p>
            <a:pPr marL="742950" lvl="1" indent="-285750">
              <a:buFontTx/>
              <a:buChar char="-"/>
            </a:pPr>
            <a:r>
              <a:rPr lang="en-US" sz="2000" dirty="0"/>
              <a:t>Incoming/Outgoing messages</a:t>
            </a:r>
          </a:p>
          <a:p>
            <a:pPr marL="742950" lvl="1" indent="-285750">
              <a:buFontTx/>
              <a:buChar char="-"/>
            </a:pPr>
            <a:r>
              <a:rPr lang="en-US" sz="2000" dirty="0"/>
              <a:t>Document Type </a:t>
            </a:r>
            <a:r>
              <a:rPr lang="en-US" sz="1600" i="1" dirty="0">
                <a:solidFill>
                  <a:prstClr val="black"/>
                </a:solidFill>
              </a:rPr>
              <a:t>(Regular and Re-export)</a:t>
            </a:r>
          </a:p>
          <a:p>
            <a:pPr marL="742950" lvl="1" indent="-285750">
              <a:buFontTx/>
              <a:buChar char="-"/>
            </a:pPr>
            <a:r>
              <a:rPr lang="en-US" sz="2000" dirty="0"/>
              <a:t>Document Status </a:t>
            </a:r>
            <a:r>
              <a:rPr lang="en-US" sz="1600" i="1" dirty="0">
                <a:solidFill>
                  <a:prstClr val="black"/>
                </a:solidFill>
              </a:rPr>
              <a:t>(Issued, Withdraw)</a:t>
            </a:r>
          </a:p>
          <a:p>
            <a:pPr lvl="1"/>
            <a:endParaRPr lang="en-US" sz="2000" b="1" dirty="0">
              <a:solidFill>
                <a:srgbClr val="2E75B6"/>
              </a:solidFill>
            </a:endParaRPr>
          </a:p>
          <a:p>
            <a:pPr lvl="1"/>
            <a:endParaRPr lang="en-US" sz="2000" b="1" dirty="0">
              <a:solidFill>
                <a:srgbClr val="2E75B6"/>
              </a:solidFill>
            </a:endParaRPr>
          </a:p>
          <a:p>
            <a:endParaRPr lang="en-US" sz="2000" b="1" dirty="0">
              <a:solidFill>
                <a:srgbClr val="2E75B6"/>
              </a:solidFill>
            </a:endParaRPr>
          </a:p>
          <a:p>
            <a:r>
              <a:rPr lang="en-US" sz="2000" b="1" u="sng" dirty="0">
                <a:solidFill>
                  <a:srgbClr val="00B050"/>
                </a:solidFill>
              </a:rPr>
              <a:t>The EU Traces system is using this feature.</a:t>
            </a:r>
            <a:r>
              <a:rPr lang="en-US" sz="2000" b="1" dirty="0">
                <a:solidFill>
                  <a:srgbClr val="00B050"/>
                </a:solidFill>
              </a:rPr>
              <a:t> </a:t>
            </a:r>
          </a:p>
          <a:p>
            <a:r>
              <a:rPr lang="en-US" sz="2000" dirty="0"/>
              <a:t>Countries can send ePhytos to any EU member (or </a:t>
            </a:r>
            <a:r>
              <a:rPr lang="en-US" sz="2000" b="1" i="1" dirty="0"/>
              <a:t>any</a:t>
            </a:r>
            <a:r>
              <a:rPr lang="en-US" sz="2000" dirty="0"/>
              <a:t> country on the ePhyto Solution ) through the HUB, and the message will be pulled by the Traces system and delivered to the intended country.</a:t>
            </a:r>
          </a:p>
        </p:txBody>
      </p:sp>
      <p:pic>
        <p:nvPicPr>
          <p:cNvPr id="6" name="Picture 5">
            <a:extLst>
              <a:ext uri="{FF2B5EF4-FFF2-40B4-BE49-F238E27FC236}">
                <a16:creationId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3460" y="1600200"/>
            <a:ext cx="5067363" cy="3646029"/>
          </a:xfrm>
          <a:prstGeom prst="rect">
            <a:avLst/>
          </a:prstGeom>
        </p:spPr>
      </p:pic>
      <p:pic>
        <p:nvPicPr>
          <p:cNvPr id="7" name="Picture 4" descr="Trace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35" y="3895726"/>
            <a:ext cx="2836919" cy="45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913" y="150192"/>
            <a:ext cx="11434174" cy="627690"/>
          </a:xfrm>
        </p:spPr>
        <p:txBody>
          <a:bodyPr/>
          <a:lstStyle/>
          <a:p>
            <a:r>
              <a:rPr lang="en-US" sz="2800" dirty="0"/>
              <a:t>Channel Forwarding</a:t>
            </a:r>
          </a:p>
        </p:txBody>
      </p:sp>
      <p:sp>
        <p:nvSpPr>
          <p:cNvPr id="4" name="TextBox 3">
            <a:extLst>
              <a:ext uri="{FF2B5EF4-FFF2-40B4-BE49-F238E27FC236}">
                <a16:creationId xmlns:a16="http://schemas.microsoft.com/office/drawing/2014/main" id="{269D4EA4-1E83-0B44-8F73-9A32E6AE71D8}"/>
              </a:ext>
            </a:extLst>
          </p:cNvPr>
          <p:cNvSpPr txBox="1"/>
          <p:nvPr/>
        </p:nvSpPr>
        <p:spPr>
          <a:xfrm>
            <a:off x="516836" y="1693794"/>
            <a:ext cx="5267738" cy="3170099"/>
          </a:xfrm>
          <a:prstGeom prst="rect">
            <a:avLst/>
          </a:prstGeom>
          <a:noFill/>
        </p:spPr>
        <p:txBody>
          <a:bodyPr wrap="square" rtlCol="0">
            <a:spAutoFit/>
          </a:bodyPr>
          <a:lstStyle/>
          <a:p>
            <a:r>
              <a:rPr lang="en-US" sz="2000" b="1" dirty="0">
                <a:solidFill>
                  <a:srgbClr val="2E75B6"/>
                </a:solidFill>
              </a:rPr>
              <a:t>A country will be able to specify multiple recipients on the ePhyto envelope while sending it to the destination country.</a:t>
            </a:r>
          </a:p>
          <a:p>
            <a:endParaRPr lang="en-US" sz="2000" b="1" dirty="0">
              <a:solidFill>
                <a:srgbClr val="2E75B6"/>
              </a:solidFill>
            </a:endParaRPr>
          </a:p>
          <a:p>
            <a:r>
              <a:rPr lang="en-US" sz="2000" dirty="0"/>
              <a:t>The sender will add the forwarding channel codes on the envelope header of the </a:t>
            </a:r>
            <a:r>
              <a:rPr lang="en-US" sz="2000" dirty="0" err="1"/>
              <a:t>ePhyto</a:t>
            </a:r>
            <a:r>
              <a:rPr lang="en-US" sz="2000" dirty="0"/>
              <a:t>.</a:t>
            </a:r>
          </a:p>
          <a:p>
            <a:endParaRPr lang="en-US" sz="2000" dirty="0"/>
          </a:p>
          <a:p>
            <a:endParaRPr lang="en-US" sz="2000" dirty="0"/>
          </a:p>
          <a:p>
            <a:r>
              <a:rPr lang="en-US" sz="2000" b="1" i="1" dirty="0">
                <a:solidFill>
                  <a:srgbClr val="2E75B6"/>
                </a:solidFill>
              </a:rPr>
              <a:t>Currently need to pilot this use case. </a:t>
            </a:r>
          </a:p>
          <a:p>
            <a:endParaRPr lang="en-US" sz="2000" dirty="0"/>
          </a:p>
        </p:txBody>
      </p:sp>
      <p:pic>
        <p:nvPicPr>
          <p:cNvPr id="7" name="Picture 6">
            <a:extLst>
              <a:ext uri="{FF2B5EF4-FFF2-40B4-BE49-F238E27FC236}">
                <a16:creationId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524000"/>
            <a:ext cx="5793459" cy="4202632"/>
          </a:xfrm>
          <a:prstGeom prst="rect">
            <a:avLst/>
          </a:prstGeom>
        </p:spPr>
      </p:pic>
    </p:spTree>
    <p:extLst>
      <p:ext uri="{BB962C8B-B14F-4D97-AF65-F5344CB8AC3E}">
        <p14:creationId xmlns:p14="http://schemas.microsoft.com/office/powerpoint/2010/main" val="4209637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E47E-CA8B-154F-99F3-25EBC6C68832}"/>
              </a:ext>
            </a:extLst>
          </p:cNvPr>
          <p:cNvSpPr>
            <a:spLocks noGrp="1"/>
          </p:cNvSpPr>
          <p:nvPr>
            <p:ph type="title"/>
          </p:nvPr>
        </p:nvSpPr>
        <p:spPr/>
        <p:txBody>
          <a:bodyPr/>
          <a:lstStyle/>
          <a:p>
            <a:r>
              <a:rPr lang="en-US" dirty="0">
                <a:solidFill>
                  <a:srgbClr val="000000"/>
                </a:solidFill>
              </a:rPr>
              <a:t>The IPPC ePhyto Solution – The ePhyto Hub </a:t>
            </a:r>
            <a:endParaRPr lang="en-US" dirty="0"/>
          </a:p>
        </p:txBody>
      </p:sp>
      <p:sp>
        <p:nvSpPr>
          <p:cNvPr id="4" name="Text Placeholder 3">
            <a:extLst>
              <a:ext uri="{FF2B5EF4-FFF2-40B4-BE49-F238E27FC236}">
                <a16:creationId xmlns:a16="http://schemas.microsoft.com/office/drawing/2014/main" id="{5849C5AF-0A6F-4449-B60B-71797535ECE4}"/>
              </a:ext>
            </a:extLst>
          </p:cNvPr>
          <p:cNvSpPr>
            <a:spLocks noGrp="1"/>
          </p:cNvSpPr>
          <p:nvPr>
            <p:ph type="body" sz="quarter" idx="11"/>
          </p:nvPr>
        </p:nvSpPr>
        <p:spPr>
          <a:xfrm>
            <a:off x="381000" y="1447800"/>
            <a:ext cx="10515600" cy="4714166"/>
          </a:xfrm>
        </p:spPr>
        <p:txBody>
          <a:bodyPr/>
          <a:lstStyle/>
          <a:p>
            <a:r>
              <a:rPr lang="en-US" sz="1600" dirty="0">
                <a:solidFill>
                  <a:schemeClr val="bg1">
                    <a:lumMod val="10000"/>
                  </a:schemeClr>
                </a:solidFill>
              </a:rPr>
              <a:t>For a country to participate in the Hub with a national system it is mandatory to have the capacity to produce electronic phytosanitary certificates (ePhytos). </a:t>
            </a:r>
          </a:p>
          <a:p>
            <a:r>
              <a:rPr lang="en-US" sz="1600" dirty="0">
                <a:solidFill>
                  <a:schemeClr val="bg1">
                    <a:lumMod val="10000"/>
                  </a:schemeClr>
                </a:solidFill>
              </a:rPr>
              <a:t>The national system needs to have at least the following functionality: </a:t>
            </a:r>
          </a:p>
          <a:p>
            <a:pPr marL="285750" indent="-285750">
              <a:buFont typeface="Arial" panose="020B0604020202020204" pitchFamily="34" charset="0"/>
              <a:buChar char="•"/>
            </a:pPr>
            <a:r>
              <a:rPr lang="en-US" sz="1600" dirty="0">
                <a:solidFill>
                  <a:schemeClr val="bg1">
                    <a:lumMod val="10000"/>
                  </a:schemeClr>
                </a:solidFill>
              </a:rPr>
              <a:t>Enter phytosanitary certificate data electronically</a:t>
            </a:r>
          </a:p>
          <a:p>
            <a:pPr marL="285750" indent="-285750">
              <a:buFont typeface="Arial" panose="020B0604020202020204" pitchFamily="34" charset="0"/>
              <a:buChar char="•"/>
            </a:pPr>
            <a:r>
              <a:rPr lang="en-US" sz="1600" dirty="0">
                <a:solidFill>
                  <a:schemeClr val="bg1">
                    <a:lumMod val="10000"/>
                  </a:schemeClr>
                </a:solidFill>
              </a:rPr>
              <a:t>Produce phytosanitary certificates (ePhytos and/or paper)</a:t>
            </a:r>
          </a:p>
          <a:p>
            <a:pPr marL="285750" indent="-285750">
              <a:buFont typeface="Arial" panose="020B0604020202020204" pitchFamily="34" charset="0"/>
              <a:buChar char="•"/>
            </a:pPr>
            <a:r>
              <a:rPr lang="en-US" sz="1600" dirty="0">
                <a:solidFill>
                  <a:schemeClr val="bg1">
                    <a:lumMod val="10000"/>
                  </a:schemeClr>
                </a:solidFill>
              </a:rPr>
              <a:t>Send ePhytos</a:t>
            </a:r>
          </a:p>
          <a:p>
            <a:pPr marL="285750" indent="-285750">
              <a:buFont typeface="Arial" panose="020B0604020202020204" pitchFamily="34" charset="0"/>
              <a:buChar char="•"/>
            </a:pPr>
            <a:r>
              <a:rPr lang="en-US" sz="1600" dirty="0">
                <a:solidFill>
                  <a:schemeClr val="bg1">
                    <a:lumMod val="10000"/>
                  </a:schemeClr>
                </a:solidFill>
              </a:rPr>
              <a:t>Store of electronic phytosanitary certificate data</a:t>
            </a:r>
          </a:p>
          <a:p>
            <a:pPr marL="285750" indent="-285750">
              <a:buFont typeface="Arial" panose="020B0604020202020204" pitchFamily="34" charset="0"/>
              <a:buChar char="•"/>
            </a:pPr>
            <a:r>
              <a:rPr lang="en-US" sz="1600" dirty="0">
                <a:solidFill>
                  <a:schemeClr val="bg1">
                    <a:lumMod val="10000"/>
                  </a:schemeClr>
                </a:solidFill>
              </a:rPr>
              <a:t>Receive ePhytos</a:t>
            </a:r>
          </a:p>
          <a:p>
            <a:pPr marL="285750" indent="-285750">
              <a:buFont typeface="Arial" panose="020B0604020202020204" pitchFamily="34" charset="0"/>
              <a:buChar char="•"/>
            </a:pPr>
            <a:r>
              <a:rPr lang="en-US" sz="1600" dirty="0">
                <a:solidFill>
                  <a:schemeClr val="bg1">
                    <a:lumMod val="10000"/>
                  </a:schemeClr>
                </a:solidFill>
              </a:rPr>
              <a:t>Decrypt ePhytos</a:t>
            </a:r>
          </a:p>
          <a:p>
            <a:pPr marL="285750" indent="-285750">
              <a:buFont typeface="Arial" panose="020B0604020202020204" pitchFamily="34" charset="0"/>
              <a:buChar char="•"/>
            </a:pPr>
            <a:r>
              <a:rPr lang="en-US" sz="1600" dirty="0">
                <a:solidFill>
                  <a:schemeClr val="bg1">
                    <a:lumMod val="10000"/>
                  </a:schemeClr>
                </a:solidFill>
              </a:rPr>
              <a:t>Validate the structure of the ePhyto message</a:t>
            </a:r>
          </a:p>
          <a:p>
            <a:pPr marL="285750" indent="-285750">
              <a:buFont typeface="Arial" panose="020B0604020202020204" pitchFamily="34" charset="0"/>
              <a:buChar char="•"/>
            </a:pPr>
            <a:r>
              <a:rPr lang="en-US" sz="1600" dirty="0">
                <a:solidFill>
                  <a:schemeClr val="bg1">
                    <a:lumMod val="10000"/>
                  </a:schemeClr>
                </a:solidFill>
              </a:rPr>
              <a:t>Read/view/print/produce pdf of ePhytos</a:t>
            </a:r>
          </a:p>
          <a:p>
            <a:endParaRPr lang="en-US" dirty="0"/>
          </a:p>
        </p:txBody>
      </p:sp>
    </p:spTree>
    <p:extLst>
      <p:ext uri="{BB962C8B-B14F-4D97-AF65-F5344CB8AC3E}">
        <p14:creationId xmlns:p14="http://schemas.microsoft.com/office/powerpoint/2010/main" val="3674186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7736-7290-EB4A-8EB0-F1E2AC2C4EBD}"/>
              </a:ext>
            </a:extLst>
          </p:cNvPr>
          <p:cNvSpPr>
            <a:spLocks noGrp="1"/>
          </p:cNvSpPr>
          <p:nvPr>
            <p:ph type="title"/>
          </p:nvPr>
        </p:nvSpPr>
        <p:spPr/>
        <p:txBody>
          <a:bodyPr/>
          <a:lstStyle/>
          <a:p>
            <a:r>
              <a:rPr lang="en-US" dirty="0">
                <a:solidFill>
                  <a:srgbClr val="000000"/>
                </a:solidFill>
              </a:rPr>
              <a:t>The IPPC ePhyto Solution – GeNS </a:t>
            </a:r>
            <a:endParaRPr lang="en-US" dirty="0"/>
          </a:p>
        </p:txBody>
      </p:sp>
      <p:sp>
        <p:nvSpPr>
          <p:cNvPr id="4" name="Text Placeholder 3">
            <a:extLst>
              <a:ext uri="{FF2B5EF4-FFF2-40B4-BE49-F238E27FC236}">
                <a16:creationId xmlns:a16="http://schemas.microsoft.com/office/drawing/2014/main" id="{95AB71AF-F9AB-9142-ABBD-A3E2C8BD12DE}"/>
              </a:ext>
            </a:extLst>
          </p:cNvPr>
          <p:cNvSpPr>
            <a:spLocks noGrp="1"/>
          </p:cNvSpPr>
          <p:nvPr>
            <p:ph type="body" sz="quarter" idx="11"/>
          </p:nvPr>
        </p:nvSpPr>
        <p:spPr>
          <a:xfrm>
            <a:off x="848833" y="1447800"/>
            <a:ext cx="10515600" cy="4881092"/>
          </a:xfrm>
        </p:spPr>
        <p:txBody>
          <a:bodyPr/>
          <a:lstStyle/>
          <a:p>
            <a:pPr marL="285750" indent="-285750">
              <a:buFont typeface="Arial" panose="020B0604020202020204" pitchFamily="34" charset="0"/>
              <a:buChar char="•"/>
            </a:pPr>
            <a:r>
              <a:rPr lang="en-US" sz="1800" dirty="0">
                <a:solidFill>
                  <a:schemeClr val="bg1">
                    <a:lumMod val="10000"/>
                  </a:schemeClr>
                </a:solidFill>
              </a:rPr>
              <a:t>Review, fill-out and submit the GeNS on-boarding document (</a:t>
            </a:r>
            <a:r>
              <a:rPr lang="en-US" sz="1800" dirty="0">
                <a:solidFill>
                  <a:schemeClr val="bg1">
                    <a:lumMod val="10000"/>
                  </a:schemeClr>
                </a:solidFill>
                <a:hlinkClick r:id="rId2"/>
              </a:rPr>
              <a:t>https://www.ephytoexchange.org/doc/GeNS_NPPO_OnBoarding_V5.pdf</a:t>
            </a:r>
            <a:r>
              <a:rPr lang="en-US" sz="1800" dirty="0">
                <a:solidFill>
                  <a:schemeClr val="bg1">
                    <a:lumMod val="10000"/>
                  </a:schemeClr>
                </a:solidFill>
              </a:rPr>
              <a:t>)</a:t>
            </a:r>
          </a:p>
          <a:p>
            <a:pPr marL="285750" indent="-285750">
              <a:buFont typeface="Arial" panose="020B0604020202020204" pitchFamily="34" charset="0"/>
              <a:buChar char="•"/>
            </a:pPr>
            <a:r>
              <a:rPr lang="en-US" sz="1800" dirty="0">
                <a:solidFill>
                  <a:schemeClr val="bg1">
                    <a:lumMod val="10000"/>
                  </a:schemeClr>
                </a:solidFill>
              </a:rPr>
              <a:t>Get executive support, assign a project manager and establish a working group</a:t>
            </a:r>
          </a:p>
          <a:p>
            <a:pPr marL="285750" indent="-285750">
              <a:buFont typeface="Arial" panose="020B0604020202020204" pitchFamily="34" charset="0"/>
              <a:buChar char="•"/>
            </a:pPr>
            <a:r>
              <a:rPr lang="en-US" sz="1800" dirty="0">
                <a:solidFill>
                  <a:schemeClr val="bg1">
                    <a:lumMod val="10000"/>
                  </a:schemeClr>
                </a:solidFill>
              </a:rPr>
              <a:t>Raise awareness with local industry and other stakeholders</a:t>
            </a:r>
          </a:p>
          <a:p>
            <a:pPr marL="285750" indent="-285750">
              <a:buFont typeface="Arial" panose="020B0604020202020204" pitchFamily="34" charset="0"/>
              <a:buChar char="•"/>
            </a:pPr>
            <a:r>
              <a:rPr lang="en-AU" sz="1800" dirty="0">
                <a:solidFill>
                  <a:schemeClr val="bg1">
                    <a:lumMod val="10000"/>
                  </a:schemeClr>
                </a:solidFill>
              </a:rPr>
              <a:t>Determine whether domestic legislation supports electronic data exchange and allow off shore data storage</a:t>
            </a:r>
            <a:r>
              <a:rPr lang="en-US" sz="1800" dirty="0">
                <a:solidFill>
                  <a:schemeClr val="bg1">
                    <a:lumMod val="10000"/>
                  </a:schemeClr>
                </a:solidFill>
              </a:rPr>
              <a:t> </a:t>
            </a:r>
          </a:p>
          <a:p>
            <a:pPr marL="285750" indent="-285750">
              <a:buFont typeface="Arial" panose="020B0604020202020204" pitchFamily="34" charset="0"/>
              <a:buChar char="•"/>
            </a:pPr>
            <a:r>
              <a:rPr lang="en-AU" sz="1800" dirty="0">
                <a:solidFill>
                  <a:schemeClr val="bg1">
                    <a:lumMod val="10000"/>
                  </a:schemeClr>
                </a:solidFill>
              </a:rPr>
              <a:t>Finalise the project plan for GeNS implementation </a:t>
            </a:r>
          </a:p>
          <a:p>
            <a:pPr marL="285750" indent="-285750">
              <a:buFont typeface="Arial" panose="020B0604020202020204" pitchFamily="34" charset="0"/>
              <a:buChar char="•"/>
            </a:pPr>
            <a:r>
              <a:rPr lang="en-AU" sz="1800" dirty="0">
                <a:solidFill>
                  <a:schemeClr val="bg1">
                    <a:lumMod val="10000"/>
                  </a:schemeClr>
                </a:solidFill>
              </a:rPr>
              <a:t>Identify ePhyto training requirements before and after implementation</a:t>
            </a:r>
            <a:r>
              <a:rPr lang="en-US" sz="1800" dirty="0">
                <a:solidFill>
                  <a:schemeClr val="bg1">
                    <a:lumMod val="10000"/>
                  </a:schemeClr>
                </a:solidFill>
              </a:rPr>
              <a:t>, </a:t>
            </a:r>
            <a:r>
              <a:rPr lang="en-AU" sz="1800" dirty="0">
                <a:solidFill>
                  <a:schemeClr val="bg1">
                    <a:lumMod val="10000"/>
                  </a:schemeClr>
                </a:solidFill>
              </a:rPr>
              <a:t>Number of staff</a:t>
            </a:r>
            <a:r>
              <a:rPr lang="en-US" sz="1800" dirty="0">
                <a:solidFill>
                  <a:schemeClr val="bg1">
                    <a:lumMod val="10000"/>
                  </a:schemeClr>
                </a:solidFill>
              </a:rPr>
              <a:t>, </a:t>
            </a:r>
            <a:r>
              <a:rPr lang="en-AU" sz="1800" dirty="0">
                <a:solidFill>
                  <a:schemeClr val="bg1">
                    <a:lumMod val="10000"/>
                  </a:schemeClr>
                </a:solidFill>
              </a:rPr>
              <a:t>Locations,</a:t>
            </a:r>
            <a:r>
              <a:rPr lang="en-US" sz="1800" dirty="0">
                <a:solidFill>
                  <a:schemeClr val="bg1">
                    <a:lumMod val="10000"/>
                  </a:schemeClr>
                </a:solidFill>
              </a:rPr>
              <a:t> </a:t>
            </a:r>
            <a:r>
              <a:rPr lang="en-AU" sz="1800" dirty="0">
                <a:solidFill>
                  <a:schemeClr val="bg1">
                    <a:lumMod val="10000"/>
                  </a:schemeClr>
                </a:solidFill>
              </a:rPr>
              <a:t>Roles</a:t>
            </a:r>
          </a:p>
          <a:p>
            <a:pPr marL="285750" indent="-285750">
              <a:buFont typeface="Arial" panose="020B0604020202020204" pitchFamily="34" charset="0"/>
              <a:buChar char="•"/>
            </a:pPr>
            <a:r>
              <a:rPr lang="en-AU" sz="1800" dirty="0">
                <a:solidFill>
                  <a:schemeClr val="bg1">
                    <a:lumMod val="10000"/>
                  </a:schemeClr>
                </a:solidFill>
              </a:rPr>
              <a:t>Ensure sufficient local resources are in place to use GeNS after implementation</a:t>
            </a:r>
            <a:r>
              <a:rPr lang="en-US" sz="1800" dirty="0">
                <a:solidFill>
                  <a:schemeClr val="bg1">
                    <a:lumMod val="10000"/>
                  </a:schemeClr>
                </a:solidFill>
              </a:rPr>
              <a:t> </a:t>
            </a:r>
            <a:r>
              <a:rPr lang="en-AU" sz="1800" dirty="0">
                <a:solidFill>
                  <a:schemeClr val="bg1">
                    <a:lumMod val="10000"/>
                  </a:schemeClr>
                </a:solidFill>
              </a:rPr>
              <a:t> </a:t>
            </a:r>
            <a:endParaRPr lang="en-US" sz="1800" dirty="0">
              <a:solidFill>
                <a:schemeClr val="bg1">
                  <a:lumMod val="10000"/>
                </a:schemeClr>
              </a:solidFill>
            </a:endParaRPr>
          </a:p>
        </p:txBody>
      </p:sp>
    </p:spTree>
    <p:extLst>
      <p:ext uri="{BB962C8B-B14F-4D97-AF65-F5344CB8AC3E}">
        <p14:creationId xmlns:p14="http://schemas.microsoft.com/office/powerpoint/2010/main" val="249731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AE3F-45DE-5A43-99A6-E82FC4C8A0F4}"/>
              </a:ext>
            </a:extLst>
          </p:cNvPr>
          <p:cNvSpPr>
            <a:spLocks noGrp="1"/>
          </p:cNvSpPr>
          <p:nvPr>
            <p:ph type="title"/>
          </p:nvPr>
        </p:nvSpPr>
        <p:spPr>
          <a:xfrm>
            <a:off x="823075" y="140157"/>
            <a:ext cx="10515600" cy="516230"/>
          </a:xfrm>
        </p:spPr>
        <p:txBody>
          <a:bodyPr/>
          <a:lstStyle/>
          <a:p>
            <a:r>
              <a:rPr lang="en-US" dirty="0" err="1"/>
              <a:t>www.ephytoexchange.org</a:t>
            </a:r>
            <a:endParaRPr lang="en-US" dirty="0"/>
          </a:p>
        </p:txBody>
      </p:sp>
      <p:sp>
        <p:nvSpPr>
          <p:cNvPr id="3" name="Text Placeholder 2">
            <a:extLst>
              <a:ext uri="{FF2B5EF4-FFF2-40B4-BE49-F238E27FC236}">
                <a16:creationId xmlns:a16="http://schemas.microsoft.com/office/drawing/2014/main" id="{08BA0825-F066-7749-B4E9-D7853C58DE3A}"/>
              </a:ext>
            </a:extLst>
          </p:cNvPr>
          <p:cNvSpPr>
            <a:spLocks noGrp="1"/>
          </p:cNvSpPr>
          <p:nvPr>
            <p:ph type="body" sz="quarter" idx="10"/>
          </p:nvPr>
        </p:nvSpPr>
        <p:spPr>
          <a:xfrm>
            <a:off x="1529018" y="1295400"/>
            <a:ext cx="8629806" cy="385931"/>
          </a:xfrm>
        </p:spPr>
        <p:txBody>
          <a:bodyPr/>
          <a:lstStyle/>
          <a:p>
            <a:r>
              <a:rPr lang="en-US" sz="1800" b="1" dirty="0">
                <a:solidFill>
                  <a:schemeClr val="bg1">
                    <a:lumMod val="10000"/>
                    <a:alpha val="50000"/>
                  </a:schemeClr>
                </a:solidFill>
              </a:rPr>
              <a:t>Online Video Training for GeNS</a:t>
            </a:r>
          </a:p>
        </p:txBody>
      </p:sp>
      <p:sp>
        <p:nvSpPr>
          <p:cNvPr id="4" name="Text Placeholder 3">
            <a:extLst>
              <a:ext uri="{FF2B5EF4-FFF2-40B4-BE49-F238E27FC236}">
                <a16:creationId xmlns:a16="http://schemas.microsoft.com/office/drawing/2014/main" id="{CA0E712E-41AC-BD41-B073-C33ED77C2C3E}"/>
              </a:ext>
            </a:extLst>
          </p:cNvPr>
          <p:cNvSpPr>
            <a:spLocks noGrp="1"/>
          </p:cNvSpPr>
          <p:nvPr>
            <p:ph type="body" sz="quarter" idx="11"/>
          </p:nvPr>
        </p:nvSpPr>
        <p:spPr>
          <a:xfrm>
            <a:off x="2369712" y="3999365"/>
            <a:ext cx="6999731" cy="1302827"/>
          </a:xfrm>
        </p:spPr>
        <p:txBody>
          <a:bodyPr/>
          <a:lstStyle/>
          <a:p>
            <a:endParaRPr lang="en-US" dirty="0"/>
          </a:p>
        </p:txBody>
      </p:sp>
      <p:pic>
        <p:nvPicPr>
          <p:cNvPr id="1026" name="Picture 2" descr="https://www.ephytoexchange.org/landing/assets/images/banner_GeNS_training.png">
            <a:extLst>
              <a:ext uri="{FF2B5EF4-FFF2-40B4-BE49-F238E27FC236}">
                <a16:creationId xmlns:a16="http://schemas.microsoft.com/office/drawing/2014/main" id="{9F33B362-F533-4B47-B9E3-4108CE1623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084" y="1828800"/>
            <a:ext cx="7501675" cy="456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0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2" y="240933"/>
            <a:ext cx="10830977" cy="516230"/>
          </a:xfrm>
        </p:spPr>
        <p:txBody>
          <a:bodyPr/>
          <a:lstStyle/>
          <a:p>
            <a:r>
              <a:rPr lang="en-AU" sz="3600" i="1" dirty="0">
                <a:solidFill>
                  <a:srgbClr val="0070C0"/>
                </a:solidFill>
                <a:latin typeface="+mn-lt"/>
              </a:rPr>
              <a:t>What’s Next with ePhyto?</a:t>
            </a:r>
            <a:endParaRPr lang="en-US" sz="3600" i="1" dirty="0">
              <a:latin typeface="+mn-lt"/>
            </a:endParaRPr>
          </a:p>
        </p:txBody>
      </p:sp>
      <p:sp>
        <p:nvSpPr>
          <p:cNvPr id="4" name="Rectangle 3"/>
          <p:cNvSpPr/>
          <p:nvPr/>
        </p:nvSpPr>
        <p:spPr>
          <a:xfrm>
            <a:off x="895965" y="1537918"/>
            <a:ext cx="10736710" cy="3570208"/>
          </a:xfrm>
          <a:prstGeom prst="rect">
            <a:avLst/>
          </a:prstGeom>
        </p:spPr>
        <p:txBody>
          <a:bodyPr wrap="square">
            <a:spAutoFit/>
          </a:bodyPr>
          <a:lstStyle/>
          <a:p>
            <a:r>
              <a:rPr lang="en-US" sz="2800" b="1" dirty="0">
                <a:solidFill>
                  <a:schemeClr val="bg1">
                    <a:lumMod val="10000"/>
                  </a:schemeClr>
                </a:solidFill>
              </a:rPr>
              <a:t>ePhyto Solution – Hub and GeNS</a:t>
            </a:r>
          </a:p>
          <a:p>
            <a:pPr marL="800100" lvl="1" indent="-342900">
              <a:buFont typeface="Arial" panose="020B0604020202020204" pitchFamily="34" charset="0"/>
              <a:buChar char="•"/>
            </a:pPr>
            <a:r>
              <a:rPr lang="en-US" sz="2000" dirty="0">
                <a:solidFill>
                  <a:schemeClr val="bg1">
                    <a:lumMod val="10000"/>
                  </a:schemeClr>
                </a:solidFill>
              </a:rPr>
              <a:t>Exchange Notices of Non-Compliance</a:t>
            </a:r>
          </a:p>
          <a:p>
            <a:pPr marL="800100" lvl="1" indent="-342900">
              <a:buFont typeface="Arial" panose="020B0604020202020204" pitchFamily="34" charset="0"/>
              <a:buChar char="•"/>
            </a:pPr>
            <a:r>
              <a:rPr lang="en-US" sz="2000" dirty="0">
                <a:solidFill>
                  <a:schemeClr val="bg1">
                    <a:lumMod val="10000"/>
                  </a:schemeClr>
                </a:solidFill>
              </a:rPr>
              <a:t>Inspection findings</a:t>
            </a:r>
          </a:p>
          <a:p>
            <a:pPr marL="800100" lvl="1" indent="-342900">
              <a:buFont typeface="Arial" panose="020B0604020202020204" pitchFamily="34" charset="0"/>
              <a:buChar char="•"/>
            </a:pPr>
            <a:r>
              <a:rPr lang="en-US" sz="2000" dirty="0">
                <a:solidFill>
                  <a:schemeClr val="bg1">
                    <a:lumMod val="10000"/>
                  </a:schemeClr>
                </a:solidFill>
              </a:rPr>
              <a:t>Further collaboration with non-phytosanitary agencies/organizations (OIE/Codex/Others)</a:t>
            </a:r>
          </a:p>
          <a:p>
            <a:pPr marL="800100" lvl="1" indent="-342900">
              <a:buFont typeface="Arial" panose="020B0604020202020204" pitchFamily="34" charset="0"/>
              <a:buChar char="•"/>
            </a:pPr>
            <a:r>
              <a:rPr lang="en-US" sz="2000" dirty="0">
                <a:solidFill>
                  <a:schemeClr val="bg1">
                    <a:lumMod val="10000"/>
                  </a:schemeClr>
                </a:solidFill>
              </a:rPr>
              <a:t>Linkage to other government systems (Single Windows, Customs, ASYCUDA, etc.)</a:t>
            </a:r>
          </a:p>
          <a:p>
            <a:pPr marL="800100" lvl="1" indent="-342900">
              <a:buFont typeface="Arial" panose="020B0604020202020204" pitchFamily="34" charset="0"/>
              <a:buChar char="•"/>
            </a:pPr>
            <a:r>
              <a:rPr lang="en-US" sz="2000" dirty="0">
                <a:solidFill>
                  <a:schemeClr val="bg1">
                    <a:lumMod val="10000"/>
                  </a:schemeClr>
                </a:solidFill>
              </a:rPr>
              <a:t>Linkage to industry systems (Blockchains)</a:t>
            </a:r>
          </a:p>
          <a:p>
            <a:pPr marL="800100" lvl="1" indent="-342900">
              <a:buFont typeface="Arial" panose="020B0604020202020204" pitchFamily="34" charset="0"/>
              <a:buChar char="•"/>
            </a:pPr>
            <a:r>
              <a:rPr lang="en-US" sz="2000" dirty="0">
                <a:solidFill>
                  <a:schemeClr val="bg1">
                    <a:lumMod val="10000"/>
                  </a:schemeClr>
                </a:solidFill>
              </a:rPr>
              <a:t>Routine maintenance and enhancements</a:t>
            </a:r>
          </a:p>
          <a:p>
            <a:pPr marL="800100" lvl="1" indent="-342900">
              <a:buFont typeface="Arial" panose="020B0604020202020204" pitchFamily="34" charset="0"/>
              <a:buChar char="•"/>
            </a:pPr>
            <a:r>
              <a:rPr lang="en-US" sz="2000" dirty="0">
                <a:solidFill>
                  <a:schemeClr val="bg1">
                    <a:lumMod val="10000"/>
                  </a:schemeClr>
                </a:solidFill>
              </a:rPr>
              <a:t>Translation into other languages (GeNS)</a:t>
            </a:r>
          </a:p>
          <a:p>
            <a:pPr marL="800100" lvl="1" indent="-342900">
              <a:buFont typeface="Arial" panose="020B0604020202020204" pitchFamily="34" charset="0"/>
              <a:buChar char="•"/>
            </a:pPr>
            <a:r>
              <a:rPr lang="en-US" sz="2000" dirty="0">
                <a:solidFill>
                  <a:schemeClr val="bg1">
                    <a:lumMod val="10000"/>
                  </a:schemeClr>
                </a:solidFill>
              </a:rPr>
              <a:t>Sustainable funding</a:t>
            </a:r>
            <a:endParaRPr lang="en-US" sz="2400" dirty="0">
              <a:solidFill>
                <a:schemeClr val="bg1">
                  <a:lumMod val="10000"/>
                </a:schemeClr>
              </a:solidFill>
            </a:endParaRPr>
          </a:p>
          <a:p>
            <a:pPr lvl="1"/>
            <a:endParaRPr lang="en-US" sz="2400" dirty="0"/>
          </a:p>
          <a:p>
            <a:pPr lvl="1"/>
            <a:endParaRPr lang="en-US" sz="1400" dirty="0"/>
          </a:p>
        </p:txBody>
      </p:sp>
    </p:spTree>
    <p:extLst>
      <p:ext uri="{BB962C8B-B14F-4D97-AF65-F5344CB8AC3E}">
        <p14:creationId xmlns:p14="http://schemas.microsoft.com/office/powerpoint/2010/main" val="1936266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8A43A09-91A0-0B4E-A1B9-69205A0FA910}"/>
              </a:ext>
            </a:extLst>
          </p:cNvPr>
          <p:cNvSpPr>
            <a:spLocks noGrp="1"/>
          </p:cNvSpPr>
          <p:nvPr>
            <p:ph type="ctrTitle"/>
          </p:nvPr>
        </p:nvSpPr>
        <p:spPr/>
        <p:txBody>
          <a:bodyPr/>
          <a:lstStyle/>
          <a:p>
            <a:pPr algn="ctr">
              <a:defRPr/>
            </a:pPr>
            <a:r>
              <a:rPr lang="it-IT" dirty="0" err="1"/>
              <a:t>Thank</a:t>
            </a:r>
            <a:r>
              <a:rPr lang="it-IT" dirty="0"/>
              <a:t> </a:t>
            </a:r>
            <a:r>
              <a:rPr lang="it-IT" dirty="0" err="1"/>
              <a:t>you</a:t>
            </a:r>
            <a:endParaRPr lang="it-IT" dirty="0"/>
          </a:p>
        </p:txBody>
      </p:sp>
      <p:sp>
        <p:nvSpPr>
          <p:cNvPr id="3" name="Rectangle 2">
            <a:extLst>
              <a:ext uri="{FF2B5EF4-FFF2-40B4-BE49-F238E27FC236}">
                <a16:creationId xmlns:a16="http://schemas.microsoft.com/office/drawing/2014/main" id="{A5343FCF-8DD9-BC48-8DE5-A30633EF8F93}"/>
              </a:ext>
            </a:extLst>
          </p:cNvPr>
          <p:cNvSpPr/>
          <p:nvPr/>
        </p:nvSpPr>
        <p:spPr>
          <a:xfrm>
            <a:off x="4800600" y="4495800"/>
            <a:ext cx="4953000" cy="1938992"/>
          </a:xfrm>
          <a:prstGeom prst="rect">
            <a:avLst/>
          </a:prstGeom>
        </p:spPr>
        <p:txBody>
          <a:bodyPr wrap="square">
            <a:spAutoFit/>
          </a:bodyPr>
          <a:lstStyle/>
          <a:p>
            <a:r>
              <a:rPr lang="fr-FR" altLang="en-US" sz="1600" b="1" dirty="0">
                <a:solidFill>
                  <a:schemeClr val="bg1"/>
                </a:solidFill>
                <a:ea typeface="Arial Unicode MS" panose="020B0604020202020204" pitchFamily="34" charset="-128"/>
                <a:cs typeface="Arial" panose="020B0604020202020204" pitchFamily="34" charset="0"/>
              </a:rPr>
              <a:t>IPPC </a:t>
            </a:r>
            <a:r>
              <a:rPr lang="fr-FR" altLang="en-US" sz="1600" b="1" dirty="0" err="1">
                <a:solidFill>
                  <a:schemeClr val="bg1"/>
                </a:solidFill>
                <a:ea typeface="Arial Unicode MS" panose="020B0604020202020204" pitchFamily="34" charset="-128"/>
                <a:cs typeface="Arial" panose="020B0604020202020204" pitchFamily="34" charset="0"/>
              </a:rPr>
              <a:t>Secretariat</a:t>
            </a:r>
            <a:r>
              <a:rPr lang="fr-FR" altLang="en-US" sz="1600" b="1" dirty="0">
                <a:solidFill>
                  <a:schemeClr val="bg1"/>
                </a:solidFill>
                <a:ea typeface="Arial Unicode MS" panose="020B0604020202020204" pitchFamily="34" charset="-128"/>
                <a:cs typeface="Arial" panose="020B0604020202020204" pitchFamily="34" charset="0"/>
              </a:rPr>
              <a:t/>
            </a:r>
            <a:br>
              <a:rPr lang="fr-FR" altLang="en-US" sz="1600" b="1" dirty="0">
                <a:solidFill>
                  <a:schemeClr val="bg1"/>
                </a:solidFill>
                <a:ea typeface="Arial Unicode MS" panose="020B0604020202020204" pitchFamily="34" charset="-128"/>
                <a:cs typeface="Arial" panose="020B0604020202020204" pitchFamily="34" charset="0"/>
              </a:rPr>
            </a:br>
            <a:r>
              <a:rPr lang="fr-FR" altLang="en-US" sz="1600" b="1" dirty="0">
                <a:solidFill>
                  <a:schemeClr val="bg1"/>
                </a:solidFill>
                <a:ea typeface="Arial Unicode MS" panose="020B0604020202020204" pitchFamily="34" charset="-128"/>
                <a:cs typeface="Arial" panose="020B0604020202020204" pitchFamily="34" charset="0"/>
              </a:rPr>
              <a:t/>
            </a:r>
            <a:br>
              <a:rPr lang="fr-FR" altLang="en-US" sz="1600" b="1"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Food and Agriculture </a:t>
            </a:r>
            <a:r>
              <a:rPr lang="fr-FR" altLang="en-US" sz="1600" dirty="0" err="1">
                <a:solidFill>
                  <a:schemeClr val="bg1"/>
                </a:solidFill>
                <a:ea typeface="Arial Unicode MS" panose="020B0604020202020204" pitchFamily="34" charset="-128"/>
                <a:cs typeface="Arial" panose="020B0604020202020204" pitchFamily="34" charset="0"/>
              </a:rPr>
              <a:t>Organization</a:t>
            </a:r>
            <a:r>
              <a:rPr lang="fr-FR" altLang="en-US" sz="1600" dirty="0">
                <a:solidFill>
                  <a:schemeClr val="bg1"/>
                </a:solidFill>
                <a:ea typeface="Arial Unicode MS" panose="020B0604020202020204" pitchFamily="34" charset="-128"/>
                <a:cs typeface="Arial" panose="020B0604020202020204" pitchFamily="34" charset="0"/>
              </a:rPr>
              <a:t> </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of the United Nations (FAO)</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hlinkClick r:id="rId2">
                  <a:extLst>
                    <a:ext uri="{A12FA001-AC4F-418D-AE19-62706E023703}">
                      <ahyp:hlinkClr xmlns="" xmlns:ahyp="http://schemas.microsoft.com/office/drawing/2018/hyperlinkcolor" val="tx"/>
                    </a:ext>
                  </a:extLst>
                </a:hlinkClick>
              </a:rPr>
              <a:t>ippc@fao.org</a:t>
            </a:r>
            <a:r>
              <a:rPr lang="fr-FR" altLang="en-US" sz="1600" dirty="0">
                <a:solidFill>
                  <a:schemeClr val="bg1"/>
                </a:solidFill>
                <a:ea typeface="Arial Unicode MS" panose="020B0604020202020204" pitchFamily="34" charset="-128"/>
                <a:cs typeface="Arial" panose="020B0604020202020204" pitchFamily="34" charset="0"/>
              </a:rPr>
              <a:t> | </a:t>
            </a:r>
            <a:r>
              <a:rPr lang="fr-FR" altLang="en-US" sz="1600" dirty="0">
                <a:solidFill>
                  <a:schemeClr val="bg1"/>
                </a:solidFill>
                <a:ea typeface="Arial Unicode MS" panose="020B0604020202020204" pitchFamily="34" charset="-128"/>
                <a:cs typeface="Arial" panose="020B0604020202020204" pitchFamily="34" charset="0"/>
                <a:hlinkClick r:id="rId3">
                  <a:extLst>
                    <a:ext uri="{A12FA001-AC4F-418D-AE19-62706E023703}">
                      <ahyp:hlinkClr xmlns="" xmlns:ahyp="http://schemas.microsoft.com/office/drawing/2018/hyperlinkcolor" val="tx"/>
                    </a:ext>
                  </a:extLst>
                </a:hlinkClick>
              </a:rPr>
              <a:t>www.ippc.int</a:t>
            </a:r>
            <a:r>
              <a:rPr lang="en-US" sz="5400" dirty="0">
                <a:solidFill>
                  <a:schemeClr val="bg1"/>
                </a:solidFill>
              </a:rPr>
              <a:t/>
            </a:r>
            <a:br>
              <a:rPr lang="en-US" sz="5400" dirty="0">
                <a:solidFill>
                  <a:schemeClr val="bg1"/>
                </a:solidFill>
              </a:rPr>
            </a:br>
            <a:endParaRPr lang="x-none" dirty="0">
              <a:solidFill>
                <a:schemeClr val="bg1"/>
              </a:solidFill>
            </a:endParaRPr>
          </a:p>
        </p:txBody>
      </p:sp>
    </p:spTree>
    <p:extLst>
      <p:ext uri="{BB962C8B-B14F-4D97-AF65-F5344CB8AC3E}">
        <p14:creationId xmlns:p14="http://schemas.microsoft.com/office/powerpoint/2010/main" val="260204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C05A-B8B3-504A-81AB-35083D1B2F01}"/>
              </a:ext>
            </a:extLst>
          </p:cNvPr>
          <p:cNvSpPr>
            <a:spLocks noGrp="1"/>
          </p:cNvSpPr>
          <p:nvPr>
            <p:ph type="title"/>
          </p:nvPr>
        </p:nvSpPr>
        <p:spPr/>
        <p:txBody>
          <a:bodyPr/>
          <a:lstStyle/>
          <a:p>
            <a:r>
              <a:rPr lang="en-US" dirty="0">
                <a:solidFill>
                  <a:srgbClr val="000000"/>
                </a:solidFill>
              </a:rPr>
              <a:t>The IPPC ePhyto Solution - Background</a:t>
            </a:r>
          </a:p>
        </p:txBody>
      </p:sp>
      <p:sp>
        <p:nvSpPr>
          <p:cNvPr id="4" name="Text Placeholder 3">
            <a:extLst>
              <a:ext uri="{FF2B5EF4-FFF2-40B4-BE49-F238E27FC236}">
                <a16:creationId xmlns:a16="http://schemas.microsoft.com/office/drawing/2014/main" id="{2498162B-CAE8-8340-9E25-0675456CE31E}"/>
              </a:ext>
            </a:extLst>
          </p:cNvPr>
          <p:cNvSpPr>
            <a:spLocks noGrp="1"/>
          </p:cNvSpPr>
          <p:nvPr>
            <p:ph type="body" sz="quarter" idx="11"/>
          </p:nvPr>
        </p:nvSpPr>
        <p:spPr>
          <a:xfrm>
            <a:off x="0" y="1524000"/>
            <a:ext cx="12192000" cy="5134722"/>
          </a:xfrm>
        </p:spPr>
        <p:txBody>
          <a:bodyPr/>
          <a:lstStyle/>
          <a:p>
            <a:pPr marL="285750" indent="-285750">
              <a:buFont typeface="Arial" panose="020B0604020202020204" pitchFamily="34" charset="0"/>
              <a:buChar char="•"/>
            </a:pPr>
            <a:r>
              <a:rPr lang="en-US" sz="1800" b="1" dirty="0">
                <a:solidFill>
                  <a:schemeClr val="bg1">
                    <a:lumMod val="10000"/>
                  </a:schemeClr>
                </a:solidFill>
                <a:latin typeface="+mn-lt"/>
              </a:rPr>
              <a:t>“ePhyto” is short for electronic phytosanitary certificate. In simple terms, it is the data contained in a phytosanitary certificate in digital form. </a:t>
            </a:r>
          </a:p>
          <a:p>
            <a:pPr marL="285750" indent="-285750">
              <a:buFont typeface="Arial" panose="020B0604020202020204" pitchFamily="34" charset="0"/>
              <a:buChar char="•"/>
            </a:pPr>
            <a:r>
              <a:rPr lang="en-IE" sz="1800" b="1" dirty="0">
                <a:solidFill>
                  <a:schemeClr val="bg1">
                    <a:lumMod val="10000"/>
                  </a:schemeClr>
                </a:solidFill>
                <a:latin typeface="+mn-lt"/>
              </a:rPr>
              <a:t>The 2019 UNESCAP/ADB Innovation Award-winning IPPC ePhyto Solution helps countries comply with the Trade Facilitation Agreement of the World Trade Organization, specifically Articles 7.9 (release of perishable goods) and 10.1 (simplifying formalities and documentation requirements for cross-border trade)</a:t>
            </a:r>
          </a:p>
          <a:p>
            <a:pPr marL="285750" indent="-285750">
              <a:buFont typeface="Arial" panose="020B0604020202020204" pitchFamily="34" charset="0"/>
              <a:buChar char="•"/>
            </a:pPr>
            <a:r>
              <a:rPr lang="en-IE" sz="1800" b="1" dirty="0">
                <a:solidFill>
                  <a:schemeClr val="bg1">
                    <a:lumMod val="10000"/>
                  </a:schemeClr>
                </a:solidFill>
                <a:latin typeface="+mn-lt"/>
              </a:rPr>
              <a:t>The Solution also meets the requirements of International Standard for Phytosanitary Measures (ISPM) 12 Annex 1.</a:t>
            </a:r>
            <a:r>
              <a:rPr lang="en-US" sz="1800" b="1" dirty="0">
                <a:solidFill>
                  <a:schemeClr val="bg1">
                    <a:lumMod val="10000"/>
                  </a:schemeClr>
                </a:solidFill>
                <a:latin typeface="+mn-lt"/>
                <a:cs typeface="Gotham Light" pitchFamily="2" charset="0"/>
              </a:rPr>
              <a:t> </a:t>
            </a:r>
          </a:p>
          <a:p>
            <a:pPr marL="285750" indent="-285750">
              <a:buFont typeface="Arial" panose="020B0604020202020204" pitchFamily="34" charset="0"/>
              <a:buChar char="•"/>
            </a:pPr>
            <a:r>
              <a:rPr lang="en-US" sz="1800" b="1" dirty="0">
                <a:solidFill>
                  <a:schemeClr val="bg1">
                    <a:lumMod val="10000"/>
                  </a:schemeClr>
                </a:solidFill>
                <a:latin typeface="+mn-lt"/>
                <a:cs typeface="Gotham Light" pitchFamily="2" charset="0"/>
              </a:rPr>
              <a:t>The ePhyto Solution allows countries to electronically exchange ePhytos with each other through a central hub, quickly, accurately and at no purchase cost.  Countries can join the system for free once they meet the necessary requirements.</a:t>
            </a:r>
          </a:p>
          <a:p>
            <a:pPr marL="285750" indent="-285750">
              <a:buFont typeface="Arial" panose="020B0604020202020204" pitchFamily="34" charset="0"/>
              <a:buChar char="•"/>
            </a:pPr>
            <a:r>
              <a:rPr lang="en-US" sz="1800" b="1" dirty="0">
                <a:solidFill>
                  <a:schemeClr val="bg1">
                    <a:lumMod val="10000"/>
                  </a:schemeClr>
                </a:solidFill>
                <a:latin typeface="+mn-lt"/>
                <a:cs typeface="Gotham Light" pitchFamily="2" charset="0"/>
              </a:rPr>
              <a:t>The risk of loss, damage or fraud to the certificate is greatly reduced, as is the administrative burden on both border agencies and business.</a:t>
            </a:r>
          </a:p>
          <a:p>
            <a:pPr marL="285750" indent="-285750">
              <a:buFont typeface="Arial" panose="020B0604020202020204" pitchFamily="34" charset="0"/>
              <a:buChar char="•"/>
            </a:pPr>
            <a:endParaRPr lang="en-IE" sz="1600" dirty="0">
              <a:solidFill>
                <a:srgbClr val="000000"/>
              </a:solidFill>
            </a:endParaRPr>
          </a:p>
          <a:p>
            <a:endParaRPr lang="en-US" sz="900" dirty="0">
              <a:solidFill>
                <a:srgbClr val="000000"/>
              </a:solidFill>
            </a:endParaRPr>
          </a:p>
        </p:txBody>
      </p:sp>
    </p:spTree>
    <p:extLst>
      <p:ext uri="{BB962C8B-B14F-4D97-AF65-F5344CB8AC3E}">
        <p14:creationId xmlns:p14="http://schemas.microsoft.com/office/powerpoint/2010/main" val="46389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3B416B-C6EC-F54F-83B2-629969470D65}"/>
              </a:ext>
            </a:extLst>
          </p:cNvPr>
          <p:cNvSpPr>
            <a:spLocks noGrp="1"/>
          </p:cNvSpPr>
          <p:nvPr>
            <p:ph type="body" sz="quarter" idx="11"/>
          </p:nvPr>
        </p:nvSpPr>
        <p:spPr>
          <a:xfrm>
            <a:off x="0" y="1600200"/>
            <a:ext cx="12192000" cy="4660490"/>
          </a:xfrm>
        </p:spPr>
        <p:txBody>
          <a:bodyPr/>
          <a:lstStyle/>
          <a:p>
            <a:pPr marL="285750" indent="-285750">
              <a:buFont typeface="Arial" panose="020B0604020202020204" pitchFamily="34" charset="0"/>
              <a:buChar char="•"/>
            </a:pPr>
            <a:r>
              <a:rPr lang="en-US" sz="2000" b="1" dirty="0">
                <a:solidFill>
                  <a:srgbClr val="000000"/>
                </a:solidFill>
              </a:rPr>
              <a:t>The system was initially set up to exchange electronic phytosanitary certificates, but any certificate (animal health, food safety, etc.), once coded in XML, can be exchanged. </a:t>
            </a:r>
          </a:p>
          <a:p>
            <a:pPr marL="285750" indent="-285750">
              <a:buFont typeface="Arial" panose="020B0604020202020204" pitchFamily="34" charset="0"/>
              <a:buChar char="•"/>
            </a:pPr>
            <a:r>
              <a:rPr lang="en-US" sz="2000" b="1" dirty="0">
                <a:solidFill>
                  <a:srgbClr val="000000"/>
                </a:solidFill>
              </a:rPr>
              <a:t>NPPOs, agricultural and forestry industries, as well as freight forwarders and others are already benefitting from transaction cost reductions, improved trade security, risk management and increased trade flows. </a:t>
            </a:r>
          </a:p>
          <a:p>
            <a:pPr marL="285750" indent="-285750">
              <a:buFont typeface="Arial" panose="020B0604020202020204" pitchFamily="34" charset="0"/>
              <a:buChar char="•"/>
            </a:pPr>
            <a:r>
              <a:rPr lang="en-US" sz="2000" b="1" dirty="0">
                <a:solidFill>
                  <a:srgbClr val="000000"/>
                </a:solidFill>
              </a:rPr>
              <a:t>Food gets to where it needs to be faster without sacrificing attention to matters of plant health</a:t>
            </a:r>
          </a:p>
          <a:p>
            <a:pPr marL="285750" indent="-285750">
              <a:buFont typeface="Arial" panose="020B0604020202020204" pitchFamily="34" charset="0"/>
              <a:buChar char="•"/>
            </a:pPr>
            <a:r>
              <a:rPr lang="en-US" sz="2000" b="1" dirty="0">
                <a:solidFill>
                  <a:srgbClr val="000000"/>
                </a:solidFill>
              </a:rPr>
              <a:t>The IPPC Secretariat is collaborating with the Global Alliance for Trade Facilitation, industry and the World Bank in implementation efforts in a number of countries around the world.</a:t>
            </a:r>
          </a:p>
          <a:p>
            <a:pPr marL="285750" indent="-285750">
              <a:buFont typeface="Arial" panose="020B0604020202020204" pitchFamily="34" charset="0"/>
              <a:buChar char="•"/>
            </a:pPr>
            <a:r>
              <a:rPr lang="en-US" sz="2000" b="1" dirty="0">
                <a:solidFill>
                  <a:srgbClr val="000000"/>
                </a:solidFill>
              </a:rPr>
              <a:t>Special thanks to the STDF for providing the resources to start the project.</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endParaRPr lang="en-US" dirty="0"/>
          </a:p>
        </p:txBody>
      </p:sp>
      <p:sp>
        <p:nvSpPr>
          <p:cNvPr id="5" name="Text Placeholder 2">
            <a:extLst>
              <a:ext uri="{FF2B5EF4-FFF2-40B4-BE49-F238E27FC236}">
                <a16:creationId xmlns:a16="http://schemas.microsoft.com/office/drawing/2014/main" id="{9E651DE4-2727-434D-9021-0E10B66E347B}"/>
              </a:ext>
            </a:extLst>
          </p:cNvPr>
          <p:cNvSpPr>
            <a:spLocks noGrp="1"/>
          </p:cNvSpPr>
          <p:nvPr>
            <p:ph type="title"/>
          </p:nvPr>
        </p:nvSpPr>
        <p:spPr/>
        <p:txBody>
          <a:bodyPr/>
          <a:lstStyle/>
          <a:p>
            <a:r>
              <a:rPr lang="en-US" dirty="0">
                <a:solidFill>
                  <a:srgbClr val="000000"/>
                </a:solidFill>
              </a:rPr>
              <a:t>The IPPC ePhyto Solution - Background</a:t>
            </a:r>
            <a:endParaRPr lang="en-US" dirty="0"/>
          </a:p>
        </p:txBody>
      </p:sp>
    </p:spTree>
    <p:extLst>
      <p:ext uri="{BB962C8B-B14F-4D97-AF65-F5344CB8AC3E}">
        <p14:creationId xmlns:p14="http://schemas.microsoft.com/office/powerpoint/2010/main" val="66901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83" y="192032"/>
            <a:ext cx="10515600" cy="516230"/>
          </a:xfrm>
        </p:spPr>
        <p:txBody>
          <a:bodyPr/>
          <a:lstStyle/>
          <a:p>
            <a:r>
              <a:rPr lang="en-AU" sz="3600" dirty="0">
                <a:solidFill>
                  <a:srgbClr val="0070C0"/>
                </a:solidFill>
                <a:latin typeface="+mn-lt"/>
              </a:rPr>
              <a:t>Why ePhyto?</a:t>
            </a:r>
            <a:endParaRPr lang="en-US" sz="3600" dirty="0">
              <a:solidFill>
                <a:srgbClr val="0070C0"/>
              </a:solidFill>
              <a:latin typeface="+mn-lt"/>
            </a:endParaRPr>
          </a:p>
        </p:txBody>
      </p:sp>
      <p:sp>
        <p:nvSpPr>
          <p:cNvPr id="4" name="Rectangle 3"/>
          <p:cNvSpPr/>
          <p:nvPr/>
        </p:nvSpPr>
        <p:spPr>
          <a:xfrm>
            <a:off x="5379788" y="1371600"/>
            <a:ext cx="6812212" cy="5055230"/>
          </a:xfrm>
          <a:prstGeom prst="rect">
            <a:avLst/>
          </a:prstGeom>
        </p:spPr>
        <p:txBody>
          <a:bodyPr wrap="square">
            <a:spAutoFit/>
          </a:bodyPr>
          <a:lstStyle/>
          <a:p>
            <a:pPr>
              <a:spcBef>
                <a:spcPts val="923"/>
              </a:spcBef>
              <a:defRPr/>
            </a:pPr>
            <a:r>
              <a:rPr lang="en-US" altLang="en-US" sz="1700" b="1" dirty="0">
                <a:solidFill>
                  <a:srgbClr val="1E1E1E"/>
                </a:solidFill>
              </a:rPr>
              <a:t>Discussed for many years, began in earnest in 2015 with STDF grant award for US$1 million. Fully operational and in service as of July 2019 (Hub and Gens) – May 2020 - 91 countries registered, 53 in production. Argentina, Chile, Sri Lanka, USA, Mexico and others are paperless.</a:t>
            </a:r>
          </a:p>
          <a:p>
            <a:pPr marL="285750" indent="-285750">
              <a:spcBef>
                <a:spcPts val="923"/>
              </a:spcBef>
              <a:buFont typeface="Arial" panose="020B0604020202020204" pitchFamily="34" charset="0"/>
              <a:buChar char="•"/>
              <a:defRPr/>
            </a:pPr>
            <a:r>
              <a:rPr lang="en-US" altLang="en-US" sz="1700" b="1" dirty="0">
                <a:solidFill>
                  <a:srgbClr val="1E1E1E"/>
                </a:solidFill>
              </a:rPr>
              <a:t>Reduces non-compliant certificates = More paper work rejections than pest finds.</a:t>
            </a:r>
          </a:p>
          <a:p>
            <a:pPr marL="285750" indent="-285750">
              <a:spcBef>
                <a:spcPts val="923"/>
              </a:spcBef>
              <a:buFont typeface="Arial" panose="020B0604020202020204" pitchFamily="34" charset="0"/>
              <a:buChar char="•"/>
              <a:defRPr/>
            </a:pPr>
            <a:r>
              <a:rPr lang="en-US" altLang="en-US" sz="1700" b="1" dirty="0">
                <a:solidFill>
                  <a:srgbClr val="1E1E1E"/>
                </a:solidFill>
              </a:rPr>
              <a:t>Eliminates inefficient paper processes = labor intensive.</a:t>
            </a:r>
          </a:p>
          <a:p>
            <a:pPr marL="285750" indent="-285750">
              <a:spcBef>
                <a:spcPts val="923"/>
              </a:spcBef>
              <a:buFont typeface="Arial" panose="020B0604020202020204" pitchFamily="34" charset="0"/>
              <a:buChar char="•"/>
              <a:defRPr/>
            </a:pPr>
            <a:r>
              <a:rPr lang="en-US" altLang="en-US" sz="1700" b="1" dirty="0">
                <a:solidFill>
                  <a:srgbClr val="1E1E1E"/>
                </a:solidFill>
              </a:rPr>
              <a:t>Efficiency gets food faster where it is needed</a:t>
            </a:r>
          </a:p>
          <a:p>
            <a:pPr marL="285750" indent="-285750">
              <a:spcBef>
                <a:spcPts val="923"/>
              </a:spcBef>
              <a:buFont typeface="Arial" panose="020B0604020202020204" pitchFamily="34" charset="0"/>
              <a:buChar char="•"/>
              <a:defRPr/>
            </a:pPr>
            <a:r>
              <a:rPr lang="en-US" altLang="en-US" sz="1700" b="1" dirty="0">
                <a:solidFill>
                  <a:srgbClr val="1E1E1E"/>
                </a:solidFill>
              </a:rPr>
              <a:t>Reduces the re-issuance of paper phytosanitary certificates = tremendous cost in time and money with paper.</a:t>
            </a:r>
          </a:p>
          <a:p>
            <a:pPr marL="285750" indent="-285750">
              <a:spcBef>
                <a:spcPts val="923"/>
              </a:spcBef>
              <a:buFont typeface="Arial" panose="020B0604020202020204" pitchFamily="34" charset="0"/>
              <a:buChar char="•"/>
              <a:defRPr/>
            </a:pPr>
            <a:r>
              <a:rPr lang="en-US" altLang="en-US" sz="1700" b="1" dirty="0">
                <a:solidFill>
                  <a:srgbClr val="1E1E1E"/>
                </a:solidFill>
              </a:rPr>
              <a:t>Loss of commodities waiting for clearance.</a:t>
            </a:r>
          </a:p>
          <a:p>
            <a:pPr marL="285750" indent="-285750">
              <a:spcBef>
                <a:spcPts val="923"/>
              </a:spcBef>
              <a:buFont typeface="Arial" panose="020B0604020202020204" pitchFamily="34" charset="0"/>
              <a:buChar char="•"/>
              <a:defRPr/>
            </a:pPr>
            <a:r>
              <a:rPr lang="en-US" altLang="en-US" sz="1700" b="1" dirty="0">
                <a:solidFill>
                  <a:srgbClr val="1E1E1E"/>
                </a:solidFill>
              </a:rPr>
              <a:t>Reduces industry claims for late deliveries or bad quality.</a:t>
            </a:r>
          </a:p>
          <a:p>
            <a:pPr marL="285750" indent="-285750">
              <a:spcBef>
                <a:spcPts val="923"/>
              </a:spcBef>
              <a:buFont typeface="Arial" panose="020B0604020202020204" pitchFamily="34" charset="0"/>
              <a:buChar char="•"/>
              <a:defRPr/>
            </a:pPr>
            <a:r>
              <a:rPr lang="en-US" altLang="en-US" sz="1700" b="1" dirty="0">
                <a:solidFill>
                  <a:srgbClr val="1E1E1E"/>
                </a:solidFill>
              </a:rPr>
              <a:t>ePhyto protects legitimate trade.</a:t>
            </a:r>
          </a:p>
          <a:p>
            <a:pPr marL="742950" lvl="1" indent="-285750">
              <a:spcBef>
                <a:spcPts val="923"/>
              </a:spcBef>
              <a:buFont typeface="Arial" panose="020B0604020202020204" pitchFamily="34" charset="0"/>
              <a:buChar char="•"/>
              <a:defRPr/>
            </a:pPr>
            <a:r>
              <a:rPr lang="en-US" altLang="en-US" sz="1700" b="1" dirty="0">
                <a:solidFill>
                  <a:srgbClr val="1E1E1E"/>
                </a:solidFill>
              </a:rPr>
              <a:t>Fraudulent certificates</a:t>
            </a:r>
          </a:p>
          <a:p>
            <a:pPr marL="742950" lvl="1" indent="-285750">
              <a:spcBef>
                <a:spcPts val="923"/>
              </a:spcBef>
              <a:buFont typeface="Arial" panose="020B0604020202020204" pitchFamily="34" charset="0"/>
              <a:buChar char="•"/>
              <a:defRPr/>
            </a:pPr>
            <a:r>
              <a:rPr lang="en-US" altLang="en-US" sz="1700" b="1" dirty="0">
                <a:solidFill>
                  <a:srgbClr val="1E1E1E"/>
                </a:solidFill>
              </a:rPr>
              <a:t>Pest introduction</a:t>
            </a:r>
          </a:p>
        </p:txBody>
      </p:sp>
      <p:graphicFrame>
        <p:nvGraphicFramePr>
          <p:cNvPr id="8" name="Chart 7"/>
          <p:cNvGraphicFramePr>
            <a:graphicFrameLocks/>
          </p:cNvGraphicFramePr>
          <p:nvPr>
            <p:extLst>
              <p:ext uri="{D42A27DB-BD31-4B8C-83A1-F6EECF244321}">
                <p14:modId xmlns:p14="http://schemas.microsoft.com/office/powerpoint/2010/main" val="2793825158"/>
              </p:ext>
            </p:extLst>
          </p:nvPr>
        </p:nvGraphicFramePr>
        <p:xfrm>
          <a:off x="304800" y="1739954"/>
          <a:ext cx="4873658" cy="28940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4B8A2DC-95A1-854F-87B8-818B1FD091C7}"/>
              </a:ext>
            </a:extLst>
          </p:cNvPr>
          <p:cNvSpPr txBox="1"/>
          <p:nvPr/>
        </p:nvSpPr>
        <p:spPr>
          <a:xfrm>
            <a:off x="506130" y="4668400"/>
            <a:ext cx="4873658" cy="276999"/>
          </a:xfrm>
          <a:prstGeom prst="rect">
            <a:avLst/>
          </a:prstGeom>
          <a:noFill/>
        </p:spPr>
        <p:txBody>
          <a:bodyPr wrap="square" rtlCol="0">
            <a:spAutoFit/>
          </a:bodyPr>
          <a:lstStyle/>
          <a:p>
            <a:r>
              <a:rPr lang="en-US" sz="1200" dirty="0"/>
              <a:t>*Source: Union Fleurs</a:t>
            </a:r>
          </a:p>
        </p:txBody>
      </p:sp>
    </p:spTree>
    <p:extLst>
      <p:ext uri="{BB962C8B-B14F-4D97-AF65-F5344CB8AC3E}">
        <p14:creationId xmlns:p14="http://schemas.microsoft.com/office/powerpoint/2010/main" val="52805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1" y="202146"/>
            <a:ext cx="10515600" cy="516230"/>
          </a:xfrm>
        </p:spPr>
        <p:txBody>
          <a:bodyPr/>
          <a:lstStyle/>
          <a:p>
            <a:r>
              <a:rPr lang="en-AU" sz="3600" dirty="0">
                <a:solidFill>
                  <a:srgbClr val="0070C0"/>
                </a:solidFill>
                <a:latin typeface="+mn-lt"/>
              </a:rPr>
              <a:t>The ePhyto solution</a:t>
            </a:r>
            <a:endParaRPr lang="en-US" sz="3600" dirty="0">
              <a:solidFill>
                <a:srgbClr val="0070C0"/>
              </a:solidFill>
              <a:latin typeface="+mn-lt"/>
            </a:endParaRPr>
          </a:p>
        </p:txBody>
      </p:sp>
      <p:pic>
        <p:nvPicPr>
          <p:cNvPr id="9" name="Content Placeholder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91937" y="1371600"/>
            <a:ext cx="9229387" cy="4916158"/>
          </a:xfrm>
          <a:prstGeom prst="rect">
            <a:avLst/>
          </a:prstGeom>
        </p:spPr>
      </p:pic>
    </p:spTree>
    <p:extLst>
      <p:ext uri="{BB962C8B-B14F-4D97-AF65-F5344CB8AC3E}">
        <p14:creationId xmlns:p14="http://schemas.microsoft.com/office/powerpoint/2010/main" val="238993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6C5C-7573-3B4C-837C-1EE0D47D4B8F}"/>
              </a:ext>
            </a:extLst>
          </p:cNvPr>
          <p:cNvSpPr>
            <a:spLocks noGrp="1"/>
          </p:cNvSpPr>
          <p:nvPr>
            <p:ph type="title"/>
          </p:nvPr>
        </p:nvSpPr>
        <p:spPr>
          <a:xfrm>
            <a:off x="848832" y="321970"/>
            <a:ext cx="10515600" cy="516230"/>
          </a:xfrm>
        </p:spPr>
        <p:txBody>
          <a:bodyPr/>
          <a:lstStyle/>
          <a:p>
            <a:r>
              <a:rPr lang="en-US" dirty="0">
                <a:solidFill>
                  <a:srgbClr val="000000"/>
                </a:solidFill>
              </a:rPr>
              <a:t>The IPPC </a:t>
            </a:r>
            <a:r>
              <a:rPr lang="en-US" dirty="0" err="1">
                <a:solidFill>
                  <a:srgbClr val="000000"/>
                </a:solidFill>
              </a:rPr>
              <a:t>ePhyto</a:t>
            </a:r>
            <a:r>
              <a:rPr lang="en-US" dirty="0">
                <a:solidFill>
                  <a:srgbClr val="000000"/>
                </a:solidFill>
              </a:rPr>
              <a:t> Solution</a:t>
            </a:r>
            <a:endParaRPr lang="en-US" dirty="0"/>
          </a:p>
        </p:txBody>
      </p:sp>
      <p:sp>
        <p:nvSpPr>
          <p:cNvPr id="4" name="Text Placeholder 3">
            <a:extLst>
              <a:ext uri="{FF2B5EF4-FFF2-40B4-BE49-F238E27FC236}">
                <a16:creationId xmlns:a16="http://schemas.microsoft.com/office/drawing/2014/main" id="{DE07DB2B-A58D-9441-B796-BDFA29C10649}"/>
              </a:ext>
            </a:extLst>
          </p:cNvPr>
          <p:cNvSpPr>
            <a:spLocks noGrp="1"/>
          </p:cNvSpPr>
          <p:nvPr>
            <p:ph type="body" sz="quarter" idx="11"/>
          </p:nvPr>
        </p:nvSpPr>
        <p:spPr>
          <a:xfrm>
            <a:off x="848832" y="1295400"/>
            <a:ext cx="10515600" cy="4069501"/>
          </a:xfrm>
        </p:spPr>
        <p:txBody>
          <a:bodyPr/>
          <a:lstStyle/>
          <a:p>
            <a:r>
              <a:rPr lang="en-US" sz="1600" b="1" dirty="0">
                <a:solidFill>
                  <a:srgbClr val="000000"/>
                </a:solidFill>
              </a:rPr>
              <a:t>The Solution consists of the ePhyto Hub (with direct connections for countries with their own national systems) and the web-based Generic ePhyto National System (GeNS – for countries without their own infrastructure) exchanging harmonized messages in a uniform format and structure. </a:t>
            </a:r>
          </a:p>
          <a:p>
            <a:endParaRPr lang="en-US" dirty="0"/>
          </a:p>
        </p:txBody>
      </p:sp>
      <p:pic>
        <p:nvPicPr>
          <p:cNvPr id="5" name="Picture 4">
            <a:extLst>
              <a:ext uri="{FF2B5EF4-FFF2-40B4-BE49-F238E27FC236}">
                <a16:creationId xmlns:a16="http://schemas.microsoft.com/office/drawing/2014/main" id="{7FB5E8BF-70DE-3943-9203-69FA6E5AC8B8}"/>
              </a:ext>
            </a:extLst>
          </p:cNvPr>
          <p:cNvPicPr/>
          <p:nvPr/>
        </p:nvPicPr>
        <p:blipFill rotWithShape="1">
          <a:blip r:embed="rId2"/>
          <a:srcRect l="29158" t="29168" r="11378" b="11476"/>
          <a:stretch/>
        </p:blipFill>
        <p:spPr bwMode="auto">
          <a:xfrm>
            <a:off x="3048000" y="2209800"/>
            <a:ext cx="6574221" cy="3952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070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80" y="241767"/>
            <a:ext cx="10515600" cy="516230"/>
          </a:xfrm>
        </p:spPr>
        <p:txBody>
          <a:bodyPr/>
          <a:lstStyle/>
          <a:p>
            <a:r>
              <a:rPr lang="en-AU" sz="3600" dirty="0">
                <a:solidFill>
                  <a:srgbClr val="0070C0"/>
                </a:solidFill>
                <a:latin typeface="+mn-lt"/>
              </a:rPr>
              <a:t>ePhyto solution</a:t>
            </a:r>
            <a:endParaRPr lang="en-US" sz="3600" dirty="0">
              <a:solidFill>
                <a:srgbClr val="0070C0"/>
              </a:solidFill>
              <a:latin typeface="+mn-lt"/>
            </a:endParaRPr>
          </a:p>
        </p:txBody>
      </p:sp>
      <p:grpSp>
        <p:nvGrpSpPr>
          <p:cNvPr id="4" name="Group 12"/>
          <p:cNvGrpSpPr>
            <a:grpSpLocks/>
          </p:cNvGrpSpPr>
          <p:nvPr/>
        </p:nvGrpSpPr>
        <p:grpSpPr bwMode="auto">
          <a:xfrm>
            <a:off x="1988607" y="914401"/>
            <a:ext cx="8498418" cy="5080456"/>
            <a:chOff x="612295" y="1397000"/>
            <a:chExt cx="10891951" cy="5092700"/>
          </a:xfrm>
        </p:grpSpPr>
        <p:grpSp>
          <p:nvGrpSpPr>
            <p:cNvPr id="5" name="Group 78"/>
            <p:cNvGrpSpPr>
              <a:grpSpLocks/>
            </p:cNvGrpSpPr>
            <p:nvPr/>
          </p:nvGrpSpPr>
          <p:grpSpPr bwMode="auto">
            <a:xfrm>
              <a:off x="612295" y="1397000"/>
              <a:ext cx="10891951" cy="5092700"/>
              <a:chOff x="-83275" y="674531"/>
              <a:chExt cx="9170816" cy="4905299"/>
            </a:xfrm>
          </p:grpSpPr>
          <p:grpSp>
            <p:nvGrpSpPr>
              <p:cNvPr id="11" name="Rounded Rectangle 79"/>
              <p:cNvGrpSpPr>
                <a:grpSpLocks/>
              </p:cNvGrpSpPr>
              <p:nvPr/>
            </p:nvGrpSpPr>
            <p:grpSpPr bwMode="auto">
              <a:xfrm>
                <a:off x="3178336" y="1579748"/>
                <a:ext cx="2776931" cy="4000081"/>
                <a:chOff x="3644900" y="2336800"/>
                <a:chExt cx="2679700" cy="4152900"/>
              </a:xfrm>
            </p:grpSpPr>
            <p:pic>
              <p:nvPicPr>
                <p:cNvPr id="49" name="Rounded Rectangle 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2336800"/>
                  <a:ext cx="26797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9"/>
                <p:cNvSpPr txBox="1">
                  <a:spLocks noChangeArrowheads="1"/>
                </p:cNvSpPr>
                <p:nvPr/>
              </p:nvSpPr>
              <p:spPr bwMode="auto">
                <a:xfrm>
                  <a:off x="3795414" y="2492444"/>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pic>
            <p:nvPicPr>
              <p:cNvPr id="12" name="Picture 2" descr="C:\Users\Abject-3D\Desktop\VMWare Files\FINAL diagrams\Basic Virtualization\3D PNGs\DGRM_Datacenter_VI_Q408_Comm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713" y="2313708"/>
                <a:ext cx="1263438" cy="211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Rounded Rectangle 81"/>
              <p:cNvGrpSpPr>
                <a:grpSpLocks/>
              </p:cNvGrpSpPr>
              <p:nvPr/>
            </p:nvGrpSpPr>
            <p:grpSpPr bwMode="auto">
              <a:xfrm>
                <a:off x="19741" y="1567516"/>
                <a:ext cx="2776931" cy="4012314"/>
                <a:chOff x="596900" y="2324100"/>
                <a:chExt cx="2679700" cy="4165600"/>
              </a:xfrm>
            </p:grpSpPr>
            <p:pic>
              <p:nvPicPr>
                <p:cNvPr id="47" name="Rounded Rectangle 8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2324100"/>
                  <a:ext cx="26797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nvSpPr>
              <p:spPr bwMode="auto">
                <a:xfrm>
                  <a:off x="748058"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grpSp>
            <p:nvGrpSpPr>
              <p:cNvPr id="14" name="Rounded Rectangle 82"/>
              <p:cNvGrpSpPr>
                <a:grpSpLocks/>
              </p:cNvGrpSpPr>
              <p:nvPr/>
            </p:nvGrpSpPr>
            <p:grpSpPr bwMode="auto">
              <a:xfrm>
                <a:off x="6297449" y="1567516"/>
                <a:ext cx="2790092" cy="4012314"/>
                <a:chOff x="6654800" y="2324100"/>
                <a:chExt cx="2692400" cy="4165600"/>
              </a:xfrm>
            </p:grpSpPr>
            <p:pic>
              <p:nvPicPr>
                <p:cNvPr id="45" name="Rounded Rectangle 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800" y="2324100"/>
                  <a:ext cx="2692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6"/>
                <p:cNvSpPr txBox="1">
                  <a:spLocks noChangeArrowheads="1"/>
                </p:cNvSpPr>
                <p:nvPr/>
              </p:nvSpPr>
              <p:spPr bwMode="auto">
                <a:xfrm>
                  <a:off x="6810223"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sp>
            <p:nvSpPr>
              <p:cNvPr id="15" name="Rounded Rectangle 14">
                <a:extLst/>
              </p:cNvPr>
              <p:cNvSpPr/>
              <p:nvPr/>
            </p:nvSpPr>
            <p:spPr>
              <a:xfrm>
                <a:off x="3200399" y="674531"/>
                <a:ext cx="2743200" cy="8217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6F8F8"/>
                    </a:solidFill>
                    <a:latin typeface="Georgia" panose="02040502050405020303" pitchFamily="18" charset="0"/>
                  </a:rPr>
                  <a:t>UNICC</a:t>
                </a:r>
                <a:endParaRPr lang="en-CA" sz="2400" b="1" dirty="0">
                  <a:solidFill>
                    <a:srgbClr val="F6F8F8"/>
                  </a:solidFill>
                  <a:latin typeface="Georgia" panose="02040502050405020303" pitchFamily="18" charset="0"/>
                </a:endParaRPr>
              </a:p>
            </p:txBody>
          </p:sp>
          <p:sp>
            <p:nvSpPr>
              <p:cNvPr id="16" name="Rounded Rectangle 15">
                <a:extLst/>
              </p:cNvPr>
              <p:cNvSpPr/>
              <p:nvPr/>
            </p:nvSpPr>
            <p:spPr>
              <a:xfrm>
                <a:off x="42472" y="674531"/>
                <a:ext cx="2743200"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6F8F8"/>
                    </a:solidFill>
                    <a:latin typeface="Georgia" panose="02040502050405020303" pitchFamily="18" charset="0"/>
                  </a:rPr>
                  <a:t>Countries with National Systems</a:t>
                </a:r>
                <a:endParaRPr lang="en-CA" b="1" dirty="0">
                  <a:solidFill>
                    <a:srgbClr val="F6F8F8"/>
                  </a:solidFill>
                  <a:latin typeface="Georgia" panose="02040502050405020303" pitchFamily="18" charset="0"/>
                </a:endParaRPr>
              </a:p>
            </p:txBody>
          </p:sp>
          <p:sp>
            <p:nvSpPr>
              <p:cNvPr id="17" name="Rounded Rectangle 16">
                <a:extLst/>
              </p:cNvPr>
              <p:cNvSpPr/>
              <p:nvPr/>
            </p:nvSpPr>
            <p:spPr>
              <a:xfrm>
                <a:off x="6324600" y="674531"/>
                <a:ext cx="2743200"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6F8F8"/>
                    </a:solidFill>
                    <a:latin typeface="Georgia" panose="02040502050405020303" pitchFamily="18" charset="0"/>
                  </a:rPr>
                  <a:t>GeNS Countries</a:t>
                </a:r>
                <a:endParaRPr lang="en-CA" b="1" dirty="0">
                  <a:solidFill>
                    <a:srgbClr val="F6F8F8"/>
                  </a:solidFill>
                  <a:latin typeface="Georgia" panose="02040502050405020303" pitchFamily="18" charset="0"/>
                </a:endParaRPr>
              </a:p>
            </p:txBody>
          </p:sp>
          <p:pic>
            <p:nvPicPr>
              <p:cNvPr id="18" name="Picture 86" descr="VMW-ICON-Android-Phon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787236"/>
                <a:ext cx="712416" cy="9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p:cNvPr>
              <p:cNvSpPr txBox="1"/>
              <p:nvPr/>
            </p:nvSpPr>
            <p:spPr>
              <a:xfrm>
                <a:off x="7365554" y="2042927"/>
                <a:ext cx="1169639"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Ghana</a:t>
                </a:r>
                <a:endParaRPr lang="en-CA" dirty="0">
                  <a:solidFill>
                    <a:srgbClr val="F6F8F8">
                      <a:lumMod val="95000"/>
                    </a:srgbClr>
                  </a:solidFill>
                  <a:latin typeface="Georgia" panose="02040502050405020303" pitchFamily="18" charset="0"/>
                </a:endParaRPr>
              </a:p>
            </p:txBody>
          </p:sp>
          <p:pic>
            <p:nvPicPr>
              <p:cNvPr id="20" name="Picture 88" descr="VMW-ICON-MacBook.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0"/>
                <a:ext cx="963892" cy="98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p:cNvPr>
              <p:cNvSpPr txBox="1"/>
              <p:nvPr/>
            </p:nvSpPr>
            <p:spPr>
              <a:xfrm>
                <a:off x="7477839" y="3263006"/>
                <a:ext cx="1067670" cy="687650"/>
              </a:xfrm>
              <a:prstGeom prst="rect">
                <a:avLst/>
              </a:prstGeom>
              <a:noFill/>
            </p:spPr>
            <p:txBody>
              <a:bodyPr>
                <a:spAutoFit/>
              </a:bodyPr>
              <a:lstStyle/>
              <a:p>
                <a:pPr algn="ctr">
                  <a:defRPr/>
                </a:pPr>
                <a:r>
                  <a:rPr lang="en-US" dirty="0">
                    <a:solidFill>
                      <a:srgbClr val="F6F8F8">
                        <a:lumMod val="95000"/>
                      </a:srgbClr>
                    </a:solidFill>
                    <a:latin typeface="Georgia" panose="02040502050405020303" pitchFamily="18" charset="0"/>
                  </a:rPr>
                  <a:t>Sri Lanka</a:t>
                </a:r>
                <a:endParaRPr lang="en-CA" dirty="0">
                  <a:solidFill>
                    <a:srgbClr val="F6F8F8">
                      <a:lumMod val="95000"/>
                    </a:srgbClr>
                  </a:solidFill>
                  <a:latin typeface="Georgia" panose="02040502050405020303" pitchFamily="18" charset="0"/>
                </a:endParaRPr>
              </a:p>
            </p:txBody>
          </p:sp>
          <p:pic>
            <p:nvPicPr>
              <p:cNvPr id="22" name="Picture 42" descr="ICON_Desktop_Q3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550" y="1853874"/>
                <a:ext cx="728663" cy="7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971800"/>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ICON_Laptop_Q3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4301727"/>
                <a:ext cx="755650" cy="82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4129" y="4311184"/>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p:cNvPr>
              <p:cNvSpPr txBox="1"/>
              <p:nvPr/>
            </p:nvSpPr>
            <p:spPr>
              <a:xfrm>
                <a:off x="7449623" y="4556831"/>
                <a:ext cx="1402447" cy="356599"/>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Myanmar</a:t>
                </a:r>
                <a:endParaRPr lang="en-CA" dirty="0">
                  <a:solidFill>
                    <a:srgbClr val="F6F8F8">
                      <a:lumMod val="95000"/>
                    </a:srgbClr>
                  </a:solidFill>
                  <a:latin typeface="Georgia" panose="02040502050405020303" pitchFamily="18" charset="0"/>
                </a:endParaRPr>
              </a:p>
            </p:txBody>
          </p:sp>
          <p:sp>
            <p:nvSpPr>
              <p:cNvPr id="27" name="TextBox 26">
                <a:extLst/>
              </p:cNvPr>
              <p:cNvSpPr txBox="1"/>
              <p:nvPr/>
            </p:nvSpPr>
            <p:spPr>
              <a:xfrm>
                <a:off x="-83275" y="4290170"/>
                <a:ext cx="2067650"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United States</a:t>
                </a:r>
                <a:endParaRPr lang="en-CA" dirty="0">
                  <a:solidFill>
                    <a:srgbClr val="F6F8F8">
                      <a:lumMod val="95000"/>
                    </a:srgbClr>
                  </a:solidFill>
                  <a:latin typeface="Georgia" panose="02040502050405020303" pitchFamily="18" charset="0"/>
                </a:endParaRPr>
              </a:p>
            </p:txBody>
          </p:sp>
          <p:sp>
            <p:nvSpPr>
              <p:cNvPr id="28" name="TextBox 27">
                <a:extLst/>
              </p:cNvPr>
              <p:cNvSpPr txBox="1"/>
              <p:nvPr/>
            </p:nvSpPr>
            <p:spPr>
              <a:xfrm>
                <a:off x="158300" y="1992601"/>
                <a:ext cx="1429594"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Argentina</a:t>
                </a:r>
                <a:endParaRPr lang="en-CA" dirty="0">
                  <a:solidFill>
                    <a:srgbClr val="F6F8F8">
                      <a:lumMod val="95000"/>
                    </a:srgbClr>
                  </a:solidFill>
                  <a:latin typeface="Georgia" panose="02040502050405020303" pitchFamily="18" charset="0"/>
                </a:endParaRPr>
              </a:p>
            </p:txBody>
          </p:sp>
          <p:sp>
            <p:nvSpPr>
              <p:cNvPr id="29" name="TextBox 28">
                <a:extLst/>
              </p:cNvPr>
              <p:cNvSpPr txBox="1"/>
              <p:nvPr/>
            </p:nvSpPr>
            <p:spPr>
              <a:xfrm>
                <a:off x="180271" y="2911655"/>
                <a:ext cx="1286469" cy="687650"/>
              </a:xfrm>
              <a:prstGeom prst="rect">
                <a:avLst/>
              </a:prstGeom>
              <a:noFill/>
            </p:spPr>
            <p:txBody>
              <a:bodyPr>
                <a:spAutoFit/>
              </a:bodyPr>
              <a:lstStyle/>
              <a:p>
                <a:pPr algn="ctr">
                  <a:defRPr/>
                </a:pPr>
                <a:r>
                  <a:rPr lang="en-US" dirty="0">
                    <a:solidFill>
                      <a:srgbClr val="F6F8F8">
                        <a:lumMod val="95000"/>
                      </a:srgbClr>
                    </a:solidFill>
                    <a:latin typeface="Georgia" panose="02040502050405020303" pitchFamily="18" charset="0"/>
                  </a:rPr>
                  <a:t>New Zealand</a:t>
                </a:r>
                <a:endParaRPr lang="en-CA" dirty="0">
                  <a:solidFill>
                    <a:srgbClr val="F6F8F8">
                      <a:lumMod val="95000"/>
                    </a:srgbClr>
                  </a:solidFill>
                  <a:latin typeface="Georgia" panose="02040502050405020303" pitchFamily="18" charset="0"/>
                </a:endParaRPr>
              </a:p>
            </p:txBody>
          </p:sp>
          <p:cxnSp>
            <p:nvCxnSpPr>
              <p:cNvPr id="30" name="Straight Arrow Connector 29">
                <a:extLst/>
              </p:cNvPr>
              <p:cNvCxnSpPr/>
              <p:nvPr/>
            </p:nvCxnSpPr>
            <p:spPr>
              <a:xfrm>
                <a:off x="2376487" y="2241769"/>
                <a:ext cx="1166813" cy="454533"/>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1" name="Straight Arrow Connector 30">
                <a:extLst/>
              </p:cNvPr>
              <p:cNvCxnSpPr/>
              <p:nvPr/>
            </p:nvCxnSpPr>
            <p:spPr>
              <a:xfrm flipV="1">
                <a:off x="2376487" y="3461266"/>
                <a:ext cx="1166813"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2" name="Straight Arrow Connector 31">
                <a:extLst/>
              </p:cNvPr>
              <p:cNvCxnSpPr/>
              <p:nvPr/>
            </p:nvCxnSpPr>
            <p:spPr>
              <a:xfrm flipV="1">
                <a:off x="2514600" y="4032129"/>
                <a:ext cx="1143000" cy="72493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p:cNvPr>
              <p:cNvCxnSpPr/>
              <p:nvPr/>
            </p:nvCxnSpPr>
            <p:spPr>
              <a:xfrm flipH="1">
                <a:off x="5638800" y="2241769"/>
                <a:ext cx="1155331" cy="681592"/>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p:cNvPr>
              <p:cNvCxnSpPr/>
              <p:nvPr/>
            </p:nvCxnSpPr>
            <p:spPr>
              <a:xfrm flipH="1" flipV="1">
                <a:off x="5638800" y="3407256"/>
                <a:ext cx="1143000"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5" name="Straight Arrow Connector 34">
                <a:extLst/>
              </p:cNvPr>
              <p:cNvCxnSpPr/>
              <p:nvPr/>
            </p:nvCxnSpPr>
            <p:spPr>
              <a:xfrm flipH="1" flipV="1">
                <a:off x="5638800" y="3863551"/>
                <a:ext cx="1155329" cy="893509"/>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36" name="Picture 104"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533095"/>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5" descr="VMW_ICON_Lock_2D(F).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3287925"/>
                <a:ext cx="240336" cy="3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 descr="VMW_ICON_Lock_2D(F).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70878" y="4000824"/>
                <a:ext cx="201773" cy="31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7"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2239398"/>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8"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3260407"/>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9"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4202909"/>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0"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74204" y="1982793"/>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1"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94884" y="325548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2"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41971" y="449686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4"/>
            <p:cNvSpPr txBox="1">
              <a:spLocks noChangeArrowheads="1"/>
            </p:cNvSpPr>
            <p:nvPr/>
          </p:nvSpPr>
          <p:spPr bwMode="auto">
            <a:xfrm>
              <a:off x="5022369" y="4076551"/>
              <a:ext cx="806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dirty="0">
                  <a:solidFill>
                    <a:srgbClr val="F6F8F8"/>
                  </a:solidFill>
                  <a:latin typeface="Calibri" panose="020F0502020204030204" pitchFamily="34" charset="0"/>
                </a:rPr>
                <a:t>Hub</a:t>
              </a:r>
              <a:endParaRPr lang="en-CA" altLang="en-US" sz="1800" dirty="0">
                <a:solidFill>
                  <a:srgbClr val="F6F8F8"/>
                </a:solidFill>
                <a:latin typeface="Calibri" panose="020F0502020204030204" pitchFamily="34" charset="0"/>
              </a:endParaRPr>
            </a:p>
          </p:txBody>
        </p:sp>
        <p:pic>
          <p:nvPicPr>
            <p:cNvPr id="7" name="Picture 41" descr="ICON_Datacenter_wStorage_1up_Q40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534" y="3586664"/>
              <a:ext cx="659791" cy="129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p:cNvPr>
            <p:cNvCxnSpPr/>
            <p:nvPr/>
          </p:nvCxnSpPr>
          <p:spPr bwMode="auto">
            <a:xfrm flipH="1">
              <a:off x="6135076" y="4245253"/>
              <a:ext cx="702874" cy="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p:nvSpPr>
          <p:spPr bwMode="auto">
            <a:xfrm>
              <a:off x="6631008" y="4077639"/>
              <a:ext cx="10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a:solidFill>
                    <a:srgbClr val="F6F8F8"/>
                  </a:solidFill>
                  <a:latin typeface="Calibri" panose="020F0502020204030204" pitchFamily="34" charset="0"/>
                </a:rPr>
                <a:t>GeNS</a:t>
              </a:r>
              <a:endParaRPr lang="en-CA" altLang="en-US" sz="1800">
                <a:solidFill>
                  <a:srgbClr val="F6F8F8"/>
                </a:solidFill>
                <a:latin typeface="Calibri" panose="020F0502020204030204" pitchFamily="34" charset="0"/>
              </a:endParaRPr>
            </a:p>
          </p:txBody>
        </p:sp>
      </p:grpSp>
    </p:spTree>
    <p:extLst>
      <p:ext uri="{BB962C8B-B14F-4D97-AF65-F5344CB8AC3E}">
        <p14:creationId xmlns:p14="http://schemas.microsoft.com/office/powerpoint/2010/main" val="210336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77902" y="109366"/>
            <a:ext cx="10810875" cy="535953"/>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0070C0"/>
                </a:solidFill>
                <a:latin typeface="+mn-lt"/>
                <a:ea typeface="Roboto" charset="0"/>
                <a:cs typeface="Roboto" charset="0"/>
              </a:rPr>
              <a:t>What is an ePhyto?</a:t>
            </a:r>
          </a:p>
        </p:txBody>
      </p:sp>
      <p:pic>
        <p:nvPicPr>
          <p:cNvPr id="2150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902" y="1368425"/>
            <a:ext cx="9349851" cy="49370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854239" y="1340552"/>
            <a:ext cx="4239690" cy="781050"/>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5551956" y="1288186"/>
            <a:ext cx="6278254" cy="2262433"/>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a:off x="4872039" y="1492078"/>
            <a:ext cx="756778" cy="23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1511"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902" y="1368425"/>
            <a:ext cx="5877223" cy="21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8954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txBox="1">
            <a:spLocks/>
          </p:cNvSpPr>
          <p:nvPr/>
        </p:nvSpPr>
        <p:spPr>
          <a:xfrm>
            <a:off x="688220" y="172410"/>
            <a:ext cx="10525125" cy="461914"/>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0070C0"/>
                </a:solidFill>
                <a:latin typeface="+mn-lt"/>
                <a:ea typeface="Roboto" charset="0"/>
                <a:cs typeface="Roboto" charset="0"/>
              </a:rPr>
              <a:t>Paper Representations</a:t>
            </a:r>
          </a:p>
        </p:txBody>
      </p:sp>
      <p:sp>
        <p:nvSpPr>
          <p:cNvPr id="23555" name="Title 10"/>
          <p:cNvSpPr txBox="1">
            <a:spLocks/>
          </p:cNvSpPr>
          <p:nvPr/>
        </p:nvSpPr>
        <p:spPr bwMode="auto">
          <a:xfrm>
            <a:off x="457200" y="1298971"/>
            <a:ext cx="11566689"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1600" b="1" dirty="0">
                <a:solidFill>
                  <a:schemeClr val="tx2"/>
                </a:solidFill>
                <a:latin typeface="Georgia" panose="02040502050405020303" pitchFamily="18" charset="0"/>
              </a:rPr>
              <a:t>     </a:t>
            </a:r>
            <a:r>
              <a:rPr lang="en-US" altLang="en-US" sz="2000" b="1" dirty="0">
                <a:solidFill>
                  <a:schemeClr val="tx2"/>
                </a:solidFill>
                <a:latin typeface="+mn-lt"/>
              </a:rPr>
              <a:t>Argentina certificate (from their system)              Same certificate received from Argentina via ePhyto in US </a:t>
            </a:r>
          </a:p>
        </p:txBody>
      </p:sp>
      <p:pic>
        <p:nvPicPr>
          <p:cNvPr id="2355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0092" y="1874470"/>
            <a:ext cx="4267200" cy="416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700608"/>
            <a:ext cx="3328743" cy="46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7"/>
          <p:cNvSpPr txBox="1">
            <a:spLocks noChangeArrowheads="1"/>
          </p:cNvSpPr>
          <p:nvPr/>
        </p:nvSpPr>
        <p:spPr bwMode="auto">
          <a:xfrm>
            <a:off x="6118895" y="6327560"/>
            <a:ext cx="60425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2000" dirty="0">
                <a:solidFill>
                  <a:srgbClr val="0070C0"/>
                </a:solidFill>
                <a:latin typeface="+mn-lt"/>
              </a:rPr>
              <a:t>Standardized format leads to easier document review</a:t>
            </a:r>
          </a:p>
        </p:txBody>
      </p:sp>
      <p:cxnSp>
        <p:nvCxnSpPr>
          <p:cNvPr id="15" name="Straight Arrow Connector 14"/>
          <p:cNvCxnSpPr/>
          <p:nvPr/>
        </p:nvCxnSpPr>
        <p:spPr>
          <a:xfrm>
            <a:off x="4958652" y="2558886"/>
            <a:ext cx="9921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34792"/>
      </p:ext>
    </p:extLst>
  </p:cSld>
  <p:clrMapOvr>
    <a:masterClrMapping/>
  </p:clrMapOvr>
  <p:transition/>
</p:sld>
</file>

<file path=ppt/theme/theme1.xml><?xml version="1.0" encoding="utf-8"?>
<a:theme xmlns:a="http://schemas.openxmlformats.org/drawingml/2006/main" name="COVER">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2.xml><?xml version="1.0" encoding="utf-8"?>
<a:theme xmlns:a="http://schemas.openxmlformats.org/drawingml/2006/main" name="Internal scree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CBDC8CD110D04ABC7511BE938A72AA" ma:contentTypeVersion="0" ma:contentTypeDescription="Create a new document." ma:contentTypeScope="" ma:versionID="e50e8d7655074db856c56969a59add03">
  <xsd:schema xmlns:xsd="http://www.w3.org/2001/XMLSchema" xmlns:xs="http://www.w3.org/2001/XMLSchema" xmlns:p="http://schemas.microsoft.com/office/2006/metadata/properties" xmlns:ns2="a3b9c205-ff93-4b66-a73e-1385ea8adb4a" targetNamespace="http://schemas.microsoft.com/office/2006/metadata/properties" ma:root="true" ma:fieldsID="9c741031a58b53a13146b7fc8cce4652" ns2:_="">
    <xsd:import namespace="a3b9c205-ff93-4b66-a73e-1385ea8adb4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9c205-ff93-4b66-a73e-1385ea8adb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3b9c205-ff93-4b66-a73e-1385ea8adb4a">FAO42-1499232794-14</_dlc_DocId>
    <_dlc_DocIdUrl xmlns="a3b9c205-ff93-4b66-a73e-1385ea8adb4a">
      <Url>https://workspace.fao.org/so/so1/_layouts/15/DocIdRedir.aspx?ID=FAO42-1499232794-14</Url>
      <Description>FAO42-1499232794-14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6D7DBF-6A2A-4301-9E2D-71C73E514E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9c205-ff93-4b66-a73e-1385ea8adb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6D1CDB-15D1-4C85-BFBF-7D1270C6F64A}">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3b9c205-ff93-4b66-a73e-1385ea8adb4a"/>
    <ds:schemaRef ds:uri="http://www.w3.org/XML/1998/namespace"/>
  </ds:schemaRefs>
</ds:datastoreItem>
</file>

<file path=customXml/itemProps3.xml><?xml version="1.0" encoding="utf-8"?>
<ds:datastoreItem xmlns:ds="http://schemas.openxmlformats.org/officeDocument/2006/customXml" ds:itemID="{D2323DA9-710D-4C08-8632-E1243AEA8C25}">
  <ds:schemaRefs>
    <ds:schemaRef ds:uri="http://schemas.microsoft.com/sharepoint/events"/>
  </ds:schemaRefs>
</ds:datastoreItem>
</file>

<file path=customXml/itemProps4.xml><?xml version="1.0" encoding="utf-8"?>
<ds:datastoreItem xmlns:ds="http://schemas.openxmlformats.org/officeDocument/2006/customXml" ds:itemID="{817D6E9B-5D26-4766-B035-13FA946D28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FAO_SDGs_PPT_template_16_9</Template>
  <TotalTime>278</TotalTime>
  <Words>1149</Words>
  <Application>Microsoft Office PowerPoint</Application>
  <PresentationFormat>Widescreen</PresentationFormat>
  <Paragraphs>119</Paragraphs>
  <Slides>19</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.AppleSystemUIFont</vt:lpstr>
      <vt:lpstr>Arial</vt:lpstr>
      <vt:lpstr>Arial Unicode MS</vt:lpstr>
      <vt:lpstr>Calibri</vt:lpstr>
      <vt:lpstr>Calibri Light</vt:lpstr>
      <vt:lpstr>Courier New</vt:lpstr>
      <vt:lpstr>Georgia</vt:lpstr>
      <vt:lpstr>Gotham Light</vt:lpstr>
      <vt:lpstr>Roboto</vt:lpstr>
      <vt:lpstr>Roboto Light</vt:lpstr>
      <vt:lpstr>Roboto Regular</vt:lpstr>
      <vt:lpstr>Wingdings</vt:lpstr>
      <vt:lpstr>COVER</vt:lpstr>
      <vt:lpstr>Internal screen</vt:lpstr>
      <vt:lpstr>IPPC ePhyto Solution</vt:lpstr>
      <vt:lpstr>The IPPC ePhyto Solution - Background</vt:lpstr>
      <vt:lpstr>The IPPC ePhyto Solution - Background</vt:lpstr>
      <vt:lpstr>Why ePhyto?</vt:lpstr>
      <vt:lpstr>The ePhyto solution</vt:lpstr>
      <vt:lpstr>The IPPC ePhyto Solution</vt:lpstr>
      <vt:lpstr>ePhyto solution</vt:lpstr>
      <vt:lpstr>PowerPoint Presentation</vt:lpstr>
      <vt:lpstr>PowerPoint Presentation</vt:lpstr>
      <vt:lpstr>Country Participation – Hub and GeNS May 2021</vt:lpstr>
      <vt:lpstr>The IPPC ePhyto Solution</vt:lpstr>
      <vt:lpstr>Continued Success Depends on Collaboration</vt:lpstr>
      <vt:lpstr>Channel Delegation </vt:lpstr>
      <vt:lpstr>Channel Forwarding</vt:lpstr>
      <vt:lpstr>The IPPC ePhyto Solution – The ePhyto Hub </vt:lpstr>
      <vt:lpstr>The IPPC ePhyto Solution – GeNS </vt:lpstr>
      <vt:lpstr>www.ephytoexchange.org</vt:lpstr>
      <vt:lpstr>What’s Next with ePhyto?</vt:lpstr>
      <vt:lpstr>Thank you</vt:lpstr>
    </vt:vector>
  </TitlesOfParts>
  <Manager/>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Giovannini, Cristiana (AGAH)</dc:creator>
  <cp:keywords/>
  <dc:description/>
  <cp:lastModifiedBy>Nicora, Natalie (NSP)</cp:lastModifiedBy>
  <cp:revision>12</cp:revision>
  <cp:lastPrinted>2018-12-10T09:55:32Z</cp:lastPrinted>
  <dcterms:created xsi:type="dcterms:W3CDTF">2019-07-18T08:44:31Z</dcterms:created>
  <dcterms:modified xsi:type="dcterms:W3CDTF">2021-06-28T09:42:54Z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0x01010079CBDC8CD110D04ABC7511BE938A72AA</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ies>
</file>