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0" r:id="rId3"/>
    <p:sldId id="322" r:id="rId4"/>
    <p:sldId id="257" r:id="rId5"/>
    <p:sldId id="318" r:id="rId6"/>
    <p:sldId id="308" r:id="rId7"/>
    <p:sldId id="307" r:id="rId8"/>
    <p:sldId id="274" r:id="rId9"/>
    <p:sldId id="321" r:id="rId10"/>
    <p:sldId id="312" r:id="rId11"/>
    <p:sldId id="313" r:id="rId12"/>
    <p:sldId id="314" r:id="rId13"/>
    <p:sldId id="310" r:id="rId14"/>
    <p:sldId id="317" r:id="rId15"/>
    <p:sldId id="315" r:id="rId16"/>
    <p:sldId id="309" r:id="rId17"/>
    <p:sldId id="311" r:id="rId18"/>
    <p:sldId id="271" r:id="rId19"/>
    <p:sldId id="293" r:id="rId20"/>
    <p:sldId id="316" r:id="rId21"/>
    <p:sldId id="319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ather Cumming" initials="HC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73988" autoAdjust="0"/>
  </p:normalViewPr>
  <p:slideViewPr>
    <p:cSldViewPr>
      <p:cViewPr varScale="1">
        <p:scale>
          <a:sx n="77" d="100"/>
          <a:sy n="77" d="100"/>
        </p:scale>
        <p:origin x="179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E689A1-270B-4306-A768-AFE66C230438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B4A48A-FA02-47BD-A43E-4F0D4825F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99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317DFC3-E440-43FC-B188-688EF37C8E4E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AA10C2-F2B5-4C74-A860-4A90429E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2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8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4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90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53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8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63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60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80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99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0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19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49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5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418171-8C20-4D0A-BEA5-4B62716DFA92}" type="slidenum">
              <a:rPr lang="en-CA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463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418171-8C20-4D0A-BEA5-4B62716DFA92}" type="slidenum">
              <a:rPr lang="en-CA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0743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6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3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9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A10C2-F2B5-4C74-A860-4A90429E9E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7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10415-742A-4C7C-91E5-5162348CC4EF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3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1D3C33-E3AF-42B9-9498-5B2DCE15706D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2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F9FD4-A1DC-49FF-B032-39A28F540411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5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4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124D2-F7C1-44DA-98B2-84B5DEFE9FE0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8AE9E-E42A-4ED7-87AD-F7970803D53F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8CE0A-EAF2-47C3-A301-42B35020DD90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9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989EE-D4FF-48C2-A726-6D05C2CE483C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5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A89B3-96AA-41FD-AD80-47DE0E6C7788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0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CC37F-84F6-4DBE-A8CF-9F781AC134C5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8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728F0-02F9-4C29-AAEE-AD6CDF259D5A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3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5E9C7-D2C5-4D03-AE4D-CC1D6D5A4390}" type="slidenum">
              <a:rPr lang="en-C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ippc.int/en/countries/united-states-of-america/pestreports/2021/04/lissachatina-fulica-formally-achatina-fulica-giant-african-snail-aphis-removes-zone-g-from-the-list-of-regulated-areas/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5" Type="http://schemas.openxmlformats.org/officeDocument/2006/relationships/hyperlink" Target="https://www.pestalerts.org/official-pest-report/lissachatina-fulica-formally-achatina-fulica-giant-african-snail-aphis-2" TargetMode="Externa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hyperlink" Target="mailto:Stephanie.Bloem@NAPPO.org" TargetMode="External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://www.pestalerts.org/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0F97-6063-4B90-8A37-B04E45C47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587" y="990600"/>
            <a:ext cx="9506712" cy="127946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How NAPPO member countries meet their IPPC National Reporting “pest” Obligations - NROs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FE717-38DB-499D-BF7A-ADE7EF28B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987" y="3306024"/>
            <a:ext cx="9201912" cy="2056422"/>
          </a:xfrm>
        </p:spPr>
        <p:txBody>
          <a:bodyPr>
            <a:normAutofit fontScale="77500" lnSpcReduction="20000"/>
          </a:bodyPr>
          <a:lstStyle/>
          <a:p>
            <a:r>
              <a:rPr lang="en-US" sz="3100" b="1" i="1" dirty="0"/>
              <a:t>Stephanie Bloem</a:t>
            </a:r>
            <a:r>
              <a:rPr lang="en-US" dirty="0"/>
              <a:t>, North American Plant Protection Organization</a:t>
            </a:r>
          </a:p>
          <a:p>
            <a:endParaRPr lang="en-US" dirty="0"/>
          </a:p>
          <a:p>
            <a:r>
              <a:rPr lang="en-US" dirty="0"/>
              <a:t>2021 IPPC Virtual Regional Workshop for Africa</a:t>
            </a:r>
          </a:p>
          <a:p>
            <a:r>
              <a:rPr lang="en-US" dirty="0"/>
              <a:t>Theme – International Year of Plant Health Legacy</a:t>
            </a:r>
          </a:p>
          <a:p>
            <a:r>
              <a:rPr lang="en-US" dirty="0"/>
              <a:t>Day 4 – Friday, September 24, 2021</a:t>
            </a:r>
          </a:p>
          <a:p>
            <a:r>
              <a:rPr lang="en-US" b="1" dirty="0"/>
              <a:t>Agenda item 7.3</a:t>
            </a:r>
          </a:p>
        </p:txBody>
      </p:sp>
      <p:pic>
        <p:nvPicPr>
          <p:cNvPr id="6" name="Picture 5" descr="NAPPOLogowith%20names">
            <a:extLst>
              <a:ext uri="{FF2B5EF4-FFF2-40B4-BE49-F238E27FC236}">
                <a16:creationId xmlns:a16="http://schemas.microsoft.com/office/drawing/2014/main" id="{B800C024-1D07-481C-8C9D-56968DA5203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5735636"/>
            <a:ext cx="3838575" cy="66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91562-5979-47A5-B751-F1BBFF574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712" y="5576652"/>
            <a:ext cx="2495550" cy="97843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ECCFC6A-5419-4EB2-A20B-1162E1B01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4"/>
    </mc:Choice>
    <mc:Fallback xmlns="">
      <p:transition spd="slow" advTm="3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87EFF9C-5F0D-448F-9F7A-AD7F8D483387}"/>
              </a:ext>
            </a:extLst>
          </p:cNvPr>
          <p:cNvSpPr/>
          <p:nvPr/>
        </p:nvSpPr>
        <p:spPr>
          <a:xfrm>
            <a:off x="6356979" y="1201365"/>
            <a:ext cx="4879572" cy="4924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Official Pest Reports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05628" y="1455908"/>
            <a:ext cx="5141677" cy="461935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en-US" sz="2800" dirty="0">
                <a:latin typeface="+mj-lt"/>
              </a:rPr>
              <a:t>Developed and communicated by each NPPO</a:t>
            </a:r>
          </a:p>
          <a:p>
            <a:pPr marL="0" indent="0">
              <a:buNone/>
            </a:pPr>
            <a:r>
              <a:rPr lang="en-US" altLang="en-US" sz="2800" dirty="0">
                <a:latin typeface="+mj-lt"/>
              </a:rPr>
              <a:t> </a:t>
            </a:r>
          </a:p>
          <a:p>
            <a:r>
              <a:rPr lang="en-US" altLang="en-US" sz="2800" dirty="0">
                <a:latin typeface="+mj-lt"/>
              </a:rPr>
              <a:t>Provide the status of a quarantine significant pest</a:t>
            </a:r>
          </a:p>
          <a:p>
            <a:pPr marL="0" indent="0">
              <a:buNone/>
            </a:pPr>
            <a:endParaRPr lang="en-US" alt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May report on incursions, modification of quarantine areas, eradication or other official actions</a:t>
            </a:r>
            <a:endParaRPr lang="en-US" altLang="en-US" sz="2800" dirty="0">
              <a:latin typeface="+mj-lt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729D8DC-BBA7-476E-9EA1-1803E007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B44B292-46F9-4B03-8C0B-94C722F28DE8}"/>
              </a:ext>
            </a:extLst>
          </p:cNvPr>
          <p:cNvSpPr/>
          <p:nvPr/>
        </p:nvSpPr>
        <p:spPr>
          <a:xfrm rot="434205">
            <a:off x="6504554" y="2114441"/>
            <a:ext cx="4593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Ceratitis capitata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(Mediterranean Fruit Fly): APHIS Removes the Quarantine Area in Devore, San Bernardino County, California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810A9E-6023-4747-BF7E-EF389E765F6D}"/>
              </a:ext>
            </a:extLst>
          </p:cNvPr>
          <p:cNvSpPr/>
          <p:nvPr/>
        </p:nvSpPr>
        <p:spPr>
          <a:xfrm rot="21269136">
            <a:off x="6584569" y="3479911"/>
            <a:ext cx="4275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APHIS Takes Additional Actions to Safeguard U.S. Agriculture Against Tomato Brown Rugose Fruit Virus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DB653A-1069-4D88-832D-28501FE1424C}"/>
              </a:ext>
            </a:extLst>
          </p:cNvPr>
          <p:cNvSpPr/>
          <p:nvPr/>
        </p:nvSpPr>
        <p:spPr>
          <a:xfrm rot="537661">
            <a:off x="6812675" y="5144566"/>
            <a:ext cx="3968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Ralstonia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solanacearum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race 3 biovar 2: Eradicated from U.S. Greenhouses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77750-B982-4082-BAA8-3E9A7E1F3791}"/>
              </a:ext>
            </a:extLst>
          </p:cNvPr>
          <p:cNvSpPr txBox="1"/>
          <p:nvPr/>
        </p:nvSpPr>
        <p:spPr>
          <a:xfrm>
            <a:off x="7741155" y="125037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ld English Text MT" panose="03040902040508030806" pitchFamily="66" charset="0"/>
              </a:rPr>
              <a:t>Official Pest Reports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059BC9-FC3F-4197-83A2-B6689D481A5C}"/>
              </a:ext>
            </a:extLst>
          </p:cNvPr>
          <p:cNvCxnSpPr>
            <a:cxnSpLocks/>
          </p:cNvCxnSpPr>
          <p:nvPr/>
        </p:nvCxnSpPr>
        <p:spPr>
          <a:xfrm>
            <a:off x="6914741" y="1676400"/>
            <a:ext cx="394573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F520A83-9E0B-473C-8F29-934A2ED43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92"/>
    </mc:Choice>
    <mc:Fallback xmlns="">
      <p:transition spd="slow" advTm="4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53CAD8-8182-4117-8892-09B84A34722F}"/>
              </a:ext>
            </a:extLst>
          </p:cNvPr>
          <p:cNvSpPr/>
          <p:nvPr/>
        </p:nvSpPr>
        <p:spPr>
          <a:xfrm>
            <a:off x="6553201" y="1143002"/>
            <a:ext cx="4648199" cy="50464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Why provide OPRs?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80241" y="1510489"/>
            <a:ext cx="5314822" cy="467891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en-US" sz="2800" dirty="0">
                <a:latin typeface="+mj-lt"/>
              </a:rPr>
              <a:t>All NAPPO NPPOs are Contracting Parties to the IPPC</a:t>
            </a:r>
          </a:p>
          <a:p>
            <a:pPr marL="0" indent="0">
              <a:buNone/>
            </a:pPr>
            <a:endParaRPr lang="en-US" altLang="en-US" sz="2800" dirty="0">
              <a:latin typeface="+mj-lt"/>
            </a:endParaRPr>
          </a:p>
          <a:p>
            <a:r>
              <a:rPr lang="en-US" altLang="en-US" sz="2800" dirty="0">
                <a:latin typeface="+mj-lt"/>
              </a:rPr>
              <a:t>Sharing timely information is essential to protect from “immediate or potential danger”</a:t>
            </a:r>
          </a:p>
          <a:p>
            <a:pPr marL="0" indent="0">
              <a:buNone/>
            </a:pPr>
            <a:endParaRPr lang="en-US" alt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Timely communication fosters trust and “may” allow trade to continue</a:t>
            </a:r>
            <a:br>
              <a:rPr lang="en-GB" sz="2800" dirty="0">
                <a:latin typeface="+mj-lt"/>
              </a:rPr>
            </a:br>
            <a:endParaRPr lang="en-US" altLang="en-US" sz="2800" dirty="0">
              <a:latin typeface="+mj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A898A8-EEE1-42CD-9330-18B99CE4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F652E0-B697-47C8-9289-5BE83BF6A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398" y="1402317"/>
            <a:ext cx="3735804" cy="8836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4340E3-2391-48E2-9385-6EE57AEAD3B0}"/>
              </a:ext>
            </a:extLst>
          </p:cNvPr>
          <p:cNvSpPr/>
          <p:nvPr/>
        </p:nvSpPr>
        <p:spPr>
          <a:xfrm>
            <a:off x="6905625" y="2494215"/>
            <a:ext cx="39433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VIII 1a, 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contracting parties shall cooperate with one another to the fullest practicable extent in achieving the aims of this Convention, and shall in particular: a) cooperate in the </a:t>
            </a:r>
            <a:r>
              <a:rPr lang="en-US" i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exchange of information on plant pests, particularly the reporting of the occurrence, outbreak or spread of pests that may be of </a:t>
            </a:r>
            <a:r>
              <a:rPr lang="en-US" b="1" i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immediate or potential danger</a:t>
            </a:r>
            <a:r>
              <a:rPr lang="en-US" i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accordance with such procedures as may be established by the Commission…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(FAO, 1997)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774E86B-9E85-453B-A590-A68A5CF2B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0"/>
    </mc:Choice>
    <mc:Fallback xmlns="">
      <p:transition spd="slow" advTm="5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199" y="359525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Reporting Obligations –  example for U.S. NPPO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600" y="2057399"/>
            <a:ext cx="10363200" cy="3962399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en-US" dirty="0">
                <a:latin typeface="+mj-lt"/>
              </a:rPr>
              <a:t>USDA-APHIS-PPQ - responsible for issuing OPR</a:t>
            </a:r>
          </a:p>
          <a:p>
            <a:r>
              <a:rPr lang="en-US" altLang="en-US" dirty="0">
                <a:latin typeface="+mj-lt"/>
              </a:rPr>
              <a:t>For U.S. NPPO, the OPR is developed from </a:t>
            </a:r>
          </a:p>
          <a:p>
            <a:pPr lvl="1"/>
            <a:r>
              <a:rPr lang="en-US" altLang="en-US" sz="2800" dirty="0">
                <a:latin typeface="+mj-lt"/>
              </a:rPr>
              <a:t>state plant regulatory official (SPRO) letter or </a:t>
            </a:r>
          </a:p>
          <a:p>
            <a:pPr lvl="1"/>
            <a:r>
              <a:rPr lang="en-US" altLang="en-US" sz="2800" dirty="0">
                <a:latin typeface="+mj-lt"/>
              </a:rPr>
              <a:t>through requests approved by PPQ’s Emergency and Domestic Programs</a:t>
            </a:r>
          </a:p>
          <a:p>
            <a:r>
              <a:rPr lang="en-US" altLang="en-US" dirty="0">
                <a:latin typeface="+mj-lt"/>
              </a:rPr>
              <a:t>A sentence is added concerning pest status (terminology ISPM 8)</a:t>
            </a:r>
          </a:p>
          <a:p>
            <a:pPr lvl="1"/>
            <a:r>
              <a:rPr lang="en-US" altLang="en-US" dirty="0">
                <a:latin typeface="+mj-lt"/>
              </a:rPr>
              <a:t>Present – not widely distributed and under official control</a:t>
            </a:r>
          </a:p>
          <a:p>
            <a:pPr lvl="1"/>
            <a:r>
              <a:rPr lang="en-US" altLang="en-US" dirty="0">
                <a:latin typeface="+mj-lt"/>
              </a:rPr>
              <a:t>Present - transient</a:t>
            </a:r>
          </a:p>
          <a:p>
            <a:r>
              <a:rPr lang="en-US" altLang="en-US" dirty="0">
                <a:latin typeface="+mj-lt"/>
              </a:rPr>
              <a:t>Posted on NAPPO-PAS and manually linked to IPPC-IPP</a:t>
            </a:r>
          </a:p>
          <a:p>
            <a:pPr marL="0" indent="0">
              <a:buNone/>
            </a:pPr>
            <a:endParaRPr lang="en-US" altLang="en-US" dirty="0"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1A8E2-02FF-43EA-9EFF-7EEFC19F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3537" y="12192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D6A194E-8F5C-415D-89F3-6515CF885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03"/>
    </mc:Choice>
    <mc:Fallback xmlns="">
      <p:transition spd="slow" advTm="8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Process for Official Pest Reports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71F7D-7E2A-48B3-98FE-0CC1A649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iamond 16">
            <a:extLst>
              <a:ext uri="{FF2B5EF4-FFF2-40B4-BE49-F238E27FC236}">
                <a16:creationId xmlns:a16="http://schemas.microsoft.com/office/drawing/2014/main" id="{9E97B167-5CD2-4543-A47B-73D5B7A52E12}"/>
              </a:ext>
            </a:extLst>
          </p:cNvPr>
          <p:cNvSpPr/>
          <p:nvPr/>
        </p:nvSpPr>
        <p:spPr>
          <a:xfrm>
            <a:off x="6084689" y="2671820"/>
            <a:ext cx="1802950" cy="1167906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F8528F-7978-4680-B675-437F0C8BA09F}"/>
              </a:ext>
            </a:extLst>
          </p:cNvPr>
          <p:cNvCxnSpPr>
            <a:cxnSpLocks/>
            <a:stCxn id="19" idx="3"/>
            <a:endCxn id="17" idx="1"/>
          </p:cNvCxnSpPr>
          <p:nvPr/>
        </p:nvCxnSpPr>
        <p:spPr>
          <a:xfrm flipV="1">
            <a:off x="5626556" y="3255773"/>
            <a:ext cx="458133" cy="15243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5DC22C2-6CF0-4B96-82B3-65FF86046060}"/>
              </a:ext>
            </a:extLst>
          </p:cNvPr>
          <p:cNvSpPr txBox="1"/>
          <p:nvPr/>
        </p:nvSpPr>
        <p:spPr>
          <a:xfrm>
            <a:off x="4019035" y="2869597"/>
            <a:ext cx="160752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EG member from each country posts directly to </a:t>
            </a:r>
            <a:r>
              <a:rPr lang="en-US" sz="1600" b="1" dirty="0"/>
              <a:t>PAS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993B37-076C-4E1B-89B0-F28FD30B5386}"/>
              </a:ext>
            </a:extLst>
          </p:cNvPr>
          <p:cNvSpPr txBox="1"/>
          <p:nvPr/>
        </p:nvSpPr>
        <p:spPr>
          <a:xfrm>
            <a:off x="6084690" y="4101337"/>
            <a:ext cx="180295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An automated notification is sent to PAS Chair, NAPPO Translator, and to subscribers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5970E6-AF88-4697-8F88-BA48EF85FF56}"/>
              </a:ext>
            </a:extLst>
          </p:cNvPr>
          <p:cNvSpPr txBox="1"/>
          <p:nvPr/>
        </p:nvSpPr>
        <p:spPr>
          <a:xfrm>
            <a:off x="6096001" y="5184757"/>
            <a:ext cx="179163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NAPPO Translator, sends translation to PAS Chair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13EFEA-D4E4-4AD5-9B0E-2822B5B07651}"/>
              </a:ext>
            </a:extLst>
          </p:cNvPr>
          <p:cNvSpPr txBox="1"/>
          <p:nvPr/>
        </p:nvSpPr>
        <p:spPr>
          <a:xfrm>
            <a:off x="6096001" y="5898846"/>
            <a:ext cx="179163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PAS Chair posts translation to PAS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6F00EF-0150-4652-BB40-6BE2615E6027}"/>
              </a:ext>
            </a:extLst>
          </p:cNvPr>
          <p:cNvCxnSpPr>
            <a:cxnSpLocks/>
            <a:stCxn id="28" idx="3"/>
            <a:endCxn id="19" idx="1"/>
          </p:cNvCxnSpPr>
          <p:nvPr/>
        </p:nvCxnSpPr>
        <p:spPr>
          <a:xfrm>
            <a:off x="3428516" y="3245161"/>
            <a:ext cx="590519" cy="16304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986288-AC8C-43BF-B290-EFA5CE7B9BEF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6986165" y="3839726"/>
            <a:ext cx="1" cy="26161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C5F09B9-2B99-4706-B836-8611A68901D6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>
            <a:off x="6986166" y="4932334"/>
            <a:ext cx="5655" cy="25242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866FEAE-5908-4F60-89A0-F9A5AE1CAFED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6991820" y="5646421"/>
            <a:ext cx="0" cy="25242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7A99F9A3-9CC9-4581-8BBB-87E1D30F1146}"/>
              </a:ext>
            </a:extLst>
          </p:cNvPr>
          <p:cNvSpPr/>
          <p:nvPr/>
        </p:nvSpPr>
        <p:spPr>
          <a:xfrm>
            <a:off x="1873254" y="2595475"/>
            <a:ext cx="1555262" cy="1299371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NPPO</a:t>
            </a:r>
            <a:r>
              <a:rPr lang="en-US" sz="1600" dirty="0">
                <a:solidFill>
                  <a:schemeClr val="tx1"/>
                </a:solidFill>
              </a:rPr>
              <a:t> drafts </a:t>
            </a:r>
            <a:r>
              <a:rPr lang="en-US" sz="1600" b="1" dirty="0">
                <a:solidFill>
                  <a:schemeClr val="tx1"/>
                </a:solidFill>
              </a:rPr>
              <a:t>OPR</a:t>
            </a:r>
            <a:r>
              <a:rPr lang="en-US" sz="1600" dirty="0">
                <a:solidFill>
                  <a:schemeClr val="tx1"/>
                </a:solidFill>
              </a:rPr>
              <a:t> and sends to </a:t>
            </a:r>
            <a:r>
              <a:rPr lang="en-US" sz="1600" b="1" dirty="0">
                <a:solidFill>
                  <a:schemeClr val="tx1"/>
                </a:solidFill>
              </a:rPr>
              <a:t>EG member</a:t>
            </a:r>
            <a:r>
              <a:rPr lang="en-US" sz="1600" dirty="0">
                <a:solidFill>
                  <a:schemeClr val="tx1"/>
                </a:solidFill>
              </a:rPr>
              <a:t> for posting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5A125-ABD9-4B90-9536-F049D1FB2587}"/>
              </a:ext>
            </a:extLst>
          </p:cNvPr>
          <p:cNvSpPr txBox="1"/>
          <p:nvPr/>
        </p:nvSpPr>
        <p:spPr>
          <a:xfrm>
            <a:off x="8267118" y="2660387"/>
            <a:ext cx="1934517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EG member from each country manually links OPR in PAS on the </a:t>
            </a:r>
            <a:r>
              <a:rPr lang="en-US" sz="1600" b="1" dirty="0"/>
              <a:t>International Phytosanitary Portal </a:t>
            </a:r>
            <a:r>
              <a:rPr lang="en-US" sz="1600" dirty="0"/>
              <a:t>of IPPC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C834DCA-D3BA-4676-8255-46525EF125CC}"/>
              </a:ext>
            </a:extLst>
          </p:cNvPr>
          <p:cNvCxnSpPr>
            <a:cxnSpLocks/>
            <a:stCxn id="17" idx="3"/>
            <a:endCxn id="29" idx="1"/>
          </p:cNvCxnSpPr>
          <p:nvPr/>
        </p:nvCxnSpPr>
        <p:spPr>
          <a:xfrm>
            <a:off x="7887639" y="3255773"/>
            <a:ext cx="379479" cy="31255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AEF5BB3-63E1-41FB-B5A9-F67854AAFC3C}"/>
              </a:ext>
            </a:extLst>
          </p:cNvPr>
          <p:cNvSpPr/>
          <p:nvPr/>
        </p:nvSpPr>
        <p:spPr>
          <a:xfrm>
            <a:off x="6360579" y="2994163"/>
            <a:ext cx="1237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Official Pest Report </a:t>
            </a:r>
            <a:r>
              <a:rPr lang="en-US" sz="1400" dirty="0"/>
              <a:t>Posted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21C697D-B54E-4F40-9E95-D64CF821107C}"/>
              </a:ext>
            </a:extLst>
          </p:cNvPr>
          <p:cNvSpPr/>
          <p:nvPr/>
        </p:nvSpPr>
        <p:spPr>
          <a:xfrm rot="16200000">
            <a:off x="5702052" y="169920"/>
            <a:ext cx="351072" cy="4164092"/>
          </a:xfrm>
          <a:prstGeom prst="rightBrace">
            <a:avLst>
              <a:gd name="adj1" fmla="val 0"/>
              <a:gd name="adj2" fmla="val 48815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02857C32-05A7-4D08-9B65-7EE4C7E782CC}"/>
              </a:ext>
            </a:extLst>
          </p:cNvPr>
          <p:cNvSpPr/>
          <p:nvPr/>
        </p:nvSpPr>
        <p:spPr>
          <a:xfrm rot="16200000">
            <a:off x="8940694" y="1166560"/>
            <a:ext cx="351068" cy="2170813"/>
          </a:xfrm>
          <a:prstGeom prst="rightBrace">
            <a:avLst>
              <a:gd name="adj1" fmla="val 0"/>
              <a:gd name="adj2" fmla="val 48815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35E7258-D6C6-421C-83A2-EABBB9F51858}"/>
              </a:ext>
            </a:extLst>
          </p:cNvPr>
          <p:cNvSpPr/>
          <p:nvPr/>
        </p:nvSpPr>
        <p:spPr>
          <a:xfrm rot="16200000">
            <a:off x="2560510" y="1286853"/>
            <a:ext cx="351059" cy="1930209"/>
          </a:xfrm>
          <a:prstGeom prst="rightBrace">
            <a:avLst>
              <a:gd name="adj1" fmla="val 0"/>
              <a:gd name="adj2" fmla="val 48815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C81434-6E0E-468E-A83D-67D96223F6EE}"/>
              </a:ext>
            </a:extLst>
          </p:cNvPr>
          <p:cNvSpPr txBox="1"/>
          <p:nvPr/>
        </p:nvSpPr>
        <p:spPr>
          <a:xfrm>
            <a:off x="575689" y="4932334"/>
            <a:ext cx="4150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/>
            <a:r>
              <a:rPr lang="en-US" sz="1600" b="1" dirty="0"/>
              <a:t>EG member</a:t>
            </a:r>
            <a:r>
              <a:rPr lang="en-US" sz="1600" dirty="0"/>
              <a:t>: Expert Group; designated person(s) from each NAPPO country</a:t>
            </a:r>
          </a:p>
          <a:p>
            <a:r>
              <a:rPr lang="en-US" sz="1600" b="1" dirty="0"/>
              <a:t>NPPO</a:t>
            </a:r>
            <a:r>
              <a:rPr lang="en-US" sz="1600" dirty="0"/>
              <a:t>: National Plant Protection Organization</a:t>
            </a:r>
          </a:p>
          <a:p>
            <a:r>
              <a:rPr lang="en-US" sz="1600" b="1" dirty="0"/>
              <a:t>OPR</a:t>
            </a:r>
            <a:r>
              <a:rPr lang="en-US" sz="1600" dirty="0"/>
              <a:t>: Official Pest Report</a:t>
            </a:r>
          </a:p>
          <a:p>
            <a:r>
              <a:rPr lang="en-US" sz="1600" b="1" dirty="0"/>
              <a:t>PAS</a:t>
            </a:r>
            <a:r>
              <a:rPr lang="en-US" sz="1600" dirty="0"/>
              <a:t>: Phytosanitary Alert System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C5AABE-0C8A-4F97-8241-7AFBDCCDAB66}"/>
              </a:ext>
            </a:extLst>
          </p:cNvPr>
          <p:cNvSpPr txBox="1"/>
          <p:nvPr/>
        </p:nvSpPr>
        <p:spPr>
          <a:xfrm>
            <a:off x="2240606" y="1653881"/>
            <a:ext cx="10589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NPPO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659991-217A-4ECF-A329-78E02C581221}"/>
              </a:ext>
            </a:extLst>
          </p:cNvPr>
          <p:cNvSpPr txBox="1"/>
          <p:nvPr/>
        </p:nvSpPr>
        <p:spPr>
          <a:xfrm>
            <a:off x="4201619" y="1671546"/>
            <a:ext cx="330800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NAPPO Phytosanitary Alert System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4D9FBA-1B11-4239-8F6B-FD0495238B96}"/>
              </a:ext>
            </a:extLst>
          </p:cNvPr>
          <p:cNvSpPr txBox="1"/>
          <p:nvPr/>
        </p:nvSpPr>
        <p:spPr>
          <a:xfrm>
            <a:off x="8586742" y="1653881"/>
            <a:ext cx="10589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IPP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B1A2F3-0205-44DF-804C-01D964076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8"/>
    </mc:Choice>
    <mc:Fallback xmlns="">
      <p:transition spd="slow" advTm="3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2879" y="229072"/>
            <a:ext cx="8229600" cy="85767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Example from NAPPO PAS to IPP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752405" y="9906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961042E-B603-498C-B069-BBC5D0658D37}"/>
              </a:ext>
            </a:extLst>
          </p:cNvPr>
          <p:cNvSpPr/>
          <p:nvPr/>
        </p:nvSpPr>
        <p:spPr>
          <a:xfrm>
            <a:off x="1788629" y="1247274"/>
            <a:ext cx="498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https://www.pestalerts.org/official-pest-report/lissachatina fulica-formally-achatina-fulica-giant-african-snail-aphis-2</a:t>
            </a:r>
            <a:r>
              <a:rPr lang="en-US" sz="1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0FC4F-7FE3-4981-85B1-B71D60C1D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730" y="3429000"/>
            <a:ext cx="5331494" cy="29346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CDCAD-2589-4D5B-B575-1C3FD4D034D6}"/>
              </a:ext>
            </a:extLst>
          </p:cNvPr>
          <p:cNvSpPr/>
          <p:nvPr/>
        </p:nvSpPr>
        <p:spPr>
          <a:xfrm>
            <a:off x="6889303" y="6004734"/>
            <a:ext cx="4845497" cy="4572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FFE18-5AEF-4704-AB22-54A57F0C2582}"/>
              </a:ext>
            </a:extLst>
          </p:cNvPr>
          <p:cNvSpPr/>
          <p:nvPr/>
        </p:nvSpPr>
        <p:spPr>
          <a:xfrm>
            <a:off x="6536730" y="2294275"/>
            <a:ext cx="4987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https://www.ippc.int/en/countries/united-states-of-america/pestreports/2021/04/lissachatina-fulica-formally-achatina-fulica-giant-african-snail-aphis-removes-zone-g-from-the-list-of-regulated-areas/</a:t>
            </a:r>
            <a:r>
              <a:rPr lang="en-US" sz="14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F743B-2A00-4138-BE2D-3BE18B9B7ADC}"/>
              </a:ext>
            </a:extLst>
          </p:cNvPr>
          <p:cNvSpPr/>
          <p:nvPr/>
        </p:nvSpPr>
        <p:spPr>
          <a:xfrm>
            <a:off x="1715809" y="1234117"/>
            <a:ext cx="5173494" cy="61415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B39D115D-443D-46F7-AD3E-6B16AA5C7081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714765" y="1742418"/>
            <a:ext cx="4987236" cy="4490916"/>
          </a:xfrm>
          <a:prstGeom prst="bentConnector3">
            <a:avLst>
              <a:gd name="adj1" fmla="val -4584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83C5C91-6A0D-4F02-8D55-630C41295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348" y="2095500"/>
            <a:ext cx="5528270" cy="39092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F10C1A4-0456-4B73-877F-5E2B23F96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8"/>
    </mc:Choice>
    <mc:Fallback xmlns="">
      <p:transition spd="slow" advTm="24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OPR reports in NAPPO PAS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F4A16C8-58B6-4AFE-AA63-96FAAEDD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49270D9-B292-4494-8CD9-2EC33A6DD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19345"/>
              </p:ext>
            </p:extLst>
          </p:nvPr>
        </p:nvGraphicFramePr>
        <p:xfrm>
          <a:off x="2085753" y="1371600"/>
          <a:ext cx="7753350" cy="4036340"/>
        </p:xfrm>
        <a:graphic>
          <a:graphicData uri="http://schemas.openxmlformats.org/drawingml/2006/table">
            <a:tbl>
              <a:tblPr firstRow="1" firstCol="1" bandRow="1"/>
              <a:tblGrid>
                <a:gridCol w="1550670">
                  <a:extLst>
                    <a:ext uri="{9D8B030D-6E8A-4147-A177-3AD203B41FA5}">
                      <a16:colId xmlns:a16="http://schemas.microsoft.com/office/drawing/2014/main" val="2936597258"/>
                    </a:ext>
                  </a:extLst>
                </a:gridCol>
                <a:gridCol w="1550670">
                  <a:extLst>
                    <a:ext uri="{9D8B030D-6E8A-4147-A177-3AD203B41FA5}">
                      <a16:colId xmlns:a16="http://schemas.microsoft.com/office/drawing/2014/main" val="2409508149"/>
                    </a:ext>
                  </a:extLst>
                </a:gridCol>
                <a:gridCol w="1550670">
                  <a:extLst>
                    <a:ext uri="{9D8B030D-6E8A-4147-A177-3AD203B41FA5}">
                      <a16:colId xmlns:a16="http://schemas.microsoft.com/office/drawing/2014/main" val="2656442450"/>
                    </a:ext>
                  </a:extLst>
                </a:gridCol>
                <a:gridCol w="1550670">
                  <a:extLst>
                    <a:ext uri="{9D8B030D-6E8A-4147-A177-3AD203B41FA5}">
                      <a16:colId xmlns:a16="http://schemas.microsoft.com/office/drawing/2014/main" val="3731723738"/>
                    </a:ext>
                  </a:extLst>
                </a:gridCol>
                <a:gridCol w="1550670">
                  <a:extLst>
                    <a:ext uri="{9D8B030D-6E8A-4147-A177-3AD203B41FA5}">
                      <a16:colId xmlns:a16="http://schemas.microsoft.com/office/drawing/2014/main" val="508333334"/>
                    </a:ext>
                  </a:extLst>
                </a:gridCol>
              </a:tblGrid>
              <a:tr h="57662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CAN</a:t>
                      </a:r>
                      <a:endParaRPr lang="en-US" sz="3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U.S.</a:t>
                      </a:r>
                      <a:endParaRPr lang="en-US" sz="3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MEX</a:t>
                      </a:r>
                      <a:endParaRPr lang="en-US" sz="3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3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976180"/>
                  </a:ext>
                </a:extLst>
              </a:tr>
              <a:tr h="5766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479728"/>
                  </a:ext>
                </a:extLst>
              </a:tr>
              <a:tr h="5766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319778"/>
                  </a:ext>
                </a:extLst>
              </a:tr>
              <a:tr h="5766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136657"/>
                  </a:ext>
                </a:extLst>
              </a:tr>
              <a:tr h="5766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875990"/>
                  </a:ext>
                </a:extLst>
              </a:tr>
              <a:tr h="5766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3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210482"/>
                  </a:ext>
                </a:extLst>
              </a:tr>
              <a:tr h="5766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*2021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94802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F28932BE-73F2-4F34-92E7-0EFBBD540F25}"/>
              </a:ext>
            </a:extLst>
          </p:cNvPr>
          <p:cNvSpPr/>
          <p:nvPr/>
        </p:nvSpPr>
        <p:spPr>
          <a:xfrm>
            <a:off x="2057401" y="5699115"/>
            <a:ext cx="3390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*from Jan. to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mid-August 2021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C661A2-D302-43FD-9D12-91202F070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55"/>
    </mc:Choice>
    <mc:Fallback xmlns="">
      <p:transition spd="slow" advTm="45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3EC8C01-6A72-4A22-9C9C-7D4DD333E933}"/>
              </a:ext>
            </a:extLst>
          </p:cNvPr>
          <p:cNvSpPr/>
          <p:nvPr/>
        </p:nvSpPr>
        <p:spPr>
          <a:xfrm>
            <a:off x="6517574" y="1198440"/>
            <a:ext cx="4746769" cy="5035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Emerging Pest Alerts - EPAs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90004" y="1855911"/>
            <a:ext cx="4999767" cy="362278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en-US" sz="2800" dirty="0">
                <a:latin typeface="+mj-lt"/>
              </a:rPr>
              <a:t>Scientific intelligence</a:t>
            </a:r>
          </a:p>
          <a:p>
            <a:endParaRPr lang="en-US" altLang="en-US" dirty="0">
              <a:latin typeface="+mj-lt"/>
            </a:endParaRPr>
          </a:p>
          <a:p>
            <a:r>
              <a:rPr lang="en-US" altLang="en-US" sz="2800" dirty="0">
                <a:latin typeface="+mj-lt"/>
              </a:rPr>
              <a:t>Information from public sources</a:t>
            </a:r>
            <a:br>
              <a:rPr lang="en-US" altLang="en-US" sz="2800" dirty="0">
                <a:latin typeface="+mj-lt"/>
              </a:rPr>
            </a:br>
            <a:endParaRPr lang="en-US" altLang="en-US" sz="2800" dirty="0">
              <a:latin typeface="+mj-lt"/>
            </a:endParaRPr>
          </a:p>
          <a:p>
            <a:r>
              <a:rPr lang="en-US" altLang="en-US" sz="2800" u="sng" dirty="0">
                <a:latin typeface="+mj-lt"/>
              </a:rPr>
              <a:t>Not</a:t>
            </a:r>
            <a:r>
              <a:rPr lang="en-US" altLang="en-US" sz="2800" dirty="0">
                <a:latin typeface="+mj-lt"/>
              </a:rPr>
              <a:t> official in nature</a:t>
            </a:r>
            <a:br>
              <a:rPr lang="en-US" altLang="en-US" sz="2800" dirty="0">
                <a:latin typeface="+mj-lt"/>
              </a:rPr>
            </a:br>
            <a:endParaRPr lang="en-US" altLang="en-US" sz="2800" dirty="0">
              <a:latin typeface="+mj-lt"/>
            </a:endParaRPr>
          </a:p>
          <a:p>
            <a:r>
              <a:rPr lang="en-US" altLang="en-US" sz="2800" dirty="0">
                <a:latin typeface="+mj-lt"/>
              </a:rPr>
              <a:t>Provided as </a:t>
            </a:r>
            <a:r>
              <a:rPr lang="en-US" altLang="en-US" sz="2800" b="1" i="1" dirty="0">
                <a:latin typeface="+mj-lt"/>
              </a:rPr>
              <a:t>early warning information</a:t>
            </a:r>
            <a:r>
              <a:rPr lang="en-US" altLang="en-US" sz="2800" dirty="0">
                <a:latin typeface="+mj-lt"/>
              </a:rPr>
              <a:t> to countries in our region </a:t>
            </a:r>
            <a:br>
              <a:rPr lang="en-GB" sz="2800" dirty="0">
                <a:latin typeface="+mj-lt"/>
              </a:rPr>
            </a:br>
            <a:endParaRPr lang="en-US" altLang="en-US" sz="2800" dirty="0">
              <a:latin typeface="+mj-lt"/>
            </a:endParaRP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66C0D5F2-89D2-4154-A059-ECF802B5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01EB371-3D35-4F66-9290-EE96D4062DB4}"/>
              </a:ext>
            </a:extLst>
          </p:cNvPr>
          <p:cNvSpPr/>
          <p:nvPr/>
        </p:nvSpPr>
        <p:spPr>
          <a:xfrm>
            <a:off x="8285967" y="1438796"/>
            <a:ext cx="2899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“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Hymenoscyphus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fraxineus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, causal agent of ash dieback: new hosts”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92274E-B2CA-4624-8E43-3B059FC18771}"/>
              </a:ext>
            </a:extLst>
          </p:cNvPr>
          <p:cNvSpPr/>
          <p:nvPr/>
        </p:nvSpPr>
        <p:spPr>
          <a:xfrm>
            <a:off x="7466079" y="2773658"/>
            <a:ext cx="3286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“First report of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Argyrotaenia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tucumana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as a pest”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151871-AA72-4658-86A4-2302D7873B0C}"/>
              </a:ext>
            </a:extLst>
          </p:cNvPr>
          <p:cNvSpPr/>
          <p:nvPr/>
        </p:nvSpPr>
        <p:spPr>
          <a:xfrm>
            <a:off x="8305800" y="3885174"/>
            <a:ext cx="2743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“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Tuta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absoluta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new distribution and detection”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AEDCC5-022F-4C12-B8F1-FF0A1D32C982}"/>
              </a:ext>
            </a:extLst>
          </p:cNvPr>
          <p:cNvSpPr/>
          <p:nvPr/>
        </p:nvSpPr>
        <p:spPr>
          <a:xfrm>
            <a:off x="6800077" y="5234267"/>
            <a:ext cx="4181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“Mexico intercepts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Trogoderma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granarium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on international consignments”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EA10C1-3B8D-4848-9F9D-1E4688149B88}"/>
              </a:ext>
            </a:extLst>
          </p:cNvPr>
          <p:cNvGrpSpPr/>
          <p:nvPr/>
        </p:nvGrpSpPr>
        <p:grpSpPr>
          <a:xfrm>
            <a:off x="6988934" y="3751139"/>
            <a:ext cx="914400" cy="914400"/>
            <a:chOff x="2057400" y="4505135"/>
            <a:chExt cx="914400" cy="82886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4DD9E9-101F-46B3-A9A2-60A60BD14FA3}"/>
                </a:ext>
              </a:extLst>
            </p:cNvPr>
            <p:cNvSpPr/>
            <p:nvPr/>
          </p:nvSpPr>
          <p:spPr>
            <a:xfrm>
              <a:off x="2057400" y="4505135"/>
              <a:ext cx="914400" cy="8288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503244-E481-42FA-83DF-4D11A587B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5999" y="4652988"/>
              <a:ext cx="505331" cy="609231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DF6E7A0-0671-4FF7-A4C4-971C16E6E82B}"/>
              </a:ext>
            </a:extLst>
          </p:cNvPr>
          <p:cNvSpPr/>
          <p:nvPr/>
        </p:nvSpPr>
        <p:spPr>
          <a:xfrm>
            <a:off x="6916915" y="1518471"/>
            <a:ext cx="914400" cy="9144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4EE10D5-DC0A-4985-BF3B-76AD10031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87"/>
    </mc:Choice>
    <mc:Fallback xmlns="">
      <p:transition spd="slow" advTm="6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Process for Emerging Pest Alerts - EPAs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87AA78-EB52-43FB-926E-9DA53FE9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7">
            <a:extLst>
              <a:ext uri="{FF2B5EF4-FFF2-40B4-BE49-F238E27FC236}">
                <a16:creationId xmlns:a16="http://schemas.microsoft.com/office/drawing/2014/main" id="{B21BC195-015D-4E53-8F74-5C1091C13CB6}"/>
              </a:ext>
            </a:extLst>
          </p:cNvPr>
          <p:cNvCxnSpPr>
            <a:cxnSpLocks/>
            <a:stCxn id="59" idx="3"/>
            <a:endCxn id="54" idx="1"/>
          </p:cNvCxnSpPr>
          <p:nvPr/>
        </p:nvCxnSpPr>
        <p:spPr>
          <a:xfrm flipV="1">
            <a:off x="3168514" y="3219892"/>
            <a:ext cx="778738" cy="469800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18">
            <a:extLst>
              <a:ext uri="{FF2B5EF4-FFF2-40B4-BE49-F238E27FC236}">
                <a16:creationId xmlns:a16="http://schemas.microsoft.com/office/drawing/2014/main" id="{5DDB4145-AE4A-4419-A8E0-7517F2965F99}"/>
              </a:ext>
            </a:extLst>
          </p:cNvPr>
          <p:cNvCxnSpPr>
            <a:cxnSpLocks/>
            <a:stCxn id="58" idx="3"/>
            <a:endCxn id="54" idx="1"/>
          </p:cNvCxnSpPr>
          <p:nvPr/>
        </p:nvCxnSpPr>
        <p:spPr>
          <a:xfrm>
            <a:off x="3168513" y="2379623"/>
            <a:ext cx="778739" cy="840269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0A62C5-A176-4072-AE70-DD53DB8FBCCB}"/>
              </a:ext>
            </a:extLst>
          </p:cNvPr>
          <p:cNvCxnSpPr>
            <a:cxnSpLocks/>
            <a:stCxn id="54" idx="3"/>
            <a:endCxn id="48" idx="1"/>
          </p:cNvCxnSpPr>
          <p:nvPr/>
        </p:nvCxnSpPr>
        <p:spPr>
          <a:xfrm>
            <a:off x="5087895" y="3219892"/>
            <a:ext cx="33933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564527-81AC-4204-BA64-A3C81D9A4CCA}"/>
              </a:ext>
            </a:extLst>
          </p:cNvPr>
          <p:cNvGrpSpPr/>
          <p:nvPr/>
        </p:nvGrpSpPr>
        <p:grpSpPr>
          <a:xfrm>
            <a:off x="5427228" y="2481228"/>
            <a:ext cx="1490906" cy="1477328"/>
            <a:chOff x="3854578" y="2347911"/>
            <a:chExt cx="1336565" cy="1200330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F0DF53A8-91ED-4553-8228-505F92335B49}"/>
                </a:ext>
              </a:extLst>
            </p:cNvPr>
            <p:cNvSpPr/>
            <p:nvPr/>
          </p:nvSpPr>
          <p:spPr>
            <a:xfrm>
              <a:off x="3854578" y="2347911"/>
              <a:ext cx="1336565" cy="1200330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F0AC1AC-D9A9-41F3-AFD1-CE28BEBEBFC3}"/>
                </a:ext>
              </a:extLst>
            </p:cNvPr>
            <p:cNvSpPr/>
            <p:nvPr/>
          </p:nvSpPr>
          <p:spPr>
            <a:xfrm>
              <a:off x="3934102" y="2694205"/>
              <a:ext cx="1206523" cy="47513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Is information appropriate?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50A6BF3-2E82-4C0F-9757-8CD39AFF5554}"/>
              </a:ext>
            </a:extLst>
          </p:cNvPr>
          <p:cNvSpPr txBox="1"/>
          <p:nvPr/>
        </p:nvSpPr>
        <p:spPr>
          <a:xfrm>
            <a:off x="5715000" y="4505980"/>
            <a:ext cx="86472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 action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03CAFF9-C08C-4F52-BC7B-86454DAECC42}"/>
              </a:ext>
            </a:extLst>
          </p:cNvPr>
          <p:cNvCxnSpPr>
            <a:cxnSpLocks/>
            <a:stCxn id="48" idx="3"/>
            <a:endCxn id="57" idx="1"/>
          </p:cNvCxnSpPr>
          <p:nvPr/>
        </p:nvCxnSpPr>
        <p:spPr>
          <a:xfrm flipV="1">
            <a:off x="6918134" y="3127560"/>
            <a:ext cx="249589" cy="9233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713E079-B5AF-4C8E-92DD-4161084A2187}"/>
              </a:ext>
            </a:extLst>
          </p:cNvPr>
          <p:cNvSpPr txBox="1"/>
          <p:nvPr/>
        </p:nvSpPr>
        <p:spPr>
          <a:xfrm>
            <a:off x="6709597" y="2764012"/>
            <a:ext cx="43305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Yes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B12A0C-6ECE-4F30-B8E8-46DA71AB5AC9}"/>
              </a:ext>
            </a:extLst>
          </p:cNvPr>
          <p:cNvSpPr txBox="1"/>
          <p:nvPr/>
        </p:nvSpPr>
        <p:spPr>
          <a:xfrm>
            <a:off x="5681206" y="3820777"/>
            <a:ext cx="43305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C08557-AA1F-49C5-81DE-92280542E68E}"/>
              </a:ext>
            </a:extLst>
          </p:cNvPr>
          <p:cNvSpPr txBox="1"/>
          <p:nvPr/>
        </p:nvSpPr>
        <p:spPr>
          <a:xfrm>
            <a:off x="3947252" y="2435062"/>
            <a:ext cx="1140643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PAS Chair decides whether to draft an </a:t>
            </a:r>
            <a:r>
              <a:rPr lang="en-US" sz="1600" b="1" dirty="0"/>
              <a:t>Emerging Pest Alert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33309E-CF83-4AA1-9278-700B0E757EC8}"/>
              </a:ext>
            </a:extLst>
          </p:cNvPr>
          <p:cNvSpPr txBox="1"/>
          <p:nvPr/>
        </p:nvSpPr>
        <p:spPr>
          <a:xfrm>
            <a:off x="8712650" y="4026429"/>
            <a:ext cx="180295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PAS Chair works with NAPPO Translator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FCFA41A-42D6-4173-9D26-3E9DF841FB4A}"/>
              </a:ext>
            </a:extLst>
          </p:cNvPr>
          <p:cNvCxnSpPr>
            <a:cxnSpLocks/>
            <a:stCxn id="57" idx="3"/>
            <a:endCxn id="62" idx="1"/>
          </p:cNvCxnSpPr>
          <p:nvPr/>
        </p:nvCxnSpPr>
        <p:spPr>
          <a:xfrm>
            <a:off x="8312964" y="3127559"/>
            <a:ext cx="387865" cy="257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id="{80438C8F-1ECB-467E-BE06-14E72967A8B7}"/>
              </a:ext>
            </a:extLst>
          </p:cNvPr>
          <p:cNvSpPr/>
          <p:nvPr/>
        </p:nvSpPr>
        <p:spPr>
          <a:xfrm>
            <a:off x="7167723" y="2604059"/>
            <a:ext cx="1145240" cy="1047001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Emerging Pest Alert </a:t>
            </a:r>
            <a:r>
              <a:rPr lang="en-US" sz="1600" dirty="0">
                <a:solidFill>
                  <a:schemeClr val="tx1"/>
                </a:solidFill>
              </a:rPr>
              <a:t>posted by PAS Chair</a:t>
            </a:r>
          </a:p>
        </p:txBody>
      </p:sp>
      <p:sp>
        <p:nvSpPr>
          <p:cNvPr id="58" name="Flowchart: Document 57">
            <a:extLst>
              <a:ext uri="{FF2B5EF4-FFF2-40B4-BE49-F238E27FC236}">
                <a16:creationId xmlns:a16="http://schemas.microsoft.com/office/drawing/2014/main" id="{6EA43E5C-B0B6-4B28-B2FF-50C236ED37F0}"/>
              </a:ext>
            </a:extLst>
          </p:cNvPr>
          <p:cNvSpPr/>
          <p:nvPr/>
        </p:nvSpPr>
        <p:spPr>
          <a:xfrm>
            <a:off x="1561092" y="1949575"/>
            <a:ext cx="1607421" cy="860095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PAS members review pest information</a:t>
            </a:r>
          </a:p>
        </p:txBody>
      </p:sp>
      <p:sp>
        <p:nvSpPr>
          <p:cNvPr id="59" name="Flowchart: Document 58">
            <a:extLst>
              <a:ext uri="{FF2B5EF4-FFF2-40B4-BE49-F238E27FC236}">
                <a16:creationId xmlns:a16="http://schemas.microsoft.com/office/drawing/2014/main" id="{5E55EBCB-447D-4081-90C6-6CABFE0D9586}"/>
              </a:ext>
            </a:extLst>
          </p:cNvPr>
          <p:cNvSpPr/>
          <p:nvPr/>
        </p:nvSpPr>
        <p:spPr>
          <a:xfrm>
            <a:off x="1524004" y="3036155"/>
            <a:ext cx="1644510" cy="1307074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PAS EG receives recommendation to post an EPA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3ED2B51-0ED6-4AF0-AAAF-6BD457ED9C2C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 flipH="1">
            <a:off x="6147365" y="3958556"/>
            <a:ext cx="25316" cy="54742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128961-F908-42D8-B4D3-B2116ADF0037}"/>
              </a:ext>
            </a:extLst>
          </p:cNvPr>
          <p:cNvSpPr txBox="1"/>
          <p:nvPr/>
        </p:nvSpPr>
        <p:spPr>
          <a:xfrm>
            <a:off x="8700828" y="2545356"/>
            <a:ext cx="180295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 automated notification is sent to PAS Chair, NAPPO Translator, and subscribers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852CFC2-A528-45C1-96F8-7AC07DE0AE38}"/>
              </a:ext>
            </a:extLst>
          </p:cNvPr>
          <p:cNvSpPr txBox="1"/>
          <p:nvPr/>
        </p:nvSpPr>
        <p:spPr>
          <a:xfrm>
            <a:off x="8712650" y="4808356"/>
            <a:ext cx="1802950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NAPPO Translator, sends translation to </a:t>
            </a:r>
            <a:r>
              <a:rPr lang="en-US" sz="1400"/>
              <a:t>PAS Chair</a:t>
            </a:r>
            <a:endParaRPr lang="en-US" sz="1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CE3D8C-665A-4D49-AA14-72B9AA33A0E1}"/>
              </a:ext>
            </a:extLst>
          </p:cNvPr>
          <p:cNvSpPr txBox="1"/>
          <p:nvPr/>
        </p:nvSpPr>
        <p:spPr>
          <a:xfrm>
            <a:off x="8723962" y="5863097"/>
            <a:ext cx="179163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PAS Chair post translation to PAS 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1449B3F-9AEC-4E3A-BDBC-0A17335F4CF9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9602303" y="4011177"/>
            <a:ext cx="11822" cy="1525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CEB9F16-EE17-4296-B1F9-6EF95BE82AD2}"/>
              </a:ext>
            </a:extLst>
          </p:cNvPr>
          <p:cNvCxnSpPr>
            <a:cxnSpLocks/>
            <a:stCxn id="63" idx="2"/>
            <a:endCxn id="64" idx="0"/>
          </p:cNvCxnSpPr>
          <p:nvPr/>
        </p:nvCxnSpPr>
        <p:spPr>
          <a:xfrm>
            <a:off x="9614125" y="5547021"/>
            <a:ext cx="5656" cy="31607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61CCF94-C9FF-4DD2-B6F4-AB14050B5841}"/>
              </a:ext>
            </a:extLst>
          </p:cNvPr>
          <p:cNvCxnSpPr>
            <a:cxnSpLocks/>
            <a:stCxn id="55" idx="2"/>
            <a:endCxn id="63" idx="0"/>
          </p:cNvCxnSpPr>
          <p:nvPr/>
        </p:nvCxnSpPr>
        <p:spPr>
          <a:xfrm>
            <a:off x="9614125" y="4549650"/>
            <a:ext cx="0" cy="25870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F3614FF-7578-4F07-9811-020ED6B052C6}"/>
              </a:ext>
            </a:extLst>
          </p:cNvPr>
          <p:cNvCxnSpPr>
            <a:cxnSpLocks/>
            <a:stCxn id="62" idx="2"/>
            <a:endCxn id="55" idx="0"/>
          </p:cNvCxnSpPr>
          <p:nvPr/>
        </p:nvCxnSpPr>
        <p:spPr>
          <a:xfrm>
            <a:off x="9602303" y="3714907"/>
            <a:ext cx="11822" cy="31152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C251AF-A030-4260-A742-AE2BDDE46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9"/>
    </mc:Choice>
    <mc:Fallback xmlns="">
      <p:transition spd="slow" advTm="5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972879" y="2290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Subscribe to PAS!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52572" y="1847453"/>
            <a:ext cx="7962433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For latest postings …</a:t>
            </a:r>
          </a:p>
          <a:p>
            <a:pPr marL="0" indent="0">
              <a:buNone/>
            </a:pPr>
            <a:endParaRPr lang="en-US" sz="3200" b="1" dirty="0">
              <a:latin typeface="+mj-lt"/>
            </a:endParaRPr>
          </a:p>
          <a:p>
            <a:pPr marL="0" indent="0">
              <a:buNone/>
            </a:pPr>
            <a:r>
              <a:rPr lang="en-US" altLang="en-US" sz="3200" dirty="0">
                <a:latin typeface="+mj-lt"/>
                <a:cs typeface="Times New Roman" pitchFamily="18" charset="0"/>
              </a:rPr>
              <a:t>1. Visit the NAPPO website at 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www.nappo.org</a:t>
            </a:r>
            <a:endParaRPr lang="en-US" altLang="en-US" sz="3200" dirty="0">
              <a:latin typeface="+mj-lt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en-US" sz="3200" dirty="0">
                <a:latin typeface="+mj-lt"/>
                <a:cs typeface="Times New Roman" pitchFamily="18" charset="0"/>
              </a:rPr>
              <a:t>2. Click on the ‘pest alerts’ tab</a:t>
            </a:r>
          </a:p>
          <a:p>
            <a:pPr marL="0" indent="0" algn="ctr">
              <a:buNone/>
            </a:pPr>
            <a:r>
              <a:rPr lang="en-US" altLang="en-US" sz="3200" dirty="0">
                <a:latin typeface="+mj-lt"/>
                <a:cs typeface="Times New Roman" pitchFamily="18" charset="0"/>
              </a:rPr>
              <a:t>or</a:t>
            </a:r>
          </a:p>
          <a:p>
            <a:pPr marL="0" indent="0">
              <a:buNone/>
            </a:pPr>
            <a:r>
              <a:rPr lang="en-US" altLang="en-US" sz="3200" dirty="0">
                <a:latin typeface="+mj-lt"/>
                <a:cs typeface="Times New Roman" pitchFamily="18" charset="0"/>
              </a:rPr>
              <a:t>3. Go directly to 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www.pestalerts.org</a:t>
            </a:r>
            <a:endParaRPr lang="en-US" sz="32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405" y="11430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BBD041-9BCC-44E1-B896-16395B947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1"/>
    </mc:Choice>
    <mc:Fallback xmlns="">
      <p:transition spd="slow" advTm="2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52404" y="762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Subscribing to PAS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768970" y="6858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404" y="1250951"/>
            <a:ext cx="8703077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33900" y="1842171"/>
            <a:ext cx="647700" cy="2914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705350" y="1022350"/>
            <a:ext cx="304800" cy="685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2072C8-9A0D-4285-9A91-7C78C9074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828800" y="152401"/>
            <a:ext cx="8665235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NAPPO Phytosanitary Alert System - PAS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C4D143-BDED-4CC4-A5E3-0630C44C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28801" y="883683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B6C1B67-B332-4CFD-BD42-A1AD45718054}"/>
              </a:ext>
            </a:extLst>
          </p:cNvPr>
          <p:cNvSpPr/>
          <p:nvPr/>
        </p:nvSpPr>
        <p:spPr>
          <a:xfrm>
            <a:off x="838200" y="2057400"/>
            <a:ext cx="46096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Presentation initially developed by the PAS Chair, </a:t>
            </a:r>
            <a:r>
              <a:rPr lang="en-US" sz="2800" b="1" dirty="0">
                <a:latin typeface="+mj-lt"/>
              </a:rPr>
              <a:t>Ignacio Baez, U.S. NPPO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Adapted and recorded for this audience by </a:t>
            </a:r>
            <a:r>
              <a:rPr lang="en-US" sz="2800" b="1" dirty="0">
                <a:latin typeface="+mj-lt"/>
              </a:rPr>
              <a:t>Stephanie Bloem</a:t>
            </a:r>
            <a:r>
              <a:rPr lang="en-US" sz="2800" dirty="0">
                <a:latin typeface="+mj-lt"/>
              </a:rPr>
              <a:t>, </a:t>
            </a:r>
            <a:r>
              <a:rPr lang="en-US" sz="2800" b="1" dirty="0">
                <a:latin typeface="+mj-lt"/>
              </a:rPr>
              <a:t>NAPPO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91F2F-FB77-4065-B4D8-44D6DABD7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417" y="1917194"/>
            <a:ext cx="4639808" cy="3476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1A5B6-CA86-4F84-A62D-00C40B9CF3B4}"/>
              </a:ext>
            </a:extLst>
          </p:cNvPr>
          <p:cNvSpPr txBox="1"/>
          <p:nvPr/>
        </p:nvSpPr>
        <p:spPr>
          <a:xfrm>
            <a:off x="6744104" y="5409973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Cydalima</a:t>
            </a:r>
            <a:r>
              <a:rPr lang="en-US" i="1" dirty="0"/>
              <a:t> </a:t>
            </a:r>
            <a:r>
              <a:rPr lang="en-US" i="1" dirty="0" err="1"/>
              <a:t>perspectalis</a:t>
            </a:r>
            <a:r>
              <a:rPr lang="en-US" i="1" dirty="0"/>
              <a:t> </a:t>
            </a:r>
            <a:r>
              <a:rPr lang="en-US" dirty="0"/>
              <a:t>– box tree moth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22B7EE-9B4A-4FC1-A732-F0F06CABB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64"/>
    </mc:Choice>
    <mc:Fallback xmlns="">
      <p:transition spd="slow" advTm="3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972879" y="-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Number of Subscribers - 2,970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405" y="761528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4DE7DE9-2934-493D-AE34-A91AC5C25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010792"/>
              </p:ext>
            </p:extLst>
          </p:nvPr>
        </p:nvGraphicFramePr>
        <p:xfrm>
          <a:off x="1783634" y="838200"/>
          <a:ext cx="3810000" cy="3326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366">
                  <a:extLst>
                    <a:ext uri="{9D8B030D-6E8A-4147-A177-3AD203B41FA5}">
                      <a16:colId xmlns:a16="http://schemas.microsoft.com/office/drawing/2014/main" val="1285971474"/>
                    </a:ext>
                  </a:extLst>
                </a:gridCol>
                <a:gridCol w="1783634">
                  <a:extLst>
                    <a:ext uri="{9D8B030D-6E8A-4147-A177-3AD203B41FA5}">
                      <a16:colId xmlns:a16="http://schemas.microsoft.com/office/drawing/2014/main" val="1008050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Organization Type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Subscribers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48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Personal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1,257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903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Government</a:t>
                      </a:r>
                      <a:endParaRPr lang="en-US" sz="18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540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8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NPPO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218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544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Academia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189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485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Industry</a:t>
                      </a:r>
                      <a:endParaRPr lang="en-US" sz="18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303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NGO</a:t>
                      </a:r>
                      <a:endParaRPr lang="en-US" sz="18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588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RPPO</a:t>
                      </a:r>
                      <a:endParaRPr lang="en-US" sz="18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50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Unknown</a:t>
                      </a:r>
                      <a:endParaRPr lang="en-US" sz="18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734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41701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9F74BDF-B2C9-42A6-8F47-C45766F30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606922"/>
              </p:ext>
            </p:extLst>
          </p:nvPr>
        </p:nvGraphicFramePr>
        <p:xfrm>
          <a:off x="1783634" y="4269732"/>
          <a:ext cx="3841034" cy="2217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366">
                  <a:extLst>
                    <a:ext uri="{9D8B030D-6E8A-4147-A177-3AD203B41FA5}">
                      <a16:colId xmlns:a16="http://schemas.microsoft.com/office/drawing/2014/main" val="3285435599"/>
                    </a:ext>
                  </a:extLst>
                </a:gridCol>
                <a:gridCol w="1814668">
                  <a:extLst>
                    <a:ext uri="{9D8B030D-6E8A-4147-A177-3AD203B41FA5}">
                      <a16:colId xmlns:a16="http://schemas.microsoft.com/office/drawing/2014/main" val="3654394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Country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Subscribers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440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United States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1,630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2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Canada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214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841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Mexico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189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155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Other Countries</a:t>
                      </a:r>
                      <a:endParaRPr lang="en-US" sz="18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192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679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Unknown</a:t>
                      </a:r>
                      <a:endParaRPr lang="en-US" sz="18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745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39860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1F8A6FFD-8206-4AF9-A224-2A012C398CA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33400" y="2043699"/>
            <a:ext cx="3731730" cy="40835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A75224-7669-4454-A2D4-674F518E3485}"/>
              </a:ext>
            </a:extLst>
          </p:cNvPr>
          <p:cNvSpPr/>
          <p:nvPr/>
        </p:nvSpPr>
        <p:spPr>
          <a:xfrm>
            <a:off x="7620000" y="1219672"/>
            <a:ext cx="235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Top 5 Visits by Country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24B81-788E-43D4-A297-3147FFA81C93}"/>
              </a:ext>
            </a:extLst>
          </p:cNvPr>
          <p:cNvSpPr/>
          <p:nvPr/>
        </p:nvSpPr>
        <p:spPr>
          <a:xfrm>
            <a:off x="4267200" y="5791200"/>
            <a:ext cx="914400" cy="6959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9342B87-D78F-4BA7-B44F-219CDDDE6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7"/>
    </mc:Choice>
    <mc:Fallback xmlns="">
      <p:transition spd="slow" advTm="2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828800" y="152401"/>
            <a:ext cx="8665235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NAPPO Phytosanitary Alert System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C4D143-BDED-4CC4-A5E3-0630C44C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28801" y="883683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B6C1B67-B332-4CFD-BD42-A1AD45718054}"/>
              </a:ext>
            </a:extLst>
          </p:cNvPr>
          <p:cNvSpPr/>
          <p:nvPr/>
        </p:nvSpPr>
        <p:spPr>
          <a:xfrm>
            <a:off x="685800" y="2743200"/>
            <a:ext cx="56919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Thanks for your 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If you have questions, please send them to me at </a:t>
            </a:r>
            <a:r>
              <a:rPr lang="en-US" sz="2800" dirty="0">
                <a:latin typeface="+mj-lt"/>
                <a:hlinkClick r:id="rId5"/>
              </a:rPr>
              <a:t>Stephanie.Bloem@NAPPO.org</a:t>
            </a:r>
            <a:r>
              <a:rPr lang="en-US" sz="2800" dirty="0">
                <a:latin typeface="+mj-lt"/>
              </a:rPr>
              <a:t> </a:t>
            </a:r>
          </a:p>
          <a:p>
            <a:pPr lvl="1"/>
            <a:endParaRPr lang="en-US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91F2F-FB77-4065-B4D8-44D6DABD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263" y="1848301"/>
            <a:ext cx="4639808" cy="3476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1A5B6-CA86-4F84-A62D-00C40B9CF3B4}"/>
              </a:ext>
            </a:extLst>
          </p:cNvPr>
          <p:cNvSpPr txBox="1"/>
          <p:nvPr/>
        </p:nvSpPr>
        <p:spPr>
          <a:xfrm>
            <a:off x="6606356" y="5471306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Cydalima</a:t>
            </a:r>
            <a:r>
              <a:rPr lang="en-US" i="1" dirty="0"/>
              <a:t> </a:t>
            </a:r>
            <a:r>
              <a:rPr lang="en-US" i="1" dirty="0" err="1"/>
              <a:t>perspectalis</a:t>
            </a:r>
            <a:r>
              <a:rPr lang="en-US" i="1" dirty="0"/>
              <a:t> </a:t>
            </a:r>
            <a:r>
              <a:rPr lang="en-US" dirty="0"/>
              <a:t>– box tree moth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823593-5513-4261-B84E-0DAD533DC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9"/>
    </mc:Choice>
    <mc:Fallback xmlns="">
      <p:transition spd="slow" advTm="20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Grp="1" noChangeArrowheads="1"/>
          </p:cNvSpPr>
          <p:nvPr>
            <p:ph type="title"/>
          </p:nvPr>
        </p:nvSpPr>
        <p:spPr>
          <a:xfrm>
            <a:off x="1225470" y="304800"/>
            <a:ext cx="9982200" cy="989012"/>
          </a:xfrm>
        </p:spPr>
        <p:txBody>
          <a:bodyPr>
            <a:normAutofit/>
          </a:bodyPr>
          <a:lstStyle/>
          <a:p>
            <a:pPr algn="ctr"/>
            <a:r>
              <a:rPr lang="en-CA" altLang="en-US" sz="3600" b="1" dirty="0">
                <a:solidFill>
                  <a:schemeClr val="accent5">
                    <a:lumMod val="75000"/>
                  </a:schemeClr>
                </a:solidFill>
              </a:rPr>
              <a:t>NAPPO Phytosanitary Alert System - PAS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F499F-B19C-4C17-9CC1-F3511897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8AE9E-E42A-4ED7-87AD-F7970803D53F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2052" name="Text Box 15"/>
          <p:cNvSpPr txBox="1">
            <a:spLocks noChangeArrowheads="1"/>
          </p:cNvSpPr>
          <p:nvPr/>
        </p:nvSpPr>
        <p:spPr bwMode="auto">
          <a:xfrm>
            <a:off x="3359150" y="3068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004C12-5230-4BFF-80D2-EBA5B6284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4027"/>
            <a:ext cx="12192000" cy="47171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8C0F5-EA89-42B6-B7CC-78500997BFF9}"/>
              </a:ext>
            </a:extLst>
          </p:cNvPr>
          <p:cNvSpPr/>
          <p:nvPr/>
        </p:nvSpPr>
        <p:spPr>
          <a:xfrm>
            <a:off x="4582124" y="6096000"/>
            <a:ext cx="3027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www.NAPPO.org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EA7273-CC80-46F8-AF41-2653E96677F0}"/>
              </a:ext>
            </a:extLst>
          </p:cNvPr>
          <p:cNvSpPr/>
          <p:nvPr/>
        </p:nvSpPr>
        <p:spPr>
          <a:xfrm>
            <a:off x="10010384" y="2209800"/>
            <a:ext cx="1114816" cy="3603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995C082-235D-4B85-BA1D-61A164174260}"/>
              </a:ext>
            </a:extLst>
          </p:cNvPr>
          <p:cNvSpPr/>
          <p:nvPr/>
        </p:nvSpPr>
        <p:spPr>
          <a:xfrm>
            <a:off x="10325476" y="1231392"/>
            <a:ext cx="484632" cy="97840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329865-FFD5-47C5-9AFE-DB8BA23AC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8"/>
    </mc:Choice>
    <mc:Fallback xmlns="">
      <p:transition spd="slow" advTm="2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Grp="1" noChangeArrowheads="1"/>
          </p:cNvSpPr>
          <p:nvPr>
            <p:ph type="title"/>
          </p:nvPr>
        </p:nvSpPr>
        <p:spPr>
          <a:xfrm>
            <a:off x="1225470" y="304800"/>
            <a:ext cx="9982200" cy="989012"/>
          </a:xfrm>
        </p:spPr>
        <p:txBody>
          <a:bodyPr>
            <a:normAutofit/>
          </a:bodyPr>
          <a:lstStyle/>
          <a:p>
            <a:pPr algn="ctr"/>
            <a:r>
              <a:rPr lang="en-CA" altLang="en-US" sz="3600" b="1" dirty="0">
                <a:solidFill>
                  <a:schemeClr val="accent5">
                    <a:lumMod val="75000"/>
                  </a:schemeClr>
                </a:solidFill>
              </a:rPr>
              <a:t>NAPPO Phytosanitary Alert System - PAS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0F499F-B19C-4C17-9CC1-F3511897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8AE9E-E42A-4ED7-87AD-F7970803D53F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2052" name="Text Box 15"/>
          <p:cNvSpPr txBox="1">
            <a:spLocks noChangeArrowheads="1"/>
          </p:cNvSpPr>
          <p:nvPr/>
        </p:nvSpPr>
        <p:spPr bwMode="auto">
          <a:xfrm>
            <a:off x="3359150" y="3068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0A7682-DE7E-40D9-AEA6-C5C4F8846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85" y="1204214"/>
            <a:ext cx="9934170" cy="55181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2F46B4-2B17-4448-B61A-97B88A48D1F2}"/>
              </a:ext>
            </a:extLst>
          </p:cNvPr>
          <p:cNvSpPr/>
          <p:nvPr/>
        </p:nvSpPr>
        <p:spPr>
          <a:xfrm>
            <a:off x="1742582" y="5954137"/>
            <a:ext cx="36014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www.pestalerts.org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0B288A-74A6-4787-9126-364F22360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4"/>
    </mc:Choice>
    <mc:Fallback xmlns="">
      <p:transition spd="slow" advTm="1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447800" y="276018"/>
            <a:ext cx="9296399" cy="8836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What is the NAPPO Phytosanitary Alert System or NAPPO PAS?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C4D143-BDED-4CC4-A5E3-0630C44C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28801" y="11430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B6C1B67-B332-4CFD-BD42-A1AD45718054}"/>
              </a:ext>
            </a:extLst>
          </p:cNvPr>
          <p:cNvSpPr/>
          <p:nvPr/>
        </p:nvSpPr>
        <p:spPr>
          <a:xfrm>
            <a:off x="924245" y="1850302"/>
            <a:ext cx="104940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 NAPPO PAS is a public web-based notification system 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Mechanism to share </a:t>
            </a:r>
            <a:r>
              <a:rPr lang="en-US" sz="2800" u="sng" dirty="0">
                <a:latin typeface="+mj-lt"/>
              </a:rPr>
              <a:t>pest information</a:t>
            </a:r>
            <a:r>
              <a:rPr lang="en-US" sz="2800" dirty="0">
                <a:latin typeface="+mj-lt"/>
              </a:rPr>
              <a:t>, both </a:t>
            </a:r>
            <a:r>
              <a:rPr lang="en-US" sz="2800" u="sng" dirty="0">
                <a:latin typeface="+mj-lt"/>
              </a:rPr>
              <a:t>official communications and scientific intelligence</a:t>
            </a:r>
            <a:r>
              <a:rPr lang="en-US" sz="2800" dirty="0">
                <a:latin typeface="+mj-lt"/>
              </a:rPr>
              <a:t>, concerning plant pests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Primarily focused on </a:t>
            </a:r>
            <a:r>
              <a:rPr lang="en-US" sz="2800" u="sng" dirty="0">
                <a:latin typeface="+mj-lt"/>
              </a:rPr>
              <a:t>plant pests of quarantine significance </a:t>
            </a:r>
            <a:r>
              <a:rPr lang="en-US" sz="2800" dirty="0">
                <a:latin typeface="+mj-lt"/>
              </a:rPr>
              <a:t>that affect North American agriculture, forests or natural habitats</a:t>
            </a:r>
          </a:p>
          <a:p>
            <a:pPr lvl="1"/>
            <a:endParaRPr lang="en-US" sz="28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F49182-143C-408B-A570-4D38109C49CF}"/>
              </a:ext>
            </a:extLst>
          </p:cNvPr>
          <p:cNvSpPr/>
          <p:nvPr/>
        </p:nvSpPr>
        <p:spPr>
          <a:xfrm>
            <a:off x="4432261" y="5642565"/>
            <a:ext cx="3478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+mj-lt"/>
                <a:hlinkClick r:id="rId5"/>
              </a:rPr>
              <a:t>www.pestalerts.org</a:t>
            </a:r>
            <a:r>
              <a:rPr lang="en-US" sz="3200" dirty="0">
                <a:latin typeface="+mj-lt"/>
              </a:rPr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0FDD22-B59D-4059-ADCF-806C8ED5B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8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6"/>
    </mc:Choice>
    <mc:Fallback xmlns="">
      <p:transition spd="slow" advTm="3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26B02A-5021-4A4C-A871-01335CDCE673}"/>
              </a:ext>
            </a:extLst>
          </p:cNvPr>
          <p:cNvSpPr/>
          <p:nvPr/>
        </p:nvSpPr>
        <p:spPr>
          <a:xfrm>
            <a:off x="6794522" y="1559882"/>
            <a:ext cx="3733800" cy="4504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136525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NAPPO PAS Expert Group Members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502243" y="2102884"/>
            <a:ext cx="2783019" cy="3307316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000" b="1" dirty="0">
                <a:latin typeface="+mj-lt"/>
              </a:rPr>
              <a:t> Canada (CFIA)</a:t>
            </a:r>
          </a:p>
          <a:p>
            <a:r>
              <a:rPr lang="en-US" altLang="en-US" sz="2000" dirty="0">
                <a:latin typeface="+mj-lt"/>
              </a:rPr>
              <a:t>Rajesh Ramarathnam</a:t>
            </a:r>
          </a:p>
          <a:p>
            <a:pPr marL="0" indent="0">
              <a:buNone/>
            </a:pPr>
            <a:br>
              <a:rPr lang="en-US" altLang="en-US" sz="2000" b="1" dirty="0">
                <a:latin typeface="+mj-lt"/>
              </a:rPr>
            </a:br>
            <a:r>
              <a:rPr lang="en-US" altLang="en-US" sz="2000" b="1" dirty="0">
                <a:latin typeface="+mj-lt"/>
              </a:rPr>
              <a:t>United States (USDA-APHIS-PPQ)</a:t>
            </a:r>
          </a:p>
          <a:p>
            <a:r>
              <a:rPr lang="en-US" altLang="en-US" sz="2000" dirty="0">
                <a:latin typeface="+mj-lt"/>
              </a:rPr>
              <a:t>Ignacio Baez (Chair)</a:t>
            </a:r>
          </a:p>
          <a:p>
            <a:r>
              <a:rPr lang="en-US" altLang="en-US" sz="2000" dirty="0">
                <a:latin typeface="+mj-lt"/>
              </a:rPr>
              <a:t>Amanda Kaye</a:t>
            </a:r>
          </a:p>
          <a:p>
            <a:pPr marL="0" indent="0">
              <a:buNone/>
            </a:pPr>
            <a:br>
              <a:rPr lang="en-US" altLang="en-US" sz="2000" b="1" dirty="0">
                <a:latin typeface="+mj-lt"/>
              </a:rPr>
            </a:br>
            <a:r>
              <a:rPr lang="en-US" altLang="en-US" sz="2000" b="1" dirty="0">
                <a:latin typeface="+mj-lt"/>
              </a:rPr>
              <a:t>Mexico (SENASICA-DGSV)</a:t>
            </a:r>
          </a:p>
          <a:p>
            <a:r>
              <a:rPr lang="en-US" altLang="en-US" sz="2000" dirty="0">
                <a:latin typeface="+mj-lt"/>
              </a:rPr>
              <a:t>Ana Lilia Montealegre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3939EFE-EA54-4612-8BAE-DA115515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B973D0C-6F21-41CF-A573-672417449DF2}"/>
              </a:ext>
            </a:extLst>
          </p:cNvPr>
          <p:cNvSpPr/>
          <p:nvPr/>
        </p:nvSpPr>
        <p:spPr>
          <a:xfrm>
            <a:off x="6477000" y="2071361"/>
            <a:ext cx="685800" cy="68580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DDC0EB-F80F-447E-8A87-BFCF1FB4CD4A}"/>
              </a:ext>
            </a:extLst>
          </p:cNvPr>
          <p:cNvSpPr/>
          <p:nvPr/>
        </p:nvSpPr>
        <p:spPr>
          <a:xfrm>
            <a:off x="6477000" y="3435980"/>
            <a:ext cx="685800" cy="68580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F2F67F-ECE9-4147-8D4A-B4332A621C98}"/>
              </a:ext>
            </a:extLst>
          </p:cNvPr>
          <p:cNvSpPr/>
          <p:nvPr/>
        </p:nvSpPr>
        <p:spPr>
          <a:xfrm>
            <a:off x="6477000" y="5029200"/>
            <a:ext cx="685800" cy="68580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D86D65-778E-43FE-871D-9B13C9B27E38}"/>
              </a:ext>
            </a:extLst>
          </p:cNvPr>
          <p:cNvSpPr txBox="1">
            <a:spLocks/>
          </p:cNvSpPr>
          <p:nvPr/>
        </p:nvSpPr>
        <p:spPr>
          <a:xfrm>
            <a:off x="1118616" y="1905000"/>
            <a:ext cx="4748784" cy="38187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dirty="0">
                <a:latin typeface="+mj-lt"/>
              </a:rPr>
              <a:t>An Expert Group (EG) provides/oversees the information</a:t>
            </a:r>
          </a:p>
          <a:p>
            <a:pPr marL="0" indent="0">
              <a:buNone/>
            </a:pPr>
            <a:endParaRPr lang="en-US" altLang="en-US" sz="2800" dirty="0">
              <a:latin typeface="+mj-lt"/>
            </a:endParaRPr>
          </a:p>
          <a:p>
            <a:r>
              <a:rPr lang="en-US" altLang="en-US" sz="2800" dirty="0">
                <a:latin typeface="+mj-lt"/>
              </a:rPr>
              <a:t>EG composed of members from each regional NPPO </a:t>
            </a:r>
          </a:p>
          <a:p>
            <a:pPr marL="0" indent="0">
              <a:buNone/>
            </a:pPr>
            <a:endParaRPr lang="en-US" altLang="en-US" sz="2800" dirty="0">
              <a:latin typeface="+mj-lt"/>
            </a:endParaRPr>
          </a:p>
          <a:p>
            <a:r>
              <a:rPr lang="en-US" altLang="en-US" sz="2800" dirty="0">
                <a:latin typeface="+mj-lt"/>
              </a:rPr>
              <a:t>System platform managed by the NAPPO Secretariat</a:t>
            </a:r>
          </a:p>
          <a:p>
            <a:pPr marL="0" indent="0">
              <a:buNone/>
            </a:pPr>
            <a:br>
              <a:rPr lang="en-US" altLang="en-US" sz="2800" b="1" dirty="0">
                <a:latin typeface="+mj-lt"/>
              </a:rPr>
            </a:br>
            <a:endParaRPr lang="en-US" altLang="en-US" sz="2800" dirty="0">
              <a:latin typeface="+mj-lt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0303119-CD8F-443D-9D88-41B6B088C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5"/>
    </mc:Choice>
    <mc:Fallback xmlns="">
      <p:transition spd="slow" advTm="6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NAPPO PAS Objectives and Products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65863" y="1571627"/>
            <a:ext cx="10058399" cy="478472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800" b="1" dirty="0">
                <a:latin typeface="+mj-lt"/>
              </a:rPr>
              <a:t>Objectives </a:t>
            </a:r>
          </a:p>
          <a:p>
            <a:r>
              <a:rPr lang="en-US" altLang="en-US" sz="2800" b="1" i="1" u="sng" dirty="0">
                <a:latin typeface="+mj-lt"/>
              </a:rPr>
              <a:t>Meet the IPPC National Reporting </a:t>
            </a:r>
            <a:r>
              <a:rPr lang="en-US" altLang="en-US" b="1" i="1" u="sng" dirty="0">
                <a:latin typeface="+mj-lt"/>
              </a:rPr>
              <a:t>“pest” </a:t>
            </a:r>
            <a:r>
              <a:rPr lang="en-US" altLang="en-US" sz="2800" b="1" i="1" u="sng" dirty="0">
                <a:latin typeface="+mj-lt"/>
              </a:rPr>
              <a:t>Obligations (NROs) </a:t>
            </a:r>
          </a:p>
          <a:p>
            <a:r>
              <a:rPr lang="en-US" altLang="en-US" sz="2800" dirty="0">
                <a:latin typeface="+mj-lt"/>
              </a:rPr>
              <a:t>Facilitate awareness, detection, prevention and management of potentially harmful exotic plant pest species in North America</a:t>
            </a:r>
          </a:p>
          <a:p>
            <a:pPr marL="0" indent="0">
              <a:buNone/>
            </a:pPr>
            <a:br>
              <a:rPr lang="en-US" altLang="en-US" sz="2800" b="1" dirty="0">
                <a:latin typeface="+mj-lt"/>
              </a:rPr>
            </a:br>
            <a:r>
              <a:rPr lang="en-US" altLang="en-US" sz="2800" b="1" dirty="0">
                <a:latin typeface="+mj-lt"/>
              </a:rPr>
              <a:t>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i="1" u="sng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Official pest reports </a:t>
            </a:r>
            <a:r>
              <a:rPr lang="en-GB" sz="2800" b="1" i="1" u="sng" dirty="0">
                <a:latin typeface="+mj-lt"/>
              </a:rPr>
              <a:t>– OPRs</a:t>
            </a:r>
            <a:endParaRPr lang="en-GB" sz="28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b="1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Emerging pest alerts </a:t>
            </a:r>
            <a:r>
              <a:rPr lang="en-GB" sz="2800" dirty="0">
                <a:latin typeface="+mj-lt"/>
              </a:rPr>
              <a:t>– EPAs</a:t>
            </a:r>
            <a:endParaRPr lang="en-US" altLang="en-US" sz="28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05A47-8733-487B-8024-0230C88F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2516DBC-BA3E-45E2-A7AE-5BECAF962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3679301"/>
            <a:ext cx="2590800" cy="27007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4DF1E5-DBCE-4534-B958-9C23252E3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0"/>
    </mc:Choice>
    <mc:Fallback xmlns="">
      <p:transition spd="slow" advTm="5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sbloem\AppData\Local\Microsoft\Windows\Temporary Internet Files\Content.IE5\PS9VTSF8\North_America[1].png">
            <a:extLst>
              <a:ext uri="{FF2B5EF4-FFF2-40B4-BE49-F238E27FC236}">
                <a16:creationId xmlns:a16="http://schemas.microsoft.com/office/drawing/2014/main" id="{D83D6405-EC6F-4706-81E5-85167C4F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65" y="1143982"/>
            <a:ext cx="4824435" cy="498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Official Pest Reports - OPRs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543800" cy="3744684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>
                <a:latin typeface="+mj-lt"/>
              </a:rPr>
              <a:t>Provided by each regional NPPO – official*</a:t>
            </a:r>
          </a:p>
          <a:p>
            <a:pPr lvl="1"/>
            <a:r>
              <a:rPr lang="en-US" altLang="en-US" sz="2800" dirty="0">
                <a:latin typeface="+mj-lt"/>
              </a:rPr>
              <a:t>Canadian Food Inspection Agency – </a:t>
            </a:r>
            <a:r>
              <a:rPr lang="en-US" altLang="en-US" sz="2800" b="1" dirty="0">
                <a:latin typeface="+mj-lt"/>
              </a:rPr>
              <a:t>CFIA</a:t>
            </a:r>
          </a:p>
          <a:p>
            <a:pPr lvl="1"/>
            <a:r>
              <a:rPr lang="en-US" altLang="en-US" sz="2800" dirty="0">
                <a:latin typeface="+mj-lt"/>
              </a:rPr>
              <a:t>United States Dept. of Agriculture, Animal and Plant Health Inspection Service, Plant Protection and Quarantine – </a:t>
            </a:r>
            <a:r>
              <a:rPr lang="en-US" altLang="en-US" sz="2800" b="1" dirty="0">
                <a:latin typeface="+mj-lt"/>
              </a:rPr>
              <a:t>USDA-APHIS-PPQ</a:t>
            </a:r>
          </a:p>
          <a:p>
            <a:pPr lvl="1"/>
            <a:r>
              <a:rPr lang="en-US" altLang="en-US" sz="2800" dirty="0" err="1">
                <a:latin typeface="+mj-lt"/>
              </a:rPr>
              <a:t>Servicio</a:t>
            </a:r>
            <a:r>
              <a:rPr lang="en-US" altLang="en-US" sz="2800" dirty="0">
                <a:latin typeface="+mj-lt"/>
              </a:rPr>
              <a:t> Nacional de Sanidad, </a:t>
            </a:r>
            <a:r>
              <a:rPr lang="en-US" altLang="en-US" sz="2800" dirty="0" err="1">
                <a:latin typeface="+mj-lt"/>
              </a:rPr>
              <a:t>Inocuidad</a:t>
            </a:r>
            <a:r>
              <a:rPr lang="en-US" altLang="en-US" sz="2800" dirty="0">
                <a:latin typeface="+mj-lt"/>
              </a:rPr>
              <a:t> y Calidad </a:t>
            </a:r>
            <a:r>
              <a:rPr lang="en-US" altLang="en-US" sz="2800" dirty="0" err="1">
                <a:latin typeface="+mj-lt"/>
              </a:rPr>
              <a:t>Agroalimentaria</a:t>
            </a:r>
            <a:r>
              <a:rPr lang="en-US" altLang="en-US" sz="2800" dirty="0">
                <a:latin typeface="+mj-lt"/>
              </a:rPr>
              <a:t>, Dirección General de Sanidad Vegetal – </a:t>
            </a:r>
            <a:r>
              <a:rPr lang="en-US" altLang="en-US" sz="2800" b="1" dirty="0">
                <a:latin typeface="+mj-lt"/>
              </a:rPr>
              <a:t>SENASICA-DGSV</a:t>
            </a:r>
            <a:br>
              <a:rPr lang="en-US" altLang="en-US" sz="2800" dirty="0">
                <a:latin typeface="+mj-lt"/>
              </a:rPr>
            </a:br>
            <a:br>
              <a:rPr lang="en-US" altLang="en-US" dirty="0">
                <a:latin typeface="+mj-lt"/>
              </a:rPr>
            </a:br>
            <a:endParaRPr lang="en-US" altLang="en-US" dirty="0">
              <a:latin typeface="+mj-lt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D7CFD0E-A322-43D2-975D-F36A6132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D2C1102-57C5-4646-B2D8-31B1511A0B4B}"/>
              </a:ext>
            </a:extLst>
          </p:cNvPr>
          <p:cNvSpPr txBox="1"/>
          <p:nvPr/>
        </p:nvSpPr>
        <p:spPr>
          <a:xfrm>
            <a:off x="990600" y="5703033"/>
            <a:ext cx="6595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 established, authorized or performed by the NPPO – ISPM 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8BF139-58DA-4121-A7EF-71044B876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1"/>
    </mc:Choice>
    <mc:Fallback xmlns="">
      <p:transition spd="slow" advTm="5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0" y="132739"/>
            <a:ext cx="8229600" cy="8836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Official Pest Reports - OPRs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04192" y="1622066"/>
            <a:ext cx="5552451" cy="4092934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en-US" sz="2800" b="1" dirty="0">
                <a:latin typeface="+mj-lt"/>
              </a:rPr>
              <a:t>Official</a:t>
            </a:r>
            <a:r>
              <a:rPr lang="en-US" altLang="en-US" sz="2800" dirty="0">
                <a:latin typeface="+mj-lt"/>
              </a:rPr>
              <a:t> notifications/communications to our region and to all IPPC Contracting </a:t>
            </a:r>
            <a:r>
              <a:rPr lang="en-US" altLang="en-US" dirty="0">
                <a:latin typeface="+mj-lt"/>
              </a:rPr>
              <a:t>P</a:t>
            </a:r>
            <a:r>
              <a:rPr lang="en-US" altLang="en-US" sz="2800" dirty="0">
                <a:latin typeface="+mj-lt"/>
              </a:rPr>
              <a:t>arties</a:t>
            </a:r>
            <a:br>
              <a:rPr lang="en-US" altLang="en-US" sz="2800" dirty="0">
                <a:latin typeface="+mj-lt"/>
              </a:rPr>
            </a:br>
            <a:endParaRPr lang="en-US" altLang="en-US" sz="2800" dirty="0">
              <a:latin typeface="+mj-lt"/>
            </a:endParaRPr>
          </a:p>
          <a:p>
            <a:r>
              <a:rPr lang="en-US" altLang="en-US" sz="2800" dirty="0">
                <a:latin typeface="+mj-lt"/>
              </a:rPr>
              <a:t>Comply with IPPC “pest” NROs and </a:t>
            </a:r>
            <a:r>
              <a:rPr lang="en-GB" sz="2800" dirty="0">
                <a:latin typeface="+mj-lt"/>
              </a:rPr>
              <a:t>ISPM 17 on Pest Reporting</a:t>
            </a:r>
            <a:br>
              <a:rPr lang="en-GB" sz="2800" dirty="0">
                <a:latin typeface="+mj-lt"/>
              </a:rPr>
            </a:br>
            <a:endParaRPr lang="en-GB" sz="2800" dirty="0">
              <a:latin typeface="+mj-lt"/>
            </a:endParaRPr>
          </a:p>
          <a:p>
            <a:r>
              <a:rPr lang="en-GB" sz="2800" dirty="0">
                <a:latin typeface="+mj-lt"/>
              </a:rPr>
              <a:t>OPRs posted on the NAPPO PAS are manually linked to the International Phytosanitary Portal - IPP</a:t>
            </a:r>
            <a:br>
              <a:rPr lang="en-GB" sz="2800" dirty="0">
                <a:latin typeface="+mj-lt"/>
              </a:rPr>
            </a:br>
            <a:endParaRPr lang="en-US" altLang="en-US" sz="2800" dirty="0">
              <a:latin typeface="+mj-lt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D7CFD0E-A322-43D2-975D-F36A6132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05A660-7803-4720-A730-1A259332CE02}" type="slidenum">
              <a:rPr lang="en-CA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CA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1" y="914400"/>
            <a:ext cx="868492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21D5C1B-53F5-4029-8BBA-F2D8DA6184FD}"/>
              </a:ext>
            </a:extLst>
          </p:cNvPr>
          <p:cNvSpPr/>
          <p:nvPr/>
        </p:nvSpPr>
        <p:spPr>
          <a:xfrm>
            <a:off x="7199886" y="1312762"/>
            <a:ext cx="4001514" cy="1659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EB371-3D35-4F66-9290-EE96D4062DB4}"/>
              </a:ext>
            </a:extLst>
          </p:cNvPr>
          <p:cNvSpPr/>
          <p:nvPr/>
        </p:nvSpPr>
        <p:spPr>
          <a:xfrm>
            <a:off x="7828978" y="1418272"/>
            <a:ext cx="31824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“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Anoplophora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glabripennis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(Asian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Longhorned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Beetle): APHIS Removes the Remaining Regulated Area in Brooklyn and Queens, New York”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B58536-9661-4BA2-8019-339647A481A8}"/>
              </a:ext>
            </a:extLst>
          </p:cNvPr>
          <p:cNvSpPr/>
          <p:nvPr/>
        </p:nvSpPr>
        <p:spPr>
          <a:xfrm>
            <a:off x="6489915" y="1409956"/>
            <a:ext cx="1276882" cy="140944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3C6109E-3A5C-42EF-85E4-B0F99F7A6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74" y="5470658"/>
            <a:ext cx="3685003" cy="945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EA0E6B-6DC4-43ED-A335-69D17639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141" y="3787478"/>
            <a:ext cx="3685003" cy="814014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945CDC1A-23C4-4897-9DFA-68E0CD7EBBAF}"/>
              </a:ext>
            </a:extLst>
          </p:cNvPr>
          <p:cNvSpPr/>
          <p:nvPr/>
        </p:nvSpPr>
        <p:spPr>
          <a:xfrm>
            <a:off x="8972043" y="3150565"/>
            <a:ext cx="457200" cy="4572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52A99B1-93D2-40F2-B448-11B1C61121B5}"/>
              </a:ext>
            </a:extLst>
          </p:cNvPr>
          <p:cNvSpPr/>
          <p:nvPr/>
        </p:nvSpPr>
        <p:spPr>
          <a:xfrm>
            <a:off x="8972042" y="4799492"/>
            <a:ext cx="457200" cy="4572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034382-22E1-4C18-8913-A10A8D9F6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33"/>
    </mc:Choice>
    <mc:Fallback xmlns="">
      <p:transition spd="slow" advTm="6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6406</TotalTime>
  <Words>1218</Words>
  <Application>Microsoft Office PowerPoint</Application>
  <PresentationFormat>Widescreen</PresentationFormat>
  <Paragraphs>241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Old English Text MT</vt:lpstr>
      <vt:lpstr>Office Theme</vt:lpstr>
      <vt:lpstr>How NAPPO member countries meet their IPPC National Reporting “pest” Obligations - NROs</vt:lpstr>
      <vt:lpstr>NAPPO Phytosanitary Alert System - PAS</vt:lpstr>
      <vt:lpstr>NAPPO Phytosanitary Alert System - PAS</vt:lpstr>
      <vt:lpstr>NAPPO Phytosanitary Alert System - PAS</vt:lpstr>
      <vt:lpstr>What is the NAPPO Phytosanitary Alert System or NAPPO PAS?</vt:lpstr>
      <vt:lpstr>NAPPO PAS Expert Group Members</vt:lpstr>
      <vt:lpstr>NAPPO PAS Objectives and Products</vt:lpstr>
      <vt:lpstr>Official Pest Reports - OPRs</vt:lpstr>
      <vt:lpstr>Official Pest Reports - OPRs</vt:lpstr>
      <vt:lpstr>Official Pest Reports</vt:lpstr>
      <vt:lpstr>Why provide OPRs?</vt:lpstr>
      <vt:lpstr>Reporting Obligations –  example for U.S. NPPO</vt:lpstr>
      <vt:lpstr>Process for Official Pest Reports</vt:lpstr>
      <vt:lpstr>Example from NAPPO PAS to IPP</vt:lpstr>
      <vt:lpstr>OPR reports in NAPPO PAS</vt:lpstr>
      <vt:lpstr>Emerging Pest Alerts - EPAs</vt:lpstr>
      <vt:lpstr>Process for Emerging Pest Alerts - EPAs</vt:lpstr>
      <vt:lpstr>Subscribe to PAS!</vt:lpstr>
      <vt:lpstr>Subscribing to PAS</vt:lpstr>
      <vt:lpstr>Number of Subscribers - 2,970</vt:lpstr>
      <vt:lpstr>NAPPO Phytosanitary Alert System</vt:lpstr>
    </vt:vector>
  </TitlesOfParts>
  <Company>Luffi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systems approaches in managing pest risks associated with the movement of forest products</dc:title>
  <dc:creator>Luffi</dc:creator>
  <cp:lastModifiedBy>Stephanie Bloem</cp:lastModifiedBy>
  <cp:revision>224</cp:revision>
  <cp:lastPrinted>2018-10-19T12:20:56Z</cp:lastPrinted>
  <dcterms:created xsi:type="dcterms:W3CDTF">2015-09-11T19:21:22Z</dcterms:created>
  <dcterms:modified xsi:type="dcterms:W3CDTF">2021-08-27T17:14:08Z</dcterms:modified>
</cp:coreProperties>
</file>