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640" r:id="rId3"/>
    <p:sldId id="263" r:id="rId4"/>
    <p:sldId id="647" r:id="rId5"/>
    <p:sldId id="637" r:id="rId6"/>
    <p:sldId id="636" r:id="rId7"/>
    <p:sldId id="649" r:id="rId8"/>
    <p:sldId id="646" r:id="rId9"/>
    <p:sldId id="268" r:id="rId10"/>
    <p:sldId id="64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BC029-3F08-48AF-8436-CC75310B830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27221F6-4968-4A10-B6F2-947850740FD4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CPM-14 (2019)</a:t>
          </a:r>
          <a:endParaRPr lang="en-AU" dirty="0"/>
        </a:p>
      </dgm:t>
    </dgm:pt>
    <dgm:pt modelId="{3F86B567-E6BB-4B6D-BBF3-5EED2347F55E}" type="parTrans" cxnId="{ECF56DD8-D387-4421-BE5D-2541925C18CD}">
      <dgm:prSet/>
      <dgm:spPr/>
      <dgm:t>
        <a:bodyPr/>
        <a:lstStyle/>
        <a:p>
          <a:endParaRPr lang="en-AU"/>
        </a:p>
      </dgm:t>
    </dgm:pt>
    <dgm:pt modelId="{8AF058F8-8483-4043-B8B8-975BE4DD8BB1}" type="sibTrans" cxnId="{ECF56DD8-D387-4421-BE5D-2541925C18CD}">
      <dgm:prSet/>
      <dgm:spPr/>
      <dgm:t>
        <a:bodyPr/>
        <a:lstStyle/>
        <a:p>
          <a:endParaRPr lang="en-AU"/>
        </a:p>
      </dgm:t>
    </dgm:pt>
    <dgm:pt modelId="{B2B073FF-AF17-4E60-9F17-783C34ACF530}">
      <dgm:prSet phldrT="[Text]" custT="1"/>
      <dgm:spPr/>
      <dgm:t>
        <a:bodyPr/>
        <a:lstStyle/>
        <a:p>
          <a:r>
            <a:rPr lang="en-US" sz="1200" b="1" dirty="0"/>
            <a:t>approved the draft CPM Recommendation for country consultation</a:t>
          </a:r>
          <a:endParaRPr lang="en-AU" sz="1200" dirty="0"/>
        </a:p>
      </dgm:t>
    </dgm:pt>
    <dgm:pt modelId="{68657260-8F5F-4B3C-BFED-7F0720BCFC2D}" type="parTrans" cxnId="{F2957301-78A8-4DBC-8D95-9BAE8B4B6A6F}">
      <dgm:prSet/>
      <dgm:spPr/>
      <dgm:t>
        <a:bodyPr/>
        <a:lstStyle/>
        <a:p>
          <a:endParaRPr lang="en-AU"/>
        </a:p>
      </dgm:t>
    </dgm:pt>
    <dgm:pt modelId="{AC4337BD-D094-45CA-8CB7-0570A2E2398D}" type="sibTrans" cxnId="{F2957301-78A8-4DBC-8D95-9BAE8B4B6A6F}">
      <dgm:prSet/>
      <dgm:spPr/>
      <dgm:t>
        <a:bodyPr/>
        <a:lstStyle/>
        <a:p>
          <a:endParaRPr lang="en-AU"/>
        </a:p>
      </dgm:t>
    </dgm:pt>
    <dgm:pt modelId="{869913A9-D403-4550-9B56-2D24108AFD1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508 comments</a:t>
          </a:r>
          <a:endParaRPr lang="en-AU" dirty="0"/>
        </a:p>
      </dgm:t>
    </dgm:pt>
    <dgm:pt modelId="{1CA0F8A5-F1A4-4633-98F6-587020237D3E}" type="parTrans" cxnId="{E1B8F96C-D52D-4115-B9F4-10AA1F189135}">
      <dgm:prSet/>
      <dgm:spPr/>
      <dgm:t>
        <a:bodyPr/>
        <a:lstStyle/>
        <a:p>
          <a:endParaRPr lang="en-AU"/>
        </a:p>
      </dgm:t>
    </dgm:pt>
    <dgm:pt modelId="{C0E13F38-8140-4EFD-885A-16F95318896D}" type="sibTrans" cxnId="{E1B8F96C-D52D-4115-B9F4-10AA1F189135}">
      <dgm:prSet/>
      <dgm:spPr/>
      <dgm:t>
        <a:bodyPr/>
        <a:lstStyle/>
        <a:p>
          <a:endParaRPr lang="en-AU"/>
        </a:p>
      </dgm:t>
    </dgm:pt>
    <dgm:pt modelId="{DC37FD73-2043-43F3-B809-579BC6BC0136}">
      <dgm:prSet phldrT="[Text]" custT="1"/>
      <dgm:spPr/>
      <dgm:t>
        <a:bodyPr/>
        <a:lstStyle/>
        <a:p>
          <a:r>
            <a:rPr lang="en-US" sz="1200" b="1" dirty="0"/>
            <a:t>were received during consultation period and have been addressed by the IPPC Secretariat in collaboration with submitting country and recommendation was revised accordingly</a:t>
          </a:r>
          <a:endParaRPr lang="en-AU" sz="1200" dirty="0"/>
        </a:p>
      </dgm:t>
    </dgm:pt>
    <dgm:pt modelId="{0C2B2D80-BDB9-46E9-9D88-CCAD0E4C0E6B}" type="parTrans" cxnId="{CC4A0525-DA16-4474-91E4-CB3D910C1B8B}">
      <dgm:prSet/>
      <dgm:spPr/>
      <dgm:t>
        <a:bodyPr/>
        <a:lstStyle/>
        <a:p>
          <a:endParaRPr lang="en-AU"/>
        </a:p>
      </dgm:t>
    </dgm:pt>
    <dgm:pt modelId="{3E5BC7BE-FFDD-4175-8D0E-A59EC0DC7CAC}" type="sibTrans" cxnId="{CC4A0525-DA16-4474-91E4-CB3D910C1B8B}">
      <dgm:prSet/>
      <dgm:spPr/>
      <dgm:t>
        <a:bodyPr/>
        <a:lstStyle/>
        <a:p>
          <a:endParaRPr lang="en-AU"/>
        </a:p>
      </dgm:t>
    </dgm:pt>
    <dgm:pt modelId="{DC4E95C0-1A92-473D-A554-27C102CC7DEE}">
      <dgm:prSet phldrT="[Text]"/>
      <dgm:spPr/>
      <dgm:t>
        <a:bodyPr/>
        <a:lstStyle/>
        <a:p>
          <a:r>
            <a: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CPM 15 </a:t>
          </a:r>
        </a:p>
      </dgm:t>
    </dgm:pt>
    <dgm:pt modelId="{99A7BDBB-0DCE-4E9E-A950-35B537F66E29}" type="parTrans" cxnId="{5BDEA28D-EF60-4CB8-83E5-80CBE53F3718}">
      <dgm:prSet/>
      <dgm:spPr/>
      <dgm:t>
        <a:bodyPr/>
        <a:lstStyle/>
        <a:p>
          <a:endParaRPr lang="en-AU"/>
        </a:p>
      </dgm:t>
    </dgm:pt>
    <dgm:pt modelId="{28083D3A-6D8C-40F9-A3A9-3C5B11627DCB}" type="sibTrans" cxnId="{5BDEA28D-EF60-4CB8-83E5-80CBE53F3718}">
      <dgm:prSet/>
      <dgm:spPr/>
      <dgm:t>
        <a:bodyPr/>
        <a:lstStyle/>
        <a:p>
          <a:endParaRPr lang="en-AU"/>
        </a:p>
      </dgm:t>
    </dgm:pt>
    <dgm:pt modelId="{6676AC31-D3A6-4669-8D66-1A2F09988B30}">
      <dgm:prSet custT="1"/>
      <dgm:spPr/>
      <dgm:t>
        <a:bodyPr/>
        <a:lstStyle/>
        <a:p>
          <a:endParaRPr lang="en-AU" sz="1200"/>
        </a:p>
      </dgm:t>
    </dgm:pt>
    <dgm:pt modelId="{8CE4CE96-F332-4216-839D-E0376D32838A}" type="parTrans" cxnId="{5B4AA78D-96E0-4196-820D-FC526688105F}">
      <dgm:prSet/>
      <dgm:spPr/>
      <dgm:t>
        <a:bodyPr/>
        <a:lstStyle/>
        <a:p>
          <a:endParaRPr lang="en-AU"/>
        </a:p>
      </dgm:t>
    </dgm:pt>
    <dgm:pt modelId="{AA9C9FB4-0236-4B81-960B-C7237E73AC05}" type="sibTrans" cxnId="{5B4AA78D-96E0-4196-820D-FC526688105F}">
      <dgm:prSet/>
      <dgm:spPr/>
      <dgm:t>
        <a:bodyPr/>
        <a:lstStyle/>
        <a:p>
          <a:endParaRPr lang="en-AU"/>
        </a:p>
      </dgm:t>
    </dgm:pt>
    <dgm:pt modelId="{03B228E5-4388-42BA-A3A6-AFBCC9497B71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2019-12 CPM Bureau</a:t>
          </a:r>
          <a:endParaRPr lang="en-AU"/>
        </a:p>
      </dgm:t>
    </dgm:pt>
    <dgm:pt modelId="{6082C26D-35B5-4450-A5F6-8A50F841FFC1}" type="parTrans" cxnId="{02F50680-9199-4F76-9F09-3FA731113CD2}">
      <dgm:prSet/>
      <dgm:spPr/>
      <dgm:t>
        <a:bodyPr/>
        <a:lstStyle/>
        <a:p>
          <a:endParaRPr lang="en-AU"/>
        </a:p>
      </dgm:t>
    </dgm:pt>
    <dgm:pt modelId="{43786A7C-4239-43CA-929B-C576B5E86747}" type="sibTrans" cxnId="{02F50680-9199-4F76-9F09-3FA731113CD2}">
      <dgm:prSet/>
      <dgm:spPr/>
      <dgm:t>
        <a:bodyPr/>
        <a:lstStyle/>
        <a:p>
          <a:endParaRPr lang="en-AU"/>
        </a:p>
      </dgm:t>
    </dgm:pt>
    <dgm:pt modelId="{8E333CC5-ABCC-4517-B049-62DBD8706B50}">
      <dgm:prSet custT="1"/>
      <dgm:spPr/>
      <dgm:t>
        <a:bodyPr/>
        <a:lstStyle/>
        <a:p>
          <a:endParaRPr lang="en-AU" sz="1200" dirty="0"/>
        </a:p>
      </dgm:t>
    </dgm:pt>
    <dgm:pt modelId="{6851A81A-2DDA-4129-81B6-024FEF5997F0}" type="parTrans" cxnId="{033A5D33-A7BE-42B6-A57B-FEB985607224}">
      <dgm:prSet/>
      <dgm:spPr/>
      <dgm:t>
        <a:bodyPr/>
        <a:lstStyle/>
        <a:p>
          <a:endParaRPr lang="en-AU"/>
        </a:p>
      </dgm:t>
    </dgm:pt>
    <dgm:pt modelId="{6A508393-1BC4-4010-875F-7E96B2609B35}" type="sibTrans" cxnId="{033A5D33-A7BE-42B6-A57B-FEB985607224}">
      <dgm:prSet/>
      <dgm:spPr/>
      <dgm:t>
        <a:bodyPr/>
        <a:lstStyle/>
        <a:p>
          <a:endParaRPr lang="en-AU"/>
        </a:p>
      </dgm:t>
    </dgm:pt>
    <dgm:pt modelId="{5265376E-4057-4A92-A958-167BB74D6913}">
      <dgm:prSet custT="1"/>
      <dgm:spPr/>
      <dgm:t>
        <a:bodyPr/>
        <a:lstStyle/>
        <a:p>
          <a:r>
            <a:rPr lang="en-US" sz="1200" b="1" dirty="0"/>
            <a:t>considered the points mentioned above along with the responses to comments and was not able to recommend the draft for adoption</a:t>
          </a:r>
          <a:endParaRPr lang="ru-RU" sz="1200" b="1" dirty="0"/>
        </a:p>
      </dgm:t>
    </dgm:pt>
    <dgm:pt modelId="{92902C4F-FDF7-46A2-B6B0-1956B421CE62}" type="parTrans" cxnId="{A8DF805C-315A-44C8-BEF9-948A847928AC}">
      <dgm:prSet/>
      <dgm:spPr/>
      <dgm:t>
        <a:bodyPr/>
        <a:lstStyle/>
        <a:p>
          <a:endParaRPr lang="en-AU"/>
        </a:p>
      </dgm:t>
    </dgm:pt>
    <dgm:pt modelId="{FB14A1CD-179F-4FBC-BDDA-BEAF67D9CF66}" type="sibTrans" cxnId="{A8DF805C-315A-44C8-BEF9-948A847928AC}">
      <dgm:prSet/>
      <dgm:spPr/>
      <dgm:t>
        <a:bodyPr/>
        <a:lstStyle/>
        <a:p>
          <a:endParaRPr lang="en-AU"/>
        </a:p>
      </dgm:t>
    </dgm:pt>
    <dgm:pt modelId="{ED0D4FDC-930C-488F-88CA-0EB270B268A3}">
      <dgm:prSet custT="1"/>
      <dgm:spPr/>
      <dgm:t>
        <a:bodyPr/>
        <a:lstStyle/>
        <a:p>
          <a:r>
            <a:rPr lang="en-US" sz="1200" b="1"/>
            <a:t>agreed to send for second consultation</a:t>
          </a:r>
          <a:endParaRPr lang="ru-RU" sz="1200" b="1" dirty="0"/>
        </a:p>
      </dgm:t>
    </dgm:pt>
    <dgm:pt modelId="{B4A96A3A-78DB-4FD2-94C0-D44A27FA5B00}" type="parTrans" cxnId="{690B21BE-D630-4F33-A153-3ED0FF8DA712}">
      <dgm:prSet/>
      <dgm:spPr/>
      <dgm:t>
        <a:bodyPr/>
        <a:lstStyle/>
        <a:p>
          <a:endParaRPr lang="en-AU"/>
        </a:p>
      </dgm:t>
    </dgm:pt>
    <dgm:pt modelId="{EDD35C8C-B2C4-4234-B566-FD24AA2A552B}" type="sibTrans" cxnId="{690B21BE-D630-4F33-A153-3ED0FF8DA712}">
      <dgm:prSet/>
      <dgm:spPr/>
      <dgm:t>
        <a:bodyPr/>
        <a:lstStyle/>
        <a:p>
          <a:endParaRPr lang="en-AU"/>
        </a:p>
      </dgm:t>
    </dgm:pt>
    <dgm:pt modelId="{2C5019D8-C8CF-4F85-9595-46590067B690}">
      <dgm:prSet/>
      <dgm:spPr/>
      <dgm:t>
        <a:bodyPr/>
        <a:lstStyle/>
        <a:p>
          <a:r>
            <a: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APPPC Regional Workshop</a:t>
          </a:r>
          <a:endParaRPr lang="en-AU" dirty="0"/>
        </a:p>
      </dgm:t>
    </dgm:pt>
    <dgm:pt modelId="{5EE6A5E1-B59A-46F3-B1B3-79F75F3A2105}" type="parTrans" cxnId="{84CEE253-3C18-4576-954B-E2BAFD016A1A}">
      <dgm:prSet/>
      <dgm:spPr/>
      <dgm:t>
        <a:bodyPr/>
        <a:lstStyle/>
        <a:p>
          <a:endParaRPr lang="en-AU"/>
        </a:p>
      </dgm:t>
    </dgm:pt>
    <dgm:pt modelId="{F74C6C81-9AC7-4AC7-8A11-A8BCCAAD3906}" type="sibTrans" cxnId="{84CEE253-3C18-4576-954B-E2BAFD016A1A}">
      <dgm:prSet/>
      <dgm:spPr/>
      <dgm:t>
        <a:bodyPr/>
        <a:lstStyle/>
        <a:p>
          <a:endParaRPr lang="en-AU"/>
        </a:p>
      </dgm:t>
    </dgm:pt>
    <dgm:pt modelId="{3D06EAD7-C2E4-498C-A68A-C956A116B6B7}">
      <dgm:prSet custT="1"/>
      <dgm:spPr/>
      <dgm:t>
        <a:bodyPr/>
        <a:lstStyle/>
        <a:p>
          <a:r>
            <a:rPr lang="en-AU" sz="1200" dirty="0"/>
            <a:t>PPPO Chairman – Dr Dulla was invited to the APPPC RW &amp; he presented the </a:t>
          </a:r>
          <a:r>
            <a:rPr lang="en-AU" sz="1200" b="1" dirty="0"/>
            <a:t>Safe Provision Of Food And Other Aid To Prevent The Introduction of Plant Pests During an Emergency (2018-026).</a:t>
          </a:r>
          <a:r>
            <a:rPr lang="en-AU" sz="1200" dirty="0"/>
            <a:t>  </a:t>
          </a:r>
        </a:p>
      </dgm:t>
    </dgm:pt>
    <dgm:pt modelId="{9C359048-DB37-4A5C-9715-6C860D54A138}" type="parTrans" cxnId="{0230AA1D-DF22-45B1-9505-2E44875A321F}">
      <dgm:prSet/>
      <dgm:spPr/>
      <dgm:t>
        <a:bodyPr/>
        <a:lstStyle/>
        <a:p>
          <a:endParaRPr lang="en-AU"/>
        </a:p>
      </dgm:t>
    </dgm:pt>
    <dgm:pt modelId="{EA963012-7337-422B-B169-95277BCE0E1A}" type="sibTrans" cxnId="{0230AA1D-DF22-45B1-9505-2E44875A321F}">
      <dgm:prSet/>
      <dgm:spPr/>
      <dgm:t>
        <a:bodyPr/>
        <a:lstStyle/>
        <a:p>
          <a:endParaRPr lang="en-AU"/>
        </a:p>
      </dgm:t>
    </dgm:pt>
    <dgm:pt modelId="{D208DFFE-131E-4C1F-9CC3-252CDC35F0A2}">
      <dgm:prSet custT="1"/>
      <dgm:spPr/>
      <dgm:t>
        <a:bodyPr/>
        <a:lstStyle/>
        <a:p>
          <a:r>
            <a:rPr lang="en-AU" sz="1200" dirty="0"/>
            <a:t>The </a:t>
          </a:r>
          <a:r>
            <a:rPr lang="en-AU" sz="1200" b="1" dirty="0"/>
            <a:t>Safe Provision Of Food And Other Aid To Prevent The Introduction of Plant Pests During an Emergency (2018-026) was presented under agenda item 10.1.</a:t>
          </a:r>
          <a:endParaRPr lang="en-AU" sz="1200" dirty="0"/>
        </a:p>
      </dgm:t>
    </dgm:pt>
    <dgm:pt modelId="{46F23049-3D48-4F99-AC01-C7834CE8E7E8}" type="parTrans" cxnId="{42F9E3B8-F543-42A8-9B5D-105CA45AD0B4}">
      <dgm:prSet/>
      <dgm:spPr/>
      <dgm:t>
        <a:bodyPr/>
        <a:lstStyle/>
        <a:p>
          <a:endParaRPr lang="en-AU"/>
        </a:p>
      </dgm:t>
    </dgm:pt>
    <dgm:pt modelId="{15692822-9368-4E6A-ABB6-EADB1421D1B7}" type="sibTrans" cxnId="{42F9E3B8-F543-42A8-9B5D-105CA45AD0B4}">
      <dgm:prSet/>
      <dgm:spPr/>
      <dgm:t>
        <a:bodyPr/>
        <a:lstStyle/>
        <a:p>
          <a:endParaRPr lang="en-AU"/>
        </a:p>
      </dgm:t>
    </dgm:pt>
    <dgm:pt modelId="{3A175551-C4AF-4E68-970B-F235E2270370}">
      <dgm:prSet custT="1"/>
      <dgm:spPr/>
      <dgm:t>
        <a:bodyPr/>
        <a:lstStyle/>
        <a:p>
          <a:endParaRPr lang="en-AU" sz="1200" dirty="0"/>
        </a:p>
      </dgm:t>
    </dgm:pt>
    <dgm:pt modelId="{F98D2D71-9B99-4506-865D-788AABB49CF1}" type="parTrans" cxnId="{149014BA-6377-4A20-9A30-21876E1AFE44}">
      <dgm:prSet/>
      <dgm:spPr/>
      <dgm:t>
        <a:bodyPr/>
        <a:lstStyle/>
        <a:p>
          <a:endParaRPr lang="en-AU"/>
        </a:p>
      </dgm:t>
    </dgm:pt>
    <dgm:pt modelId="{7BB099C3-A2C8-4423-8BE8-8F3DB4680DF4}" type="sibTrans" cxnId="{149014BA-6377-4A20-9A30-21876E1AFE44}">
      <dgm:prSet/>
      <dgm:spPr/>
      <dgm:t>
        <a:bodyPr/>
        <a:lstStyle/>
        <a:p>
          <a:endParaRPr lang="en-AU"/>
        </a:p>
      </dgm:t>
    </dgm:pt>
    <dgm:pt modelId="{9874DCE7-C625-436C-869A-A94FFD4CF85D}">
      <dgm:prSet custT="1"/>
      <dgm:spPr/>
      <dgm:t>
        <a:bodyPr/>
        <a:lstStyle/>
        <a:p>
          <a:r>
            <a:rPr lang="en-AU" sz="1200" dirty="0"/>
            <a:t>Interjection and support from Samoa for it to be elevated and considered as an ISPM together with the inclusion of the appendices. </a:t>
          </a:r>
        </a:p>
      </dgm:t>
    </dgm:pt>
    <dgm:pt modelId="{5BB8C130-FF04-45FE-9AA0-32AA192B37DB}" type="parTrans" cxnId="{C800190F-02BD-4089-98F1-3557839B018F}">
      <dgm:prSet/>
      <dgm:spPr/>
      <dgm:t>
        <a:bodyPr/>
        <a:lstStyle/>
        <a:p>
          <a:endParaRPr lang="en-AU"/>
        </a:p>
      </dgm:t>
    </dgm:pt>
    <dgm:pt modelId="{B68FFB5B-B3FD-4AB1-A4D0-425257EFA8EC}" type="sibTrans" cxnId="{C800190F-02BD-4089-98F1-3557839B018F}">
      <dgm:prSet/>
      <dgm:spPr/>
      <dgm:t>
        <a:bodyPr/>
        <a:lstStyle/>
        <a:p>
          <a:endParaRPr lang="en-AU"/>
        </a:p>
      </dgm:t>
    </dgm:pt>
    <dgm:pt modelId="{149DBE8B-2757-4B92-9CC0-4E32E7D9BCD7}">
      <dgm:prSet/>
      <dgm:spPr/>
      <dgm:t>
        <a:bodyPr/>
        <a:lstStyle/>
        <a:p>
          <a:r>
            <a: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RPPO support on call for Topics </a:t>
          </a:r>
        </a:p>
      </dgm:t>
    </dgm:pt>
    <dgm:pt modelId="{C7F0A455-88C1-4922-BB48-0F9AB4586D64}" type="parTrans" cxnId="{22234157-D4DD-4E46-B794-493E05CD45BB}">
      <dgm:prSet/>
      <dgm:spPr/>
      <dgm:t>
        <a:bodyPr/>
        <a:lstStyle/>
        <a:p>
          <a:endParaRPr lang="en-AU"/>
        </a:p>
      </dgm:t>
    </dgm:pt>
    <dgm:pt modelId="{A71B59EA-D445-4DCE-9566-81593B1590E6}" type="sibTrans" cxnId="{22234157-D4DD-4E46-B794-493E05CD45BB}">
      <dgm:prSet/>
      <dgm:spPr/>
      <dgm:t>
        <a:bodyPr/>
        <a:lstStyle/>
        <a:p>
          <a:endParaRPr lang="en-AU"/>
        </a:p>
      </dgm:t>
    </dgm:pt>
    <dgm:pt modelId="{32D1AB9D-6B2A-47DB-848E-17C5B5874E3F}">
      <dgm:prSet custT="1"/>
      <dgm:spPr/>
      <dgm:t>
        <a:bodyPr/>
        <a:lstStyle/>
        <a:p>
          <a:r>
            <a:rPr lang="en-AU" sz="1100" dirty="0"/>
            <a:t>Acknowledge the great team work and SC support from Australia on populating the template for the call of topics that was send to the RPPO’s for considerations, support and feedback.</a:t>
          </a:r>
        </a:p>
      </dgm:t>
    </dgm:pt>
    <dgm:pt modelId="{44422FA4-9CDB-42F2-8962-C1ED74CC3A06}" type="parTrans" cxnId="{EB0DA4EB-E5F3-4662-9AB4-D4C98538F0AC}">
      <dgm:prSet/>
      <dgm:spPr/>
      <dgm:t>
        <a:bodyPr/>
        <a:lstStyle/>
        <a:p>
          <a:endParaRPr lang="en-AU"/>
        </a:p>
      </dgm:t>
    </dgm:pt>
    <dgm:pt modelId="{6724CCCA-DE26-48CD-A548-EB359C3785C2}" type="sibTrans" cxnId="{EB0DA4EB-E5F3-4662-9AB4-D4C98538F0AC}">
      <dgm:prSet/>
      <dgm:spPr/>
      <dgm:t>
        <a:bodyPr/>
        <a:lstStyle/>
        <a:p>
          <a:endParaRPr lang="en-AU"/>
        </a:p>
      </dgm:t>
    </dgm:pt>
    <dgm:pt modelId="{B023691B-8FF6-485C-940C-EC2B16557E3C}">
      <dgm:prSet custT="1"/>
      <dgm:spPr/>
      <dgm:t>
        <a:bodyPr/>
        <a:lstStyle/>
        <a:p>
          <a:r>
            <a:rPr lang="en-AU" sz="1200" dirty="0"/>
            <a:t>Over whelming support from other contracting parties as well as RPPOs</a:t>
          </a:r>
        </a:p>
      </dgm:t>
    </dgm:pt>
    <dgm:pt modelId="{D62045E0-1458-42BE-8709-4B549C4A98D0}" type="parTrans" cxnId="{B6E43FB8-636C-48F0-96CD-01F964BA03B2}">
      <dgm:prSet/>
      <dgm:spPr/>
      <dgm:t>
        <a:bodyPr/>
        <a:lstStyle/>
        <a:p>
          <a:endParaRPr lang="en-AU"/>
        </a:p>
      </dgm:t>
    </dgm:pt>
    <dgm:pt modelId="{6F587FD1-E0C4-4EF8-ACFE-5B17F00165A5}" type="sibTrans" cxnId="{B6E43FB8-636C-48F0-96CD-01F964BA03B2}">
      <dgm:prSet/>
      <dgm:spPr/>
      <dgm:t>
        <a:bodyPr/>
        <a:lstStyle/>
        <a:p>
          <a:endParaRPr lang="en-AU"/>
        </a:p>
      </dgm:t>
    </dgm:pt>
    <dgm:pt modelId="{E752441C-9FE0-46A3-AD15-C8A133A06873}">
      <dgm:prSet custT="1"/>
      <dgm:spPr/>
      <dgm:t>
        <a:bodyPr/>
        <a:lstStyle/>
        <a:p>
          <a:r>
            <a:rPr lang="en-AU" sz="1100" dirty="0"/>
            <a:t>The team received feedback and support from the following RPPO’s – </a:t>
          </a:r>
          <a:r>
            <a:rPr lang="en-AU" sz="1100" b="0" i="0" dirty="0"/>
            <a:t>CARIBBEAN AGRICULTURAL HEALTH AND FOOD SAFETY AGENCY (CAHFSA); </a:t>
          </a:r>
          <a:r>
            <a:rPr lang="en-GB" sz="1100" dirty="0"/>
            <a:t>Near East Plant Protection Organisation (NEPPO); Asia Pacific Plant Protection Convention (APPPC) NPPOs :South Korea, Antigua and Barbuda, the Bahamas, Barbados, Jamaica</a:t>
          </a:r>
          <a:endParaRPr lang="en-AU" sz="1100" dirty="0"/>
        </a:p>
      </dgm:t>
    </dgm:pt>
    <dgm:pt modelId="{4887B5FD-1249-41FF-AD65-EACDA6CC5A94}" type="parTrans" cxnId="{70A3C365-5877-4F02-978C-8A8810B84BAB}">
      <dgm:prSet/>
      <dgm:spPr/>
      <dgm:t>
        <a:bodyPr/>
        <a:lstStyle/>
        <a:p>
          <a:endParaRPr lang="en-AU"/>
        </a:p>
      </dgm:t>
    </dgm:pt>
    <dgm:pt modelId="{B24A4B07-5C83-400F-A471-ED2C26BF8FE9}" type="sibTrans" cxnId="{70A3C365-5877-4F02-978C-8A8810B84BAB}">
      <dgm:prSet/>
      <dgm:spPr/>
      <dgm:t>
        <a:bodyPr/>
        <a:lstStyle/>
        <a:p>
          <a:endParaRPr lang="en-AU"/>
        </a:p>
      </dgm:t>
    </dgm:pt>
    <dgm:pt modelId="{633C3686-4245-4408-9751-1B6D48AB3855}" type="pres">
      <dgm:prSet presAssocID="{7ECBC029-3F08-48AF-8436-CC75310B83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D6252-4863-406A-802B-51C091E05952}" type="pres">
      <dgm:prSet presAssocID="{927221F6-4968-4A10-B6F2-947850740FD4}" presName="linNode" presStyleCnt="0"/>
      <dgm:spPr/>
    </dgm:pt>
    <dgm:pt modelId="{1B8D5BE2-418A-4E60-A692-6B089F663766}" type="pres">
      <dgm:prSet presAssocID="{927221F6-4968-4A10-B6F2-947850740FD4}" presName="parentText" presStyleLbl="node1" presStyleIdx="0" presStyleCnt="6" custScaleX="779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FB27E-7954-4FBD-89E8-D40A88091BF9}" type="pres">
      <dgm:prSet presAssocID="{927221F6-4968-4A10-B6F2-947850740FD4}" presName="descendantText" presStyleLbl="alignAccFollowNode1" presStyleIdx="0" presStyleCnt="6" custScaleX="114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A30D-4C39-40E1-9AFC-E718C24D2743}" type="pres">
      <dgm:prSet presAssocID="{8AF058F8-8483-4043-B8B8-975BE4DD8BB1}" presName="sp" presStyleCnt="0"/>
      <dgm:spPr/>
    </dgm:pt>
    <dgm:pt modelId="{34BF806F-D71E-4908-A6A8-2AC5860EC050}" type="pres">
      <dgm:prSet presAssocID="{869913A9-D403-4550-9B56-2D24108AFD15}" presName="linNode" presStyleCnt="0"/>
      <dgm:spPr/>
    </dgm:pt>
    <dgm:pt modelId="{DF640247-6ABE-4F48-85E1-34C55B837B11}" type="pres">
      <dgm:prSet presAssocID="{869913A9-D403-4550-9B56-2D24108AFD15}" presName="parentText" presStyleLbl="node1" presStyleIdx="1" presStyleCnt="6" custScaleX="794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B83CF-D4AE-4145-AAFE-12FE917F1320}" type="pres">
      <dgm:prSet presAssocID="{869913A9-D403-4550-9B56-2D24108AFD15}" presName="descendantText" presStyleLbl="alignAccFollowNode1" presStyleIdx="1" presStyleCnt="6" custScaleX="113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7C90B-F504-4C1C-B7B1-BB2AD415CF53}" type="pres">
      <dgm:prSet presAssocID="{C0E13F38-8140-4EFD-885A-16F95318896D}" presName="sp" presStyleCnt="0"/>
      <dgm:spPr/>
    </dgm:pt>
    <dgm:pt modelId="{FFF3708C-E16C-4ED1-B6A3-75528BF13907}" type="pres">
      <dgm:prSet presAssocID="{03B228E5-4388-42BA-A3A6-AFBCC9497B71}" presName="linNode" presStyleCnt="0"/>
      <dgm:spPr/>
    </dgm:pt>
    <dgm:pt modelId="{D83E60FA-FDB6-4ECE-8BD6-A3699EC612A6}" type="pres">
      <dgm:prSet presAssocID="{03B228E5-4388-42BA-A3A6-AFBCC9497B71}" presName="parentText" presStyleLbl="node1" presStyleIdx="2" presStyleCnt="6" custScaleX="810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2D384-D366-4DBC-9EC3-BCB6BBF76FD7}" type="pres">
      <dgm:prSet presAssocID="{03B228E5-4388-42BA-A3A6-AFBCC9497B71}" presName="descendantText" presStyleLbl="alignAccFollowNode1" presStyleIdx="2" presStyleCnt="6" custScaleX="111873" custScaleY="100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71152-09E4-41D9-830E-C3C0DC510219}" type="pres">
      <dgm:prSet presAssocID="{43786A7C-4239-43CA-929B-C576B5E86747}" presName="sp" presStyleCnt="0"/>
      <dgm:spPr/>
    </dgm:pt>
    <dgm:pt modelId="{234CBF4D-2DFB-4EE5-95AA-0AE411E92B5D}" type="pres">
      <dgm:prSet presAssocID="{2C5019D8-C8CF-4F85-9595-46590067B690}" presName="linNode" presStyleCnt="0"/>
      <dgm:spPr/>
    </dgm:pt>
    <dgm:pt modelId="{3DC65EA9-41A4-413E-972E-80BE50B18916}" type="pres">
      <dgm:prSet presAssocID="{2C5019D8-C8CF-4F85-9595-46590067B690}" presName="parentText" presStyleLbl="node1" presStyleIdx="3" presStyleCnt="6" custScaleX="84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5F6CC-7162-44F1-88EB-F4D931EB1F31}" type="pres">
      <dgm:prSet presAssocID="{2C5019D8-C8CF-4F85-9595-46590067B690}" presName="descendantText" presStyleLbl="alignAccFollowNode1" presStyleIdx="3" presStyleCnt="6" custScaleX="112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2C1E6-12A1-4C7F-9E17-D501A13D8E5D}" type="pres">
      <dgm:prSet presAssocID="{F74C6C81-9AC7-4AC7-8A11-A8BCCAAD3906}" presName="sp" presStyleCnt="0"/>
      <dgm:spPr/>
    </dgm:pt>
    <dgm:pt modelId="{6215679A-DBD9-46A1-8849-076AE855AD1D}" type="pres">
      <dgm:prSet presAssocID="{DC4E95C0-1A92-473D-A554-27C102CC7DEE}" presName="linNode" presStyleCnt="0"/>
      <dgm:spPr/>
    </dgm:pt>
    <dgm:pt modelId="{A2276363-CBC4-4892-A9C3-DA4FA1C555B0}" type="pres">
      <dgm:prSet presAssocID="{DC4E95C0-1A92-473D-A554-27C102CC7DEE}" presName="parentText" presStyleLbl="node1" presStyleIdx="4" presStyleCnt="6" custScaleX="89341" custScaleY="898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67C1A-35EC-4BC6-A688-4E175585D5ED}" type="pres">
      <dgm:prSet presAssocID="{DC4E95C0-1A92-473D-A554-27C102CC7DEE}" presName="descendantText" presStyleLbl="alignAccFollowNode1" presStyleIdx="4" presStyleCnt="6" custScaleX="127293" custScaleY="16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B44F-53EC-4D74-A071-6377AE782817}" type="pres">
      <dgm:prSet presAssocID="{28083D3A-6D8C-40F9-A3A9-3C5B11627DCB}" presName="sp" presStyleCnt="0"/>
      <dgm:spPr/>
    </dgm:pt>
    <dgm:pt modelId="{97291F03-120B-4310-B4BF-D6F789B5FDB9}" type="pres">
      <dgm:prSet presAssocID="{149DBE8B-2757-4B92-9CC0-4E32E7D9BCD7}" presName="linNode" presStyleCnt="0"/>
      <dgm:spPr/>
    </dgm:pt>
    <dgm:pt modelId="{0BC868C7-F4FF-4C45-A9EF-64D63285991C}" type="pres">
      <dgm:prSet presAssocID="{149DBE8B-2757-4B92-9CC0-4E32E7D9BCD7}" presName="parentText" presStyleLbl="node1" presStyleIdx="5" presStyleCnt="6" custScaleX="94691" custScaleY="824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6869A-E142-4524-8006-431AE4E87536}" type="pres">
      <dgm:prSet presAssocID="{149DBE8B-2757-4B92-9CC0-4E32E7D9BCD7}" presName="descendantText" presStyleLbl="alignAccFollowNode1" presStyleIdx="5" presStyleCnt="6" custScaleX="138079" custScaleY="156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57301-78A8-4DBC-8D95-9BAE8B4B6A6F}" srcId="{927221F6-4968-4A10-B6F2-947850740FD4}" destId="{B2B073FF-AF17-4E60-9F17-783C34ACF530}" srcOrd="0" destOrd="0" parTransId="{68657260-8F5F-4B3C-BFED-7F0720BCFC2D}" sibTransId="{AC4337BD-D094-45CA-8CB7-0570A2E2398D}"/>
    <dgm:cxn modelId="{B6E43FB8-636C-48F0-96CD-01F964BA03B2}" srcId="{DC4E95C0-1A92-473D-A554-27C102CC7DEE}" destId="{B023691B-8FF6-485C-940C-EC2B16557E3C}" srcOrd="3" destOrd="0" parTransId="{D62045E0-1458-42BE-8709-4B549C4A98D0}" sibTransId="{6F587FD1-E0C4-4EF8-ACFE-5B17F00165A5}"/>
    <dgm:cxn modelId="{7D8600AA-B720-47BC-A55E-0928F1B56A65}" type="presOf" srcId="{B023691B-8FF6-485C-940C-EC2B16557E3C}" destId="{82567C1A-35EC-4BC6-A688-4E175585D5ED}" srcOrd="0" destOrd="3" presId="urn:microsoft.com/office/officeart/2005/8/layout/vList5"/>
    <dgm:cxn modelId="{100E439C-148B-4DAF-A0E1-213F3FFA8E61}" type="presOf" srcId="{9874DCE7-C625-436C-869A-A94FFD4CF85D}" destId="{82567C1A-35EC-4BC6-A688-4E175585D5ED}" srcOrd="0" destOrd="2" presId="urn:microsoft.com/office/officeart/2005/8/layout/vList5"/>
    <dgm:cxn modelId="{0230AA1D-DF22-45B1-9505-2E44875A321F}" srcId="{2C5019D8-C8CF-4F85-9595-46590067B690}" destId="{3D06EAD7-C2E4-498C-A68A-C956A116B6B7}" srcOrd="0" destOrd="0" parTransId="{9C359048-DB37-4A5C-9715-6C860D54A138}" sibTransId="{EA963012-7337-422B-B169-95277BCE0E1A}"/>
    <dgm:cxn modelId="{CC4A0525-DA16-4474-91E4-CB3D910C1B8B}" srcId="{869913A9-D403-4550-9B56-2D24108AFD15}" destId="{DC37FD73-2043-43F3-B809-579BC6BC0136}" srcOrd="0" destOrd="0" parTransId="{0C2B2D80-BDB9-46E9-9D88-CCAD0E4C0E6B}" sibTransId="{3E5BC7BE-FFDD-4175-8D0E-A59EC0DC7CAC}"/>
    <dgm:cxn modelId="{729E0324-ABA9-4358-82D5-4C9D45F7544C}" type="presOf" srcId="{DC4E95C0-1A92-473D-A554-27C102CC7DEE}" destId="{A2276363-CBC4-4892-A9C3-DA4FA1C555B0}" srcOrd="0" destOrd="0" presId="urn:microsoft.com/office/officeart/2005/8/layout/vList5"/>
    <dgm:cxn modelId="{C800190F-02BD-4089-98F1-3557839B018F}" srcId="{DC4E95C0-1A92-473D-A554-27C102CC7DEE}" destId="{9874DCE7-C625-436C-869A-A94FFD4CF85D}" srcOrd="2" destOrd="0" parTransId="{5BB8C130-FF04-45FE-9AA0-32AA192B37DB}" sibTransId="{B68FFB5B-B3FD-4AB1-A4D0-425257EFA8EC}"/>
    <dgm:cxn modelId="{5BDEA28D-EF60-4CB8-83E5-80CBE53F3718}" srcId="{7ECBC029-3F08-48AF-8436-CC75310B8305}" destId="{DC4E95C0-1A92-473D-A554-27C102CC7DEE}" srcOrd="4" destOrd="0" parTransId="{99A7BDBB-0DCE-4E9E-A950-35B537F66E29}" sibTransId="{28083D3A-6D8C-40F9-A3A9-3C5B11627DCB}"/>
    <dgm:cxn modelId="{5B4AA78D-96E0-4196-820D-FC526688105F}" srcId="{DC4E95C0-1A92-473D-A554-27C102CC7DEE}" destId="{6676AC31-D3A6-4669-8D66-1A2F09988B30}" srcOrd="0" destOrd="0" parTransId="{8CE4CE96-F332-4216-839D-E0376D32838A}" sibTransId="{AA9C9FB4-0236-4B81-960B-C7237E73AC05}"/>
    <dgm:cxn modelId="{690B21BE-D630-4F33-A153-3ED0FF8DA712}" srcId="{03B228E5-4388-42BA-A3A6-AFBCC9497B71}" destId="{ED0D4FDC-930C-488F-88CA-0EB270B268A3}" srcOrd="2" destOrd="0" parTransId="{B4A96A3A-78DB-4FD2-94C0-D44A27FA5B00}" sibTransId="{EDD35C8C-B2C4-4234-B566-FD24AA2A552B}"/>
    <dgm:cxn modelId="{6E3A53F4-ED84-480C-90FB-F964DB7942FF}" type="presOf" srcId="{927221F6-4968-4A10-B6F2-947850740FD4}" destId="{1B8D5BE2-418A-4E60-A692-6B089F663766}" srcOrd="0" destOrd="0" presId="urn:microsoft.com/office/officeart/2005/8/layout/vList5"/>
    <dgm:cxn modelId="{8A2866DC-6C9C-45D0-B821-B88FF3A6F544}" type="presOf" srcId="{149DBE8B-2757-4B92-9CC0-4E32E7D9BCD7}" destId="{0BC868C7-F4FF-4C45-A9EF-64D63285991C}" srcOrd="0" destOrd="0" presId="urn:microsoft.com/office/officeart/2005/8/layout/vList5"/>
    <dgm:cxn modelId="{ECBE6AF6-32C6-4882-84F0-CEEC21947899}" type="presOf" srcId="{3A175551-C4AF-4E68-970B-F235E2270370}" destId="{82567C1A-35EC-4BC6-A688-4E175585D5ED}" srcOrd="0" destOrd="4" presId="urn:microsoft.com/office/officeart/2005/8/layout/vList5"/>
    <dgm:cxn modelId="{22234157-D4DD-4E46-B794-493E05CD45BB}" srcId="{7ECBC029-3F08-48AF-8436-CC75310B8305}" destId="{149DBE8B-2757-4B92-9CC0-4E32E7D9BCD7}" srcOrd="5" destOrd="0" parTransId="{C7F0A455-88C1-4922-BB48-0F9AB4586D64}" sibTransId="{A71B59EA-D445-4DCE-9566-81593B1590E6}"/>
    <dgm:cxn modelId="{12CAFFB8-6C14-4D41-B80E-157B9E1C3AE1}" type="presOf" srcId="{DC37FD73-2043-43F3-B809-579BC6BC0136}" destId="{737B83CF-D4AE-4145-AAFE-12FE917F1320}" srcOrd="0" destOrd="0" presId="urn:microsoft.com/office/officeart/2005/8/layout/vList5"/>
    <dgm:cxn modelId="{033A5D33-A7BE-42B6-A57B-FEB985607224}" srcId="{03B228E5-4388-42BA-A3A6-AFBCC9497B71}" destId="{8E333CC5-ABCC-4517-B049-62DBD8706B50}" srcOrd="0" destOrd="0" parTransId="{6851A81A-2DDA-4129-81B6-024FEF5997F0}" sibTransId="{6A508393-1BC4-4010-875F-7E96B2609B35}"/>
    <dgm:cxn modelId="{02F50680-9199-4F76-9F09-3FA731113CD2}" srcId="{7ECBC029-3F08-48AF-8436-CC75310B8305}" destId="{03B228E5-4388-42BA-A3A6-AFBCC9497B71}" srcOrd="2" destOrd="0" parTransId="{6082C26D-35B5-4450-A5F6-8A50F841FFC1}" sibTransId="{43786A7C-4239-43CA-929B-C576B5E86747}"/>
    <dgm:cxn modelId="{708175C1-8AC8-4749-8BF3-8D5259163B95}" type="presOf" srcId="{8E333CC5-ABCC-4517-B049-62DBD8706B50}" destId="{C3A2D384-D366-4DBC-9EC3-BCB6BBF76FD7}" srcOrd="0" destOrd="0" presId="urn:microsoft.com/office/officeart/2005/8/layout/vList5"/>
    <dgm:cxn modelId="{EB0DA4EB-E5F3-4662-9AB4-D4C98538F0AC}" srcId="{149DBE8B-2757-4B92-9CC0-4E32E7D9BCD7}" destId="{32D1AB9D-6B2A-47DB-848E-17C5B5874E3F}" srcOrd="0" destOrd="0" parTransId="{44422FA4-9CDB-42F2-8962-C1ED74CC3A06}" sibTransId="{6724CCCA-DE26-48CD-A548-EB359C3785C2}"/>
    <dgm:cxn modelId="{A8DF805C-315A-44C8-BEF9-948A847928AC}" srcId="{03B228E5-4388-42BA-A3A6-AFBCC9497B71}" destId="{5265376E-4057-4A92-A958-167BB74D6913}" srcOrd="1" destOrd="0" parTransId="{92902C4F-FDF7-46A2-B6B0-1956B421CE62}" sibTransId="{FB14A1CD-179F-4FBC-BDDA-BEAF67D9CF66}"/>
    <dgm:cxn modelId="{1A01F230-90B9-4023-B690-1186640183C8}" type="presOf" srcId="{5265376E-4057-4A92-A958-167BB74D6913}" destId="{C3A2D384-D366-4DBC-9EC3-BCB6BBF76FD7}" srcOrd="0" destOrd="1" presId="urn:microsoft.com/office/officeart/2005/8/layout/vList5"/>
    <dgm:cxn modelId="{3CF641CA-6C67-4F9A-BC37-4A98EE644D5A}" type="presOf" srcId="{32D1AB9D-6B2A-47DB-848E-17C5B5874E3F}" destId="{9E56869A-E142-4524-8006-431AE4E87536}" srcOrd="0" destOrd="0" presId="urn:microsoft.com/office/officeart/2005/8/layout/vList5"/>
    <dgm:cxn modelId="{A946ABD5-9437-44FA-AD78-3F2C2EE7D427}" type="presOf" srcId="{6676AC31-D3A6-4669-8D66-1A2F09988B30}" destId="{82567C1A-35EC-4BC6-A688-4E175585D5ED}" srcOrd="0" destOrd="0" presId="urn:microsoft.com/office/officeart/2005/8/layout/vList5"/>
    <dgm:cxn modelId="{B7691723-B79A-4AF2-B5BC-410563F282B5}" type="presOf" srcId="{2C5019D8-C8CF-4F85-9595-46590067B690}" destId="{3DC65EA9-41A4-413E-972E-80BE50B18916}" srcOrd="0" destOrd="0" presId="urn:microsoft.com/office/officeart/2005/8/layout/vList5"/>
    <dgm:cxn modelId="{E655EA61-EA66-42C6-864C-0AE11F7DB64C}" type="presOf" srcId="{3D06EAD7-C2E4-498C-A68A-C956A116B6B7}" destId="{F645F6CC-7162-44F1-88EB-F4D931EB1F31}" srcOrd="0" destOrd="0" presId="urn:microsoft.com/office/officeart/2005/8/layout/vList5"/>
    <dgm:cxn modelId="{E1B8F96C-D52D-4115-B9F4-10AA1F189135}" srcId="{7ECBC029-3F08-48AF-8436-CC75310B8305}" destId="{869913A9-D403-4550-9B56-2D24108AFD15}" srcOrd="1" destOrd="0" parTransId="{1CA0F8A5-F1A4-4633-98F6-587020237D3E}" sibTransId="{C0E13F38-8140-4EFD-885A-16F95318896D}"/>
    <dgm:cxn modelId="{70A3C365-5877-4F02-978C-8A8810B84BAB}" srcId="{149DBE8B-2757-4B92-9CC0-4E32E7D9BCD7}" destId="{E752441C-9FE0-46A3-AD15-C8A133A06873}" srcOrd="1" destOrd="0" parTransId="{4887B5FD-1249-41FF-AD65-EACDA6CC5A94}" sibTransId="{B24A4B07-5C83-400F-A471-ED2C26BF8FE9}"/>
    <dgm:cxn modelId="{149014BA-6377-4A20-9A30-21876E1AFE44}" srcId="{DC4E95C0-1A92-473D-A554-27C102CC7DEE}" destId="{3A175551-C4AF-4E68-970B-F235E2270370}" srcOrd="4" destOrd="0" parTransId="{F98D2D71-9B99-4506-865D-788AABB49CF1}" sibTransId="{7BB099C3-A2C8-4423-8BE8-8F3DB4680DF4}"/>
    <dgm:cxn modelId="{4BAF36B9-CA98-4CC8-A059-63EF1335B672}" type="presOf" srcId="{D208DFFE-131E-4C1F-9CC3-252CDC35F0A2}" destId="{82567C1A-35EC-4BC6-A688-4E175585D5ED}" srcOrd="0" destOrd="1" presId="urn:microsoft.com/office/officeart/2005/8/layout/vList5"/>
    <dgm:cxn modelId="{99063802-00B4-4BEF-A886-F3812D835DF3}" type="presOf" srcId="{03B228E5-4388-42BA-A3A6-AFBCC9497B71}" destId="{D83E60FA-FDB6-4ECE-8BD6-A3699EC612A6}" srcOrd="0" destOrd="0" presId="urn:microsoft.com/office/officeart/2005/8/layout/vList5"/>
    <dgm:cxn modelId="{CEF64B7C-7CA4-41C8-AA8B-49422997684C}" type="presOf" srcId="{7ECBC029-3F08-48AF-8436-CC75310B8305}" destId="{633C3686-4245-4408-9751-1B6D48AB3855}" srcOrd="0" destOrd="0" presId="urn:microsoft.com/office/officeart/2005/8/layout/vList5"/>
    <dgm:cxn modelId="{84CEE253-3C18-4576-954B-E2BAFD016A1A}" srcId="{7ECBC029-3F08-48AF-8436-CC75310B8305}" destId="{2C5019D8-C8CF-4F85-9595-46590067B690}" srcOrd="3" destOrd="0" parTransId="{5EE6A5E1-B59A-46F3-B1B3-79F75F3A2105}" sibTransId="{F74C6C81-9AC7-4AC7-8A11-A8BCCAAD3906}"/>
    <dgm:cxn modelId="{ECF56DD8-D387-4421-BE5D-2541925C18CD}" srcId="{7ECBC029-3F08-48AF-8436-CC75310B8305}" destId="{927221F6-4968-4A10-B6F2-947850740FD4}" srcOrd="0" destOrd="0" parTransId="{3F86B567-E6BB-4B6D-BBF3-5EED2347F55E}" sibTransId="{8AF058F8-8483-4043-B8B8-975BE4DD8BB1}"/>
    <dgm:cxn modelId="{5D723AA5-B73C-48F3-A4B9-FBB943A4B199}" type="presOf" srcId="{B2B073FF-AF17-4E60-9F17-783C34ACF530}" destId="{52DFB27E-7954-4FBD-89E8-D40A88091BF9}" srcOrd="0" destOrd="0" presId="urn:microsoft.com/office/officeart/2005/8/layout/vList5"/>
    <dgm:cxn modelId="{42F9E3B8-F543-42A8-9B5D-105CA45AD0B4}" srcId="{DC4E95C0-1A92-473D-A554-27C102CC7DEE}" destId="{D208DFFE-131E-4C1F-9CC3-252CDC35F0A2}" srcOrd="1" destOrd="0" parTransId="{46F23049-3D48-4F99-AC01-C7834CE8E7E8}" sibTransId="{15692822-9368-4E6A-ABB6-EADB1421D1B7}"/>
    <dgm:cxn modelId="{8CB80503-9E3C-4A1B-AFC1-1F9B4B8992F3}" type="presOf" srcId="{E752441C-9FE0-46A3-AD15-C8A133A06873}" destId="{9E56869A-E142-4524-8006-431AE4E87536}" srcOrd="0" destOrd="1" presId="urn:microsoft.com/office/officeart/2005/8/layout/vList5"/>
    <dgm:cxn modelId="{6720A80E-9FDB-4664-B4D9-4BD8D9B9A00B}" type="presOf" srcId="{ED0D4FDC-930C-488F-88CA-0EB270B268A3}" destId="{C3A2D384-D366-4DBC-9EC3-BCB6BBF76FD7}" srcOrd="0" destOrd="2" presId="urn:microsoft.com/office/officeart/2005/8/layout/vList5"/>
    <dgm:cxn modelId="{44C4BEEB-A19A-423F-B2D2-A779A8EAB23C}" type="presOf" srcId="{869913A9-D403-4550-9B56-2D24108AFD15}" destId="{DF640247-6ABE-4F48-85E1-34C55B837B11}" srcOrd="0" destOrd="0" presId="urn:microsoft.com/office/officeart/2005/8/layout/vList5"/>
    <dgm:cxn modelId="{55D89E0C-2E15-44E5-A3F5-10272FCE1872}" type="presParOf" srcId="{633C3686-4245-4408-9751-1B6D48AB3855}" destId="{FAFD6252-4863-406A-802B-51C091E05952}" srcOrd="0" destOrd="0" presId="urn:microsoft.com/office/officeart/2005/8/layout/vList5"/>
    <dgm:cxn modelId="{65DD7AFE-909D-45FF-B077-B1B6EC7BACE1}" type="presParOf" srcId="{FAFD6252-4863-406A-802B-51C091E05952}" destId="{1B8D5BE2-418A-4E60-A692-6B089F663766}" srcOrd="0" destOrd="0" presId="urn:microsoft.com/office/officeart/2005/8/layout/vList5"/>
    <dgm:cxn modelId="{E238BA37-02BB-47F6-8B35-80A3553D18D6}" type="presParOf" srcId="{FAFD6252-4863-406A-802B-51C091E05952}" destId="{52DFB27E-7954-4FBD-89E8-D40A88091BF9}" srcOrd="1" destOrd="0" presId="urn:microsoft.com/office/officeart/2005/8/layout/vList5"/>
    <dgm:cxn modelId="{FC5571C5-B3A3-475D-8159-0F77AF0F0156}" type="presParOf" srcId="{633C3686-4245-4408-9751-1B6D48AB3855}" destId="{FD06A30D-4C39-40E1-9AFC-E718C24D2743}" srcOrd="1" destOrd="0" presId="urn:microsoft.com/office/officeart/2005/8/layout/vList5"/>
    <dgm:cxn modelId="{C6DED3FD-AAEE-46FB-AA62-59D196CFF575}" type="presParOf" srcId="{633C3686-4245-4408-9751-1B6D48AB3855}" destId="{34BF806F-D71E-4908-A6A8-2AC5860EC050}" srcOrd="2" destOrd="0" presId="urn:microsoft.com/office/officeart/2005/8/layout/vList5"/>
    <dgm:cxn modelId="{77B4595F-333E-45BE-AB42-746857F2F8B3}" type="presParOf" srcId="{34BF806F-D71E-4908-A6A8-2AC5860EC050}" destId="{DF640247-6ABE-4F48-85E1-34C55B837B11}" srcOrd="0" destOrd="0" presId="urn:microsoft.com/office/officeart/2005/8/layout/vList5"/>
    <dgm:cxn modelId="{16CFB847-6D6B-47A3-B4C2-88B9B8C4004C}" type="presParOf" srcId="{34BF806F-D71E-4908-A6A8-2AC5860EC050}" destId="{737B83CF-D4AE-4145-AAFE-12FE917F1320}" srcOrd="1" destOrd="0" presId="urn:microsoft.com/office/officeart/2005/8/layout/vList5"/>
    <dgm:cxn modelId="{07FFE064-3825-4ABB-9339-885C7ED75226}" type="presParOf" srcId="{633C3686-4245-4408-9751-1B6D48AB3855}" destId="{D4F7C90B-F504-4C1C-B7B1-BB2AD415CF53}" srcOrd="3" destOrd="0" presId="urn:microsoft.com/office/officeart/2005/8/layout/vList5"/>
    <dgm:cxn modelId="{2E243189-F35F-4D5F-B10C-A74C1F0B6CD3}" type="presParOf" srcId="{633C3686-4245-4408-9751-1B6D48AB3855}" destId="{FFF3708C-E16C-4ED1-B6A3-75528BF13907}" srcOrd="4" destOrd="0" presId="urn:microsoft.com/office/officeart/2005/8/layout/vList5"/>
    <dgm:cxn modelId="{F507F65C-0977-46DD-A338-82CC0B0463F2}" type="presParOf" srcId="{FFF3708C-E16C-4ED1-B6A3-75528BF13907}" destId="{D83E60FA-FDB6-4ECE-8BD6-A3699EC612A6}" srcOrd="0" destOrd="0" presId="urn:microsoft.com/office/officeart/2005/8/layout/vList5"/>
    <dgm:cxn modelId="{3C7072E2-5891-454B-A11A-71821C6B9B1D}" type="presParOf" srcId="{FFF3708C-E16C-4ED1-B6A3-75528BF13907}" destId="{C3A2D384-D366-4DBC-9EC3-BCB6BBF76FD7}" srcOrd="1" destOrd="0" presId="urn:microsoft.com/office/officeart/2005/8/layout/vList5"/>
    <dgm:cxn modelId="{61ED5A96-F1E9-465C-B361-26B3CB64533F}" type="presParOf" srcId="{633C3686-4245-4408-9751-1B6D48AB3855}" destId="{8BF71152-09E4-41D9-830E-C3C0DC510219}" srcOrd="5" destOrd="0" presId="urn:microsoft.com/office/officeart/2005/8/layout/vList5"/>
    <dgm:cxn modelId="{8CC1DCB8-87FD-47B0-BB60-5A394B6D1C76}" type="presParOf" srcId="{633C3686-4245-4408-9751-1B6D48AB3855}" destId="{234CBF4D-2DFB-4EE5-95AA-0AE411E92B5D}" srcOrd="6" destOrd="0" presId="urn:microsoft.com/office/officeart/2005/8/layout/vList5"/>
    <dgm:cxn modelId="{1C0B8FE9-42DB-4B5B-BB34-1DCA2274E662}" type="presParOf" srcId="{234CBF4D-2DFB-4EE5-95AA-0AE411E92B5D}" destId="{3DC65EA9-41A4-413E-972E-80BE50B18916}" srcOrd="0" destOrd="0" presId="urn:microsoft.com/office/officeart/2005/8/layout/vList5"/>
    <dgm:cxn modelId="{590D7704-AA62-49B4-B53B-7DD5ACFB967A}" type="presParOf" srcId="{234CBF4D-2DFB-4EE5-95AA-0AE411E92B5D}" destId="{F645F6CC-7162-44F1-88EB-F4D931EB1F31}" srcOrd="1" destOrd="0" presId="urn:microsoft.com/office/officeart/2005/8/layout/vList5"/>
    <dgm:cxn modelId="{A17357DE-D6C7-4D2A-9111-37BADB16CA4D}" type="presParOf" srcId="{633C3686-4245-4408-9751-1B6D48AB3855}" destId="{FAF2C1E6-12A1-4C7F-9E17-D501A13D8E5D}" srcOrd="7" destOrd="0" presId="urn:microsoft.com/office/officeart/2005/8/layout/vList5"/>
    <dgm:cxn modelId="{A35F8AF2-4116-4A14-A1F3-A23585C0F15D}" type="presParOf" srcId="{633C3686-4245-4408-9751-1B6D48AB3855}" destId="{6215679A-DBD9-46A1-8849-076AE855AD1D}" srcOrd="8" destOrd="0" presId="urn:microsoft.com/office/officeart/2005/8/layout/vList5"/>
    <dgm:cxn modelId="{9477B253-71F8-4934-BED7-E65B7EF916C6}" type="presParOf" srcId="{6215679A-DBD9-46A1-8849-076AE855AD1D}" destId="{A2276363-CBC4-4892-A9C3-DA4FA1C555B0}" srcOrd="0" destOrd="0" presId="urn:microsoft.com/office/officeart/2005/8/layout/vList5"/>
    <dgm:cxn modelId="{50538E33-CD3B-4D20-A579-D2237C259BD6}" type="presParOf" srcId="{6215679A-DBD9-46A1-8849-076AE855AD1D}" destId="{82567C1A-35EC-4BC6-A688-4E175585D5ED}" srcOrd="1" destOrd="0" presId="urn:microsoft.com/office/officeart/2005/8/layout/vList5"/>
    <dgm:cxn modelId="{8EA0791C-677F-4DAB-B072-A83288F4C49C}" type="presParOf" srcId="{633C3686-4245-4408-9751-1B6D48AB3855}" destId="{78CEB44F-53EC-4D74-A071-6377AE782817}" srcOrd="9" destOrd="0" presId="urn:microsoft.com/office/officeart/2005/8/layout/vList5"/>
    <dgm:cxn modelId="{7425BDC9-0AD8-47A2-9EEF-B47E718B8ADF}" type="presParOf" srcId="{633C3686-4245-4408-9751-1B6D48AB3855}" destId="{97291F03-120B-4310-B4BF-D6F789B5FDB9}" srcOrd="10" destOrd="0" presId="urn:microsoft.com/office/officeart/2005/8/layout/vList5"/>
    <dgm:cxn modelId="{8EBE0A38-67E8-41CA-9460-3C62C24F6CFF}" type="presParOf" srcId="{97291F03-120B-4310-B4BF-D6F789B5FDB9}" destId="{0BC868C7-F4FF-4C45-A9EF-64D63285991C}" srcOrd="0" destOrd="0" presId="urn:microsoft.com/office/officeart/2005/8/layout/vList5"/>
    <dgm:cxn modelId="{96361260-6814-457D-8C58-F09A8EF99EB8}" type="presParOf" srcId="{97291F03-120B-4310-B4BF-D6F789B5FDB9}" destId="{9E56869A-E142-4524-8006-431AE4E875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FB27E-7954-4FBD-89E8-D40A88091BF9}">
      <dsp:nvSpPr>
        <dsp:cNvPr id="0" name=""/>
        <dsp:cNvSpPr/>
      </dsp:nvSpPr>
      <dsp:spPr>
        <a:xfrm rot="5400000">
          <a:off x="4563854" y="-2314456"/>
          <a:ext cx="783517" cy="56155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approved the draft CPM Recommendation for country consultation</a:t>
          </a:r>
          <a:endParaRPr lang="en-AU" sz="1200" kern="1200" dirty="0"/>
        </a:p>
      </dsp:txBody>
      <dsp:txXfrm rot="-5400000">
        <a:off x="2147854" y="139792"/>
        <a:ext cx="5577269" cy="707021"/>
      </dsp:txXfrm>
    </dsp:sp>
    <dsp:sp modelId="{1B8D5BE2-418A-4E60-A692-6B089F663766}">
      <dsp:nvSpPr>
        <dsp:cNvPr id="0" name=""/>
        <dsp:cNvSpPr/>
      </dsp:nvSpPr>
      <dsp:spPr>
        <a:xfrm>
          <a:off x="300" y="3603"/>
          <a:ext cx="2147553" cy="979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CPM-14 (2019)</a:t>
          </a:r>
          <a:endParaRPr lang="en-AU" sz="2000" kern="1200" dirty="0"/>
        </a:p>
      </dsp:txBody>
      <dsp:txXfrm>
        <a:off x="48110" y="51413"/>
        <a:ext cx="2051933" cy="883776"/>
      </dsp:txXfrm>
    </dsp:sp>
    <dsp:sp modelId="{737B83CF-D4AE-4145-AAFE-12FE917F1320}">
      <dsp:nvSpPr>
        <dsp:cNvPr id="0" name=""/>
        <dsp:cNvSpPr/>
      </dsp:nvSpPr>
      <dsp:spPr>
        <a:xfrm rot="5400000">
          <a:off x="4588469" y="-1260993"/>
          <a:ext cx="783517" cy="55653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were received during consultation period and have been addressed by the IPPC Secretariat in collaboration with submitting country and recommendation was revised accordingly</a:t>
          </a:r>
          <a:endParaRPr lang="en-AU" sz="1200" kern="1200" dirty="0"/>
        </a:p>
      </dsp:txBody>
      <dsp:txXfrm rot="-5400000">
        <a:off x="2197566" y="1168158"/>
        <a:ext cx="5527075" cy="707021"/>
      </dsp:txXfrm>
    </dsp:sp>
    <dsp:sp modelId="{DF640247-6ABE-4F48-85E1-34C55B837B11}">
      <dsp:nvSpPr>
        <dsp:cNvPr id="0" name=""/>
        <dsp:cNvSpPr/>
      </dsp:nvSpPr>
      <dsp:spPr>
        <a:xfrm>
          <a:off x="300" y="1031969"/>
          <a:ext cx="2197265" cy="979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508 comments</a:t>
          </a:r>
          <a:endParaRPr lang="en-AU" sz="2000" kern="1200" dirty="0"/>
        </a:p>
      </dsp:txBody>
      <dsp:txXfrm>
        <a:off x="48110" y="1079779"/>
        <a:ext cx="2101645" cy="883776"/>
      </dsp:txXfrm>
    </dsp:sp>
    <dsp:sp modelId="{C3A2D384-D366-4DBC-9EC3-BCB6BBF76FD7}">
      <dsp:nvSpPr>
        <dsp:cNvPr id="0" name=""/>
        <dsp:cNvSpPr/>
      </dsp:nvSpPr>
      <dsp:spPr>
        <a:xfrm rot="5400000">
          <a:off x="4613198" y="-207737"/>
          <a:ext cx="785593" cy="5515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considered the points mentioned above along with the responses to comments and was not able to recommend the draft for adoption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/>
            <a:t>agreed to send for second consultation</a:t>
          </a:r>
          <a:endParaRPr lang="ru-RU" sz="1200" b="1" kern="1200" dirty="0"/>
        </a:p>
      </dsp:txBody>
      <dsp:txXfrm rot="-5400000">
        <a:off x="2248224" y="2195586"/>
        <a:ext cx="5477194" cy="708895"/>
      </dsp:txXfrm>
    </dsp:sp>
    <dsp:sp modelId="{D83E60FA-FDB6-4ECE-8BD6-A3699EC612A6}">
      <dsp:nvSpPr>
        <dsp:cNvPr id="0" name=""/>
        <dsp:cNvSpPr/>
      </dsp:nvSpPr>
      <dsp:spPr>
        <a:xfrm>
          <a:off x="300" y="2060335"/>
          <a:ext cx="2247922" cy="979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2019-12 CPM Bureau</a:t>
          </a:r>
          <a:endParaRPr lang="en-AU" sz="2000" kern="1200"/>
        </a:p>
      </dsp:txBody>
      <dsp:txXfrm>
        <a:off x="48110" y="2108145"/>
        <a:ext cx="2152302" cy="883776"/>
      </dsp:txXfrm>
    </dsp:sp>
    <dsp:sp modelId="{F645F6CC-7162-44F1-88EB-F4D931EB1F31}">
      <dsp:nvSpPr>
        <dsp:cNvPr id="0" name=""/>
        <dsp:cNvSpPr/>
      </dsp:nvSpPr>
      <dsp:spPr>
        <a:xfrm rot="5400000">
          <a:off x="4641210" y="848831"/>
          <a:ext cx="783517" cy="54591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/>
            <a:t>PPPO Chairman – Dr Dulla was invited to the APPPC RW &amp; he presented the </a:t>
          </a:r>
          <a:r>
            <a:rPr lang="en-AU" sz="1200" b="1" kern="1200" dirty="0"/>
            <a:t>Safe Provision Of Food And Other Aid To Prevent The Introduction of Plant Pests During an Emergency (2018-026).</a:t>
          </a:r>
          <a:r>
            <a:rPr lang="en-AU" sz="1200" kern="1200" dirty="0"/>
            <a:t>  </a:t>
          </a:r>
        </a:p>
      </dsp:txBody>
      <dsp:txXfrm rot="-5400000">
        <a:off x="2303401" y="3224888"/>
        <a:ext cx="5420888" cy="707021"/>
      </dsp:txXfrm>
    </dsp:sp>
    <dsp:sp modelId="{3DC65EA9-41A4-413E-972E-80BE50B18916}">
      <dsp:nvSpPr>
        <dsp:cNvPr id="0" name=""/>
        <dsp:cNvSpPr/>
      </dsp:nvSpPr>
      <dsp:spPr>
        <a:xfrm>
          <a:off x="300" y="3088701"/>
          <a:ext cx="2303100" cy="979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APPPC Regional Workshop</a:t>
          </a:r>
          <a:endParaRPr lang="en-AU" sz="2000" kern="1200" dirty="0"/>
        </a:p>
      </dsp:txBody>
      <dsp:txXfrm>
        <a:off x="48110" y="3136511"/>
        <a:ext cx="2207480" cy="883776"/>
      </dsp:txXfrm>
    </dsp:sp>
    <dsp:sp modelId="{82567C1A-35EC-4BC6-A688-4E175585D5ED}">
      <dsp:nvSpPr>
        <dsp:cNvPr id="0" name=""/>
        <dsp:cNvSpPr/>
      </dsp:nvSpPr>
      <dsp:spPr>
        <a:xfrm rot="5400000">
          <a:off x="4353092" y="1961465"/>
          <a:ext cx="1254222" cy="55654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/>
            <a:t>The </a:t>
          </a:r>
          <a:r>
            <a:rPr lang="en-AU" sz="1200" b="1" kern="1200" dirty="0"/>
            <a:t>Safe Provision Of Food And Other Aid To Prevent The Introduction of Plant Pests During an Emergency (2018-026) was presented under agenda item 10.1.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/>
            <a:t>Interjection and support from Samoa for it to be elevated and considered as an ISPM together with the inclusion of the appendices.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/>
            <a:t>Over whelming support from other contracting parties as well as RPPOs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200" kern="1200" dirty="0"/>
        </a:p>
      </dsp:txBody>
      <dsp:txXfrm rot="-5400000">
        <a:off x="2197489" y="4178294"/>
        <a:ext cx="5504202" cy="1131770"/>
      </dsp:txXfrm>
    </dsp:sp>
    <dsp:sp modelId="{A2276363-CBC4-4892-A9C3-DA4FA1C555B0}">
      <dsp:nvSpPr>
        <dsp:cNvPr id="0" name=""/>
        <dsp:cNvSpPr/>
      </dsp:nvSpPr>
      <dsp:spPr>
        <a:xfrm>
          <a:off x="300" y="4304396"/>
          <a:ext cx="2197189" cy="879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CPM 15 </a:t>
          </a:r>
        </a:p>
      </dsp:txBody>
      <dsp:txXfrm>
        <a:off x="43237" y="4347333"/>
        <a:ext cx="2111315" cy="793692"/>
      </dsp:txXfrm>
    </dsp:sp>
    <dsp:sp modelId="{9E56869A-E142-4524-8006-431AE4E87536}">
      <dsp:nvSpPr>
        <dsp:cNvPr id="0" name=""/>
        <dsp:cNvSpPr/>
      </dsp:nvSpPr>
      <dsp:spPr>
        <a:xfrm rot="5400000">
          <a:off x="4347362" y="3233959"/>
          <a:ext cx="1228883" cy="56014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/>
            <a:t>Acknowledge the great team work and SC support from Australia on populating the template for the call of topics that was send to the RPPO’s for considerations, support and feedback.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/>
            <a:t>The team received feedback and support from the following RPPO’s – </a:t>
          </a:r>
          <a:r>
            <a:rPr lang="en-AU" sz="1100" b="0" i="0" kern="1200" dirty="0"/>
            <a:t>CARIBBEAN AGRICULTURAL HEALTH AND FOOD SAFETY AGENCY (CAHFSA); </a:t>
          </a:r>
          <a:r>
            <a:rPr lang="en-GB" sz="1100" kern="1200" dirty="0"/>
            <a:t>Near East Plant Protection Organisation (NEPPO); Asia Pacific Plant Protection Convention (APPPC) NPPOs :South Korea, Antigua and Barbuda, the Bahamas, Barbados, Jamaica</a:t>
          </a:r>
          <a:endParaRPr lang="en-AU" sz="1100" kern="1200" dirty="0"/>
        </a:p>
      </dsp:txBody>
      <dsp:txXfrm rot="-5400000">
        <a:off x="2161062" y="5480249"/>
        <a:ext cx="5541496" cy="1108905"/>
      </dsp:txXfrm>
    </dsp:sp>
    <dsp:sp modelId="{0BC868C7-F4FF-4C45-A9EF-64D63285991C}">
      <dsp:nvSpPr>
        <dsp:cNvPr id="0" name=""/>
        <dsp:cNvSpPr/>
      </dsp:nvSpPr>
      <dsp:spPr>
        <a:xfrm>
          <a:off x="300" y="5630867"/>
          <a:ext cx="2160761" cy="807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RPPO support on call for Topics </a:t>
          </a:r>
        </a:p>
      </dsp:txBody>
      <dsp:txXfrm>
        <a:off x="39727" y="5670294"/>
        <a:ext cx="2081907" cy="728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C01D-AEC7-4AD0-8688-85EC093EC04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3AC50-F178-41B3-987C-279F3697DF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66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68BD-9576-465A-8A97-B35C6525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4F064-F150-4B5C-9F21-5CCECA27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0BD8-548F-4D62-A79D-37839A2D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2E49-9D68-4C50-A2D6-707308D1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3B45-5475-4FC3-BAB3-B368BFF9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9131-3AFA-4D7E-AAE3-291F5307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4E070-F351-4FF4-9D9E-534503013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8F507-B013-4F9F-89BF-39FE5FCA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B677C-20EA-4864-A019-99CC3F98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9CA5-18A4-48B1-9F92-CFD83D12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59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B3DF6-BE31-421F-8F1F-B52E148D0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63218-6471-4A95-B8AB-5D62C240A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6BB1-828C-4F91-9EBF-F1F99A0C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FB7E-21A1-44BB-ABB4-EA010C5E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5CED5-72F6-45D7-A9B7-F58C2649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91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E24C-9986-4B5C-BBA1-7481330A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23FF-A7C4-4B4D-A157-11196E71E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4E20-7AA8-48FE-A2FA-C91A01B3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3147-CE56-4372-B56A-6ED8BC7D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CE1F-8BCB-49F8-8EB1-D9414376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33F8-A236-421B-95CB-42B504BE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132C4-B2E6-47A2-AEA0-1217A9F1F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147E-6C90-460C-B8A2-34716C18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67B18-D43B-4671-831E-1A810709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9865-CC8F-40B4-8A8B-E1D24880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20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0E95-D61E-445C-B3EA-2F91608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7751-9F2D-45B3-9BA4-BDE9BCAFB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3DBCA-81A7-4C38-B33F-11306CED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11D73-9CA6-43E7-BF13-873C59F5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2EC7E-3176-4B6C-BBB1-87279357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AB1E3-B1FB-47AC-90CB-C15452EB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00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61D8-0BBC-488D-B58B-BD6FC578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35AEA-D584-4150-BE3B-F85B1B4BA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637A7-47C1-4BDA-A1C1-C297C9A53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12AFC-1E0F-4E9C-B17B-72282B9F4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1A61B-4526-43D3-90D1-5FCD8B366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218D2-5D41-4175-9571-27A04061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BF063-1C11-42C5-A042-02F3A0B0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D7DBC-B2ED-491A-8A2A-518FF8BD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4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777C-9F0F-4EE2-95DA-3FF87918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CB207-6D65-4D73-8F46-BC479C83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F8008-018E-4F86-9321-61DA8046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A32D7-7BC1-46B0-8788-69D70744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45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5813D-8A7C-4C04-833E-9F49B9AA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F8D30-3B25-433F-8514-0F3A66B5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B04D5-5371-4644-AACD-BA993324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49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68F6-5BBD-4044-B086-F790637F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FD3B-291E-4D3E-8611-FA0D44B1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D997F-31CA-4FD5-B2B5-1A4734A3E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B81E9-6565-4A84-BA17-37A80FCC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DD8ED-592D-4883-86D9-A415790F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E5909-B4DC-4861-A158-6530DAE3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60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81E8-B0F8-4C75-9A9F-FC690DC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1BC54-11B4-4671-BD32-5F8ACC8AD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4A400-2684-41D7-AA10-8CD922951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DCE2C-EEF8-4C5B-8D11-A77DCC68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B797B-9BF1-4DB1-B3E8-CB9E245D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682FB-3A4F-4FAB-A396-220D3FD2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4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A28F5-5BEE-4515-A5F0-BD0C86F5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BAA9F-7B2F-4DC7-AEF6-34711590C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309E2-B861-4109-93CA-B7E8EF22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2E0B-75E3-4AA7-A78E-0480762BE23F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EC63-EDBE-4ABF-B0F5-614517ABA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E2B7F-BF01-4B39-A3B7-D82E3D9BB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50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2710-6FB3-4532-B0A7-3AF49217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30" y="2350363"/>
            <a:ext cx="10176769" cy="2157274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PLANT PROTECTION ORGANISATION (PPPO) UPDATE ON IMPLEMENTED ACTIVITIES</a:t>
            </a:r>
            <a:r>
              <a:rPr lang="en-A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A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A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45552-4272-4AF5-9080-C341B438E1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22" y="20790"/>
            <a:ext cx="1097777" cy="1262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7A722-8163-4349-8FE1-FCE738B70284}"/>
              </a:ext>
            </a:extLst>
          </p:cNvPr>
          <p:cNvSpPr txBox="1"/>
          <p:nvPr/>
        </p:nvSpPr>
        <p:spPr>
          <a:xfrm>
            <a:off x="1946798" y="782710"/>
            <a:ext cx="80942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kern="1800" dirty="0">
                <a:solidFill>
                  <a:srgbClr val="0F40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GB" sz="4000" b="1" kern="1800" baseline="30000" dirty="0">
                <a:solidFill>
                  <a:srgbClr val="0F40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4000" b="1" kern="1800" dirty="0">
                <a:solidFill>
                  <a:srgbClr val="0F40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TC-RPPO Virtual Meeting</a:t>
            </a:r>
            <a:endParaRPr lang="en-AU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D436F-D5CE-41A9-8063-584CD5082730}"/>
              </a:ext>
            </a:extLst>
          </p:cNvPr>
          <p:cNvSpPr txBox="1"/>
          <p:nvPr/>
        </p:nvSpPr>
        <p:spPr>
          <a:xfrm>
            <a:off x="3242570" y="6075290"/>
            <a:ext cx="699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from the PPPO Executive Secretary </a:t>
            </a:r>
            <a:r>
              <a:rPr lang="en-GB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- 6</a:t>
            </a:r>
            <a:r>
              <a:rPr lang="en-GB" b="1" kern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</a:t>
            </a:r>
            <a:r>
              <a:rPr lang="en-GB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October 2021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80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0D69-1153-4577-A240-C81791F8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55" y="159588"/>
            <a:ext cx="4129392" cy="1093993"/>
          </a:xfrm>
        </p:spPr>
        <p:txBody>
          <a:bodyPr/>
          <a:lstStyle/>
          <a:p>
            <a:pPr algn="ctr"/>
            <a:r>
              <a:rPr lang="en-A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EA22-0894-4B73-88D6-C22FC52EF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78" y="1447061"/>
            <a:ext cx="5189738" cy="28529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b="1" u="sng" dirty="0"/>
              <a:t>COVID 19 situation </a:t>
            </a:r>
          </a:p>
          <a:p>
            <a:r>
              <a:rPr lang="en-AU" dirty="0"/>
              <a:t>Travel restrictions</a:t>
            </a:r>
          </a:p>
          <a:p>
            <a:r>
              <a:rPr lang="en-AU" dirty="0"/>
              <a:t>Procurement and Logistics</a:t>
            </a:r>
          </a:p>
          <a:p>
            <a:r>
              <a:rPr lang="en-AU" dirty="0"/>
              <a:t>Virtual Meeting &amp; Different Time Zones </a:t>
            </a:r>
          </a:p>
          <a:p>
            <a:r>
              <a:rPr lang="en-AU" dirty="0"/>
              <a:t>Deadlines and Responses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2516E-E7E8-4EE9-B2C5-51B65C2FB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14" y="127944"/>
            <a:ext cx="1285057" cy="16032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9E5DB-8A33-40CC-B237-EC0D72D7330E}"/>
              </a:ext>
            </a:extLst>
          </p:cNvPr>
          <p:cNvSpPr txBox="1">
            <a:spLocks/>
          </p:cNvSpPr>
          <p:nvPr/>
        </p:nvSpPr>
        <p:spPr>
          <a:xfrm>
            <a:off x="3193845" y="453235"/>
            <a:ext cx="4129392" cy="109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5B84AE-0DCF-4B39-9E47-E57E689B1F84}"/>
              </a:ext>
            </a:extLst>
          </p:cNvPr>
          <p:cNvSpPr txBox="1">
            <a:spLocks/>
          </p:cNvSpPr>
          <p:nvPr/>
        </p:nvSpPr>
        <p:spPr>
          <a:xfrm>
            <a:off x="5908512" y="1115019"/>
            <a:ext cx="4129392" cy="109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9FFA7-55AA-4387-8A99-C3DB9B87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50" y="2415411"/>
            <a:ext cx="3904780" cy="1654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E6AFFF-07FA-4242-B8BB-54D1628AF8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08"/>
          <a:stretch/>
        </p:blipFill>
        <p:spPr>
          <a:xfrm>
            <a:off x="5877207" y="4548078"/>
            <a:ext cx="4927107" cy="1420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609BCE-58B8-4EFA-B294-13F61AE91E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31" b="30650"/>
          <a:stretch/>
        </p:blipFill>
        <p:spPr>
          <a:xfrm>
            <a:off x="159797" y="4765817"/>
            <a:ext cx="4891597" cy="19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55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59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1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63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2E4E6-3415-4B47-90E8-EFE07AB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C53FC801-38F2-42C7-B08A-FC8471B6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08" y="457199"/>
            <a:ext cx="4728503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3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17E2-A807-479C-B7ED-B647CF0F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04"/>
            <a:ext cx="5956917" cy="1325563"/>
          </a:xfrm>
        </p:spPr>
        <p:txBody>
          <a:bodyPr/>
          <a:lstStyle/>
          <a:p>
            <a:pPr algn="ctr"/>
            <a:r>
              <a:rPr lang="en-AU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BD1CF0-8E07-41CB-9E0E-E9E36E82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761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Introduction </a:t>
            </a:r>
          </a:p>
          <a:p>
            <a:r>
              <a:rPr lang="en-GB" sz="3600" dirty="0">
                <a:solidFill>
                  <a:srgbClr val="C00000"/>
                </a:solidFill>
              </a:rPr>
              <a:t> PPPO Implemented Activities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 Partnerships/Collaboration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Challengers 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Way forward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359E5-ABE5-4FBD-87CA-D81A4FFC8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95" y="1698624"/>
            <a:ext cx="2623834" cy="3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C4B2FC-3236-4FCF-8117-141258939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8" y="3018647"/>
            <a:ext cx="2575241" cy="3212802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E243657-1B13-4F10-BAE0-0FDC678CD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88373"/>
              </p:ext>
            </p:extLst>
          </p:nvPr>
        </p:nvGraphicFramePr>
        <p:xfrm>
          <a:off x="4358936" y="150920"/>
          <a:ext cx="7764067" cy="665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6A657F0C-C757-469E-A1AA-72798179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7" y="381742"/>
            <a:ext cx="4165651" cy="1367160"/>
          </a:xfrm>
        </p:spPr>
        <p:txBody>
          <a:bodyPr>
            <a:noAutofit/>
          </a:bodyPr>
          <a:lstStyle/>
          <a:p>
            <a:r>
              <a:rPr lang="en-A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Provision Of Food And Other Aid To Prevent The Introduction of Plant Pests During an Emergency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24D9D-01D3-441C-BD17-F0857D4640E8}"/>
              </a:ext>
            </a:extLst>
          </p:cNvPr>
          <p:cNvSpPr txBox="1"/>
          <p:nvPr/>
        </p:nvSpPr>
        <p:spPr>
          <a:xfrm>
            <a:off x="656229" y="2185792"/>
            <a:ext cx="2717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outline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0523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64FE-4882-4AAC-8449-734468D2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492"/>
            <a:ext cx="10515600" cy="1325563"/>
          </a:xfrm>
        </p:spPr>
        <p:txBody>
          <a:bodyPr/>
          <a:lstStyle/>
          <a:p>
            <a:pPr algn="ctr"/>
            <a:r>
              <a:rPr lang="en-A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PPPO Regional ePhyto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7E184-1B05-4EDD-8BC2-C65A9408E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9" y="2168170"/>
            <a:ext cx="708068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Collaboration with Development Partners</a:t>
            </a:r>
          </a:p>
          <a:p>
            <a:r>
              <a:rPr lang="en-AU" dirty="0"/>
              <a:t>Australia &amp; New Zealand Government</a:t>
            </a:r>
          </a:p>
          <a:p>
            <a:r>
              <a:rPr lang="en-AU" dirty="0"/>
              <a:t>Engaged and recruited the ephyto coordinator </a:t>
            </a:r>
          </a:p>
          <a:p>
            <a:r>
              <a:rPr lang="en-AU" dirty="0"/>
              <a:t>Identified countries for the phase 1 roll out plan</a:t>
            </a:r>
          </a:p>
          <a:p>
            <a:r>
              <a:rPr lang="en-AU" dirty="0"/>
              <a:t>Identified countries for the phase 2 roll out plan</a:t>
            </a:r>
          </a:p>
          <a:p>
            <a:r>
              <a:rPr lang="en-AU" dirty="0"/>
              <a:t>Capacity building training – ongoing </a:t>
            </a:r>
          </a:p>
          <a:p>
            <a:r>
              <a:rPr lang="en-AU" dirty="0"/>
              <a:t>Test run on ephyto certificates between phase 1 countries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FB567-C57A-4C08-8A72-8BE02CFC7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14" y="127944"/>
            <a:ext cx="1285057" cy="1603202"/>
          </a:xfrm>
          <a:prstGeom prst="rect">
            <a:avLst/>
          </a:prstGeom>
        </p:spPr>
      </p:pic>
      <p:pic>
        <p:nvPicPr>
          <p:cNvPr id="5" name="Content Placeholder 3" descr="A picture containing indoor, small, table, plastic&#10;&#10;Description automatically generated">
            <a:extLst>
              <a:ext uri="{FF2B5EF4-FFF2-40B4-BE49-F238E27FC236}">
                <a16:creationId xmlns:a16="http://schemas.microsoft.com/office/drawing/2014/main" id="{AE8106D7-078A-4A4A-832B-971DE3559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 b="7191"/>
          <a:stretch/>
        </p:blipFill>
        <p:spPr>
          <a:xfrm>
            <a:off x="7707871" y="2886562"/>
            <a:ext cx="4381500" cy="27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73DA-9259-46E1-959C-A4C4DDAE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38" y="-8689"/>
            <a:ext cx="5529943" cy="9319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PPPO FAW TWG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02E52A-9E10-4ABA-A645-F52CC1D1F481}"/>
              </a:ext>
            </a:extLst>
          </p:cNvPr>
          <p:cNvSpPr txBox="1">
            <a:spLocks/>
          </p:cNvSpPr>
          <p:nvPr/>
        </p:nvSpPr>
        <p:spPr>
          <a:xfrm>
            <a:off x="226917" y="1019915"/>
            <a:ext cx="5593679" cy="353433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>
              <a:buNone/>
            </a:pPr>
            <a:r>
              <a:rPr lang="en-US" sz="1800" dirty="0">
                <a:effectLst/>
              </a:rPr>
              <a:t>Regional Emerging Risks, Preparedness and Response Presentation </a:t>
            </a:r>
          </a:p>
          <a:p>
            <a:pPr marL="742950" lvl="1"/>
            <a:r>
              <a:rPr lang="en-US" sz="1800" dirty="0">
                <a:effectLst/>
              </a:rPr>
              <a:t>Fall Armyworm (regional and international technical working groups)</a:t>
            </a:r>
          </a:p>
          <a:p>
            <a:pPr marL="742950" lvl="1"/>
            <a:r>
              <a:rPr lang="en-US" sz="1800" dirty="0">
                <a:effectLst/>
              </a:rPr>
              <a:t>Panama Disease-Tropical Race 4 (</a:t>
            </a:r>
            <a:r>
              <a:rPr lang="en-US" sz="1800" dirty="0"/>
              <a:t>regional</a:t>
            </a:r>
            <a:r>
              <a:rPr lang="en-US" sz="1800" dirty="0">
                <a:effectLst/>
              </a:rPr>
              <a:t> technical working group)   </a:t>
            </a:r>
          </a:p>
          <a:p>
            <a:pPr marL="742950" lvl="1"/>
            <a:r>
              <a:rPr lang="en-US" sz="1800" dirty="0">
                <a:effectLst/>
              </a:rPr>
              <a:t>Coconut Rhinoceros Beetle - Guam Biotype (regional technical working group/coordination)</a:t>
            </a:r>
          </a:p>
          <a:p>
            <a:pPr marL="742950" lvl="1"/>
            <a:r>
              <a:rPr lang="en-US" sz="1800" dirty="0">
                <a:effectLst/>
              </a:rPr>
              <a:t>Khapra Beetle (regional technical working group)</a:t>
            </a:r>
          </a:p>
          <a:p>
            <a:pPr marL="742950" lvl="1"/>
            <a:r>
              <a:rPr lang="en-US" sz="1800" dirty="0">
                <a:effectLst/>
              </a:rPr>
              <a:t>DISCUSSION – propose the establishment of PPPO regional ‘priority pests’ technical working group</a:t>
            </a:r>
          </a:p>
          <a:p>
            <a:pPr marL="0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07326-090A-4976-A2D1-40230FBAD4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454" y="98795"/>
            <a:ext cx="947895" cy="118256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4B27DE-3421-41D5-ADA9-FED1402E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42131"/>
              </p:ext>
            </p:extLst>
          </p:nvPr>
        </p:nvGraphicFramePr>
        <p:xfrm>
          <a:off x="6583658" y="3250503"/>
          <a:ext cx="4695163" cy="3402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618">
                  <a:extLst>
                    <a:ext uri="{9D8B030D-6E8A-4147-A177-3AD203B41FA5}">
                      <a16:colId xmlns:a16="http://schemas.microsoft.com/office/drawing/2014/main" val="243866305"/>
                    </a:ext>
                  </a:extLst>
                </a:gridCol>
                <a:gridCol w="2395545">
                  <a:extLst>
                    <a:ext uri="{9D8B030D-6E8A-4147-A177-3AD203B41FA5}">
                      <a16:colId xmlns:a16="http://schemas.microsoft.com/office/drawing/2014/main" val="923999556"/>
                    </a:ext>
                  </a:extLst>
                </a:gridCol>
              </a:tblGrid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Country: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Region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1256731794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Australia 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 DAWE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2857116858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New Zealand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 MPI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182238238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Solomon Is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Melanesia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1724780661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Fiji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Melanesia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2458796567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Cook Islands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Polynesia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1862566556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Samoa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Polynesia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4193714349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Tuvalu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Polynesia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479040116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Guam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Micronesia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345829209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SPC LRD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 Plant Health &amp; Biosecurity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3419829908"/>
                  </a:ext>
                </a:extLst>
              </a:tr>
            </a:tbl>
          </a:graphicData>
        </a:graphic>
      </p:graphicFrame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30D41AF-9A1D-4C9E-8C67-4FAD02BC202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117" t="23829" r="6944" b="14479"/>
          <a:stretch/>
        </p:blipFill>
        <p:spPr bwMode="auto">
          <a:xfrm>
            <a:off x="6205491" y="381740"/>
            <a:ext cx="4785064" cy="272544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19">
            <a:extLst>
              <a:ext uri="{FF2B5EF4-FFF2-40B4-BE49-F238E27FC236}">
                <a16:creationId xmlns:a16="http://schemas.microsoft.com/office/drawing/2014/main" id="{8C1CF45C-D189-45E3-AA0F-8BC43A7B37C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l="6986" t="32038" r="10536" b="209"/>
          <a:stretch/>
        </p:blipFill>
        <p:spPr>
          <a:xfrm>
            <a:off x="989979" y="4324443"/>
            <a:ext cx="3741084" cy="25335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291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FE24D3-9E8D-42AF-B7F0-F76B5935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86" y="139882"/>
            <a:ext cx="5133385" cy="130054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PPPO Regional Pest List Database Work (Collaboration with DAWE)</a:t>
            </a:r>
            <a:endParaRPr lang="en-AU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87F03-AF38-435C-BBFB-DA5DD661A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r="4179" b="3"/>
          <a:stretch/>
        </p:blipFill>
        <p:spPr>
          <a:xfrm>
            <a:off x="559294" y="1825478"/>
            <a:ext cx="3311370" cy="450290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428FF8-8BBE-42C0-BB29-B3100BA48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73551"/>
              </p:ext>
            </p:extLst>
          </p:nvPr>
        </p:nvGraphicFramePr>
        <p:xfrm>
          <a:off x="5051393" y="1116406"/>
          <a:ext cx="6942338" cy="2808892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087699">
                  <a:extLst>
                    <a:ext uri="{9D8B030D-6E8A-4147-A177-3AD203B41FA5}">
                      <a16:colId xmlns:a16="http://schemas.microsoft.com/office/drawing/2014/main" val="4166845630"/>
                    </a:ext>
                  </a:extLst>
                </a:gridCol>
                <a:gridCol w="3278129">
                  <a:extLst>
                    <a:ext uri="{9D8B030D-6E8A-4147-A177-3AD203B41FA5}">
                      <a16:colId xmlns:a16="http://schemas.microsoft.com/office/drawing/2014/main" val="579089880"/>
                    </a:ext>
                  </a:extLst>
                </a:gridCol>
                <a:gridCol w="1576510">
                  <a:extLst>
                    <a:ext uri="{9D8B030D-6E8A-4147-A177-3AD203B41FA5}">
                      <a16:colId xmlns:a16="http://schemas.microsoft.com/office/drawing/2014/main" val="1696301418"/>
                    </a:ext>
                  </a:extLst>
                </a:gridCol>
              </a:tblGrid>
              <a:tr h="806899">
                <a:tc>
                  <a:txBody>
                    <a:bodyPr/>
                    <a:lstStyle/>
                    <a:p>
                      <a:pPr algn="ctr"/>
                      <a:r>
                        <a:rPr lang="en-AU" sz="1800" b="0" cap="none" spc="0" dirty="0">
                          <a:solidFill>
                            <a:schemeClr val="bg1"/>
                          </a:solidFill>
                          <a:effectLst/>
                        </a:rPr>
                        <a:t>Sub-Region</a:t>
                      </a:r>
                      <a:endParaRPr lang="en-AU" sz="1800" b="0" cap="none" spc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cap="none" spc="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AU" sz="1800" b="0" cap="none" spc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cap="none" spc="0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AU" sz="1800" b="0" cap="none" spc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378333"/>
                  </a:ext>
                </a:extLst>
              </a:tr>
              <a:tr h="657997">
                <a:tc>
                  <a:txBody>
                    <a:bodyPr/>
                    <a:lstStyle/>
                    <a:p>
                      <a:r>
                        <a:rPr lang="en-A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Melanesia &amp; Timor </a:t>
                      </a:r>
                      <a:r>
                        <a:rPr lang="en-AU" sz="18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Leste</a:t>
                      </a:r>
                      <a:endParaRPr lang="en-AU" sz="1800" b="1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Tue 5 October</a:t>
                      </a:r>
                      <a:endParaRPr lang="en-AU" sz="1800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11 am Fiji time</a:t>
                      </a:r>
                      <a:endParaRPr lang="en-AU" sz="1800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1998"/>
                  </a:ext>
                </a:extLst>
              </a:tr>
              <a:tr h="657997">
                <a:tc>
                  <a:txBody>
                    <a:bodyPr/>
                    <a:lstStyle/>
                    <a:p>
                      <a:r>
                        <a:rPr lang="en-A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Polynesia</a:t>
                      </a:r>
                      <a:endParaRPr lang="en-AU" sz="1800" b="1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Wed 6 October </a:t>
                      </a:r>
                      <a:endParaRPr lang="en-AU" sz="1800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11am Fiji time </a:t>
                      </a:r>
                      <a:endParaRPr lang="en-AU" sz="1800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83831"/>
                  </a:ext>
                </a:extLst>
              </a:tr>
              <a:tr h="657997">
                <a:tc>
                  <a:txBody>
                    <a:bodyPr/>
                    <a:lstStyle/>
                    <a:p>
                      <a:r>
                        <a:rPr lang="en-A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Micronesia</a:t>
                      </a:r>
                      <a:endParaRPr lang="en-AU" sz="1800" b="1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Thu 7 October</a:t>
                      </a:r>
                      <a:endParaRPr lang="en-AU" sz="1800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11am Fiji time </a:t>
                      </a:r>
                      <a:endParaRPr lang="en-AU" sz="1800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19" marR="103019" marT="13735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82467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8669741-88F5-48C6-B031-D689EE3E7D50}"/>
              </a:ext>
            </a:extLst>
          </p:cNvPr>
          <p:cNvSpPr txBox="1">
            <a:spLocks/>
          </p:cNvSpPr>
          <p:nvPr/>
        </p:nvSpPr>
        <p:spPr>
          <a:xfrm>
            <a:off x="6123504" y="202006"/>
            <a:ext cx="5120902" cy="712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Sub-regional PLD meetings</a:t>
            </a:r>
            <a:endParaRPr lang="en-A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A37E82-BC8A-457E-9851-8D15B40F344A}"/>
              </a:ext>
            </a:extLst>
          </p:cNvPr>
          <p:cNvSpPr txBox="1"/>
          <p:nvPr/>
        </p:nvSpPr>
        <p:spPr>
          <a:xfrm>
            <a:off x="5051394" y="4287915"/>
            <a:ext cx="6942338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Pacific Island Pest List Database upgrade project 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 to the Pacific Island Pest List Database upgrade project including presentation. 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 user requirements for interacting with the PLD 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 on the PLD vendor upgrade options, and database sustainability requirements.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PLD upgrade - next steps.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0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04FC94E-2A02-4268-B277-65BF76DF4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A5E6A-9FB1-4E14-99D6-F88B9311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148845"/>
          </a:xfrm>
        </p:spPr>
        <p:txBody>
          <a:bodyPr>
            <a:normAutofit/>
          </a:bodyPr>
          <a:lstStyle/>
          <a:p>
            <a:pPr algn="ctr"/>
            <a:r>
              <a:rPr lang="en-AU" sz="3600" b="1" u="sng" dirty="0">
                <a:solidFill>
                  <a:srgbClr val="C00000"/>
                </a:solidFill>
              </a:rPr>
              <a:t>PPPO </a:t>
            </a:r>
            <a:r>
              <a:rPr lang="en-AU" sz="3600" b="1" u="sng" dirty="0" err="1">
                <a:solidFill>
                  <a:srgbClr val="C00000"/>
                </a:solidFill>
              </a:rPr>
              <a:t>Talanoa</a:t>
            </a:r>
            <a:r>
              <a:rPr lang="en-AU" sz="3600" b="1" u="sng" dirty="0">
                <a:solidFill>
                  <a:srgbClr val="C00000"/>
                </a:solidFill>
              </a:rPr>
              <a:t> Session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C69C26-74EE-474A-8893-F9405911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3169328"/>
            <a:ext cx="5157926" cy="3338600"/>
          </a:xfrm>
        </p:spPr>
        <p:txBody>
          <a:bodyPr anchor="ctr">
            <a:noAutofit/>
          </a:bodyPr>
          <a:lstStyle/>
          <a:p>
            <a:r>
              <a:rPr lang="en-US" sz="2000" dirty="0"/>
              <a:t>An opportunity to continue to stay connected with the PPPO Members in the region.</a:t>
            </a:r>
          </a:p>
          <a:p>
            <a:r>
              <a:rPr lang="en-US" sz="2000" dirty="0"/>
              <a:t>Capture the Issues and Challengers, Success Stories, Lessons Learned and Way forward.</a:t>
            </a:r>
          </a:p>
          <a:p>
            <a:r>
              <a:rPr lang="en-US" sz="2000" b="1" u="sng" dirty="0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THEME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spc="-4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CONNECTED,</a:t>
            </a:r>
            <a:r>
              <a:rPr lang="en-US" sz="2000" b="1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INFORMED</a:t>
            </a:r>
            <a:r>
              <a:rPr lang="en-US" sz="2000" b="1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2000" b="1" spc="-3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en-US" sz="2000" b="1" spc="-2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(CIP)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45"/>
              </a:lnSpc>
              <a:tabLst>
                <a:tab pos="2748280" algn="l"/>
              </a:tabLst>
            </a:pP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i="1" spc="-1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PPPO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en-US" sz="2000" i="1" spc="-1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333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1FF-FA50-4E8E-A1D8-0757226C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3" y="258023"/>
            <a:ext cx="10001435" cy="797849"/>
          </a:xfrm>
        </p:spPr>
        <p:txBody>
          <a:bodyPr/>
          <a:lstStyle/>
          <a:p>
            <a:pPr algn="ctr"/>
            <a:r>
              <a:rPr lang="en-A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 and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44F9-2D4A-4683-BAE2-9ABB6E7A5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40" y="1339706"/>
            <a:ext cx="5234126" cy="5450889"/>
          </a:xfrm>
          <a:ln w="190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u="sng" dirty="0">
                <a:solidFill>
                  <a:srgbClr val="00B050"/>
                </a:solidFill>
              </a:rPr>
              <a:t>European Union (EDF 11) </a:t>
            </a:r>
          </a:p>
          <a:p>
            <a:r>
              <a:rPr lang="en-AU" dirty="0"/>
              <a:t>Biosecurity &amp; SPS </a:t>
            </a:r>
          </a:p>
          <a:p>
            <a:r>
              <a:rPr lang="en-AU" dirty="0"/>
              <a:t>Value Chains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u="sng" dirty="0">
                <a:solidFill>
                  <a:srgbClr val="00B050"/>
                </a:solidFill>
              </a:rPr>
              <a:t>Australia Department of Agriculture Water &amp; Environment (DAWE)</a:t>
            </a:r>
          </a:p>
          <a:p>
            <a:r>
              <a:rPr lang="en-AU" dirty="0"/>
              <a:t>Pacific Export Plan (PEP)</a:t>
            </a:r>
          </a:p>
          <a:p>
            <a:r>
              <a:rPr lang="en-AU" dirty="0"/>
              <a:t>Pacific Pest List Database Upgrade</a:t>
            </a:r>
          </a:p>
          <a:p>
            <a:r>
              <a:rPr lang="en-AU" dirty="0"/>
              <a:t>ePhyto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u="sng" dirty="0">
                <a:solidFill>
                  <a:srgbClr val="00B050"/>
                </a:solidFill>
              </a:rPr>
              <a:t>Australia Centre of International Agricultural Research (ACIAR)</a:t>
            </a:r>
            <a:r>
              <a:rPr lang="en-AU" dirty="0"/>
              <a:t> </a:t>
            </a:r>
          </a:p>
          <a:p>
            <a:r>
              <a:rPr lang="en-AU" dirty="0"/>
              <a:t>Capacity Building Material – Pacific Plant Biosecurity Partnership (PPBP)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u="sng" dirty="0">
                <a:solidFill>
                  <a:srgbClr val="00B050"/>
                </a:solidFill>
              </a:rPr>
              <a:t>Green Climate Fund </a:t>
            </a:r>
          </a:p>
          <a:p>
            <a:r>
              <a:rPr lang="en-AU" dirty="0"/>
              <a:t>Transboundary Pests/ invasive species exacerbated by effects of Climate change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882046-F44B-4379-8334-2142010D544A}"/>
              </a:ext>
            </a:extLst>
          </p:cNvPr>
          <p:cNvSpPr txBox="1">
            <a:spLocks/>
          </p:cNvSpPr>
          <p:nvPr/>
        </p:nvSpPr>
        <p:spPr>
          <a:xfrm>
            <a:off x="6258756" y="1348584"/>
            <a:ext cx="5841508" cy="54508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000" b="1" u="sng" dirty="0">
                <a:solidFill>
                  <a:srgbClr val="00B050"/>
                </a:solidFill>
              </a:rPr>
              <a:t>New Zealand Ministry of Primary industries (MPI)</a:t>
            </a:r>
            <a:r>
              <a:rPr lang="en-AU" sz="2000" dirty="0"/>
              <a:t> </a:t>
            </a:r>
          </a:p>
          <a:p>
            <a:endParaRPr lang="en-AU" sz="2000" dirty="0"/>
          </a:p>
          <a:p>
            <a:endParaRPr lang="en-AU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4AE8A9-4BDF-497A-A91D-17D75EDA7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17902"/>
              </p:ext>
            </p:extLst>
          </p:nvPr>
        </p:nvGraphicFramePr>
        <p:xfrm>
          <a:off x="6343865" y="1961629"/>
          <a:ext cx="5640988" cy="4146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0988">
                  <a:extLst>
                    <a:ext uri="{9D8B030D-6E8A-4147-A177-3AD203B41FA5}">
                      <a16:colId xmlns:a16="http://schemas.microsoft.com/office/drawing/2014/main" val="3138182226"/>
                    </a:ext>
                  </a:extLst>
                </a:gridCol>
              </a:tblGrid>
              <a:tr h="9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</a:rPr>
                        <a:t>Establishment of a holistic system to facilitate the development, management, monitoring, and evaluation of export systems including export plans</a:t>
                      </a:r>
                      <a:endParaRPr lang="en-A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727286863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</a:rPr>
                        <a:t>Review of the Phytosanitary Certification System (PCS) and Phytosanitary Capacity Evaluation (PCE)</a:t>
                      </a:r>
                      <a:endParaRPr lang="en-A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3164722901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>
                          <a:effectLst/>
                        </a:rPr>
                        <a:t>Establishment of a robust e-operational and GIS information database system for export facilitation</a:t>
                      </a:r>
                      <a:endParaRPr lang="en-AU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2115096054"/>
                  </a:ext>
                </a:extLst>
              </a:tr>
              <a:tr h="9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>
                          <a:effectLst/>
                        </a:rPr>
                        <a:t>Rollout of ePhyto in line with the Pacific Community, Pacific Plant Protection Organisation, Regional ePhyto Implementation Plan, 2020-2022</a:t>
                      </a:r>
                      <a:endParaRPr lang="en-AU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4016898293"/>
                  </a:ext>
                </a:extLst>
              </a:tr>
              <a:tr h="9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</a:rPr>
                        <a:t>MPI contribution to the implementation of PPPO Workplan and core functions – based on approved PPPO Costed Workplans </a:t>
                      </a:r>
                      <a:endParaRPr lang="en-A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19564424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25A7F4-24AD-40AE-A8F5-27303A76A6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14" y="0"/>
            <a:ext cx="1010039" cy="12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3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E547-5555-4103-8F71-47437D2B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833" y="1005999"/>
            <a:ext cx="5244301" cy="1204541"/>
          </a:xfrm>
        </p:spPr>
        <p:txBody>
          <a:bodyPr>
            <a:norm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 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F453AE-AD8E-4C52-892B-F1A07EE6E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r="694" b="-1"/>
          <a:stretch/>
        </p:blipFill>
        <p:spPr>
          <a:xfrm>
            <a:off x="1552128" y="1450448"/>
            <a:ext cx="3124032" cy="39485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2BB1D4-6DE9-4B1C-868B-2EB1BE06E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7" y="2476046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 dirty="0"/>
              <a:t>Submission of Safe Food Aid – Support from RPPO’s and NPPO’s.</a:t>
            </a:r>
          </a:p>
          <a:p>
            <a:r>
              <a:rPr lang="en-US" sz="2400" dirty="0"/>
              <a:t>PPPO &amp; NPPO’s support for APPPC submission on the call of topics – Mango Commodity Standard  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1C8C2-4022-46FA-84A3-A7EC06B0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14" y="127944"/>
            <a:ext cx="1285057" cy="16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4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7711</TotalTime>
  <Words>830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Courier New</vt:lpstr>
      <vt:lpstr>Symbol</vt:lpstr>
      <vt:lpstr>Times New Roman</vt:lpstr>
      <vt:lpstr>Verdana</vt:lpstr>
      <vt:lpstr>Office Theme</vt:lpstr>
      <vt:lpstr>PACIFIC PLANT PROTECTION ORGANISATION (PPPO) UPDATE ON IMPLEMENTED ACTIVITIES  </vt:lpstr>
      <vt:lpstr>OUTLINE</vt:lpstr>
      <vt:lpstr>Safe Provision Of Food And Other Aid To Prevent The Introduction of Plant Pests During an Emergency</vt:lpstr>
      <vt:lpstr>PPPO Regional ePhyto Programme</vt:lpstr>
      <vt:lpstr>PPPO FAW TWG</vt:lpstr>
      <vt:lpstr>PPPO Regional Pest List Database Work (Collaboration with DAWE)</vt:lpstr>
      <vt:lpstr>PPPO Talanoa Session</vt:lpstr>
      <vt:lpstr>Partnership and Collaborations</vt:lpstr>
      <vt:lpstr>Updates </vt:lpstr>
      <vt:lpstr>Challengers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PLANT PROTECTION ORGANISATION (PPPO)   Safe Provision Of Food And Other Aid To Prevent The Introduction of Plant Pests During an Emergency (2018-026)</dc:title>
  <dc:creator>Visoni Timote</dc:creator>
  <cp:lastModifiedBy>Nicora, Natalie (NSP)</cp:lastModifiedBy>
  <cp:revision>21</cp:revision>
  <dcterms:created xsi:type="dcterms:W3CDTF">2020-09-09T10:24:42Z</dcterms:created>
  <dcterms:modified xsi:type="dcterms:W3CDTF">2021-10-14T08:11:32Z</dcterms:modified>
</cp:coreProperties>
</file>