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5"/>
    <p:sldMasterId id="2147483944" r:id="rId6"/>
  </p:sldMasterIdLst>
  <p:notesMasterIdLst>
    <p:notesMasterId r:id="rId26"/>
  </p:notesMasterIdLst>
  <p:handoutMasterIdLst>
    <p:handoutMasterId r:id="rId27"/>
  </p:handoutMasterIdLst>
  <p:sldIdLst>
    <p:sldId id="263" r:id="rId7"/>
    <p:sldId id="265" r:id="rId8"/>
    <p:sldId id="274" r:id="rId9"/>
    <p:sldId id="280" r:id="rId10"/>
    <p:sldId id="275" r:id="rId11"/>
    <p:sldId id="271" r:id="rId12"/>
    <p:sldId id="262" r:id="rId13"/>
    <p:sldId id="273" r:id="rId14"/>
    <p:sldId id="267" r:id="rId15"/>
    <p:sldId id="285" r:id="rId16"/>
    <p:sldId id="266" r:id="rId17"/>
    <p:sldId id="281" r:id="rId18"/>
    <p:sldId id="283" r:id="rId19"/>
    <p:sldId id="277" r:id="rId20"/>
    <p:sldId id="278" r:id="rId21"/>
    <p:sldId id="279" r:id="rId22"/>
    <p:sldId id="282" r:id="rId23"/>
    <p:sldId id="284" r:id="rId24"/>
    <p:sldId id="264" r:id="rId25"/>
  </p:sldIdLst>
  <p:sldSz cx="12192000" cy="6858000"/>
  <p:notesSz cx="9926638" cy="6797675"/>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5F"/>
    <a:srgbClr val="A81E3B"/>
    <a:srgbClr val="AB967C"/>
    <a:srgbClr val="5792C9"/>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60" autoAdjust="0"/>
    <p:restoredTop sz="86408" autoAdjust="0"/>
  </p:normalViewPr>
  <p:slideViewPr>
    <p:cSldViewPr>
      <p:cViewPr varScale="1">
        <p:scale>
          <a:sx n="75" d="100"/>
          <a:sy n="75" d="100"/>
        </p:scale>
        <p:origin x="126" y="6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69" d="100"/>
          <a:sy n="169" d="100"/>
        </p:scale>
        <p:origin x="216" y="6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317" cy="34118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004" y="0"/>
            <a:ext cx="4302317" cy="341187"/>
          </a:xfrm>
          <a:prstGeom prst="rect">
            <a:avLst/>
          </a:prstGeom>
        </p:spPr>
        <p:txBody>
          <a:bodyPr vert="horz" lIns="91440" tIns="45720" rIns="91440" bIns="45720" rtlCol="0"/>
          <a:lstStyle>
            <a:lvl1pPr algn="r">
              <a:defRPr sz="1200"/>
            </a:lvl1pPr>
          </a:lstStyle>
          <a:p>
            <a:fld id="{349C3301-FBA6-4D31-97D9-BCD2FD7EDC48}" type="datetimeFigureOut">
              <a:rPr lang="en-GB" smtClean="0"/>
              <a:t>19/11/2021</a:t>
            </a:fld>
            <a:endParaRPr lang="en-GB"/>
          </a:p>
        </p:txBody>
      </p:sp>
      <p:sp>
        <p:nvSpPr>
          <p:cNvPr id="4" name="Footer Placeholder 3"/>
          <p:cNvSpPr>
            <a:spLocks noGrp="1"/>
          </p:cNvSpPr>
          <p:nvPr>
            <p:ph type="ftr" sz="quarter" idx="2"/>
          </p:nvPr>
        </p:nvSpPr>
        <p:spPr>
          <a:xfrm>
            <a:off x="2" y="6456488"/>
            <a:ext cx="4302317" cy="341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004" y="6456488"/>
            <a:ext cx="4302317" cy="341187"/>
          </a:xfrm>
          <a:prstGeom prst="rect">
            <a:avLst/>
          </a:prstGeom>
        </p:spPr>
        <p:txBody>
          <a:bodyPr vert="horz" lIns="91440" tIns="45720" rIns="91440" bIns="45720" rtlCol="0" anchor="b"/>
          <a:lstStyle>
            <a:lvl1pPr algn="r">
              <a:defRPr sz="1200"/>
            </a:lvl1pPr>
          </a:lstStyle>
          <a:p>
            <a:fld id="{6CD4DACB-0303-4FDD-AF82-44848239193E}" type="slidenum">
              <a:rPr lang="en-GB" smtClean="0"/>
              <a:t>‹N°›</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302317"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006" y="0"/>
            <a:ext cx="4302317" cy="339884"/>
          </a:xfrm>
          <a:prstGeom prst="rect">
            <a:avLst/>
          </a:prstGeom>
        </p:spPr>
        <p:txBody>
          <a:bodyPr vert="horz" lIns="91440" tIns="45720" rIns="91440" bIns="45720" rtlCol="0"/>
          <a:lstStyle>
            <a:lvl1pPr algn="r">
              <a:defRPr sz="1200"/>
            </a:lvl1pPr>
          </a:lstStyle>
          <a:p>
            <a:fld id="{C7CBEB2F-6753-475F-B25C-75A91B99AD33}" type="datetimeFigureOut">
              <a:rPr lang="en-GB" smtClean="0"/>
              <a:pPr/>
              <a:t>19/11/2021</a:t>
            </a:fld>
            <a:endParaRPr lang="en-GB"/>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7"/>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6456703"/>
            <a:ext cx="4302317"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006" y="6456703"/>
            <a:ext cx="4302317" cy="339884"/>
          </a:xfrm>
          <a:prstGeom prst="rect">
            <a:avLst/>
          </a:prstGeom>
        </p:spPr>
        <p:txBody>
          <a:bodyPr vert="horz" lIns="91440" tIns="45720" rIns="91440" bIns="45720" rtlCol="0" anchor="b"/>
          <a:lstStyle>
            <a:lvl1pPr algn="r">
              <a:defRPr sz="1200"/>
            </a:lvl1pPr>
          </a:lstStyle>
          <a:p>
            <a:fld id="{F181C075-0A87-4D04-85DC-C41B8B8D094E}" type="slidenum">
              <a:rPr lang="en-GB" smtClean="0"/>
              <a:pPr/>
              <a:t>‹N°›</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200" y="3810000"/>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dirty="0"/>
              <a:t>Picture</a:t>
            </a:r>
          </a:p>
        </p:txBody>
      </p:sp>
      <p:sp>
        <p:nvSpPr>
          <p:cNvPr id="4" name="Title 1"/>
          <p:cNvSpPr>
            <a:spLocks noGrp="1"/>
          </p:cNvSpPr>
          <p:nvPr>
            <p:ph type="ctrTitle" hasCustomPrompt="1"/>
          </p:nvPr>
        </p:nvSpPr>
        <p:spPr>
          <a:xfrm>
            <a:off x="-1200" y="2057400"/>
            <a:ext cx="12192000" cy="1066800"/>
          </a:xfrm>
          <a:prstGeom prst="rect">
            <a:avLst/>
          </a:prstGeom>
          <a:noFill/>
        </p:spPr>
        <p:txBody>
          <a:bodyPr lIns="1224000" tIns="46800" rIns="1224000" bIns="0" anchor="t" anchorCtr="0"/>
          <a:lstStyle>
            <a:lvl1pPr algn="l">
              <a:defRPr sz="3800">
                <a:solidFill>
                  <a:srgbClr val="00825F"/>
                </a:solidFill>
              </a:defRPr>
            </a:lvl1pPr>
          </a:lstStyle>
          <a:p>
            <a:r>
              <a:rPr lang="en-US" dirty="0"/>
              <a:t>Click to edit Master title style </a:t>
            </a:r>
            <a:br>
              <a:rPr lang="en-US" dirty="0"/>
            </a:br>
            <a:r>
              <a:rPr lang="en-US" dirty="0"/>
              <a:t>Long title in two lines</a:t>
            </a:r>
          </a:p>
        </p:txBody>
      </p:sp>
      <p:sp>
        <p:nvSpPr>
          <p:cNvPr id="5" name="Subtitle 2"/>
          <p:cNvSpPr>
            <a:spLocks noGrp="1"/>
          </p:cNvSpPr>
          <p:nvPr>
            <p:ph type="subTitle" idx="1"/>
          </p:nvPr>
        </p:nvSpPr>
        <p:spPr>
          <a:xfrm>
            <a:off x="-4513" y="339587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dirty="0"/>
              <a:t>Click to edit </a:t>
            </a:r>
            <a:br>
              <a:rPr lang="en-US" dirty="0"/>
            </a:br>
            <a:r>
              <a:rPr lang="en-US" dirty="0"/>
              <a:t>Thank you</a:t>
            </a:r>
          </a:p>
        </p:txBody>
      </p:sp>
      <p:sp>
        <p:nvSpPr>
          <p:cNvPr id="2" name="Rectangle 1">
            <a:extLst>
              <a:ext uri="{FF2B5EF4-FFF2-40B4-BE49-F238E27FC236}">
                <a16:creationId xmlns:a16="http://schemas.microsoft.com/office/drawing/2014/main"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5.xml"/><Relationship Id="rId7"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a16="http://schemas.microsoft.com/office/drawing/2014/main" id="{F5941514-6A3A-7E4E-8480-6FB87E586C6C}"/>
              </a:ext>
            </a:extLst>
          </p:cNvPr>
          <p:cNvPicPr>
            <a:picLocks noChangeAspect="1"/>
          </p:cNvPicPr>
          <p:nvPr userDrawn="1"/>
        </p:nvPicPr>
        <p:blipFill rotWithShape="1">
          <a:blip r:embed="rId5"/>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id="{24D43C4A-D199-2340-A53A-D845A4878334}"/>
              </a:ext>
            </a:extLst>
          </p:cNvPr>
          <p:cNvPicPr>
            <a:picLocks noChangeAspect="1"/>
          </p:cNvPicPr>
          <p:nvPr userDrawn="1"/>
        </p:nvPicPr>
        <p:blipFill>
          <a:blip r:embed="rId6"/>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4" r:id="rId2"/>
  </p:sldLayoutIdLst>
  <p:hf hdr="0" dt="0"/>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pic>
        <p:nvPicPr>
          <p:cNvPr id="10" name="Immagine 9">
            <a:extLst>
              <a:ext uri="{FF2B5EF4-FFF2-40B4-BE49-F238E27FC236}">
                <a16:creationId xmlns:a16="http://schemas.microsoft.com/office/drawing/2014/main" id="{7234DD0C-95AB-7940-8105-0A1AE1800F5F}"/>
              </a:ext>
            </a:extLst>
          </p:cNvPr>
          <p:cNvPicPr>
            <a:picLocks noChangeAspect="1"/>
          </p:cNvPicPr>
          <p:nvPr userDrawn="1"/>
        </p:nvPicPr>
        <p:blipFill rotWithShape="1">
          <a:blip r:embed="rId7"/>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id="{2C4EF50D-19C0-874B-B58B-28F04C603057}"/>
              </a:ext>
            </a:extLst>
          </p:cNvPr>
          <p:cNvPicPr>
            <a:picLocks noChangeAspect="1"/>
          </p:cNvPicPr>
          <p:nvPr userDrawn="1"/>
        </p:nvPicPr>
        <p:blipFill>
          <a:blip r:embed="rId8"/>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 name="TextBox 1">
            <a:extLst>
              <a:ext uri="{FF2B5EF4-FFF2-40B4-BE49-F238E27FC236}">
                <a16:creationId xmlns:a16="http://schemas.microsoft.com/office/drawing/2014/main" id="{1EBFC24B-5A00-3A48-A356-A78F1A7ABB14}"/>
              </a:ext>
            </a:extLst>
          </p:cNvPr>
          <p:cNvSpPr txBox="1"/>
          <p:nvPr userDrawn="1"/>
        </p:nvSpPr>
        <p:spPr>
          <a:xfrm>
            <a:off x="10744200" y="6413091"/>
            <a:ext cx="1447800" cy="353943"/>
          </a:xfrm>
          <a:prstGeom prst="rect">
            <a:avLst/>
          </a:prstGeom>
        </p:spPr>
        <p:txBody>
          <a:bodyPr wrap="square" lIns="540000" tIns="0" rIns="360000" rtlCol="0" anchor="t" anchorCtr="0">
            <a:spAutoFit/>
          </a:bodyPr>
          <a:lstStyle/>
          <a:p>
            <a:fld id="{B782F2B3-BF2A-3042-AED2-C560A5FC06BC}" type="slidenum">
              <a:rPr lang="en-IT" sz="2000" smtClean="0">
                <a:solidFill>
                  <a:srgbClr val="A81E3B"/>
                </a:solidFill>
              </a:rPr>
              <a:t>‹N°›</a:t>
            </a:fld>
            <a:endParaRPr lang="en-IT" dirty="0">
              <a:solidFill>
                <a:srgbClr val="A81E3B"/>
              </a:solidFill>
            </a:endParaRPr>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nappo.org/english/learning-tools/Resources-and-Learning-Tools-for-Risk-Based-Sampling" TargetMode="Externa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21.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image" Target="../media/image43.emf"/><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hyperlink" Target="https://www.cottoninfo.com.au/sites/default/files/documents/ID_guide_sc2.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fsa.onlinelibrary.wiley.com/doi/10.2903/j.efsa.2018.5351#https://efsa.onlinelibrary.wiley.com/doi/10.2903/j.efsa.2018.5351"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yellow flower with green leaves&#10;&#10;Description automatically generated with low confidence">
            <a:extLst>
              <a:ext uri="{FF2B5EF4-FFF2-40B4-BE49-F238E27FC236}">
                <a16:creationId xmlns:a16="http://schemas.microsoft.com/office/drawing/2014/main" id="{81B27332-5712-094F-8972-6FC711E18B0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96" b="2296"/>
          <a:stretch/>
        </p:blipFill>
        <p:spPr/>
      </p:pic>
      <p:sp>
        <p:nvSpPr>
          <p:cNvPr id="7" name="Title 6">
            <a:extLst>
              <a:ext uri="{FF2B5EF4-FFF2-40B4-BE49-F238E27FC236}">
                <a16:creationId xmlns:a16="http://schemas.microsoft.com/office/drawing/2014/main" id="{7F00055F-E0E9-4F4D-B87B-8E8D531A57DF}"/>
              </a:ext>
            </a:extLst>
          </p:cNvPr>
          <p:cNvSpPr>
            <a:spLocks noGrp="1"/>
          </p:cNvSpPr>
          <p:nvPr>
            <p:ph type="ctrTitle"/>
          </p:nvPr>
        </p:nvSpPr>
        <p:spPr/>
        <p:txBody>
          <a:bodyPr/>
          <a:lstStyle/>
          <a:p>
            <a:r>
              <a:rPr lang="fr-FR" dirty="0"/>
              <a:t>Inspections and Diagnostics </a:t>
            </a:r>
            <a:br>
              <a:rPr lang="fr-FR" dirty="0"/>
            </a:br>
            <a:r>
              <a:rPr lang="fr-FR" dirty="0"/>
              <a:t>for </a:t>
            </a:r>
            <a:r>
              <a:rPr lang="fr-FR" dirty="0" err="1"/>
              <a:t>Fall</a:t>
            </a:r>
            <a:r>
              <a:rPr lang="fr-FR" dirty="0"/>
              <a:t> </a:t>
            </a:r>
            <a:r>
              <a:rPr lang="fr-FR" dirty="0" err="1"/>
              <a:t>Armyworm</a:t>
            </a:r>
            <a:endParaRPr lang="en-IT" dirty="0"/>
          </a:p>
        </p:txBody>
      </p:sp>
      <p:sp>
        <p:nvSpPr>
          <p:cNvPr id="9" name="Subtitle 8">
            <a:extLst>
              <a:ext uri="{FF2B5EF4-FFF2-40B4-BE49-F238E27FC236}">
                <a16:creationId xmlns:a16="http://schemas.microsoft.com/office/drawing/2014/main" id="{B80FD00C-FDF7-C641-83A3-7A869D10956B}"/>
              </a:ext>
            </a:extLst>
          </p:cNvPr>
          <p:cNvSpPr>
            <a:spLocks noGrp="1"/>
          </p:cNvSpPr>
          <p:nvPr>
            <p:ph type="subTitle" idx="1"/>
          </p:nvPr>
        </p:nvSpPr>
        <p:spPr/>
        <p:txBody>
          <a:bodyPr/>
          <a:lstStyle/>
          <a:p>
            <a:r>
              <a:rPr lang="fr-FR" dirty="0"/>
              <a:t>Valerio Lucchesi, Scientific </a:t>
            </a:r>
            <a:r>
              <a:rPr lang="fr-FR" dirty="0" err="1"/>
              <a:t>Officer</a:t>
            </a:r>
            <a:r>
              <a:rPr lang="fr-FR" dirty="0"/>
              <a:t> EPPO</a:t>
            </a:r>
            <a:endParaRPr lang="en-IT" dirty="0"/>
          </a:p>
        </p:txBody>
      </p:sp>
    </p:spTree>
    <p:extLst>
      <p:ext uri="{BB962C8B-B14F-4D97-AF65-F5344CB8AC3E}">
        <p14:creationId xmlns:p14="http://schemas.microsoft.com/office/powerpoint/2010/main" val="251853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2D5F5F71-5B3B-4F10-BBF3-6DD33EDDA667}"/>
              </a:ext>
            </a:extLst>
          </p:cNvPr>
          <p:cNvSpPr txBox="1">
            <a:spLocks noGrp="1"/>
          </p:cNvSpPr>
          <p:nvPr>
            <p:ph type="subTitle" idx="1"/>
          </p:nvPr>
        </p:nvSpPr>
        <p:spPr>
          <a:xfrm>
            <a:off x="-395205" y="1972314"/>
            <a:ext cx="12420600" cy="1299843"/>
          </a:xfrm>
          <a:prstGeom prst="rect">
            <a:avLst/>
          </a:prstGeom>
          <a:noFill/>
        </p:spPr>
        <p:txBody>
          <a:bodyPr wrap="square">
            <a:spAutoFit/>
          </a:bodyPr>
          <a:lstStyle/>
          <a:p>
            <a:pPr marL="285750" indent="-285750">
              <a:buFont typeface="Arial" panose="020B0604020202020204" pitchFamily="34" charset="0"/>
              <a:buChar char="•"/>
            </a:pPr>
            <a:r>
              <a:rPr lang="en-GB" dirty="0">
                <a:effectLst/>
                <a:latin typeface="Arial" panose="020B0604020202020204" pitchFamily="34" charset="0"/>
                <a:ea typeface="MS Mincho" panose="02020609040205080304" pitchFamily="49" charset="-128"/>
                <a:cs typeface="Arial" panose="020B0604020202020204" pitchFamily="34" charset="0"/>
              </a:rPr>
              <a:t>The </a:t>
            </a:r>
            <a:r>
              <a:rPr lang="en-GB" b="1" dirty="0">
                <a:effectLst/>
                <a:latin typeface="Arial" panose="020B0604020202020204" pitchFamily="34" charset="0"/>
                <a:ea typeface="MS Mincho" panose="02020609040205080304" pitchFamily="49" charset="-128"/>
                <a:cs typeface="Arial" panose="020B0604020202020204" pitchFamily="34" charset="0"/>
              </a:rPr>
              <a:t>sample size</a:t>
            </a:r>
            <a:r>
              <a:rPr lang="en-GB" dirty="0">
                <a:effectLst/>
                <a:latin typeface="Arial" panose="020B0604020202020204" pitchFamily="34" charset="0"/>
                <a:ea typeface="MS Mincho" panose="02020609040205080304" pitchFamily="49" charset="-128"/>
                <a:cs typeface="Arial" panose="020B0604020202020204" pitchFamily="34" charset="0"/>
              </a:rPr>
              <a:t> should be determined taking into account the statistical background provided in </a:t>
            </a:r>
            <a:r>
              <a:rPr kumimoji="0" lang="en-GB" sz="2000" b="1" i="0" u="none" strike="noStrike" kern="1200" cap="none" spc="0" normalizeH="0" baseline="0" noProof="0" dirty="0">
                <a:ln>
                  <a:noFill/>
                </a:ln>
                <a:solidFill>
                  <a:srgbClr val="D54773">
                    <a:lumMod val="50000"/>
                  </a:srgbClr>
                </a:solidFill>
                <a:effectLst/>
                <a:uLnTx/>
                <a:uFillTx/>
                <a:latin typeface="Arial" panose="020B0604020202020204" pitchFamily="34" charset="0"/>
                <a:ea typeface="+mj-ea"/>
                <a:cs typeface="Arial" panose="020B0604020202020204" pitchFamily="34" charset="0"/>
              </a:rPr>
              <a:t>ISPM 31</a:t>
            </a:r>
            <a:r>
              <a:rPr kumimoji="0" lang="en-GB" sz="2000" b="1" i="1" u="none" strike="noStrike" kern="1200" cap="none" spc="0" normalizeH="0" baseline="0" noProof="0" dirty="0">
                <a:ln>
                  <a:noFill/>
                </a:ln>
                <a:solidFill>
                  <a:srgbClr val="D54773">
                    <a:lumMod val="50000"/>
                  </a:srgbClr>
                </a:solidFill>
                <a:effectLst/>
                <a:uLnTx/>
                <a:uFillTx/>
                <a:latin typeface="Arial" panose="020B0604020202020204" pitchFamily="34" charset="0"/>
                <a:ea typeface="+mj-ea"/>
                <a:cs typeface="Arial" panose="020B0604020202020204" pitchFamily="34" charset="0"/>
              </a:rPr>
              <a:t> Methodologies for sampling consignments</a:t>
            </a:r>
            <a:endParaRPr lang="en-GB" dirty="0"/>
          </a:p>
          <a:p>
            <a:pPr marL="285750" indent="-285750">
              <a:buFont typeface="Arial" panose="020B0604020202020204" pitchFamily="34" charset="0"/>
              <a:buChar char="•"/>
            </a:pPr>
            <a:endParaRPr lang="en-GB" sz="12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p>
            <a:r>
              <a:rPr lang="en-GB" dirty="0">
                <a:effectLst/>
                <a:latin typeface="Arial" panose="020B0604020202020204" pitchFamily="34" charset="0"/>
                <a:ea typeface="MS Mincho" panose="02020609040205080304" pitchFamily="49" charset="-128"/>
                <a:cs typeface="Arial" panose="020B0604020202020204" pitchFamily="34" charset="0"/>
              </a:rPr>
              <a:t>				</a:t>
            </a:r>
            <a:endParaRPr lang="en-GB" dirty="0">
              <a:latin typeface="Arial" panose="020B0604020202020204" pitchFamily="34" charset="0"/>
              <a:ea typeface="MS Mincho" panose="02020609040205080304" pitchFamily="49" charset="-128"/>
              <a:cs typeface="Arial" panose="020B0604020202020204" pitchFamily="34" charset="0"/>
            </a:endParaRPr>
          </a:p>
        </p:txBody>
      </p:sp>
      <p:sp>
        <p:nvSpPr>
          <p:cNvPr id="6" name="Titre 5">
            <a:extLst>
              <a:ext uri="{FF2B5EF4-FFF2-40B4-BE49-F238E27FC236}">
                <a16:creationId xmlns:a16="http://schemas.microsoft.com/office/drawing/2014/main" id="{C7BB0E60-6101-4AED-AE14-FF21814649B3}"/>
              </a:ext>
            </a:extLst>
          </p:cNvPr>
          <p:cNvSpPr txBox="1">
            <a:spLocks noGrp="1"/>
          </p:cNvSpPr>
          <p:nvPr>
            <p:ph type="title"/>
          </p:nvPr>
        </p:nvSpPr>
        <p:spPr>
          <a:xfrm>
            <a:off x="-11113" y="998537"/>
            <a:ext cx="7119938" cy="296863"/>
          </a:xfrm>
          <a:prstGeom prst="rect">
            <a:avLst/>
          </a:prstGeom>
          <a:noFill/>
        </p:spPr>
        <p:txBody>
          <a:bodyPr wrap="square">
            <a:spAutoFit/>
          </a:bodyPr>
          <a:lstStyle/>
          <a:p>
            <a:r>
              <a:rPr lang="en-GB" sz="2000" b="1" dirty="0">
                <a:solidFill>
                  <a:srgbClr val="00825F"/>
                </a:solidFill>
                <a:latin typeface="Arial" panose="020B0604020202020204" pitchFamily="34" charset="0"/>
                <a:cs typeface="Arial" panose="020B0604020202020204" pitchFamily="34" charset="0"/>
              </a:rPr>
              <a:t>FAW Inspections Recommendations</a:t>
            </a:r>
          </a:p>
        </p:txBody>
      </p:sp>
      <p:sp>
        <p:nvSpPr>
          <p:cNvPr id="9" name="ZoneTexte 8">
            <a:extLst>
              <a:ext uri="{FF2B5EF4-FFF2-40B4-BE49-F238E27FC236}">
                <a16:creationId xmlns:a16="http://schemas.microsoft.com/office/drawing/2014/main" id="{0A174D32-FD60-416F-8ABB-7B13DEFF1D93}"/>
              </a:ext>
            </a:extLst>
          </p:cNvPr>
          <p:cNvSpPr txBox="1"/>
          <p:nvPr/>
        </p:nvSpPr>
        <p:spPr>
          <a:xfrm>
            <a:off x="5029200" y="3840547"/>
            <a:ext cx="3013742" cy="1421616"/>
          </a:xfrm>
          <a:prstGeom prst="rect">
            <a:avLst/>
          </a:prstGeom>
          <a:solidFill>
            <a:srgbClr val="92D050">
              <a:alpha val="21000"/>
            </a:srgbClr>
          </a:solidFill>
        </p:spPr>
        <p:txBody>
          <a:bodyPr vert="horz" lIns="180000" tIns="180000" rIns="180000" bIns="180000" rtlCol="0" anchor="t" anchorCtr="0">
            <a:normAutofit fontScale="70000" lnSpcReduction="20000"/>
          </a:bodyPr>
          <a:lstStyle>
            <a:lvl1pPr defTabSz="914400">
              <a:lnSpc>
                <a:spcPct val="90000"/>
              </a:lnSpc>
              <a:spcBef>
                <a:spcPct val="0"/>
              </a:spcBef>
              <a:buNone/>
              <a:defRPr sz="1400" b="1" baseline="0">
                <a:latin typeface="Arial" panose="020B0604020202020204" pitchFamily="34" charset="0"/>
                <a:ea typeface="MS Mincho" panose="02020609040205080304" pitchFamily="49" charset="-128"/>
                <a:cs typeface="Arial" panose="020B0604020202020204" pitchFamily="34" charset="0"/>
              </a:defRPr>
            </a:lvl1pPr>
          </a:lstStyle>
          <a:p>
            <a:r>
              <a:rPr lang="en-GB" sz="1900" dirty="0"/>
              <a:t>North American Plant Protection Organization (NAPPO)</a:t>
            </a:r>
          </a:p>
          <a:p>
            <a:r>
              <a:rPr lang="en-GB" sz="1900" dirty="0"/>
              <a:t>Resources and learning tools for risk-based sampling</a:t>
            </a:r>
          </a:p>
          <a:p>
            <a:endParaRPr lang="en-GB" sz="1900" dirty="0"/>
          </a:p>
          <a:p>
            <a:r>
              <a:rPr lang="en-GB" dirty="0">
                <a:hlinkClick r:id="rId2"/>
              </a:rPr>
              <a:t>https://nappo.org/english/learning-tools/Resources-and-Learning-Tools-for-Risk-Based-Sampling</a:t>
            </a:r>
            <a:r>
              <a:rPr lang="en-GB" dirty="0"/>
              <a:t> </a:t>
            </a:r>
          </a:p>
        </p:txBody>
      </p:sp>
      <p:sp>
        <p:nvSpPr>
          <p:cNvPr id="7" name="ZoneTexte 6">
            <a:extLst>
              <a:ext uri="{FF2B5EF4-FFF2-40B4-BE49-F238E27FC236}">
                <a16:creationId xmlns:a16="http://schemas.microsoft.com/office/drawing/2014/main" id="{BDC64235-DAE7-4213-B9E2-39446C94B85D}"/>
              </a:ext>
            </a:extLst>
          </p:cNvPr>
          <p:cNvSpPr txBox="1"/>
          <p:nvPr/>
        </p:nvSpPr>
        <p:spPr>
          <a:xfrm>
            <a:off x="-914400" y="1532976"/>
            <a:ext cx="4093514" cy="400110"/>
          </a:xfrm>
          <a:prstGeom prst="rect">
            <a:avLst/>
          </a:prstGeom>
          <a:noFill/>
        </p:spPr>
        <p:txBody>
          <a:bodyPr wrap="square">
            <a:spAutoFit/>
          </a:bodyPr>
          <a:lstStyle/>
          <a:p>
            <a:pPr algn="ctr"/>
            <a:r>
              <a:rPr lang="en-US" sz="2000" b="1" dirty="0">
                <a:latin typeface="Arial" panose="020B0604020202020204" pitchFamily="34" charset="0"/>
                <a:cs typeface="Arial" panose="020B0604020202020204" pitchFamily="34" charset="0"/>
              </a:rPr>
              <a:t>Sample size</a:t>
            </a:r>
            <a:endParaRPr lang="en-GB" sz="2000" b="1" dirty="0">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EEFD9811-5D8E-47D7-AD4D-C739C550195C}"/>
              </a:ext>
            </a:extLst>
          </p:cNvPr>
          <p:cNvPicPr>
            <a:picLocks noChangeAspect="1"/>
          </p:cNvPicPr>
          <p:nvPr/>
        </p:nvPicPr>
        <p:blipFill rotWithShape="1">
          <a:blip r:embed="rId3"/>
          <a:srcRect b="2480"/>
          <a:stretch/>
        </p:blipFill>
        <p:spPr>
          <a:xfrm>
            <a:off x="1600200" y="2895600"/>
            <a:ext cx="2209800" cy="3035217"/>
          </a:xfrm>
          <a:prstGeom prst="rect">
            <a:avLst/>
          </a:prstGeom>
          <a:ln>
            <a:solidFill>
              <a:srgbClr val="00825F"/>
            </a:solidFill>
          </a:ln>
        </p:spPr>
      </p:pic>
      <p:pic>
        <p:nvPicPr>
          <p:cNvPr id="3" name="Image 2">
            <a:extLst>
              <a:ext uri="{FF2B5EF4-FFF2-40B4-BE49-F238E27FC236}">
                <a16:creationId xmlns:a16="http://schemas.microsoft.com/office/drawing/2014/main" id="{B9F17D66-E441-4718-BA1F-1A86CAED421F}"/>
              </a:ext>
            </a:extLst>
          </p:cNvPr>
          <p:cNvPicPr>
            <a:picLocks noChangeAspect="1"/>
          </p:cNvPicPr>
          <p:nvPr/>
        </p:nvPicPr>
        <p:blipFill>
          <a:blip r:embed="rId4"/>
          <a:stretch>
            <a:fillRect/>
          </a:stretch>
        </p:blipFill>
        <p:spPr>
          <a:xfrm>
            <a:off x="8159248" y="3124200"/>
            <a:ext cx="3150100" cy="2136656"/>
          </a:xfrm>
          <a:prstGeom prst="rect">
            <a:avLst/>
          </a:prstGeom>
          <a:effectLst>
            <a:outerShdw blurRad="266700" dist="38100" dir="5400000" sx="106000" sy="106000" algn="t" rotWithShape="0">
              <a:prstClr val="black">
                <a:alpha val="40000"/>
              </a:prstClr>
            </a:outerShdw>
          </a:effectLst>
        </p:spPr>
      </p:pic>
      <p:pic>
        <p:nvPicPr>
          <p:cNvPr id="10" name="Picture 2" descr="fall armyworm, Spodoptera frugiperda (J.E. Smith)">
            <a:extLst>
              <a:ext uri="{FF2B5EF4-FFF2-40B4-BE49-F238E27FC236}">
                <a16:creationId xmlns:a16="http://schemas.microsoft.com/office/drawing/2014/main" id="{3141CED7-D0B7-43CB-A28D-43254E05DDB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54" r="6992" b="3"/>
          <a:stretch/>
        </p:blipFill>
        <p:spPr bwMode="auto">
          <a:xfrm>
            <a:off x="7127866" y="3124200"/>
            <a:ext cx="915076" cy="630676"/>
          </a:xfrm>
          <a:prstGeom prst="rect">
            <a:avLst/>
          </a:prstGeom>
          <a:effectLst>
            <a:outerShdw blurRad="266700" dist="38100" dir="5400000" sx="106000" sy="106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2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D52D8B4-D60F-4758-BA32-7BE5DA9708D5}"/>
              </a:ext>
            </a:extLst>
          </p:cNvPr>
          <p:cNvSpPr txBox="1"/>
          <p:nvPr/>
        </p:nvSpPr>
        <p:spPr>
          <a:xfrm>
            <a:off x="209633" y="2538930"/>
            <a:ext cx="8686799" cy="2817694"/>
          </a:xfrm>
          <a:prstGeom prst="rect">
            <a:avLst/>
          </a:prstGeom>
          <a:noFill/>
        </p:spPr>
        <p:txBody>
          <a:bodyPr wrap="square">
            <a:spAutoFit/>
          </a:bodyPr>
          <a:lstStyle/>
          <a:p>
            <a:pPr marL="342900" indent="-342900" defTabSz="914400">
              <a:lnSpc>
                <a:spcPct val="90000"/>
              </a:lnSpc>
              <a:spcBef>
                <a:spcPts val="1000"/>
              </a:spcBef>
              <a:spcAft>
                <a:spcPts val="900"/>
              </a:spcAft>
              <a:buClr>
                <a:srgbClr val="5792C9"/>
              </a:buClr>
              <a:buFont typeface="Wingdings" charset="2"/>
              <a:buChar char="§"/>
              <a:tabLst>
                <a:tab pos="457200" algn="l"/>
              </a:tabLst>
            </a:pPr>
            <a:r>
              <a:rPr lang="en-US" sz="1800" dirty="0">
                <a:latin typeface="Arial" panose="020B0604020202020204" pitchFamily="34" charset="0"/>
                <a:cs typeface="Arial" panose="020B0604020202020204" pitchFamily="34" charset="0"/>
              </a:rPr>
              <a:t>Specimens should be sent to the </a:t>
            </a:r>
            <a:r>
              <a:rPr lang="en-US" sz="1800" u="sng" dirty="0">
                <a:latin typeface="Arial" panose="020B0604020202020204" pitchFamily="34" charset="0"/>
                <a:cs typeface="Arial" panose="020B0604020202020204" pitchFamily="34" charset="0"/>
              </a:rPr>
              <a:t>designated laboratory</a:t>
            </a:r>
            <a:r>
              <a:rPr lang="en-US" sz="1800" dirty="0">
                <a:latin typeface="Arial" panose="020B0604020202020204" pitchFamily="34" charset="0"/>
                <a:cs typeface="Arial" panose="020B0604020202020204" pitchFamily="34" charset="0"/>
              </a:rPr>
              <a:t> to confirm the species identity</a:t>
            </a:r>
          </a:p>
          <a:p>
            <a:pPr defTabSz="914400">
              <a:lnSpc>
                <a:spcPct val="90000"/>
              </a:lnSpc>
              <a:spcBef>
                <a:spcPts val="1000"/>
              </a:spcBef>
              <a:spcAft>
                <a:spcPts val="900"/>
              </a:spcAft>
              <a:buClr>
                <a:srgbClr val="5792C9"/>
              </a:buClr>
              <a:tabLst>
                <a:tab pos="457200" algn="l"/>
              </a:tabLst>
            </a:pPr>
            <a:r>
              <a:rPr lang="en-US" sz="1800" dirty="0">
                <a:latin typeface="Arial" panose="020B0604020202020204" pitchFamily="34" charset="0"/>
                <a:cs typeface="Arial" panose="020B0604020202020204" pitchFamily="34" charset="0"/>
              </a:rPr>
              <a:t> </a:t>
            </a:r>
            <a:r>
              <a:rPr lang="en-US" sz="1800" dirty="0">
                <a:effectLst/>
                <a:latin typeface="Arial" panose="020B0604020202020204" pitchFamily="34" charset="0"/>
                <a:ea typeface="Times" panose="02020603050405020304" pitchFamily="18" charset="0"/>
                <a:cs typeface="Arial" panose="020B0604020202020204" pitchFamily="34" charset="0"/>
              </a:rPr>
              <a:t>Before being sent to the laboratory:</a:t>
            </a:r>
          </a:p>
          <a:p>
            <a:pPr marL="342900" indent="-342900" defTabSz="914400">
              <a:lnSpc>
                <a:spcPct val="90000"/>
              </a:lnSpc>
              <a:spcBef>
                <a:spcPts val="1000"/>
              </a:spcBef>
              <a:spcAft>
                <a:spcPts val="900"/>
              </a:spcAft>
              <a:buClr>
                <a:srgbClr val="5792C9"/>
              </a:buClr>
              <a:buFont typeface="Wingdings" charset="2"/>
              <a:buChar char="§"/>
              <a:tabLst>
                <a:tab pos="457200" algn="l"/>
              </a:tabLst>
            </a:pPr>
            <a:r>
              <a:rPr lang="en-US" sz="1800" b="1" dirty="0">
                <a:latin typeface="Arial" panose="020B0604020202020204" pitchFamily="34" charset="0"/>
                <a:cs typeface="Arial" panose="020B0604020202020204" pitchFamily="34" charset="0"/>
              </a:rPr>
              <a:t>Larvae</a:t>
            </a:r>
            <a:r>
              <a:rPr lang="en-US" sz="1800" dirty="0">
                <a:latin typeface="Arial" panose="020B0604020202020204" pitchFamily="34" charset="0"/>
                <a:cs typeface="Arial" panose="020B0604020202020204" pitchFamily="34" charset="0"/>
              </a:rPr>
              <a:t> should be boiled and then placed in 70 percent ethanol for a morphological diagnostic or should be placed in 95–100 percent ethanol for molecular diagnostic, </a:t>
            </a:r>
          </a:p>
          <a:p>
            <a:pPr marL="342900" indent="-342900" defTabSz="914400">
              <a:lnSpc>
                <a:spcPct val="90000"/>
              </a:lnSpc>
              <a:spcBef>
                <a:spcPts val="1000"/>
              </a:spcBef>
              <a:spcAft>
                <a:spcPts val="900"/>
              </a:spcAft>
              <a:buClr>
                <a:srgbClr val="5792C9"/>
              </a:buClr>
              <a:buFont typeface="Wingdings" charset="2"/>
              <a:buChar char="§"/>
              <a:tabLst>
                <a:tab pos="457200" algn="l"/>
              </a:tabLst>
            </a:pPr>
            <a:r>
              <a:rPr lang="en-US" sz="1800" b="1" dirty="0">
                <a:latin typeface="Arial" panose="020B0604020202020204" pitchFamily="34" charset="0"/>
                <a:cs typeface="Arial" panose="020B0604020202020204" pitchFamily="34" charset="0"/>
              </a:rPr>
              <a:t>Adults</a:t>
            </a:r>
            <a:r>
              <a:rPr lang="en-US" sz="1800" dirty="0">
                <a:latin typeface="Arial" panose="020B0604020202020204" pitchFamily="34" charset="0"/>
                <a:cs typeface="Arial" panose="020B0604020202020204" pitchFamily="34" charset="0"/>
              </a:rPr>
              <a:t> wrapped in paper inside hermetic containers (taking care to preserve the wings) or in ethanol (wing patterns and </a:t>
            </a:r>
            <a:r>
              <a:rPr lang="en-US" sz="1800" dirty="0" err="1">
                <a:latin typeface="Arial" panose="020B0604020202020204" pitchFamily="34" charset="0"/>
                <a:cs typeface="Arial" panose="020B0604020202020204" pitchFamily="34" charset="0"/>
              </a:rPr>
              <a:t>colours</a:t>
            </a:r>
            <a:r>
              <a:rPr lang="en-US" sz="1800" dirty="0">
                <a:latin typeface="Arial" panose="020B0604020202020204" pitchFamily="34" charset="0"/>
                <a:cs typeface="Arial" panose="020B0604020202020204" pitchFamily="34" charset="0"/>
              </a:rPr>
              <a:t> will not be preserved in ethanol). </a:t>
            </a:r>
          </a:p>
        </p:txBody>
      </p:sp>
      <p:sp>
        <p:nvSpPr>
          <p:cNvPr id="5" name="ZoneTexte 4">
            <a:extLst>
              <a:ext uri="{FF2B5EF4-FFF2-40B4-BE49-F238E27FC236}">
                <a16:creationId xmlns:a16="http://schemas.microsoft.com/office/drawing/2014/main" id="{A34B5EA5-4966-4041-8E53-2EA090EC119E}"/>
              </a:ext>
            </a:extLst>
          </p:cNvPr>
          <p:cNvSpPr txBox="1"/>
          <p:nvPr/>
        </p:nvSpPr>
        <p:spPr>
          <a:xfrm>
            <a:off x="209633" y="1621398"/>
            <a:ext cx="11267051" cy="646331"/>
          </a:xfrm>
          <a:prstGeom prst="rect">
            <a:avLst/>
          </a:prstGeom>
          <a:noFill/>
        </p:spPr>
        <p:txBody>
          <a:bodyPr wrap="square">
            <a:spAutoFit/>
          </a:bodyPr>
          <a:lstStyle/>
          <a:p>
            <a:pPr algn="just">
              <a:spcAft>
                <a:spcPts val="900"/>
              </a:spcAft>
              <a:tabLst>
                <a:tab pos="457200" algn="l"/>
              </a:tabLst>
            </a:pPr>
            <a:r>
              <a:rPr lang="en-US" sz="1800" b="1" dirty="0">
                <a:solidFill>
                  <a:srgbClr val="000000"/>
                </a:solidFill>
                <a:effectLst/>
                <a:latin typeface="Arial" panose="020B0604020202020204" pitchFamily="34" charset="0"/>
                <a:ea typeface="Times" panose="02020603050405020304" pitchFamily="18" charset="0"/>
                <a:cs typeface="Arial" panose="020B0604020202020204" pitchFamily="34" charset="0"/>
              </a:rPr>
              <a:t>If the inspector suspects the presence of exotic </a:t>
            </a:r>
            <a:r>
              <a:rPr lang="en-US" sz="1800" b="1" i="1" dirty="0">
                <a:solidFill>
                  <a:srgbClr val="000000"/>
                </a:solidFill>
                <a:effectLst/>
                <a:latin typeface="Arial" panose="020B0604020202020204" pitchFamily="34" charset="0"/>
                <a:ea typeface="Times" panose="02020603050405020304" pitchFamily="18" charset="0"/>
                <a:cs typeface="Arial" panose="020B0604020202020204" pitchFamily="34" charset="0"/>
              </a:rPr>
              <a:t>Spodoptera</a:t>
            </a:r>
            <a:r>
              <a:rPr lang="en-US" sz="1800" b="1" dirty="0">
                <a:solidFill>
                  <a:srgbClr val="000000"/>
                </a:solidFill>
                <a:effectLst/>
                <a:latin typeface="Arial" panose="020B0604020202020204" pitchFamily="34" charset="0"/>
                <a:ea typeface="Times" panose="02020603050405020304" pitchFamily="18" charset="0"/>
                <a:cs typeface="Arial" panose="020B0604020202020204" pitchFamily="34" charset="0"/>
              </a:rPr>
              <a:t> species</a:t>
            </a:r>
            <a:r>
              <a:rPr lang="en-US" sz="1800" b="1" dirty="0">
                <a:solidFill>
                  <a:srgbClr val="000000"/>
                </a:solidFill>
                <a:latin typeface="Arial" panose="020B0604020202020204" pitchFamily="34" charset="0"/>
                <a:ea typeface="Times" panose="02020603050405020304" pitchFamily="18" charset="0"/>
                <a:cs typeface="Arial" panose="020B0604020202020204" pitchFamily="34" charset="0"/>
              </a:rPr>
              <a:t> </a:t>
            </a:r>
            <a:r>
              <a:rPr lang="en-US" sz="1800" b="1" dirty="0">
                <a:solidFill>
                  <a:srgbClr val="000000"/>
                </a:solidFill>
                <a:effectLst/>
                <a:latin typeface="Arial" panose="020B0604020202020204" pitchFamily="34" charset="0"/>
                <a:ea typeface="Times" panose="02020603050405020304" pitchFamily="18" charset="0"/>
                <a:cs typeface="Arial" panose="020B0604020202020204" pitchFamily="34" charset="0"/>
              </a:rPr>
              <a:t>the lot or consignment should be detained under official control.</a:t>
            </a:r>
            <a:endParaRPr lang="en-GB" sz="1800" b="1" dirty="0">
              <a:effectLst/>
              <a:latin typeface="Arial" panose="020B0604020202020204" pitchFamily="34" charset="0"/>
              <a:ea typeface="Times" panose="02020603050405020304" pitchFamily="18" charset="0"/>
              <a:cs typeface="Arial" panose="020B0604020202020204" pitchFamily="34" charset="0"/>
            </a:endParaRPr>
          </a:p>
        </p:txBody>
      </p:sp>
      <p:pic>
        <p:nvPicPr>
          <p:cNvPr id="6" name="Picture 2" descr="Detained rubber stamp Royalty Free Vector Image">
            <a:extLst>
              <a:ext uri="{FF2B5EF4-FFF2-40B4-BE49-F238E27FC236}">
                <a16:creationId xmlns:a16="http://schemas.microsoft.com/office/drawing/2014/main" id="{A5F772A9-7BED-4833-BF71-57730F74BF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6" b="17407"/>
          <a:stretch/>
        </p:blipFill>
        <p:spPr bwMode="auto">
          <a:xfrm>
            <a:off x="9387523" y="4919345"/>
            <a:ext cx="2408555" cy="15576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olesale Bulk Pepper – Avante Trade">
            <a:extLst>
              <a:ext uri="{FF2B5EF4-FFF2-40B4-BE49-F238E27FC236}">
                <a16:creationId xmlns:a16="http://schemas.microsoft.com/office/drawing/2014/main" id="{2273662A-6988-4AC1-A167-85E18D532C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1800" y="4274291"/>
            <a:ext cx="1098004" cy="1098004"/>
          </a:xfrm>
          <a:prstGeom prst="rect">
            <a:avLst/>
          </a:prstGeom>
          <a:noFill/>
          <a:effectLst>
            <a:outerShdw blurRad="419100" dist="38100" dir="8100000" sx="103000" sy="103000" algn="tr" rotWithShape="0">
              <a:srgbClr val="C0000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7" descr="How to expand your field of corn - The Washington Post">
            <a:extLst>
              <a:ext uri="{FF2B5EF4-FFF2-40B4-BE49-F238E27FC236}">
                <a16:creationId xmlns:a16="http://schemas.microsoft.com/office/drawing/2014/main" id="{F864134F-87BF-4A18-958F-6958DB785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9619" y="4719554"/>
            <a:ext cx="982181" cy="652741"/>
          </a:xfrm>
          <a:prstGeom prst="rect">
            <a:avLst/>
          </a:prstGeom>
          <a:noFill/>
          <a:effectLst>
            <a:outerShdw blurRad="419100" dist="38100" dir="8100000" sx="103000" sy="103000" algn="tr" rotWithShape="0">
              <a:srgbClr val="C00000">
                <a:alpha val="40000"/>
              </a:srgbClr>
            </a:outerShdw>
          </a:effectLst>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FF549863-D49E-45D9-9595-27B79D6D0B93}"/>
              </a:ext>
            </a:extLst>
          </p:cNvPr>
          <p:cNvSpPr txBox="1"/>
          <p:nvPr/>
        </p:nvSpPr>
        <p:spPr>
          <a:xfrm>
            <a:off x="239149" y="950088"/>
            <a:ext cx="6106026" cy="400110"/>
          </a:xfrm>
          <a:prstGeom prst="rect">
            <a:avLst/>
          </a:prstGeom>
          <a:noFill/>
        </p:spPr>
        <p:txBody>
          <a:bodyPr wrap="square">
            <a:spAutoFit/>
          </a:bodyPr>
          <a:lstStyle/>
          <a:p>
            <a:r>
              <a:rPr lang="en-GB" sz="2000" b="1" dirty="0">
                <a:solidFill>
                  <a:srgbClr val="00825F"/>
                </a:solidFill>
                <a:latin typeface="Arial" panose="020B0604020202020204" pitchFamily="34" charset="0"/>
                <a:cs typeface="Arial" panose="020B0604020202020204" pitchFamily="34" charset="0"/>
              </a:rPr>
              <a:t>FAW Identification and Diagnostics</a:t>
            </a:r>
          </a:p>
        </p:txBody>
      </p:sp>
      <p:pic>
        <p:nvPicPr>
          <p:cNvPr id="10" name="Picture 2" descr="fall armyworm, Spodoptera frugiperda (J.E. Smith)">
            <a:extLst>
              <a:ext uri="{FF2B5EF4-FFF2-40B4-BE49-F238E27FC236}">
                <a16:creationId xmlns:a16="http://schemas.microsoft.com/office/drawing/2014/main" id="{FF584BAB-0AEF-44C9-8B20-E77CCA1157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54" r="6992" b="3"/>
          <a:stretch/>
        </p:blipFill>
        <p:spPr bwMode="auto">
          <a:xfrm>
            <a:off x="10171201" y="3276600"/>
            <a:ext cx="1563599" cy="1077641"/>
          </a:xfrm>
          <a:prstGeom prst="rect">
            <a:avLst/>
          </a:prstGeom>
          <a:noFill/>
          <a:effectLst>
            <a:outerShdw blurRad="419100" dist="38100" dir="8100000" sx="103000" sy="103000" algn="tr" rotWithShape="0">
              <a:srgbClr val="C00000">
                <a:alpha val="40000"/>
              </a:srgbClr>
            </a:outerShdw>
          </a:effectLst>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0A4D42D3-DC35-4A57-86FE-2F16AAB1CC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04177" y="2442528"/>
            <a:ext cx="985627" cy="780609"/>
          </a:xfrm>
          <a:prstGeom prst="rect">
            <a:avLst/>
          </a:prstGeom>
        </p:spPr>
      </p:pic>
    </p:spTree>
    <p:extLst>
      <p:ext uri="{BB962C8B-B14F-4D97-AF65-F5344CB8AC3E}">
        <p14:creationId xmlns:p14="http://schemas.microsoft.com/office/powerpoint/2010/main" val="368800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4CE433B-55AE-4282-97FD-CC17EEF1CB88}"/>
              </a:ext>
            </a:extLst>
          </p:cNvPr>
          <p:cNvSpPr txBox="1"/>
          <p:nvPr/>
        </p:nvSpPr>
        <p:spPr>
          <a:xfrm>
            <a:off x="278167" y="1560999"/>
            <a:ext cx="11532833" cy="2075440"/>
          </a:xfrm>
          <a:prstGeom prst="rect">
            <a:avLst/>
          </a:prstGeom>
          <a:noFill/>
        </p:spPr>
        <p:txBody>
          <a:bodyPr wrap="square">
            <a:spAutoFit/>
          </a:bodyPr>
          <a:lstStyle/>
          <a:p>
            <a:pPr marL="342900" indent="-342900" defTabSz="914400">
              <a:lnSpc>
                <a:spcPct val="90000"/>
              </a:lnSpc>
              <a:spcBef>
                <a:spcPts val="1000"/>
              </a:spcBef>
              <a:spcAft>
                <a:spcPts val="900"/>
              </a:spcAft>
              <a:buClr>
                <a:srgbClr val="5792C9"/>
              </a:buClr>
              <a:buFont typeface="Wingdings" charset="2"/>
              <a:buChar char="§"/>
              <a:tabLst>
                <a:tab pos="457200" algn="l"/>
              </a:tabLst>
            </a:pPr>
            <a:r>
              <a:rPr lang="en-US" sz="1800" dirty="0">
                <a:latin typeface="Arial" panose="020B0604020202020204" pitchFamily="34" charset="0"/>
                <a:cs typeface="Arial" panose="020B0604020202020204" pitchFamily="34" charset="0"/>
              </a:rPr>
              <a:t>Morphological keys and identification guides allow </a:t>
            </a:r>
            <a:r>
              <a:rPr lang="en-US" sz="1800" b="1" dirty="0">
                <a:latin typeface="Arial" panose="020B0604020202020204" pitchFamily="34" charset="0"/>
                <a:cs typeface="Arial" panose="020B0604020202020204" pitchFamily="34" charset="0"/>
              </a:rPr>
              <a:t>adult</a:t>
            </a:r>
            <a:r>
              <a:rPr lang="en-US" sz="1800" dirty="0">
                <a:latin typeface="Arial" panose="020B0604020202020204" pitchFamily="34" charset="0"/>
                <a:cs typeface="Arial" panose="020B0604020202020204" pitchFamily="34" charset="0"/>
              </a:rPr>
              <a:t> moths to be identified with a high degree of confidence</a:t>
            </a:r>
          </a:p>
          <a:p>
            <a:pPr marL="342900" indent="-342900" defTabSz="914400">
              <a:lnSpc>
                <a:spcPct val="90000"/>
              </a:lnSpc>
              <a:spcBef>
                <a:spcPts val="1000"/>
              </a:spcBef>
              <a:spcAft>
                <a:spcPts val="900"/>
              </a:spcAft>
              <a:buClr>
                <a:srgbClr val="5792C9"/>
              </a:buClr>
              <a:buFont typeface="Wingdings" charset="2"/>
              <a:buChar char="§"/>
              <a:tabLst>
                <a:tab pos="457200" algn="l"/>
              </a:tabLst>
            </a:pPr>
            <a:r>
              <a:rPr lang="en-US" sz="1800" dirty="0">
                <a:latin typeface="Arial" panose="020B0604020202020204" pitchFamily="34" charset="0"/>
                <a:cs typeface="Arial" panose="020B0604020202020204" pitchFamily="34" charset="0"/>
              </a:rPr>
              <a:t>Species-level morphological identification is possible for </a:t>
            </a:r>
            <a:r>
              <a:rPr lang="en-US" sz="1800" b="1" dirty="0">
                <a:latin typeface="Arial" panose="020B0604020202020204" pitchFamily="34" charset="0"/>
                <a:cs typeface="Arial" panose="020B0604020202020204" pitchFamily="34" charset="0"/>
              </a:rPr>
              <a:t>larvae</a:t>
            </a:r>
            <a:r>
              <a:rPr lang="en-US" sz="1800" dirty="0">
                <a:latin typeface="Arial" panose="020B0604020202020204" pitchFamily="34" charset="0"/>
                <a:cs typeface="Arial" panose="020B0604020202020204" pitchFamily="34" charset="0"/>
              </a:rPr>
              <a:t> but more difficult and usually requires consideration of contextual information (type and extent of damage, hosts, origin…)</a:t>
            </a:r>
          </a:p>
          <a:p>
            <a:pPr marL="342900" indent="-342900" defTabSz="914400">
              <a:lnSpc>
                <a:spcPct val="90000"/>
              </a:lnSpc>
              <a:spcBef>
                <a:spcPts val="1000"/>
              </a:spcBef>
              <a:spcAft>
                <a:spcPts val="900"/>
              </a:spcAft>
              <a:buClr>
                <a:srgbClr val="5792C9"/>
              </a:buClr>
              <a:buFont typeface="Wingdings" charset="2"/>
              <a:buChar char="§"/>
              <a:tabLst>
                <a:tab pos="457200" algn="l"/>
              </a:tabLst>
            </a:pPr>
            <a:r>
              <a:rPr lang="en-GB" sz="1800" dirty="0">
                <a:latin typeface="Arial" panose="020B0604020202020204" pitchFamily="34" charset="0"/>
                <a:cs typeface="Arial" panose="020B0604020202020204" pitchFamily="34" charset="0"/>
              </a:rPr>
              <a:t>Experts with experience on this genus can make an identification based on the morphology of </a:t>
            </a:r>
            <a:r>
              <a:rPr lang="en-GB" sz="1800" b="1" dirty="0">
                <a:latin typeface="Arial" panose="020B0604020202020204" pitchFamily="34" charset="0"/>
                <a:cs typeface="Arial" panose="020B0604020202020204" pitchFamily="34" charset="0"/>
              </a:rPr>
              <a:t>immature stages</a:t>
            </a:r>
            <a:r>
              <a:rPr lang="en-GB" sz="1800" dirty="0">
                <a:latin typeface="Arial" panose="020B0604020202020204" pitchFamily="34" charset="0"/>
                <a:cs typeface="Arial" panose="020B0604020202020204" pitchFamily="34" charset="0"/>
              </a:rPr>
              <a:t> (in particular late instar larvae), with due consideration of the context. </a:t>
            </a:r>
          </a:p>
        </p:txBody>
      </p:sp>
      <p:pic>
        <p:nvPicPr>
          <p:cNvPr id="8" name="Image 7">
            <a:extLst>
              <a:ext uri="{FF2B5EF4-FFF2-40B4-BE49-F238E27FC236}">
                <a16:creationId xmlns:a16="http://schemas.microsoft.com/office/drawing/2014/main" id="{263C79CB-4C40-47DE-A4B4-9150A0CCECCA}"/>
              </a:ext>
            </a:extLst>
          </p:cNvPr>
          <p:cNvPicPr>
            <a:picLocks noChangeAspect="1"/>
          </p:cNvPicPr>
          <p:nvPr/>
        </p:nvPicPr>
        <p:blipFill>
          <a:blip r:embed="rId2"/>
          <a:stretch>
            <a:fillRect/>
          </a:stretch>
        </p:blipFill>
        <p:spPr>
          <a:xfrm>
            <a:off x="2927280" y="4069798"/>
            <a:ext cx="4006963" cy="2075440"/>
          </a:xfrm>
          <a:prstGeom prst="rect">
            <a:avLst/>
          </a:prstGeom>
        </p:spPr>
      </p:pic>
      <p:pic>
        <p:nvPicPr>
          <p:cNvPr id="9" name="Image 8">
            <a:extLst>
              <a:ext uri="{FF2B5EF4-FFF2-40B4-BE49-F238E27FC236}">
                <a16:creationId xmlns:a16="http://schemas.microsoft.com/office/drawing/2014/main" id="{4AC0562E-5F3E-4DA2-9A86-24DBE6F85C4E}"/>
              </a:ext>
            </a:extLst>
          </p:cNvPr>
          <p:cNvPicPr>
            <a:picLocks noChangeAspect="1"/>
          </p:cNvPicPr>
          <p:nvPr/>
        </p:nvPicPr>
        <p:blipFill>
          <a:blip r:embed="rId3"/>
          <a:stretch>
            <a:fillRect/>
          </a:stretch>
        </p:blipFill>
        <p:spPr>
          <a:xfrm>
            <a:off x="6934243" y="4069798"/>
            <a:ext cx="4098336" cy="2075439"/>
          </a:xfrm>
          <a:prstGeom prst="rect">
            <a:avLst/>
          </a:prstGeom>
        </p:spPr>
      </p:pic>
      <p:sp>
        <p:nvSpPr>
          <p:cNvPr id="10" name="ZoneTexte 9">
            <a:extLst>
              <a:ext uri="{FF2B5EF4-FFF2-40B4-BE49-F238E27FC236}">
                <a16:creationId xmlns:a16="http://schemas.microsoft.com/office/drawing/2014/main" id="{8C061CC9-22FD-478C-BBF6-7E1DC0860746}"/>
              </a:ext>
            </a:extLst>
          </p:cNvPr>
          <p:cNvSpPr txBox="1"/>
          <p:nvPr/>
        </p:nvSpPr>
        <p:spPr>
          <a:xfrm>
            <a:off x="239149" y="950088"/>
            <a:ext cx="6106026" cy="400110"/>
          </a:xfrm>
          <a:prstGeom prst="rect">
            <a:avLst/>
          </a:prstGeom>
          <a:noFill/>
        </p:spPr>
        <p:txBody>
          <a:bodyPr wrap="square">
            <a:spAutoFit/>
          </a:bodyPr>
          <a:lstStyle/>
          <a:p>
            <a:r>
              <a:rPr lang="en-GB" sz="2000" b="1" dirty="0">
                <a:solidFill>
                  <a:srgbClr val="00825F"/>
                </a:solidFill>
                <a:latin typeface="Arial" panose="020B0604020202020204" pitchFamily="34" charset="0"/>
                <a:cs typeface="Arial" panose="020B0604020202020204" pitchFamily="34" charset="0"/>
              </a:rPr>
              <a:t>FAW Identification and Diagnostics</a:t>
            </a:r>
          </a:p>
        </p:txBody>
      </p:sp>
    </p:spTree>
    <p:extLst>
      <p:ext uri="{BB962C8B-B14F-4D97-AF65-F5344CB8AC3E}">
        <p14:creationId xmlns:p14="http://schemas.microsoft.com/office/powerpoint/2010/main" val="225812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BD88A168-4F15-4186-9782-11F280CDA5E1}"/>
              </a:ext>
            </a:extLst>
          </p:cNvPr>
          <p:cNvSpPr txBox="1"/>
          <p:nvPr/>
        </p:nvSpPr>
        <p:spPr>
          <a:xfrm>
            <a:off x="0" y="1387279"/>
            <a:ext cx="11734800" cy="3697422"/>
          </a:xfrm>
          <a:prstGeom prst="rect">
            <a:avLst/>
          </a:prstGeom>
          <a:noFill/>
        </p:spPr>
        <p:txBody>
          <a:bodyPr wrap="square">
            <a:spAutoFit/>
          </a:bodyPr>
          <a:lstStyle/>
          <a:p>
            <a:pPr marL="342900" indent="-342900" defTabSz="914400">
              <a:lnSpc>
                <a:spcPct val="90000"/>
              </a:lnSpc>
              <a:spcBef>
                <a:spcPts val="1000"/>
              </a:spcBef>
              <a:spcAft>
                <a:spcPts val="900"/>
              </a:spcAft>
              <a:buClr>
                <a:srgbClr val="5792C9"/>
              </a:buClr>
              <a:buFont typeface="Wingdings" charset="2"/>
              <a:buChar char="§"/>
              <a:tabLst>
                <a:tab pos="457200" algn="l"/>
              </a:tabLst>
            </a:pPr>
            <a:r>
              <a:rPr lang="en-GB" sz="1800" dirty="0">
                <a:latin typeface="Arial" panose="020B0604020202020204" pitchFamily="34" charset="0"/>
                <a:cs typeface="Arial" panose="020B0604020202020204" pitchFamily="34" charset="0"/>
              </a:rPr>
              <a:t>Established </a:t>
            </a:r>
            <a:r>
              <a:rPr lang="en-GB" sz="1800" b="1" dirty="0">
                <a:latin typeface="Arial" panose="020B0604020202020204" pitchFamily="34" charset="0"/>
                <a:cs typeface="Arial" panose="020B0604020202020204" pitchFamily="34" charset="0"/>
              </a:rPr>
              <a:t>identification keys</a:t>
            </a:r>
            <a:r>
              <a:rPr lang="en-GB" sz="1800" dirty="0">
                <a:latin typeface="Arial" panose="020B0604020202020204" pitchFamily="34" charset="0"/>
                <a:cs typeface="Arial" panose="020B0604020202020204" pitchFamily="34" charset="0"/>
              </a:rPr>
              <a:t> to be used</a:t>
            </a:r>
          </a:p>
          <a:p>
            <a:pPr marL="342900" indent="-342900" defTabSz="914400">
              <a:lnSpc>
                <a:spcPct val="90000"/>
              </a:lnSpc>
              <a:spcBef>
                <a:spcPts val="1000"/>
              </a:spcBef>
              <a:spcAft>
                <a:spcPts val="900"/>
              </a:spcAft>
              <a:buClr>
                <a:srgbClr val="5792C9"/>
              </a:buClr>
              <a:buFont typeface="Wingdings" charset="2"/>
              <a:buChar char="§"/>
              <a:tabLst>
                <a:tab pos="457200" algn="l"/>
              </a:tabLst>
            </a:pPr>
            <a:r>
              <a:rPr lang="en-GB" sz="1800" dirty="0">
                <a:latin typeface="Arial" panose="020B0604020202020204" pitchFamily="34" charset="0"/>
                <a:cs typeface="Arial" panose="020B0604020202020204" pitchFamily="34" charset="0"/>
              </a:rPr>
              <a:t>At least three other Spodoptera species – </a:t>
            </a:r>
            <a:r>
              <a:rPr lang="en-GB" sz="1800" i="1" dirty="0">
                <a:latin typeface="Arial" panose="020B0604020202020204" pitchFamily="34" charset="0"/>
                <a:cs typeface="Arial" panose="020B0604020202020204" pitchFamily="34" charset="0"/>
              </a:rPr>
              <a:t>S. </a:t>
            </a:r>
            <a:r>
              <a:rPr lang="en-GB" sz="1800" i="1" dirty="0" err="1">
                <a:latin typeface="Arial" panose="020B0604020202020204" pitchFamily="34" charset="0"/>
                <a:cs typeface="Arial" panose="020B0604020202020204" pitchFamily="34" charset="0"/>
              </a:rPr>
              <a:t>eridania</a:t>
            </a:r>
            <a:r>
              <a:rPr lang="en-GB" sz="1800" dirty="0">
                <a:latin typeface="Arial" panose="020B0604020202020204" pitchFamily="34" charset="0"/>
                <a:cs typeface="Arial" panose="020B0604020202020204" pitchFamily="34" charset="0"/>
              </a:rPr>
              <a:t>, </a:t>
            </a:r>
            <a:r>
              <a:rPr lang="en-GB" sz="1800" i="1" dirty="0">
                <a:latin typeface="Arial" panose="020B0604020202020204" pitchFamily="34" charset="0"/>
                <a:cs typeface="Arial" panose="020B0604020202020204" pitchFamily="34" charset="0"/>
              </a:rPr>
              <a:t>S. </a:t>
            </a:r>
            <a:r>
              <a:rPr lang="en-GB" sz="1800" i="1" dirty="0" err="1">
                <a:latin typeface="Arial" panose="020B0604020202020204" pitchFamily="34" charset="0"/>
                <a:cs typeface="Arial" panose="020B0604020202020204" pitchFamily="34" charset="0"/>
              </a:rPr>
              <a:t>littoralis</a:t>
            </a:r>
            <a:r>
              <a:rPr lang="en-GB" sz="1800" i="1" dirty="0">
                <a:latin typeface="Arial" panose="020B0604020202020204" pitchFamily="34" charset="0"/>
                <a:cs typeface="Arial" panose="020B0604020202020204" pitchFamily="34" charset="0"/>
              </a:rPr>
              <a:t>, S. </a:t>
            </a:r>
            <a:r>
              <a:rPr lang="en-GB" sz="1800" i="1" dirty="0" err="1">
                <a:latin typeface="Arial" panose="020B0604020202020204" pitchFamily="34" charset="0"/>
                <a:cs typeface="Arial" panose="020B0604020202020204" pitchFamily="34" charset="0"/>
              </a:rPr>
              <a:t>litura</a:t>
            </a:r>
            <a:r>
              <a:rPr lang="en-GB" sz="1800" dirty="0">
                <a:latin typeface="Arial" panose="020B0604020202020204" pitchFamily="34" charset="0"/>
                <a:cs typeface="Arial" panose="020B0604020202020204" pitchFamily="34" charset="0"/>
              </a:rPr>
              <a:t> must be discounted to confirm identification of FAW</a:t>
            </a:r>
            <a:r>
              <a:rPr lang="en-US" sz="1800"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marL="342900" indent="-342900" defTabSz="914400">
              <a:lnSpc>
                <a:spcPct val="90000"/>
              </a:lnSpc>
              <a:spcBef>
                <a:spcPts val="1000"/>
              </a:spcBef>
              <a:spcAft>
                <a:spcPts val="900"/>
              </a:spcAft>
              <a:buClr>
                <a:srgbClr val="5792C9"/>
              </a:buClr>
              <a:buFont typeface="Wingdings" charset="2"/>
              <a:buChar char="§"/>
              <a:tabLst>
                <a:tab pos="457200" algn="l"/>
              </a:tabLst>
            </a:pPr>
            <a:r>
              <a:rPr lang="en-GB" sz="1800" dirty="0">
                <a:latin typeface="Arial" panose="020B0604020202020204" pitchFamily="34" charset="0"/>
                <a:cs typeface="Arial" panose="020B0604020202020204" pitchFamily="34" charset="0"/>
              </a:rPr>
              <a:t>Larvae of </a:t>
            </a:r>
            <a:r>
              <a:rPr lang="en-GB" sz="1800" dirty="0" err="1">
                <a:latin typeface="Arial" panose="020B0604020202020204" pitchFamily="34" charset="0"/>
                <a:cs typeface="Arial" panose="020B0604020202020204" pitchFamily="34" charset="0"/>
              </a:rPr>
              <a:t>Poaceae</a:t>
            </a:r>
            <a:r>
              <a:rPr lang="en-GB" sz="1800" dirty="0">
                <a:latin typeface="Arial" panose="020B0604020202020204" pitchFamily="34" charset="0"/>
                <a:cs typeface="Arial" panose="020B0604020202020204" pitchFamily="34" charset="0"/>
              </a:rPr>
              <a:t>-feeding species, like </a:t>
            </a:r>
            <a:r>
              <a:rPr lang="en-GB" sz="1800" i="1" dirty="0">
                <a:latin typeface="Arial" panose="020B0604020202020204" pitchFamily="34" charset="0"/>
                <a:cs typeface="Arial" panose="020B0604020202020204" pitchFamily="34" charset="0"/>
              </a:rPr>
              <a:t>S. cilium</a:t>
            </a:r>
            <a:r>
              <a:rPr lang="en-GB" sz="1800" dirty="0">
                <a:latin typeface="Arial" panose="020B0604020202020204" pitchFamily="34" charset="0"/>
                <a:cs typeface="Arial" panose="020B0604020202020204" pitchFamily="34" charset="0"/>
              </a:rPr>
              <a:t>, </a:t>
            </a:r>
            <a:r>
              <a:rPr lang="en-GB" sz="1800" i="1" dirty="0">
                <a:latin typeface="Arial" panose="020B0604020202020204" pitchFamily="34" charset="0"/>
                <a:cs typeface="Arial" panose="020B0604020202020204" pitchFamily="34" charset="0"/>
              </a:rPr>
              <a:t>S. </a:t>
            </a:r>
            <a:r>
              <a:rPr lang="en-GB" sz="1800" i="1" dirty="0" err="1">
                <a:latin typeface="Arial" panose="020B0604020202020204" pitchFamily="34" charset="0"/>
                <a:cs typeface="Arial" panose="020B0604020202020204" pitchFamily="34" charset="0"/>
              </a:rPr>
              <a:t>exempta</a:t>
            </a:r>
            <a:r>
              <a:rPr lang="en-GB" sz="1800" dirty="0">
                <a:latin typeface="Arial" panose="020B0604020202020204" pitchFamily="34" charset="0"/>
                <a:cs typeface="Arial" panose="020B0604020202020204" pitchFamily="34" charset="0"/>
              </a:rPr>
              <a:t>, </a:t>
            </a:r>
            <a:r>
              <a:rPr lang="en-GB" sz="1800" i="1" dirty="0">
                <a:latin typeface="Arial" panose="020B0604020202020204" pitchFamily="34" charset="0"/>
                <a:cs typeface="Arial" panose="020B0604020202020204" pitchFamily="34" charset="0"/>
              </a:rPr>
              <a:t>S. </a:t>
            </a:r>
            <a:r>
              <a:rPr lang="en-GB" sz="1800" i="1" dirty="0" err="1">
                <a:latin typeface="Arial" panose="020B0604020202020204" pitchFamily="34" charset="0"/>
                <a:cs typeface="Arial" panose="020B0604020202020204" pitchFamily="34" charset="0"/>
              </a:rPr>
              <a:t>mauritia</a:t>
            </a:r>
            <a:r>
              <a:rPr lang="en-GB" sz="1800" dirty="0">
                <a:latin typeface="Arial" panose="020B0604020202020204" pitchFamily="34" charset="0"/>
                <a:cs typeface="Arial" panose="020B0604020202020204" pitchFamily="34" charset="0"/>
              </a:rPr>
              <a:t>, </a:t>
            </a:r>
            <a:r>
              <a:rPr lang="en-GB" sz="1800" i="1" dirty="0">
                <a:latin typeface="Arial" panose="020B0604020202020204" pitchFamily="34" charset="0"/>
                <a:cs typeface="Arial" panose="020B0604020202020204" pitchFamily="34" charset="0"/>
              </a:rPr>
              <a:t>S. </a:t>
            </a:r>
            <a:r>
              <a:rPr lang="en-GB" sz="1800" i="1" dirty="0" err="1">
                <a:latin typeface="Arial" panose="020B0604020202020204" pitchFamily="34" charset="0"/>
                <a:cs typeface="Arial" panose="020B0604020202020204" pitchFamily="34" charset="0"/>
              </a:rPr>
              <a:t>exigua</a:t>
            </a:r>
            <a:r>
              <a:rPr lang="en-GB" sz="1800" i="1" dirty="0">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a:t>
            </a:r>
            <a:r>
              <a:rPr lang="en-GB" sz="1800" i="1" dirty="0">
                <a:latin typeface="Arial" panose="020B0604020202020204" pitchFamily="34" charset="0"/>
                <a:cs typeface="Arial" panose="020B0604020202020204" pitchFamily="34" charset="0"/>
              </a:rPr>
              <a:t>S. </a:t>
            </a:r>
            <a:r>
              <a:rPr lang="en-GB" sz="1800" i="1" dirty="0" err="1">
                <a:latin typeface="Arial" panose="020B0604020202020204" pitchFamily="34" charset="0"/>
                <a:cs typeface="Arial" panose="020B0604020202020204" pitchFamily="34" charset="0"/>
              </a:rPr>
              <a:t>ornithogalli</a:t>
            </a:r>
            <a:r>
              <a:rPr lang="en-GB" sz="1800" dirty="0">
                <a:latin typeface="Arial" panose="020B0604020202020204" pitchFamily="34" charset="0"/>
                <a:cs typeface="Arial" panose="020B0604020202020204" pitchFamily="34" charset="0"/>
              </a:rPr>
              <a:t>, are easily confused with FAW. </a:t>
            </a:r>
          </a:p>
          <a:p>
            <a:pPr marL="342900" indent="-342900" defTabSz="914400">
              <a:lnSpc>
                <a:spcPct val="90000"/>
              </a:lnSpc>
              <a:spcBef>
                <a:spcPts val="1000"/>
              </a:spcBef>
              <a:spcAft>
                <a:spcPts val="900"/>
              </a:spcAft>
              <a:buClr>
                <a:srgbClr val="5792C9"/>
              </a:buClr>
              <a:buFont typeface="Wingdings" charset="2"/>
              <a:buChar char="§"/>
              <a:tabLst>
                <a:tab pos="457200" algn="l"/>
              </a:tabLst>
            </a:pPr>
            <a:r>
              <a:rPr lang="en-GB" sz="1800" dirty="0">
                <a:latin typeface="Arial" panose="020B0604020202020204" pitchFamily="34" charset="0"/>
                <a:cs typeface="Arial" panose="020B0604020202020204" pitchFamily="34" charset="0"/>
              </a:rPr>
              <a:t>Larvae of several other noctuid genera, </a:t>
            </a:r>
            <a:r>
              <a:rPr lang="en-GB" sz="1800" i="1" dirty="0" err="1">
                <a:latin typeface="Arial" panose="020B0604020202020204" pitchFamily="34" charset="0"/>
                <a:cs typeface="Arial" panose="020B0604020202020204" pitchFamily="34" charset="0"/>
              </a:rPr>
              <a:t>Agrotis</a:t>
            </a:r>
            <a:r>
              <a:rPr lang="en-GB" sz="1800" dirty="0">
                <a:latin typeface="Arial" panose="020B0604020202020204" pitchFamily="34" charset="0"/>
                <a:cs typeface="Arial" panose="020B0604020202020204" pitchFamily="34" charset="0"/>
              </a:rPr>
              <a:t>, similar to </a:t>
            </a:r>
            <a:r>
              <a:rPr lang="en-GB" sz="1800" i="1" dirty="0" err="1">
                <a:latin typeface="Arial" panose="020B0604020202020204" pitchFamily="34" charset="0"/>
                <a:cs typeface="Arial" panose="020B0604020202020204" pitchFamily="34" charset="0"/>
              </a:rPr>
              <a:t>S.frugiperda</a:t>
            </a:r>
            <a:r>
              <a:rPr lang="en-GB" sz="1800" dirty="0">
                <a:latin typeface="Arial" panose="020B0604020202020204" pitchFamily="34" charset="0"/>
                <a:cs typeface="Arial" panose="020B0604020202020204" pitchFamily="34" charset="0"/>
              </a:rPr>
              <a:t>. </a:t>
            </a:r>
          </a:p>
          <a:p>
            <a:pPr marL="342900" indent="-342900" defTabSz="914400">
              <a:lnSpc>
                <a:spcPct val="90000"/>
              </a:lnSpc>
              <a:spcBef>
                <a:spcPts val="1000"/>
              </a:spcBef>
              <a:spcAft>
                <a:spcPts val="900"/>
              </a:spcAft>
              <a:buClr>
                <a:srgbClr val="5792C9"/>
              </a:buClr>
              <a:buFont typeface="Wingdings" charset="2"/>
              <a:buChar char="§"/>
              <a:tabLst>
                <a:tab pos="457200" algn="l"/>
              </a:tabLst>
            </a:pPr>
            <a:r>
              <a:rPr lang="en-GB" sz="1800" dirty="0">
                <a:latin typeface="Arial" panose="020B0604020202020204" pitchFamily="34" charset="0"/>
                <a:cs typeface="Arial" panose="020B0604020202020204" pitchFamily="34" charset="0"/>
              </a:rPr>
              <a:t>Early larval stages of most other noctuid species are difficult to distinguish morphologically from FAW.</a:t>
            </a:r>
          </a:p>
          <a:p>
            <a:pPr marL="342900" indent="-342900" defTabSz="914400">
              <a:lnSpc>
                <a:spcPct val="90000"/>
              </a:lnSpc>
              <a:spcBef>
                <a:spcPts val="1000"/>
              </a:spcBef>
              <a:spcAft>
                <a:spcPts val="900"/>
              </a:spcAft>
              <a:buClr>
                <a:srgbClr val="5792C9"/>
              </a:buClr>
              <a:buFont typeface="Wingdings" charset="2"/>
              <a:buChar char="§"/>
              <a:tabLst>
                <a:tab pos="457200" algn="l"/>
              </a:tabLst>
            </a:pPr>
            <a:r>
              <a:rPr lang="en-GB" sz="1800" dirty="0">
                <a:latin typeface="Arial" panose="020B0604020202020204" pitchFamily="34" charset="0"/>
                <a:cs typeface="Arial" panose="020B0604020202020204" pitchFamily="34" charset="0"/>
              </a:rPr>
              <a:t>The morphological identification of eggs is not possible.</a:t>
            </a:r>
          </a:p>
          <a:p>
            <a:pPr marL="342900" indent="-342900" algn="l">
              <a:buFont typeface="Arial" panose="020B0604020202020204" pitchFamily="34" charset="0"/>
              <a:buChar char="•"/>
            </a:pPr>
            <a:endParaRPr lang="en-GB" sz="1800" b="0" i="0" u="none" strike="noStrike" baseline="0" dirty="0">
              <a:latin typeface="Arial" panose="020B0604020202020204" pitchFamily="34" charset="0"/>
              <a:cs typeface="Arial" panose="020B0604020202020204" pitchFamily="34" charset="0"/>
            </a:endParaRPr>
          </a:p>
        </p:txBody>
      </p:sp>
      <p:pic>
        <p:nvPicPr>
          <p:cNvPr id="1026" name="Picture 2" descr="southern armyworm - Spodoptera eridania (Stoll)">
            <a:extLst>
              <a:ext uri="{FF2B5EF4-FFF2-40B4-BE49-F238E27FC236}">
                <a16:creationId xmlns:a16="http://schemas.microsoft.com/office/drawing/2014/main" id="{BEDE1AE2-FD94-45FC-B8FB-6FFC9CFA9B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026223"/>
            <a:ext cx="1619250" cy="9715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8BC47981-2EF6-41FE-9A47-C43CB5ADFF27}"/>
              </a:ext>
            </a:extLst>
          </p:cNvPr>
          <p:cNvSpPr txBox="1"/>
          <p:nvPr/>
        </p:nvSpPr>
        <p:spPr>
          <a:xfrm>
            <a:off x="228600" y="5940623"/>
            <a:ext cx="2133600" cy="307777"/>
          </a:xfrm>
          <a:prstGeom prst="rect">
            <a:avLst/>
          </a:prstGeom>
          <a:noFill/>
        </p:spPr>
        <p:txBody>
          <a:bodyPr wrap="square">
            <a:spAutoFit/>
          </a:bodyPr>
          <a:lstStyle/>
          <a:p>
            <a:r>
              <a:rPr lang="en-GB" sz="1400" i="1" dirty="0">
                <a:effectLst/>
                <a:latin typeface="Arial" panose="020B0604020202020204" pitchFamily="34" charset="0"/>
                <a:ea typeface="Times" panose="02020603050405020304" pitchFamily="18" charset="0"/>
                <a:cs typeface="Arial" panose="020B0604020202020204" pitchFamily="34" charset="0"/>
              </a:rPr>
              <a:t>Spodoptera </a:t>
            </a:r>
            <a:r>
              <a:rPr lang="en-GB" sz="1400" i="1" dirty="0" err="1">
                <a:effectLst/>
                <a:latin typeface="Arial" panose="020B0604020202020204" pitchFamily="34" charset="0"/>
                <a:ea typeface="Times" panose="02020603050405020304" pitchFamily="18" charset="0"/>
                <a:cs typeface="Arial" panose="020B0604020202020204" pitchFamily="34" charset="0"/>
              </a:rPr>
              <a:t>eridania</a:t>
            </a:r>
            <a:endParaRPr lang="en-GB" sz="1400" dirty="0"/>
          </a:p>
        </p:txBody>
      </p:sp>
      <p:pic>
        <p:nvPicPr>
          <p:cNvPr id="7" name="Picture 2" descr="fall armyworm, Spodoptera frugiperda (J.E. Smith)">
            <a:extLst>
              <a:ext uri="{FF2B5EF4-FFF2-40B4-BE49-F238E27FC236}">
                <a16:creationId xmlns:a16="http://schemas.microsoft.com/office/drawing/2014/main" id="{DB90FB39-7E12-40B8-B79C-566A367F31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54" r="6992" b="3"/>
          <a:stretch/>
        </p:blipFill>
        <p:spPr bwMode="auto">
          <a:xfrm>
            <a:off x="2438400" y="5003275"/>
            <a:ext cx="1412381" cy="973421"/>
          </a:xfrm>
          <a:prstGeom prst="rect">
            <a:avLst/>
          </a:prstGeom>
          <a:effectLst>
            <a:outerShdw blurRad="266700" dist="38100" dir="5400000" sx="106000" sy="106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36AF0FF-A5AF-4699-993D-EA9B2288DBAD}"/>
              </a:ext>
            </a:extLst>
          </p:cNvPr>
          <p:cNvSpPr txBox="1"/>
          <p:nvPr/>
        </p:nvSpPr>
        <p:spPr>
          <a:xfrm>
            <a:off x="2057400" y="5940623"/>
            <a:ext cx="2133600" cy="307777"/>
          </a:xfrm>
          <a:prstGeom prst="rect">
            <a:avLst/>
          </a:prstGeom>
          <a:noFill/>
        </p:spPr>
        <p:txBody>
          <a:bodyPr wrap="square">
            <a:spAutoFit/>
          </a:bodyPr>
          <a:lstStyle/>
          <a:p>
            <a:r>
              <a:rPr lang="en-GB" sz="1400" i="1" dirty="0">
                <a:effectLst/>
                <a:latin typeface="Arial" panose="020B0604020202020204" pitchFamily="34" charset="0"/>
                <a:ea typeface="Times" panose="02020603050405020304" pitchFamily="18" charset="0"/>
                <a:cs typeface="Arial" panose="020B0604020202020204" pitchFamily="34" charset="0"/>
              </a:rPr>
              <a:t>Spodoptera </a:t>
            </a:r>
            <a:r>
              <a:rPr lang="en-GB" sz="1400" i="1" dirty="0" err="1">
                <a:effectLst/>
                <a:latin typeface="Arial" panose="020B0604020202020204" pitchFamily="34" charset="0"/>
                <a:ea typeface="Times" panose="02020603050405020304" pitchFamily="18" charset="0"/>
                <a:cs typeface="Arial" panose="020B0604020202020204" pitchFamily="34" charset="0"/>
              </a:rPr>
              <a:t>frugiperda</a:t>
            </a:r>
            <a:endParaRPr lang="en-GB" sz="1400" dirty="0"/>
          </a:p>
        </p:txBody>
      </p:sp>
      <p:pic>
        <p:nvPicPr>
          <p:cNvPr id="1028" name="Picture 4" descr="Spodoptera litura — Wikipédia">
            <a:extLst>
              <a:ext uri="{FF2B5EF4-FFF2-40B4-BE49-F238E27FC236}">
                <a16:creationId xmlns:a16="http://schemas.microsoft.com/office/drawing/2014/main" id="{5BF3C662-B16E-45DA-A030-16E128E57B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5750" y="5001403"/>
            <a:ext cx="1626889" cy="97342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1F733777-A890-45BD-AF66-33B55B0B7227}"/>
              </a:ext>
            </a:extLst>
          </p:cNvPr>
          <p:cNvSpPr txBox="1"/>
          <p:nvPr/>
        </p:nvSpPr>
        <p:spPr>
          <a:xfrm>
            <a:off x="4114800" y="5940623"/>
            <a:ext cx="2133600" cy="307777"/>
          </a:xfrm>
          <a:prstGeom prst="rect">
            <a:avLst/>
          </a:prstGeom>
          <a:noFill/>
        </p:spPr>
        <p:txBody>
          <a:bodyPr wrap="square">
            <a:spAutoFit/>
          </a:bodyPr>
          <a:lstStyle/>
          <a:p>
            <a:r>
              <a:rPr lang="en-GB" sz="1400" i="1" dirty="0">
                <a:effectLst/>
                <a:latin typeface="Arial" panose="020B0604020202020204" pitchFamily="34" charset="0"/>
                <a:ea typeface="Times" panose="02020603050405020304" pitchFamily="18" charset="0"/>
                <a:cs typeface="Arial" panose="020B0604020202020204" pitchFamily="34" charset="0"/>
              </a:rPr>
              <a:t>Spodoptera </a:t>
            </a:r>
            <a:r>
              <a:rPr lang="en-GB" sz="1400" i="1" dirty="0" err="1">
                <a:effectLst/>
                <a:latin typeface="Arial" panose="020B0604020202020204" pitchFamily="34" charset="0"/>
                <a:ea typeface="Times" panose="02020603050405020304" pitchFamily="18" charset="0"/>
                <a:cs typeface="Arial" panose="020B0604020202020204" pitchFamily="34" charset="0"/>
              </a:rPr>
              <a:t>litura</a:t>
            </a:r>
            <a:endParaRPr lang="en-GB" sz="1400" dirty="0"/>
          </a:p>
        </p:txBody>
      </p:sp>
      <p:pic>
        <p:nvPicPr>
          <p:cNvPr id="1030" name="Picture 6" descr="African Armyworm (Spodoptera exempta; AAW) male moth. (Source: Georg... |  Download Scientific Diagram">
            <a:extLst>
              <a:ext uri="{FF2B5EF4-FFF2-40B4-BE49-F238E27FC236}">
                <a16:creationId xmlns:a16="http://schemas.microsoft.com/office/drawing/2014/main" id="{0E0EE328-D572-4C47-840F-52AA30BF6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7036" y="5034719"/>
            <a:ext cx="1490564" cy="90888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21C8B83E-BD6F-4601-B494-8918F09EBBC9}"/>
              </a:ext>
            </a:extLst>
          </p:cNvPr>
          <p:cNvSpPr txBox="1"/>
          <p:nvPr/>
        </p:nvSpPr>
        <p:spPr>
          <a:xfrm>
            <a:off x="5798839" y="5940623"/>
            <a:ext cx="2124227" cy="307777"/>
          </a:xfrm>
          <a:prstGeom prst="rect">
            <a:avLst/>
          </a:prstGeom>
          <a:noFill/>
        </p:spPr>
        <p:txBody>
          <a:bodyPr wrap="square">
            <a:spAutoFit/>
          </a:bodyPr>
          <a:lstStyle/>
          <a:p>
            <a:r>
              <a:rPr lang="en-GB" sz="1400" i="1" dirty="0">
                <a:effectLst/>
                <a:latin typeface="Arial" panose="020B0604020202020204" pitchFamily="34" charset="0"/>
                <a:ea typeface="Times" panose="02020603050405020304" pitchFamily="18" charset="0"/>
                <a:cs typeface="Arial" panose="020B0604020202020204" pitchFamily="34" charset="0"/>
              </a:rPr>
              <a:t>Spodoptera </a:t>
            </a:r>
            <a:r>
              <a:rPr lang="en-GB" sz="1400" i="1" dirty="0" err="1">
                <a:effectLst/>
                <a:latin typeface="Arial" panose="020B0604020202020204" pitchFamily="34" charset="0"/>
                <a:ea typeface="Times" panose="02020603050405020304" pitchFamily="18" charset="0"/>
                <a:cs typeface="Arial" panose="020B0604020202020204" pitchFamily="34" charset="0"/>
              </a:rPr>
              <a:t>exempta</a:t>
            </a:r>
            <a:endParaRPr lang="en-GB" sz="1400" dirty="0"/>
          </a:p>
        </p:txBody>
      </p:sp>
      <p:pic>
        <p:nvPicPr>
          <p:cNvPr id="13" name="Image 12">
            <a:extLst>
              <a:ext uri="{FF2B5EF4-FFF2-40B4-BE49-F238E27FC236}">
                <a16:creationId xmlns:a16="http://schemas.microsoft.com/office/drawing/2014/main" id="{310ECB6B-8E6A-4A31-8987-9E207123B213}"/>
              </a:ext>
            </a:extLst>
          </p:cNvPr>
          <p:cNvPicPr>
            <a:picLocks noChangeAspect="1"/>
          </p:cNvPicPr>
          <p:nvPr/>
        </p:nvPicPr>
        <p:blipFill>
          <a:blip r:embed="rId6"/>
          <a:stretch>
            <a:fillRect/>
          </a:stretch>
        </p:blipFill>
        <p:spPr>
          <a:xfrm>
            <a:off x="8560118" y="4648200"/>
            <a:ext cx="2798661" cy="1208513"/>
          </a:xfrm>
          <a:prstGeom prst="rect">
            <a:avLst/>
          </a:prstGeom>
        </p:spPr>
      </p:pic>
      <p:sp>
        <p:nvSpPr>
          <p:cNvPr id="15" name="ZoneTexte 14">
            <a:extLst>
              <a:ext uri="{FF2B5EF4-FFF2-40B4-BE49-F238E27FC236}">
                <a16:creationId xmlns:a16="http://schemas.microsoft.com/office/drawing/2014/main" id="{CA544C65-9A6B-4B3F-A387-2F338EC4A5FB}"/>
              </a:ext>
            </a:extLst>
          </p:cNvPr>
          <p:cNvSpPr txBox="1"/>
          <p:nvPr/>
        </p:nvSpPr>
        <p:spPr>
          <a:xfrm>
            <a:off x="8458200" y="5807973"/>
            <a:ext cx="6136104" cy="307777"/>
          </a:xfrm>
          <a:prstGeom prst="rect">
            <a:avLst/>
          </a:prstGeom>
          <a:noFill/>
        </p:spPr>
        <p:txBody>
          <a:bodyPr wrap="square">
            <a:spAutoFit/>
          </a:bodyPr>
          <a:lstStyle/>
          <a:p>
            <a:r>
              <a:rPr lang="en-GB" sz="1400" dirty="0"/>
              <a:t>Caterpillars of FAW related pests © CABI</a:t>
            </a:r>
          </a:p>
        </p:txBody>
      </p:sp>
      <p:sp>
        <p:nvSpPr>
          <p:cNvPr id="16" name="ZoneTexte 15">
            <a:extLst>
              <a:ext uri="{FF2B5EF4-FFF2-40B4-BE49-F238E27FC236}">
                <a16:creationId xmlns:a16="http://schemas.microsoft.com/office/drawing/2014/main" id="{53956FC2-08FA-480D-886E-F5E171699970}"/>
              </a:ext>
            </a:extLst>
          </p:cNvPr>
          <p:cNvSpPr txBox="1"/>
          <p:nvPr/>
        </p:nvSpPr>
        <p:spPr>
          <a:xfrm>
            <a:off x="239149" y="950088"/>
            <a:ext cx="6106026" cy="400110"/>
          </a:xfrm>
          <a:prstGeom prst="rect">
            <a:avLst/>
          </a:prstGeom>
          <a:noFill/>
        </p:spPr>
        <p:txBody>
          <a:bodyPr wrap="square">
            <a:spAutoFit/>
          </a:bodyPr>
          <a:lstStyle/>
          <a:p>
            <a:r>
              <a:rPr lang="en-GB" sz="2000" b="1" dirty="0">
                <a:solidFill>
                  <a:srgbClr val="00825F"/>
                </a:solidFill>
                <a:latin typeface="Arial" panose="020B0604020202020204" pitchFamily="34" charset="0"/>
                <a:cs typeface="Arial" panose="020B0604020202020204" pitchFamily="34" charset="0"/>
              </a:rPr>
              <a:t>FAW Identification and Diagnostics</a:t>
            </a:r>
          </a:p>
        </p:txBody>
      </p:sp>
    </p:spTree>
    <p:extLst>
      <p:ext uri="{BB962C8B-B14F-4D97-AF65-F5344CB8AC3E}">
        <p14:creationId xmlns:p14="http://schemas.microsoft.com/office/powerpoint/2010/main" val="280396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2316FF91-D040-40C5-8649-447CB675792E}"/>
              </a:ext>
            </a:extLst>
          </p:cNvPr>
          <p:cNvSpPr>
            <a:spLocks noGrp="1"/>
          </p:cNvSpPr>
          <p:nvPr>
            <p:ph type="subTitle" idx="1"/>
          </p:nvPr>
        </p:nvSpPr>
        <p:spPr>
          <a:xfrm>
            <a:off x="-152400" y="1600200"/>
            <a:ext cx="7104112" cy="4176457"/>
          </a:xfrm>
        </p:spPr>
        <p:txBody>
          <a:bodyPr/>
          <a:lstStyle/>
          <a:p>
            <a:pPr algn="just">
              <a:spcAft>
                <a:spcPts val="900"/>
              </a:spcAft>
              <a:tabLst>
                <a:tab pos="457200" algn="l"/>
              </a:tabLst>
            </a:pPr>
            <a:r>
              <a:rPr lang="en-US" sz="2000" dirty="0">
                <a:effectLst/>
                <a:latin typeface="Arial" panose="020B0604020202020204" pitchFamily="34" charset="0"/>
                <a:ea typeface="Yu Mincho" panose="02020400000000000000" pitchFamily="18" charset="-128"/>
                <a:cs typeface="Arial" panose="020B0604020202020204" pitchFamily="34" charset="0"/>
              </a:rPr>
              <a:t>Identification leaflets on FAW are available and </a:t>
            </a:r>
            <a:r>
              <a:rPr lang="en-US" dirty="0">
                <a:latin typeface="Arial" panose="020B0604020202020204" pitchFamily="34" charset="0"/>
                <a:ea typeface="Yu Mincho" panose="02020400000000000000" pitchFamily="18" charset="-128"/>
                <a:cs typeface="Arial" panose="020B0604020202020204" pitchFamily="34" charset="0"/>
              </a:rPr>
              <a:t>should be made available to field staff, </a:t>
            </a:r>
            <a:r>
              <a:rPr lang="en-US" sz="2000" dirty="0">
                <a:effectLst/>
                <a:latin typeface="Arial" panose="020B0604020202020204" pitchFamily="34" charset="0"/>
                <a:ea typeface="Yu Mincho" panose="02020400000000000000" pitchFamily="18" charset="-128"/>
                <a:cs typeface="Arial" panose="020B0604020202020204" pitchFamily="34" charset="0"/>
              </a:rPr>
              <a:t>for example:</a:t>
            </a:r>
          </a:p>
          <a:p>
            <a:pPr indent="-306070" algn="just">
              <a:spcAft>
                <a:spcPts val="900"/>
              </a:spcAft>
              <a:buFont typeface="Arial" panose="020B0604020202020204" pitchFamily="34" charset="0"/>
              <a:buChar char="•"/>
              <a:tabLst>
                <a:tab pos="457200" algn="l"/>
              </a:tabLst>
            </a:pPr>
            <a:r>
              <a:rPr lang="en-US" dirty="0">
                <a:solidFill>
                  <a:srgbClr val="0070C0"/>
                </a:solidFill>
                <a:latin typeface="Arial" panose="020B0604020202020204" pitchFamily="34" charset="0"/>
                <a:ea typeface="Yu Mincho" panose="02020400000000000000" pitchFamily="18" charset="-128"/>
                <a:cs typeface="Arial" panose="020B0604020202020204" pitchFamily="34" charset="0"/>
              </a:rPr>
              <a:t>F</a:t>
            </a:r>
            <a:r>
              <a:rPr lang="en-US" sz="2000" dirty="0">
                <a:solidFill>
                  <a:srgbClr val="0070C0"/>
                </a:solidFill>
                <a:effectLst/>
                <a:latin typeface="Arial" panose="020B0604020202020204" pitchFamily="34" charset="0"/>
                <a:ea typeface="Yu Mincho" panose="02020400000000000000" pitchFamily="18" charset="-128"/>
                <a:cs typeface="Arial" panose="020B0604020202020204" pitchFamily="34" charset="0"/>
              </a:rPr>
              <a:t>AO &amp; CABI (2019),</a:t>
            </a:r>
          </a:p>
          <a:p>
            <a:pPr indent="-306070" algn="just">
              <a:spcAft>
                <a:spcPts val="900"/>
              </a:spcAft>
              <a:buFont typeface="Arial" panose="020B0604020202020204" pitchFamily="34" charset="0"/>
              <a:buChar char="•"/>
              <a:tabLst>
                <a:tab pos="457200" algn="l"/>
              </a:tabLst>
            </a:pPr>
            <a:r>
              <a:rPr lang="en-US" sz="2000" dirty="0">
                <a:solidFill>
                  <a:srgbClr val="0070C0"/>
                </a:solidFill>
                <a:effectLst/>
                <a:latin typeface="Arial" panose="020B0604020202020204" pitchFamily="34" charset="0"/>
                <a:ea typeface="Yu Mincho" panose="02020400000000000000" pitchFamily="18" charset="-128"/>
                <a:cs typeface="Arial" panose="020B0604020202020204" pitchFamily="34" charset="0"/>
              </a:rPr>
              <a:t>Australian Grains Research &amp; Development Corporation (GRDC, 2020), </a:t>
            </a:r>
          </a:p>
          <a:p>
            <a:pPr indent="-306070" algn="just">
              <a:spcAft>
                <a:spcPts val="900"/>
              </a:spcAft>
              <a:buFont typeface="Arial" panose="020B0604020202020204" pitchFamily="34" charset="0"/>
              <a:buChar char="•"/>
              <a:tabLst>
                <a:tab pos="457200" algn="l"/>
              </a:tabLst>
            </a:pPr>
            <a:r>
              <a:rPr lang="en-US" sz="2000" dirty="0" err="1">
                <a:solidFill>
                  <a:srgbClr val="0070C0"/>
                </a:solidFill>
                <a:effectLst/>
                <a:latin typeface="Arial" panose="020B0604020202020204" pitchFamily="34" charset="0"/>
                <a:ea typeface="Yu Mincho" panose="02020400000000000000" pitchFamily="18" charset="-128"/>
                <a:cs typeface="Arial" panose="020B0604020202020204" pitchFamily="34" charset="0"/>
              </a:rPr>
              <a:t>CottonInfo</a:t>
            </a:r>
            <a:r>
              <a:rPr lang="en-US" sz="2000" dirty="0">
                <a:solidFill>
                  <a:srgbClr val="0070C0"/>
                </a:solidFill>
                <a:effectLst/>
                <a:latin typeface="Arial" panose="020B0604020202020204" pitchFamily="34" charset="0"/>
                <a:ea typeface="Yu Mincho" panose="02020400000000000000" pitchFamily="18" charset="-128"/>
                <a:cs typeface="Arial" panose="020B0604020202020204" pitchFamily="34" charset="0"/>
              </a:rPr>
              <a:t> (2020),</a:t>
            </a:r>
          </a:p>
          <a:p>
            <a:pPr indent="-306070" algn="just">
              <a:spcAft>
                <a:spcPts val="900"/>
              </a:spcAft>
              <a:buFont typeface="Arial" panose="020B0604020202020204" pitchFamily="34" charset="0"/>
              <a:buChar char="•"/>
              <a:tabLst>
                <a:tab pos="457200" algn="l"/>
              </a:tabLst>
            </a:pPr>
            <a:r>
              <a:rPr lang="en-US" sz="2000" dirty="0">
                <a:solidFill>
                  <a:srgbClr val="0070C0"/>
                </a:solidFill>
                <a:effectLst/>
                <a:latin typeface="Arial" panose="020B0604020202020204" pitchFamily="34" charset="0"/>
                <a:ea typeface="Yu Mincho" panose="02020400000000000000" pitchFamily="18" charset="-128"/>
                <a:cs typeface="Arial" panose="020B0604020202020204" pitchFamily="34" charset="0"/>
              </a:rPr>
              <a:t>Indian Institute for Maize Research (</a:t>
            </a:r>
            <a:r>
              <a:rPr lang="en-US" sz="2000" dirty="0" err="1">
                <a:solidFill>
                  <a:srgbClr val="0070C0"/>
                </a:solidFill>
                <a:effectLst/>
                <a:latin typeface="Arial" panose="020B0604020202020204" pitchFamily="34" charset="0"/>
                <a:ea typeface="Yu Mincho" panose="02020400000000000000" pitchFamily="18" charset="-128"/>
                <a:cs typeface="Arial" panose="020B0604020202020204" pitchFamily="34" charset="0"/>
              </a:rPr>
              <a:t>Firake</a:t>
            </a:r>
            <a:r>
              <a:rPr lang="en-US" sz="2000" dirty="0">
                <a:solidFill>
                  <a:srgbClr val="0070C0"/>
                </a:solidFill>
                <a:effectLst/>
                <a:latin typeface="Arial" panose="020B0604020202020204" pitchFamily="34" charset="0"/>
                <a:ea typeface="Yu Mincho" panose="02020400000000000000" pitchFamily="18" charset="-128"/>
                <a:cs typeface="Arial" panose="020B0604020202020204" pitchFamily="34" charset="0"/>
              </a:rPr>
              <a:t> </a:t>
            </a:r>
            <a:r>
              <a:rPr lang="en-US" sz="2000" i="1" dirty="0">
                <a:solidFill>
                  <a:srgbClr val="0070C0"/>
                </a:solidFill>
                <a:effectLst/>
                <a:latin typeface="Arial" panose="020B0604020202020204" pitchFamily="34" charset="0"/>
                <a:ea typeface="Yu Mincho" panose="02020400000000000000" pitchFamily="18" charset="-128"/>
                <a:cs typeface="Arial" panose="020B0604020202020204" pitchFamily="34" charset="0"/>
              </a:rPr>
              <a:t>et al.</a:t>
            </a:r>
            <a:r>
              <a:rPr lang="en-US" sz="2000" dirty="0">
                <a:solidFill>
                  <a:srgbClr val="0070C0"/>
                </a:solidFill>
                <a:effectLst/>
                <a:latin typeface="Arial" panose="020B0604020202020204" pitchFamily="34" charset="0"/>
                <a:ea typeface="Yu Mincho" panose="02020400000000000000" pitchFamily="18" charset="-128"/>
                <a:cs typeface="Arial" panose="020B0604020202020204" pitchFamily="34" charset="0"/>
              </a:rPr>
              <a:t>, 2019),</a:t>
            </a:r>
          </a:p>
          <a:p>
            <a:pPr indent="-306070" algn="just">
              <a:spcAft>
                <a:spcPts val="900"/>
              </a:spcAft>
              <a:buFont typeface="Arial" panose="020B0604020202020204" pitchFamily="34" charset="0"/>
              <a:buChar char="•"/>
              <a:tabLst>
                <a:tab pos="457200" algn="l"/>
              </a:tabLst>
            </a:pPr>
            <a:r>
              <a:rPr lang="en-US" sz="2000" dirty="0">
                <a:solidFill>
                  <a:srgbClr val="0070C0"/>
                </a:solidFill>
                <a:effectLst/>
                <a:latin typeface="Arial" panose="020B0604020202020204" pitchFamily="34" charset="0"/>
                <a:ea typeface="Yu Mincho" panose="02020400000000000000" pitchFamily="18" charset="-128"/>
                <a:cs typeface="Arial" panose="020B0604020202020204" pitchFamily="34" charset="0"/>
              </a:rPr>
              <a:t>Quebec Ministry of Agriculture, Fisheries and Food (RAP–MAPAQ, 2018).</a:t>
            </a:r>
          </a:p>
          <a:p>
            <a:endParaRPr lang="en-GB" dirty="0"/>
          </a:p>
        </p:txBody>
      </p:sp>
      <p:sp>
        <p:nvSpPr>
          <p:cNvPr id="3" name="Titre 2">
            <a:extLst>
              <a:ext uri="{FF2B5EF4-FFF2-40B4-BE49-F238E27FC236}">
                <a16:creationId xmlns:a16="http://schemas.microsoft.com/office/drawing/2014/main" id="{F379B315-DBAF-43AA-9D7D-CAF1AC28F5F6}"/>
              </a:ext>
            </a:extLst>
          </p:cNvPr>
          <p:cNvSpPr>
            <a:spLocks noGrp="1"/>
          </p:cNvSpPr>
          <p:nvPr>
            <p:ph type="title"/>
          </p:nvPr>
        </p:nvSpPr>
        <p:spPr>
          <a:xfrm>
            <a:off x="-10800" y="998560"/>
            <a:ext cx="7120246" cy="296840"/>
          </a:xfrm>
        </p:spPr>
        <p:txBody>
          <a:bodyPr/>
          <a:lstStyle/>
          <a:p>
            <a:r>
              <a:rPr lang="en-GB" sz="2000" b="1" dirty="0">
                <a:effectLst/>
                <a:latin typeface="Arial" panose="020B0604020202020204" pitchFamily="34" charset="0"/>
                <a:ea typeface="Times" panose="02020603050405020304" pitchFamily="18" charset="0"/>
                <a:cs typeface="Arial" panose="020B0604020202020204" pitchFamily="34" charset="0"/>
              </a:rPr>
              <a:t>FAW Identification</a:t>
            </a:r>
            <a:endParaRPr lang="en-GB" dirty="0"/>
          </a:p>
        </p:txBody>
      </p:sp>
      <p:pic>
        <p:nvPicPr>
          <p:cNvPr id="5" name="Image 4">
            <a:extLst>
              <a:ext uri="{FF2B5EF4-FFF2-40B4-BE49-F238E27FC236}">
                <a16:creationId xmlns:a16="http://schemas.microsoft.com/office/drawing/2014/main" id="{2F0D1D51-6305-4C49-A02C-2924264155B4}"/>
              </a:ext>
            </a:extLst>
          </p:cNvPr>
          <p:cNvPicPr>
            <a:picLocks noChangeAspect="1"/>
          </p:cNvPicPr>
          <p:nvPr/>
        </p:nvPicPr>
        <p:blipFill>
          <a:blip r:embed="rId2"/>
          <a:stretch>
            <a:fillRect/>
          </a:stretch>
        </p:blipFill>
        <p:spPr>
          <a:xfrm>
            <a:off x="8389855" y="1403135"/>
            <a:ext cx="1626710" cy="2351104"/>
          </a:xfrm>
          <a:prstGeom prst="rect">
            <a:avLst/>
          </a:prstGeom>
        </p:spPr>
      </p:pic>
      <p:pic>
        <p:nvPicPr>
          <p:cNvPr id="6" name="Image 5">
            <a:extLst>
              <a:ext uri="{FF2B5EF4-FFF2-40B4-BE49-F238E27FC236}">
                <a16:creationId xmlns:a16="http://schemas.microsoft.com/office/drawing/2014/main" id="{20E7C3F2-F453-4E80-B46B-1403CEB84340}"/>
              </a:ext>
            </a:extLst>
          </p:cNvPr>
          <p:cNvPicPr>
            <a:picLocks noChangeAspect="1"/>
          </p:cNvPicPr>
          <p:nvPr/>
        </p:nvPicPr>
        <p:blipFill>
          <a:blip r:embed="rId3"/>
          <a:stretch>
            <a:fillRect/>
          </a:stretch>
        </p:blipFill>
        <p:spPr>
          <a:xfrm>
            <a:off x="10134600" y="1437570"/>
            <a:ext cx="1728363" cy="2218066"/>
          </a:xfrm>
          <a:prstGeom prst="rect">
            <a:avLst/>
          </a:prstGeom>
        </p:spPr>
      </p:pic>
      <p:pic>
        <p:nvPicPr>
          <p:cNvPr id="7" name="Image 6">
            <a:extLst>
              <a:ext uri="{FF2B5EF4-FFF2-40B4-BE49-F238E27FC236}">
                <a16:creationId xmlns:a16="http://schemas.microsoft.com/office/drawing/2014/main" id="{868BAEF4-3B8B-45AA-B5E9-A45DBD3FD9A4}"/>
              </a:ext>
            </a:extLst>
          </p:cNvPr>
          <p:cNvPicPr>
            <a:picLocks noChangeAspect="1"/>
          </p:cNvPicPr>
          <p:nvPr/>
        </p:nvPicPr>
        <p:blipFill>
          <a:blip r:embed="rId4"/>
          <a:stretch>
            <a:fillRect/>
          </a:stretch>
        </p:blipFill>
        <p:spPr>
          <a:xfrm>
            <a:off x="7194671" y="3901825"/>
            <a:ext cx="2651125" cy="2097334"/>
          </a:xfrm>
          <a:prstGeom prst="rect">
            <a:avLst/>
          </a:prstGeom>
        </p:spPr>
      </p:pic>
      <p:pic>
        <p:nvPicPr>
          <p:cNvPr id="8" name="Image 7">
            <a:extLst>
              <a:ext uri="{FF2B5EF4-FFF2-40B4-BE49-F238E27FC236}">
                <a16:creationId xmlns:a16="http://schemas.microsoft.com/office/drawing/2014/main" id="{23D7ED7B-4A64-4D00-8590-0A1B5CC68313}"/>
              </a:ext>
            </a:extLst>
          </p:cNvPr>
          <p:cNvPicPr>
            <a:picLocks noChangeAspect="1"/>
          </p:cNvPicPr>
          <p:nvPr/>
        </p:nvPicPr>
        <p:blipFill>
          <a:blip r:embed="rId5"/>
          <a:stretch>
            <a:fillRect/>
          </a:stretch>
        </p:blipFill>
        <p:spPr>
          <a:xfrm>
            <a:off x="10016565" y="3901825"/>
            <a:ext cx="1790328" cy="2218067"/>
          </a:xfrm>
          <a:prstGeom prst="rect">
            <a:avLst/>
          </a:prstGeom>
        </p:spPr>
      </p:pic>
    </p:spTree>
    <p:extLst>
      <p:ext uri="{BB962C8B-B14F-4D97-AF65-F5344CB8AC3E}">
        <p14:creationId xmlns:p14="http://schemas.microsoft.com/office/powerpoint/2010/main" val="2259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C9D3E83-3FD9-498B-90C9-BF6345AD0DA6}"/>
              </a:ext>
            </a:extLst>
          </p:cNvPr>
          <p:cNvPicPr>
            <a:picLocks noChangeAspect="1"/>
          </p:cNvPicPr>
          <p:nvPr/>
        </p:nvPicPr>
        <p:blipFill>
          <a:blip r:embed="rId2"/>
          <a:stretch>
            <a:fillRect/>
          </a:stretch>
        </p:blipFill>
        <p:spPr>
          <a:xfrm>
            <a:off x="457200" y="2301099"/>
            <a:ext cx="2618955" cy="3785207"/>
          </a:xfrm>
          <a:prstGeom prst="rect">
            <a:avLst/>
          </a:prstGeom>
        </p:spPr>
      </p:pic>
      <p:sp>
        <p:nvSpPr>
          <p:cNvPr id="9" name="ZoneTexte 8">
            <a:extLst>
              <a:ext uri="{FF2B5EF4-FFF2-40B4-BE49-F238E27FC236}">
                <a16:creationId xmlns:a16="http://schemas.microsoft.com/office/drawing/2014/main" id="{42FCB401-168E-4D34-9986-6D240C77D004}"/>
              </a:ext>
            </a:extLst>
          </p:cNvPr>
          <p:cNvSpPr txBox="1"/>
          <p:nvPr/>
        </p:nvSpPr>
        <p:spPr>
          <a:xfrm>
            <a:off x="305386" y="1600200"/>
            <a:ext cx="11581228" cy="400110"/>
          </a:xfrm>
          <a:prstGeom prst="rect">
            <a:avLst/>
          </a:prstGeom>
          <a:noFill/>
        </p:spPr>
        <p:txBody>
          <a:bodyPr wrap="square">
            <a:spAutoFit/>
          </a:bodyPr>
          <a:lstStyle/>
          <a:p>
            <a:r>
              <a:rPr lang="en-GB" sz="2000" b="1" dirty="0">
                <a:solidFill>
                  <a:schemeClr val="accent4">
                    <a:lumMod val="75000"/>
                  </a:schemeClr>
                </a:solidFill>
                <a:latin typeface="Arial" panose="020B0604020202020204" pitchFamily="34" charset="0"/>
                <a:cs typeface="Arial" panose="020B0604020202020204" pitchFamily="34" charset="0"/>
              </a:rPr>
              <a:t>FAO &amp; CABI. 2019b. Fall armyworm field handbook: Identification and management</a:t>
            </a:r>
          </a:p>
        </p:txBody>
      </p:sp>
      <p:sp>
        <p:nvSpPr>
          <p:cNvPr id="10" name="Titre 2">
            <a:extLst>
              <a:ext uri="{FF2B5EF4-FFF2-40B4-BE49-F238E27FC236}">
                <a16:creationId xmlns:a16="http://schemas.microsoft.com/office/drawing/2014/main" id="{F0AD51F5-AD86-4132-A08A-BF4E88B949AA}"/>
              </a:ext>
            </a:extLst>
          </p:cNvPr>
          <p:cNvSpPr>
            <a:spLocks noGrp="1"/>
          </p:cNvSpPr>
          <p:nvPr>
            <p:ph type="title"/>
          </p:nvPr>
        </p:nvSpPr>
        <p:spPr>
          <a:xfrm>
            <a:off x="-10800" y="998560"/>
            <a:ext cx="7120246" cy="296840"/>
          </a:xfrm>
        </p:spPr>
        <p:txBody>
          <a:bodyPr/>
          <a:lstStyle/>
          <a:p>
            <a:r>
              <a:rPr lang="en-GB" sz="2000" b="1" dirty="0">
                <a:effectLst/>
                <a:latin typeface="Arial" panose="020B0604020202020204" pitchFamily="34" charset="0"/>
                <a:ea typeface="Times" panose="02020603050405020304" pitchFamily="18" charset="0"/>
                <a:cs typeface="Arial" panose="020B0604020202020204" pitchFamily="34" charset="0"/>
              </a:rPr>
              <a:t>FAW Identification</a:t>
            </a:r>
            <a:endParaRPr lang="en-GB" dirty="0"/>
          </a:p>
        </p:txBody>
      </p:sp>
      <p:pic>
        <p:nvPicPr>
          <p:cNvPr id="15" name="Image 14">
            <a:extLst>
              <a:ext uri="{FF2B5EF4-FFF2-40B4-BE49-F238E27FC236}">
                <a16:creationId xmlns:a16="http://schemas.microsoft.com/office/drawing/2014/main" id="{21AA2833-6A71-4911-96DB-F98D82356B62}"/>
              </a:ext>
            </a:extLst>
          </p:cNvPr>
          <p:cNvPicPr>
            <a:picLocks noChangeAspect="1"/>
          </p:cNvPicPr>
          <p:nvPr/>
        </p:nvPicPr>
        <p:blipFill>
          <a:blip r:embed="rId3"/>
          <a:stretch>
            <a:fillRect/>
          </a:stretch>
        </p:blipFill>
        <p:spPr>
          <a:xfrm>
            <a:off x="3549323" y="2000310"/>
            <a:ext cx="3001554" cy="4267200"/>
          </a:xfrm>
          <a:prstGeom prst="rect">
            <a:avLst/>
          </a:prstGeom>
        </p:spPr>
      </p:pic>
      <p:pic>
        <p:nvPicPr>
          <p:cNvPr id="17" name="Image 16">
            <a:extLst>
              <a:ext uri="{FF2B5EF4-FFF2-40B4-BE49-F238E27FC236}">
                <a16:creationId xmlns:a16="http://schemas.microsoft.com/office/drawing/2014/main" id="{3EAE5A0C-DD7B-4182-B64C-B8176D302801}"/>
              </a:ext>
            </a:extLst>
          </p:cNvPr>
          <p:cNvPicPr>
            <a:picLocks noChangeAspect="1"/>
          </p:cNvPicPr>
          <p:nvPr/>
        </p:nvPicPr>
        <p:blipFill>
          <a:blip r:embed="rId4"/>
          <a:stretch>
            <a:fillRect/>
          </a:stretch>
        </p:blipFill>
        <p:spPr>
          <a:xfrm>
            <a:off x="7050998" y="2000310"/>
            <a:ext cx="4340931" cy="4267200"/>
          </a:xfrm>
          <a:prstGeom prst="rect">
            <a:avLst/>
          </a:prstGeom>
        </p:spPr>
      </p:pic>
    </p:spTree>
    <p:extLst>
      <p:ext uri="{BB962C8B-B14F-4D97-AF65-F5344CB8AC3E}">
        <p14:creationId xmlns:p14="http://schemas.microsoft.com/office/powerpoint/2010/main" val="378701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EC3C195-A93E-45FD-8C5D-BB97C0F9C9DA}"/>
              </a:ext>
            </a:extLst>
          </p:cNvPr>
          <p:cNvPicPr>
            <a:picLocks noChangeAspect="1"/>
          </p:cNvPicPr>
          <p:nvPr/>
        </p:nvPicPr>
        <p:blipFill>
          <a:blip r:embed="rId2"/>
          <a:stretch>
            <a:fillRect/>
          </a:stretch>
        </p:blipFill>
        <p:spPr>
          <a:xfrm>
            <a:off x="2266173" y="1905000"/>
            <a:ext cx="3261523" cy="4419600"/>
          </a:xfrm>
          <a:prstGeom prst="rect">
            <a:avLst/>
          </a:prstGeom>
        </p:spPr>
      </p:pic>
      <p:pic>
        <p:nvPicPr>
          <p:cNvPr id="5" name="Image 4">
            <a:extLst>
              <a:ext uri="{FF2B5EF4-FFF2-40B4-BE49-F238E27FC236}">
                <a16:creationId xmlns:a16="http://schemas.microsoft.com/office/drawing/2014/main" id="{CBB42C74-F66B-406B-9074-B1DD17F4E8E5}"/>
              </a:ext>
            </a:extLst>
          </p:cNvPr>
          <p:cNvPicPr>
            <a:picLocks noChangeAspect="1"/>
          </p:cNvPicPr>
          <p:nvPr/>
        </p:nvPicPr>
        <p:blipFill>
          <a:blip r:embed="rId3"/>
          <a:stretch>
            <a:fillRect/>
          </a:stretch>
        </p:blipFill>
        <p:spPr>
          <a:xfrm>
            <a:off x="5637184" y="1900990"/>
            <a:ext cx="3443844" cy="4419599"/>
          </a:xfrm>
          <a:prstGeom prst="rect">
            <a:avLst/>
          </a:prstGeom>
        </p:spPr>
      </p:pic>
      <p:sp>
        <p:nvSpPr>
          <p:cNvPr id="6" name="ZoneTexte 5">
            <a:extLst>
              <a:ext uri="{FF2B5EF4-FFF2-40B4-BE49-F238E27FC236}">
                <a16:creationId xmlns:a16="http://schemas.microsoft.com/office/drawing/2014/main" id="{88EC001A-9A5C-4726-A087-1F8F590B8659}"/>
              </a:ext>
            </a:extLst>
          </p:cNvPr>
          <p:cNvSpPr txBox="1"/>
          <p:nvPr/>
        </p:nvSpPr>
        <p:spPr>
          <a:xfrm>
            <a:off x="152400" y="1258669"/>
            <a:ext cx="11672098" cy="646331"/>
          </a:xfrm>
          <a:prstGeom prst="rect">
            <a:avLst/>
          </a:prstGeom>
          <a:noFill/>
        </p:spPr>
        <p:txBody>
          <a:bodyPr wrap="square">
            <a:spAutoFit/>
          </a:bodyPr>
          <a:lstStyle/>
          <a:p>
            <a:pPr indent="-306070" algn="just">
              <a:spcAft>
                <a:spcPts val="900"/>
              </a:spcAft>
              <a:tabLst>
                <a:tab pos="457200" algn="l"/>
              </a:tabLst>
            </a:pPr>
            <a:r>
              <a:rPr lang="en-GB" sz="1800" b="1" dirty="0" err="1">
                <a:solidFill>
                  <a:schemeClr val="accent4">
                    <a:lumMod val="75000"/>
                  </a:schemeClr>
                </a:solidFill>
                <a:effectLst/>
                <a:latin typeface="Arial" panose="020B0604020202020204" pitchFamily="34" charset="0"/>
                <a:ea typeface="Yu Mincho" panose="02020400000000000000" pitchFamily="18" charset="-128"/>
                <a:cs typeface="Arial" panose="020B0604020202020204" pitchFamily="34" charset="0"/>
              </a:rPr>
              <a:t>CottonInfo</a:t>
            </a:r>
            <a:r>
              <a:rPr lang="en-GB" sz="1800" b="1" dirty="0">
                <a:solidFill>
                  <a:schemeClr val="accent4">
                    <a:lumMod val="75000"/>
                  </a:schemeClr>
                </a:solidFill>
                <a:effectLst/>
                <a:latin typeface="Arial" panose="020B0604020202020204" pitchFamily="34" charset="0"/>
                <a:ea typeface="Yu Mincho" panose="02020400000000000000" pitchFamily="18" charset="-128"/>
                <a:cs typeface="Arial" panose="020B0604020202020204" pitchFamily="34" charset="0"/>
              </a:rPr>
              <a:t>. 2020. </a:t>
            </a:r>
            <a:r>
              <a:rPr lang="en-GB" sz="1800" b="1" i="1" dirty="0">
                <a:solidFill>
                  <a:schemeClr val="accent4">
                    <a:lumMod val="75000"/>
                  </a:schemeClr>
                </a:solidFill>
                <a:effectLst/>
                <a:latin typeface="Arial" panose="020B0604020202020204" pitchFamily="34" charset="0"/>
                <a:ea typeface="Yu Mincho" panose="02020400000000000000" pitchFamily="18" charset="-128"/>
                <a:cs typeface="Arial" panose="020B0604020202020204" pitchFamily="34" charset="0"/>
              </a:rPr>
              <a:t>From endemics to exotics: Identifying cluster caterpillar, northern armyworm and fall armyworm </a:t>
            </a:r>
            <a:r>
              <a:rPr lang="en-GB" sz="1800" b="1" dirty="0">
                <a:solidFill>
                  <a:schemeClr val="accent4">
                    <a:lumMod val="75000"/>
                  </a:schemeClr>
                </a:solidFill>
                <a:effectLst/>
                <a:latin typeface="Arial" panose="020B0604020202020204" pitchFamily="34" charset="0"/>
                <a:ea typeface="Yu Mincho" panose="02020400000000000000" pitchFamily="18" charset="-128"/>
                <a:cs typeface="Arial" panose="020B0604020202020204" pitchFamily="34" charset="0"/>
              </a:rPr>
              <a:t>Australia,</a:t>
            </a:r>
            <a:r>
              <a:rPr lang="en-GB" sz="1800" b="1" dirty="0">
                <a:effectLst/>
                <a:latin typeface="Arial" panose="020B0604020202020204" pitchFamily="34" charset="0"/>
                <a:ea typeface="Yu Mincho" panose="02020400000000000000" pitchFamily="18" charset="-128"/>
                <a:cs typeface="Arial" panose="020B0604020202020204" pitchFamily="34" charset="0"/>
              </a:rPr>
              <a:t> </a:t>
            </a:r>
            <a:r>
              <a:rPr lang="en-GB" sz="1800" b="1" u="sng" dirty="0">
                <a:solidFill>
                  <a:srgbClr val="0563C1"/>
                </a:solidFill>
                <a:effectLst/>
                <a:latin typeface="Arial" panose="020B0604020202020204" pitchFamily="34" charset="0"/>
                <a:ea typeface="Yu Mincho" panose="02020400000000000000" pitchFamily="18" charset="-128"/>
                <a:cs typeface="Arial" panose="020B0604020202020204" pitchFamily="34" charset="0"/>
                <a:hlinkClick r:id="rId4"/>
              </a:rPr>
              <a:t>https://www.cottoninfo.com.au/sites/default/files/documents/ID_guide_sc2.pdf</a:t>
            </a:r>
            <a:endParaRPr lang="en-GB" sz="1800" b="1" dirty="0">
              <a:effectLst/>
              <a:latin typeface="Arial" panose="020B0604020202020204" pitchFamily="34" charset="0"/>
              <a:ea typeface="Times" panose="02020603050405020304" pitchFamily="18" charset="0"/>
              <a:cs typeface="Arial" panose="020B0604020202020204" pitchFamily="34" charset="0"/>
            </a:endParaRPr>
          </a:p>
        </p:txBody>
      </p:sp>
      <p:sp>
        <p:nvSpPr>
          <p:cNvPr id="7" name="Titre 2">
            <a:extLst>
              <a:ext uri="{FF2B5EF4-FFF2-40B4-BE49-F238E27FC236}">
                <a16:creationId xmlns:a16="http://schemas.microsoft.com/office/drawing/2014/main" id="{94D7DF3D-F09B-4CCE-A591-6269483E448B}"/>
              </a:ext>
            </a:extLst>
          </p:cNvPr>
          <p:cNvSpPr>
            <a:spLocks noGrp="1"/>
          </p:cNvSpPr>
          <p:nvPr>
            <p:ph type="title"/>
          </p:nvPr>
        </p:nvSpPr>
        <p:spPr>
          <a:xfrm>
            <a:off x="-10800" y="998560"/>
            <a:ext cx="7120246" cy="296840"/>
          </a:xfrm>
        </p:spPr>
        <p:txBody>
          <a:bodyPr/>
          <a:lstStyle/>
          <a:p>
            <a:r>
              <a:rPr lang="en-GB" sz="2000" b="1" dirty="0">
                <a:effectLst/>
                <a:latin typeface="Arial" panose="020B0604020202020204" pitchFamily="34" charset="0"/>
                <a:ea typeface="Times" panose="02020603050405020304" pitchFamily="18" charset="0"/>
                <a:cs typeface="Arial" panose="020B0604020202020204" pitchFamily="34" charset="0"/>
              </a:rPr>
              <a:t>FAW Identification</a:t>
            </a:r>
            <a:endParaRPr lang="en-GB" dirty="0"/>
          </a:p>
        </p:txBody>
      </p:sp>
    </p:spTree>
    <p:extLst>
      <p:ext uri="{BB962C8B-B14F-4D97-AF65-F5344CB8AC3E}">
        <p14:creationId xmlns:p14="http://schemas.microsoft.com/office/powerpoint/2010/main" val="21417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94C475-4C3B-4282-AB28-A69075D98158}"/>
              </a:ext>
            </a:extLst>
          </p:cNvPr>
          <p:cNvPicPr>
            <a:picLocks noChangeAspect="1"/>
          </p:cNvPicPr>
          <p:nvPr/>
        </p:nvPicPr>
        <p:blipFill>
          <a:blip r:embed="rId2"/>
          <a:stretch>
            <a:fillRect/>
          </a:stretch>
        </p:blipFill>
        <p:spPr>
          <a:xfrm>
            <a:off x="8426112" y="1455713"/>
            <a:ext cx="2533684" cy="3414399"/>
          </a:xfrm>
          <a:prstGeom prst="rect">
            <a:avLst/>
          </a:prstGeom>
        </p:spPr>
      </p:pic>
      <p:sp>
        <p:nvSpPr>
          <p:cNvPr id="7" name="ZoneTexte 6">
            <a:extLst>
              <a:ext uri="{FF2B5EF4-FFF2-40B4-BE49-F238E27FC236}">
                <a16:creationId xmlns:a16="http://schemas.microsoft.com/office/drawing/2014/main" id="{287A2005-D304-4ECA-AF4C-8892A9A7FBC4}"/>
              </a:ext>
            </a:extLst>
          </p:cNvPr>
          <p:cNvSpPr txBox="1"/>
          <p:nvPr/>
        </p:nvSpPr>
        <p:spPr>
          <a:xfrm>
            <a:off x="61974" y="1425714"/>
            <a:ext cx="8396226" cy="707886"/>
          </a:xfrm>
          <a:prstGeom prst="rect">
            <a:avLst/>
          </a:prstGeom>
          <a:noFill/>
        </p:spPr>
        <p:txBody>
          <a:bodyPr wrap="square">
            <a:spAutoFit/>
          </a:bodyPr>
          <a:lstStyle/>
          <a:p>
            <a:pPr marL="342900" indent="-342900" algn="l">
              <a:buFont typeface="Arial" panose="020B0604020202020204" pitchFamily="34" charset="0"/>
              <a:buChar char="•"/>
            </a:pPr>
            <a:r>
              <a:rPr lang="fr-FR" sz="2000" b="1" i="0" u="none" strike="noStrike" baseline="0" dirty="0">
                <a:solidFill>
                  <a:srgbClr val="00B050"/>
                </a:solidFill>
                <a:latin typeface="Arial" panose="020B0604020202020204" pitchFamily="34" charset="0"/>
                <a:cs typeface="Arial" panose="020B0604020202020204" pitchFamily="34" charset="0"/>
              </a:rPr>
              <a:t>EPPO Standard </a:t>
            </a:r>
            <a:r>
              <a:rPr lang="pl-PL" sz="2000" b="1" i="0" u="none" strike="noStrike" baseline="0" dirty="0">
                <a:solidFill>
                  <a:srgbClr val="00B050"/>
                </a:solidFill>
                <a:latin typeface="Arial" panose="020B0604020202020204" pitchFamily="34" charset="0"/>
                <a:cs typeface="Arial" panose="020B0604020202020204" pitchFamily="34" charset="0"/>
              </a:rPr>
              <a:t>PM 7/124 (1) </a:t>
            </a:r>
            <a:r>
              <a:rPr lang="pl-PL" sz="2000" b="1" i="1" u="none" strike="noStrike" baseline="0" dirty="0">
                <a:solidFill>
                  <a:srgbClr val="00B050"/>
                </a:solidFill>
                <a:latin typeface="Arial" panose="020B0604020202020204" pitchFamily="34" charset="0"/>
                <a:cs typeface="Arial" panose="020B0604020202020204" pitchFamily="34" charset="0"/>
              </a:rPr>
              <a:t>Spodoptera littoralis, Spodoptera litura, Spodoptera</a:t>
            </a:r>
            <a:r>
              <a:rPr lang="fr-FR" sz="2000" b="1" i="1" u="none" strike="noStrike" baseline="0" dirty="0">
                <a:solidFill>
                  <a:srgbClr val="00B050"/>
                </a:solidFill>
                <a:latin typeface="Arial" panose="020B0604020202020204" pitchFamily="34" charset="0"/>
                <a:cs typeface="Arial" panose="020B0604020202020204" pitchFamily="34" charset="0"/>
              </a:rPr>
              <a:t> </a:t>
            </a:r>
            <a:r>
              <a:rPr lang="en-GB" sz="2000" b="1" i="1" u="none" strike="noStrike" baseline="0" dirty="0" err="1">
                <a:solidFill>
                  <a:srgbClr val="00B050"/>
                </a:solidFill>
                <a:latin typeface="Arial" panose="020B0604020202020204" pitchFamily="34" charset="0"/>
                <a:cs typeface="Arial" panose="020B0604020202020204" pitchFamily="34" charset="0"/>
              </a:rPr>
              <a:t>frugiperda</a:t>
            </a:r>
            <a:r>
              <a:rPr lang="en-GB" sz="2000" b="1" i="1" u="none" strike="noStrike" baseline="0" dirty="0">
                <a:solidFill>
                  <a:srgbClr val="00B050"/>
                </a:solidFill>
                <a:latin typeface="Arial" panose="020B0604020202020204" pitchFamily="34" charset="0"/>
                <a:cs typeface="Arial" panose="020B0604020202020204" pitchFamily="34" charset="0"/>
              </a:rPr>
              <a:t>, Spodoptera </a:t>
            </a:r>
            <a:r>
              <a:rPr lang="en-GB" sz="2000" b="1" i="1" u="none" strike="noStrike" baseline="0" dirty="0" err="1">
                <a:solidFill>
                  <a:srgbClr val="00B050"/>
                </a:solidFill>
                <a:latin typeface="Arial" panose="020B0604020202020204" pitchFamily="34" charset="0"/>
                <a:cs typeface="Arial" panose="020B0604020202020204" pitchFamily="34" charset="0"/>
              </a:rPr>
              <a:t>eridania</a:t>
            </a:r>
            <a:endParaRPr lang="en-GB" sz="2000" b="1" i="1" dirty="0">
              <a:solidFill>
                <a:srgbClr val="00B050"/>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71FF81A0-650C-437C-818E-7E18785A2EBE}"/>
              </a:ext>
            </a:extLst>
          </p:cNvPr>
          <p:cNvSpPr txBox="1"/>
          <p:nvPr/>
        </p:nvSpPr>
        <p:spPr>
          <a:xfrm>
            <a:off x="38100" y="2286000"/>
            <a:ext cx="11353800" cy="830997"/>
          </a:xfrm>
          <a:prstGeom prst="rect">
            <a:avLst/>
          </a:prstGeom>
          <a:noFill/>
        </p:spPr>
        <p:txBody>
          <a:bodyPr wrap="square">
            <a:spAutoFit/>
          </a:bodyPr>
          <a:lstStyle/>
          <a:p>
            <a:pPr marL="342900" indent="-342900" algn="l">
              <a:buFont typeface="Arial" panose="020B0604020202020204" pitchFamily="34" charset="0"/>
              <a:buChar char="•"/>
            </a:pPr>
            <a:r>
              <a:rPr lang="en-GB" sz="2400" b="1" i="0" u="none" strike="noStrike" baseline="0" dirty="0">
                <a:solidFill>
                  <a:schemeClr val="accent6"/>
                </a:solidFill>
                <a:latin typeface="Klavika-Light"/>
              </a:rPr>
              <a:t>ISPM 27 </a:t>
            </a:r>
            <a:r>
              <a:rPr lang="en-GB" sz="2400" b="1" i="1" u="none" strike="noStrike" baseline="0" dirty="0">
                <a:solidFill>
                  <a:schemeClr val="accent6"/>
                </a:solidFill>
                <a:latin typeface="Klavika-LightItalic"/>
              </a:rPr>
              <a:t>Diagnostic protocols for regulated pests</a:t>
            </a:r>
          </a:p>
          <a:p>
            <a:pPr algn="l"/>
            <a:r>
              <a:rPr lang="en-GB" b="1" i="1" dirty="0">
                <a:solidFill>
                  <a:schemeClr val="accent6"/>
                </a:solidFill>
                <a:latin typeface="Klavika-LightItalic"/>
              </a:rPr>
              <a:t>     </a:t>
            </a:r>
            <a:r>
              <a:rPr lang="en-GB" sz="2400" u="none" strike="noStrike" baseline="0" dirty="0">
                <a:latin typeface="Klavika-LightItalic"/>
              </a:rPr>
              <a:t>(no specific Annex for FAW – in IPPC work programme)</a:t>
            </a:r>
          </a:p>
        </p:txBody>
      </p:sp>
      <p:sp>
        <p:nvSpPr>
          <p:cNvPr id="9" name="Titre 2">
            <a:extLst>
              <a:ext uri="{FF2B5EF4-FFF2-40B4-BE49-F238E27FC236}">
                <a16:creationId xmlns:a16="http://schemas.microsoft.com/office/drawing/2014/main" id="{4C99A6A0-E89E-460D-BC40-66912B64A50F}"/>
              </a:ext>
            </a:extLst>
          </p:cNvPr>
          <p:cNvSpPr>
            <a:spLocks noGrp="1"/>
          </p:cNvSpPr>
          <p:nvPr>
            <p:ph type="title"/>
          </p:nvPr>
        </p:nvSpPr>
        <p:spPr>
          <a:xfrm>
            <a:off x="-228600" y="998560"/>
            <a:ext cx="7120246" cy="296840"/>
          </a:xfrm>
        </p:spPr>
        <p:txBody>
          <a:bodyPr/>
          <a:lstStyle/>
          <a:p>
            <a:r>
              <a:rPr lang="en-GB" sz="2000" b="1" dirty="0">
                <a:effectLst/>
                <a:latin typeface="Arial" panose="020B0604020202020204" pitchFamily="34" charset="0"/>
                <a:ea typeface="Times" panose="02020603050405020304" pitchFamily="18" charset="0"/>
                <a:cs typeface="Arial" panose="020B0604020202020204" pitchFamily="34" charset="0"/>
              </a:rPr>
              <a:t>FAW Diagnostics</a:t>
            </a:r>
            <a:endParaRPr lang="en-GB" dirty="0"/>
          </a:p>
        </p:txBody>
      </p:sp>
      <p:pic>
        <p:nvPicPr>
          <p:cNvPr id="10" name="Image 9">
            <a:extLst>
              <a:ext uri="{FF2B5EF4-FFF2-40B4-BE49-F238E27FC236}">
                <a16:creationId xmlns:a16="http://schemas.microsoft.com/office/drawing/2014/main" id="{AE9F4624-6B81-4765-8CBF-9AC231FC436B}"/>
              </a:ext>
            </a:extLst>
          </p:cNvPr>
          <p:cNvPicPr>
            <a:picLocks noChangeAspect="1"/>
          </p:cNvPicPr>
          <p:nvPr/>
        </p:nvPicPr>
        <p:blipFill>
          <a:blip r:embed="rId3"/>
          <a:stretch>
            <a:fillRect/>
          </a:stretch>
        </p:blipFill>
        <p:spPr>
          <a:xfrm>
            <a:off x="9348769" y="3317511"/>
            <a:ext cx="2233631" cy="2854689"/>
          </a:xfrm>
          <a:prstGeom prst="rect">
            <a:avLst/>
          </a:prstGeom>
          <a:effectLst>
            <a:outerShdw blurRad="279400" dist="38100" dir="8100000" sx="106000" sy="106000" algn="tr" rotWithShape="0">
              <a:prstClr val="black">
                <a:alpha val="41000"/>
              </a:prstClr>
            </a:outerShdw>
          </a:effectLst>
        </p:spPr>
      </p:pic>
      <p:pic>
        <p:nvPicPr>
          <p:cNvPr id="11" name="Picture 2">
            <a:extLst>
              <a:ext uri="{FF2B5EF4-FFF2-40B4-BE49-F238E27FC236}">
                <a16:creationId xmlns:a16="http://schemas.microsoft.com/office/drawing/2014/main" id="{00B22E89-5696-4CF1-A652-DE93CC342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0900" y="2959763"/>
            <a:ext cx="11430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39A94408-178B-43C6-971F-A2C90C7297CD}"/>
              </a:ext>
            </a:extLst>
          </p:cNvPr>
          <p:cNvPicPr>
            <a:picLocks noChangeAspect="1"/>
          </p:cNvPicPr>
          <p:nvPr/>
        </p:nvPicPr>
        <p:blipFill>
          <a:blip r:embed="rId5"/>
          <a:stretch>
            <a:fillRect/>
          </a:stretch>
        </p:blipFill>
        <p:spPr>
          <a:xfrm>
            <a:off x="4305300" y="4294114"/>
            <a:ext cx="2743243" cy="1420886"/>
          </a:xfrm>
          <a:prstGeom prst="rect">
            <a:avLst/>
          </a:prstGeom>
        </p:spPr>
      </p:pic>
      <p:pic>
        <p:nvPicPr>
          <p:cNvPr id="13" name="Image 12">
            <a:extLst>
              <a:ext uri="{FF2B5EF4-FFF2-40B4-BE49-F238E27FC236}">
                <a16:creationId xmlns:a16="http://schemas.microsoft.com/office/drawing/2014/main" id="{A811E0F5-8464-4C4E-8A44-5EAF356A9559}"/>
              </a:ext>
            </a:extLst>
          </p:cNvPr>
          <p:cNvPicPr>
            <a:picLocks noChangeAspect="1"/>
          </p:cNvPicPr>
          <p:nvPr/>
        </p:nvPicPr>
        <p:blipFill>
          <a:blip r:embed="rId6"/>
          <a:stretch>
            <a:fillRect/>
          </a:stretch>
        </p:blipFill>
        <p:spPr>
          <a:xfrm>
            <a:off x="990600" y="4191000"/>
            <a:ext cx="3314700" cy="1678598"/>
          </a:xfrm>
          <a:prstGeom prst="rect">
            <a:avLst/>
          </a:prstGeom>
        </p:spPr>
      </p:pic>
      <p:sp>
        <p:nvSpPr>
          <p:cNvPr id="14" name="ZoneTexte 13">
            <a:extLst>
              <a:ext uri="{FF2B5EF4-FFF2-40B4-BE49-F238E27FC236}">
                <a16:creationId xmlns:a16="http://schemas.microsoft.com/office/drawing/2014/main" id="{77190E46-3C81-429A-8135-877A6CBC9A70}"/>
              </a:ext>
            </a:extLst>
          </p:cNvPr>
          <p:cNvSpPr txBox="1"/>
          <p:nvPr/>
        </p:nvSpPr>
        <p:spPr>
          <a:xfrm>
            <a:off x="61003" y="3334720"/>
            <a:ext cx="9689429" cy="461665"/>
          </a:xfrm>
          <a:prstGeom prst="rect">
            <a:avLst/>
          </a:prstGeom>
          <a:noFill/>
        </p:spPr>
        <p:txBody>
          <a:bodyPr wrap="square">
            <a:spAutoFit/>
          </a:bodyPr>
          <a:lstStyle/>
          <a:p>
            <a:pPr marL="342900" indent="-342900" algn="l">
              <a:buFont typeface="Arial" panose="020B0604020202020204" pitchFamily="34" charset="0"/>
              <a:buChar char="•"/>
            </a:pPr>
            <a:r>
              <a:rPr lang="en-GB" sz="2400" b="1" i="0" u="none" strike="noStrike" baseline="0" dirty="0">
                <a:solidFill>
                  <a:schemeClr val="accent6"/>
                </a:solidFill>
                <a:latin typeface="Klavika-Light"/>
              </a:rPr>
              <a:t>IPPC </a:t>
            </a:r>
            <a:r>
              <a:rPr lang="en-GB" sz="2400" b="1" i="1" u="none" strike="noStrike" baseline="0" dirty="0">
                <a:solidFill>
                  <a:schemeClr val="accent6"/>
                </a:solidFill>
                <a:latin typeface="Klavika-LightItalic"/>
              </a:rPr>
              <a:t>Guide to delivering phytosanitary diagnostic services</a:t>
            </a:r>
            <a:endParaRPr lang="en-GB" b="1" dirty="0">
              <a:solidFill>
                <a:schemeClr val="accent6"/>
              </a:solidFill>
            </a:endParaRPr>
          </a:p>
        </p:txBody>
      </p:sp>
    </p:spTree>
    <p:extLst>
      <p:ext uri="{BB962C8B-B14F-4D97-AF65-F5344CB8AC3E}">
        <p14:creationId xmlns:p14="http://schemas.microsoft.com/office/powerpoint/2010/main" val="189370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2">
            <a:extLst>
              <a:ext uri="{FF2B5EF4-FFF2-40B4-BE49-F238E27FC236}">
                <a16:creationId xmlns:a16="http://schemas.microsoft.com/office/drawing/2014/main" id="{4C99A6A0-E89E-460D-BC40-66912B64A50F}"/>
              </a:ext>
            </a:extLst>
          </p:cNvPr>
          <p:cNvSpPr>
            <a:spLocks noGrp="1"/>
          </p:cNvSpPr>
          <p:nvPr>
            <p:ph type="title"/>
          </p:nvPr>
        </p:nvSpPr>
        <p:spPr>
          <a:xfrm>
            <a:off x="-228600" y="990600"/>
            <a:ext cx="9296400" cy="45719"/>
          </a:xfrm>
        </p:spPr>
        <p:txBody>
          <a:bodyPr/>
          <a:lstStyle/>
          <a:p>
            <a:r>
              <a:rPr lang="en-GB" sz="2000" b="1" dirty="0">
                <a:effectLst/>
                <a:latin typeface="Arial" panose="020B0604020202020204" pitchFamily="34" charset="0"/>
                <a:ea typeface="Times" panose="02020603050405020304" pitchFamily="18" charset="0"/>
                <a:cs typeface="Arial" panose="020B0604020202020204" pitchFamily="34" charset="0"/>
              </a:rPr>
              <a:t>FAW Diagnostics – Molecular identification</a:t>
            </a:r>
            <a:endParaRPr lang="en-GB" dirty="0"/>
          </a:p>
        </p:txBody>
      </p:sp>
      <p:sp>
        <p:nvSpPr>
          <p:cNvPr id="13" name="ZoneTexte 12">
            <a:extLst>
              <a:ext uri="{FF2B5EF4-FFF2-40B4-BE49-F238E27FC236}">
                <a16:creationId xmlns:a16="http://schemas.microsoft.com/office/drawing/2014/main" id="{B2E6F660-BCE0-49E1-AF18-412B44E7790D}"/>
              </a:ext>
            </a:extLst>
          </p:cNvPr>
          <p:cNvSpPr txBox="1"/>
          <p:nvPr/>
        </p:nvSpPr>
        <p:spPr>
          <a:xfrm>
            <a:off x="139482" y="1676400"/>
            <a:ext cx="11747718" cy="4093428"/>
          </a:xfrm>
          <a:prstGeom prst="rect">
            <a:avLst/>
          </a:prstGeom>
          <a:noFill/>
        </p:spPr>
        <p:txBody>
          <a:bodyPr wrap="square">
            <a:spAutoFit/>
          </a:bodyPr>
          <a:lstStyle/>
          <a:p>
            <a:pPr marL="342900" indent="-342900" algn="l">
              <a:buFont typeface="Arial" panose="020B0604020202020204" pitchFamily="34" charset="0"/>
              <a:buChar char="•"/>
            </a:pPr>
            <a:r>
              <a:rPr lang="en-GB" sz="2000" b="0" i="0" u="none" strike="noStrike" baseline="0" dirty="0">
                <a:latin typeface="Arial" panose="020B0604020202020204" pitchFamily="34" charset="0"/>
                <a:cs typeface="Arial" panose="020B0604020202020204" pitchFamily="34" charset="0"/>
              </a:rPr>
              <a:t>Molecular identification can be relatively time-consuming, especially if a DNA-sequencing facility and service providers are not readily accessible. </a:t>
            </a:r>
          </a:p>
          <a:p>
            <a:pPr marL="342900" indent="-342900" algn="l">
              <a:buFont typeface="Arial" panose="020B0604020202020204" pitchFamily="34" charset="0"/>
              <a:buChar char="•"/>
            </a:pPr>
            <a:endParaRPr lang="en-GB" sz="2000" b="0" i="0" u="none" strike="noStrike" baseline="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000" b="0" i="0" u="none" strike="noStrike" baseline="0" dirty="0">
                <a:latin typeface="Arial" panose="020B0604020202020204" pitchFamily="34" charset="0"/>
                <a:cs typeface="Arial" panose="020B0604020202020204" pitchFamily="34" charset="0"/>
              </a:rPr>
              <a:t>Well established molecular tests are available:  </a:t>
            </a:r>
          </a:p>
          <a:p>
            <a:pPr marL="342900" indent="-342900" algn="l">
              <a:buFont typeface="Arial" panose="020B0604020202020204" pitchFamily="34" charset="0"/>
              <a:buChar char="•"/>
            </a:pPr>
            <a:endParaRPr lang="en-GB" sz="2000" b="0" i="0" u="none" strike="noStrike" baseline="0" dirty="0">
              <a:latin typeface="Arial" panose="020B0604020202020204" pitchFamily="34" charset="0"/>
              <a:cs typeface="Arial" panose="020B0604020202020204" pitchFamily="34" charset="0"/>
            </a:endParaRPr>
          </a:p>
          <a:p>
            <a:pPr marL="1414462" indent="-342900">
              <a:buFont typeface="Wingdings" panose="05000000000000000000" pitchFamily="2" charset="2"/>
              <a:buChar char="ü"/>
            </a:pPr>
            <a:r>
              <a:rPr lang="en-GB" sz="2000" dirty="0">
                <a:latin typeface="Arial" panose="020B0604020202020204" pitchFamily="34" charset="0"/>
                <a:cs typeface="Arial" panose="020B0604020202020204" pitchFamily="34" charset="0"/>
              </a:rPr>
              <a:t>Four simplex real-time PCR test that can be combined into a single method based on TaqMan chemistry (Van De </a:t>
            </a:r>
            <a:r>
              <a:rPr lang="en-GB" sz="2000" dirty="0" err="1">
                <a:latin typeface="Arial" panose="020B0604020202020204" pitchFamily="34" charset="0"/>
                <a:cs typeface="Arial" panose="020B0604020202020204" pitchFamily="34" charset="0"/>
              </a:rPr>
              <a:t>Vossenberg</a:t>
            </a:r>
            <a:r>
              <a:rPr lang="en-GB" sz="2000" dirty="0">
                <a:latin typeface="Arial" panose="020B0604020202020204" pitchFamily="34" charset="0"/>
                <a:cs typeface="Arial" panose="020B0604020202020204" pitchFamily="34" charset="0"/>
              </a:rPr>
              <a:t> and Van Der Straten, 2014);</a:t>
            </a:r>
          </a:p>
          <a:p>
            <a:pPr marL="1414462" indent="-342900">
              <a:buFont typeface="Wingdings" panose="05000000000000000000" pitchFamily="2" charset="2"/>
              <a:buChar char="ü"/>
            </a:pPr>
            <a:endParaRPr lang="en-GB" sz="2000" dirty="0">
              <a:latin typeface="Arial" panose="020B0604020202020204" pitchFamily="34" charset="0"/>
              <a:cs typeface="Arial" panose="020B0604020202020204" pitchFamily="34" charset="0"/>
            </a:endParaRPr>
          </a:p>
          <a:p>
            <a:pPr marL="1414462" indent="-342900">
              <a:buFont typeface="Wingdings" panose="05000000000000000000" pitchFamily="2" charset="2"/>
              <a:buChar char="ü"/>
            </a:pPr>
            <a:r>
              <a:rPr lang="en-GB" sz="2000" dirty="0">
                <a:latin typeface="Arial" panose="020B0604020202020204" pitchFamily="34" charset="0"/>
                <a:cs typeface="Arial" panose="020B0604020202020204" pitchFamily="34" charset="0"/>
              </a:rPr>
              <a:t>Partial mitochondrial DNA cytochrome c oxidase subunit I (</a:t>
            </a:r>
            <a:r>
              <a:rPr lang="en-GB" sz="2000" i="1" dirty="0" err="1">
                <a:latin typeface="Arial" panose="020B0604020202020204" pitchFamily="34" charset="0"/>
                <a:cs typeface="Arial" panose="020B0604020202020204" pitchFamily="34" charset="0"/>
              </a:rPr>
              <a:t>mtCOI</a:t>
            </a:r>
            <a:r>
              <a:rPr lang="en-GB" sz="2000" dirty="0">
                <a:latin typeface="Arial" panose="020B0604020202020204" pitchFamily="34" charset="0"/>
                <a:cs typeface="Arial" panose="020B0604020202020204" pitchFamily="34" charset="0"/>
              </a:rPr>
              <a:t>) gene (allowing the differentiation of “rice” and “corn” host preference);</a:t>
            </a:r>
          </a:p>
          <a:p>
            <a:pPr marL="1414462" indent="-342900" algn="l">
              <a:buFont typeface="Wingdings" panose="05000000000000000000" pitchFamily="2" charset="2"/>
              <a:buChar char="ü"/>
            </a:pPr>
            <a:endParaRPr lang="en-GB" sz="2000" b="0" i="0" u="none" strike="noStrike" baseline="0" dirty="0">
              <a:latin typeface="Arial" panose="020B0604020202020204" pitchFamily="34" charset="0"/>
              <a:cs typeface="Arial" panose="020B0604020202020204" pitchFamily="34" charset="0"/>
            </a:endParaRPr>
          </a:p>
          <a:p>
            <a:pPr marL="1414462" indent="-342900" algn="l">
              <a:buFont typeface="Wingdings" panose="05000000000000000000" pitchFamily="2" charset="2"/>
              <a:buChar char="ü"/>
            </a:pPr>
            <a:r>
              <a:rPr lang="en-GB" sz="2000" b="0" i="0" u="none" strike="noStrike" baseline="0" dirty="0">
                <a:latin typeface="Arial" panose="020B0604020202020204" pitchFamily="34" charset="0"/>
                <a:cs typeface="Arial" panose="020B0604020202020204" pitchFamily="34" charset="0"/>
              </a:rPr>
              <a:t>LAMP</a:t>
            </a:r>
            <a:r>
              <a:rPr lang="en-GB" sz="2000" dirty="0">
                <a:latin typeface="Arial" panose="020B0604020202020204" pitchFamily="34" charset="0"/>
                <a:cs typeface="Arial" panose="020B0604020202020204" pitchFamily="34" charset="0"/>
              </a:rPr>
              <a:t> </a:t>
            </a:r>
            <a:r>
              <a:rPr lang="en-GB" sz="2000" b="0" i="0" u="none" strike="noStrike" baseline="0" dirty="0">
                <a:latin typeface="Arial" panose="020B0604020202020204" pitchFamily="34" charset="0"/>
                <a:cs typeface="Arial" panose="020B0604020202020204" pitchFamily="34" charset="0"/>
              </a:rPr>
              <a:t>tests have been developed in South Korea (Kim </a:t>
            </a:r>
            <a:r>
              <a:rPr lang="en-GB" sz="2000" b="0" i="1" u="none" strike="noStrike" baseline="0" dirty="0">
                <a:latin typeface="Arial" panose="020B0604020202020204" pitchFamily="34" charset="0"/>
                <a:cs typeface="Arial" panose="020B0604020202020204" pitchFamily="34" charset="0"/>
              </a:rPr>
              <a:t>et al.</a:t>
            </a:r>
            <a:r>
              <a:rPr lang="en-GB" sz="2000" b="0" i="0" u="none" strike="noStrike" baseline="0" dirty="0">
                <a:latin typeface="Arial" panose="020B0604020202020204" pitchFamily="34" charset="0"/>
                <a:cs typeface="Arial" panose="020B0604020202020204" pitchFamily="34" charset="0"/>
              </a:rPr>
              <a:t>, 2020) and Australia (Australian Government, 2020).</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08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p:nvPr>
        </p:nvSpPr>
        <p:spPr/>
        <p:txBody>
          <a:bodyPr/>
          <a:lstStyle/>
          <a:p>
            <a:pPr algn="ctr">
              <a:defRPr/>
            </a:pPr>
            <a:r>
              <a:rPr lang="it-IT" dirty="0" err="1"/>
              <a:t>Thank</a:t>
            </a:r>
            <a:r>
              <a:rPr lang="it-IT" dirty="0"/>
              <a:t> </a:t>
            </a:r>
            <a:r>
              <a:rPr lang="it-IT" dirty="0" err="1"/>
              <a:t>you</a:t>
            </a:r>
            <a:endParaRPr lang="it-IT" dirty="0"/>
          </a:p>
        </p:txBody>
      </p:sp>
      <p:sp>
        <p:nvSpPr>
          <p:cNvPr id="3" name="Rectangle 2">
            <a:extLst>
              <a:ext uri="{FF2B5EF4-FFF2-40B4-BE49-F238E27FC236}">
                <a16:creationId xmlns:a16="http://schemas.microsoft.com/office/drawing/2014/main" id="{A5343FCF-8DD9-BC48-8DE5-A30633EF8F93}"/>
              </a:ext>
            </a:extLst>
          </p:cNvPr>
          <p:cNvSpPr/>
          <p:nvPr/>
        </p:nvSpPr>
        <p:spPr>
          <a:xfrm>
            <a:off x="4800600" y="4114800"/>
            <a:ext cx="6324600" cy="2308324"/>
          </a:xfrm>
          <a:prstGeom prst="rect">
            <a:avLst/>
          </a:prstGeom>
        </p:spPr>
        <p:txBody>
          <a:bodyPr wrap="square">
            <a:spAutoFit/>
          </a:bodyPr>
          <a:lstStyle/>
          <a:p>
            <a:r>
              <a:rPr lang="fr-FR" altLang="en-US" sz="1600" b="1" dirty="0">
                <a:solidFill>
                  <a:schemeClr val="bg1"/>
                </a:solidFill>
                <a:ea typeface="Arial Unicode MS" panose="020B0604020202020204" pitchFamily="34" charset="-128"/>
                <a:cs typeface="Arial" panose="020B0604020202020204" pitchFamily="34" charset="0"/>
              </a:rPr>
              <a:t>Valerio Lucchesi</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Scientific </a:t>
            </a:r>
            <a:r>
              <a:rPr lang="fr-FR" altLang="en-US" sz="1600" dirty="0" err="1">
                <a:solidFill>
                  <a:schemeClr val="bg1"/>
                </a:solidFill>
                <a:ea typeface="Arial Unicode MS" panose="020B0604020202020204" pitchFamily="34" charset="-128"/>
                <a:cs typeface="Arial" panose="020B0604020202020204" pitchFamily="34" charset="0"/>
              </a:rPr>
              <a:t>Officer</a:t>
            </a:r>
            <a:r>
              <a:rPr lang="fr-FR" altLang="en-US" sz="1600" dirty="0">
                <a:solidFill>
                  <a:schemeClr val="bg1"/>
                </a:solidFill>
                <a:ea typeface="Arial Unicode MS" panose="020B0604020202020204" pitchFamily="34" charset="-128"/>
                <a:cs typeface="Arial" panose="020B0604020202020204" pitchFamily="34" charset="0"/>
              </a:rPr>
              <a:t> / Adjoint Scientifique</a:t>
            </a:r>
          </a:p>
          <a:p>
            <a:endParaRPr lang="fr-FR" altLang="en-US" sz="1600" dirty="0">
              <a:solidFill>
                <a:schemeClr val="bg1"/>
              </a:solidFill>
              <a:ea typeface="Arial Unicode MS" panose="020B0604020202020204" pitchFamily="34" charset="-128"/>
              <a:cs typeface="Arial" panose="020B0604020202020204" pitchFamily="34" charset="0"/>
            </a:endParaRPr>
          </a:p>
          <a:p>
            <a:r>
              <a:rPr lang="fr-FR" altLang="en-US" sz="1600" b="1" dirty="0" err="1">
                <a:solidFill>
                  <a:schemeClr val="bg1"/>
                </a:solidFill>
                <a:ea typeface="Arial Unicode MS" panose="020B0604020202020204" pitchFamily="34" charset="-128"/>
                <a:cs typeface="Arial" panose="020B0604020202020204" pitchFamily="34" charset="0"/>
              </a:rPr>
              <a:t>European</a:t>
            </a:r>
            <a:r>
              <a:rPr lang="fr-FR" altLang="en-US" sz="1600" b="1" dirty="0">
                <a:solidFill>
                  <a:schemeClr val="bg1"/>
                </a:solidFill>
                <a:ea typeface="Arial Unicode MS" panose="020B0604020202020204" pitchFamily="34" charset="-128"/>
                <a:cs typeface="Arial" panose="020B0604020202020204" pitchFamily="34" charset="0"/>
              </a:rPr>
              <a:t> and </a:t>
            </a:r>
            <a:r>
              <a:rPr lang="fr-FR" altLang="en-US" sz="1600" b="1" dirty="0" err="1">
                <a:solidFill>
                  <a:schemeClr val="bg1"/>
                </a:solidFill>
                <a:ea typeface="Arial Unicode MS" panose="020B0604020202020204" pitchFamily="34" charset="-128"/>
                <a:cs typeface="Arial" panose="020B0604020202020204" pitchFamily="34" charset="0"/>
              </a:rPr>
              <a:t>Mediterranean</a:t>
            </a:r>
            <a:r>
              <a:rPr lang="fr-FR" altLang="en-US" sz="1600" b="1" dirty="0">
                <a:solidFill>
                  <a:schemeClr val="bg1"/>
                </a:solidFill>
                <a:ea typeface="Arial Unicode MS" panose="020B0604020202020204" pitchFamily="34" charset="-128"/>
                <a:cs typeface="Arial" panose="020B0604020202020204" pitchFamily="34" charset="0"/>
              </a:rPr>
              <a:t> Plant Protection </a:t>
            </a:r>
            <a:r>
              <a:rPr lang="fr-FR" altLang="en-US" sz="1600" b="1" dirty="0" err="1">
                <a:solidFill>
                  <a:schemeClr val="bg1"/>
                </a:solidFill>
                <a:ea typeface="Arial Unicode MS" panose="020B0604020202020204" pitchFamily="34" charset="-128"/>
                <a:cs typeface="Arial" panose="020B0604020202020204" pitchFamily="34" charset="0"/>
              </a:rPr>
              <a:t>Organization</a:t>
            </a:r>
            <a:r>
              <a:rPr lang="fr-FR" altLang="en-US" sz="1600" b="1" dirty="0">
                <a:solidFill>
                  <a:schemeClr val="bg1"/>
                </a:solidFill>
                <a:ea typeface="Arial Unicode MS" panose="020B0604020202020204" pitchFamily="34" charset="-128"/>
                <a:cs typeface="Arial" panose="020B0604020202020204" pitchFamily="34" charset="0"/>
              </a:rPr>
              <a:t> (EPPO/OEPP)</a:t>
            </a:r>
          </a:p>
          <a:p>
            <a:endParaRPr lang="fr-FR" altLang="en-US" sz="1600" dirty="0">
              <a:solidFill>
                <a:schemeClr val="bg1"/>
              </a:solidFill>
              <a:ea typeface="Arial Unicode MS" panose="020B0604020202020204" pitchFamily="34" charset="-128"/>
              <a:cs typeface="Arial" panose="020B0604020202020204" pitchFamily="34" charset="0"/>
            </a:endParaRPr>
          </a:p>
          <a:p>
            <a:r>
              <a:rPr lang="fr-FR" altLang="en-US" sz="1600" dirty="0">
                <a:solidFill>
                  <a:schemeClr val="bg1"/>
                </a:solidFill>
                <a:ea typeface="Arial Unicode MS" panose="020B0604020202020204" pitchFamily="34" charset="-128"/>
                <a:cs typeface="Arial" panose="020B0604020202020204" pitchFamily="34" charset="0"/>
              </a:rPr>
              <a:t>21 boulevard Richard Lenoir 75011 PARIS FRANCE</a:t>
            </a:r>
          </a:p>
          <a:p>
            <a:r>
              <a:rPr lang="fr-FR" altLang="en-US" sz="1600" dirty="0">
                <a:solidFill>
                  <a:schemeClr val="bg1"/>
                </a:solidFill>
                <a:ea typeface="Arial Unicode MS" panose="020B0604020202020204" pitchFamily="34" charset="-128"/>
                <a:cs typeface="Arial" panose="020B0604020202020204" pitchFamily="34" charset="0"/>
              </a:rPr>
              <a:t>Tel: + 33 (0) 1 45 20 77 94 / + 33 (0) 1 84 79 07 53 (direct)  </a:t>
            </a:r>
          </a:p>
          <a:p>
            <a:r>
              <a:rPr lang="fr-FR" altLang="en-US" sz="1600" dirty="0">
                <a:solidFill>
                  <a:schemeClr val="bg1"/>
                </a:solidFill>
                <a:ea typeface="Arial Unicode MS" panose="020B0604020202020204" pitchFamily="34" charset="-128"/>
                <a:cs typeface="Arial" panose="020B0604020202020204" pitchFamily="34" charset="0"/>
              </a:rPr>
              <a:t>Email lucchesi@eppo.int – Web www.eppo.int – Twitter @EPPOnews </a:t>
            </a:r>
          </a:p>
        </p:txBody>
      </p:sp>
      <p:pic>
        <p:nvPicPr>
          <p:cNvPr id="4" name="Picture 2">
            <a:extLst>
              <a:ext uri="{FF2B5EF4-FFF2-40B4-BE49-F238E27FC236}">
                <a16:creationId xmlns:a16="http://schemas.microsoft.com/office/drawing/2014/main" id="{F68B7549-1385-4487-8B6D-60B28CBC2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229100"/>
            <a:ext cx="11430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04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84526E0-5F33-284D-8013-D1D7B10E733D}"/>
              </a:ext>
            </a:extLst>
          </p:cNvPr>
          <p:cNvSpPr>
            <a:spLocks noGrp="1"/>
          </p:cNvSpPr>
          <p:nvPr>
            <p:ph type="subTitle" idx="1"/>
          </p:nvPr>
        </p:nvSpPr>
        <p:spPr>
          <a:xfrm>
            <a:off x="-228600" y="1455760"/>
            <a:ext cx="8305800" cy="4176457"/>
          </a:xfrm>
        </p:spPr>
        <p:txBody>
          <a:bodyPr/>
          <a:lstStyle/>
          <a:p>
            <a:endParaRPr lang="en-GB" sz="2200" b="1" dirty="0">
              <a:solidFill>
                <a:srgbClr val="00825F"/>
              </a:solidFill>
              <a:latin typeface="Arial" panose="020B0604020202020204" pitchFamily="34" charset="0"/>
              <a:ea typeface="MS Mincho" panose="02020609040205080304" pitchFamily="49" charset="-128"/>
              <a:cs typeface="Arial" panose="020B0604020202020204" pitchFamily="34" charset="0"/>
            </a:endParaRPr>
          </a:p>
          <a:p>
            <a:r>
              <a:rPr lang="en-GB" sz="2200" b="1" dirty="0">
                <a:solidFill>
                  <a:schemeClr val="accent6">
                    <a:lumMod val="50000"/>
                  </a:schemeClr>
                </a:solidFill>
                <a:latin typeface="Arial" panose="020B0604020202020204" pitchFamily="34" charset="0"/>
                <a:ea typeface="MS Mincho" panose="02020609040205080304" pitchFamily="49" charset="-128"/>
                <a:cs typeface="Arial" panose="020B0604020202020204" pitchFamily="34" charset="0"/>
              </a:rPr>
              <a:t>ISPM 5 </a:t>
            </a:r>
            <a:r>
              <a:rPr lang="en-GB" sz="2200" b="1" i="1" dirty="0">
                <a:solidFill>
                  <a:schemeClr val="accent6">
                    <a:lumMod val="50000"/>
                  </a:schemeClr>
                </a:solidFill>
                <a:latin typeface="Arial" panose="020B0604020202020204" pitchFamily="34" charset="0"/>
                <a:ea typeface="MS Mincho" panose="02020609040205080304" pitchFamily="49" charset="-128"/>
                <a:cs typeface="Arial" panose="020B0604020202020204" pitchFamily="34" charset="0"/>
              </a:rPr>
              <a:t>Glossary of phytosanitary terms</a:t>
            </a:r>
          </a:p>
          <a:p>
            <a:endParaRPr lang="en-GB" dirty="0">
              <a:effectLst/>
              <a:latin typeface="Arial" panose="020B0604020202020204" pitchFamily="34" charset="0"/>
              <a:ea typeface="MS Mincho" panose="02020609040205080304" pitchFamily="49" charset="-128"/>
              <a:cs typeface="Arial" panose="020B0604020202020204" pitchFamily="34" charset="0"/>
            </a:endParaRPr>
          </a:p>
          <a:p>
            <a:r>
              <a:rPr lang="en-GB" b="1" dirty="0">
                <a:effectLst/>
                <a:latin typeface="Arial" panose="020B0604020202020204" pitchFamily="34" charset="0"/>
                <a:ea typeface="MS Mincho" panose="02020609040205080304" pitchFamily="49" charset="-128"/>
                <a:cs typeface="Arial" panose="020B0604020202020204" pitchFamily="34" charset="0"/>
              </a:rPr>
              <a:t>Inspection</a:t>
            </a:r>
            <a:r>
              <a:rPr lang="en-GB" dirty="0">
                <a:effectLst/>
                <a:latin typeface="Arial" panose="020B0604020202020204" pitchFamily="34" charset="0"/>
                <a:ea typeface="MS Mincho" panose="02020609040205080304" pitchFamily="49" charset="-128"/>
                <a:cs typeface="Arial" panose="020B0604020202020204" pitchFamily="34" charset="0"/>
              </a:rPr>
              <a:t> </a:t>
            </a:r>
            <a:r>
              <a:rPr lang="en-GB" b="1" dirty="0">
                <a:effectLst/>
                <a:latin typeface="Arial" panose="020B0604020202020204" pitchFamily="34" charset="0"/>
                <a:ea typeface="MS Mincho" panose="02020609040205080304" pitchFamily="49" charset="-128"/>
                <a:cs typeface="Arial" panose="020B0604020202020204" pitchFamily="34" charset="0"/>
              </a:rPr>
              <a:t>:</a:t>
            </a:r>
          </a:p>
          <a:p>
            <a:r>
              <a:rPr lang="en-GB" i="1" dirty="0">
                <a:effectLst/>
                <a:latin typeface="Arial" panose="020B0604020202020204" pitchFamily="34" charset="0"/>
                <a:ea typeface="MS Mincho" panose="02020609040205080304" pitchFamily="49" charset="-128"/>
                <a:cs typeface="Arial" panose="020B0604020202020204" pitchFamily="34" charset="0"/>
              </a:rPr>
              <a:t>Official visual examination of plants, plant products or other regulated articles to determine if pests are present or to determine compliance with phytosanitary regulations </a:t>
            </a:r>
          </a:p>
          <a:p>
            <a:r>
              <a:rPr lang="en-GB" dirty="0">
                <a:effectLst/>
                <a:latin typeface="Arial" panose="020B0604020202020204" pitchFamily="34" charset="0"/>
                <a:ea typeface="MS Mincho" panose="02020609040205080304" pitchFamily="49" charset="-128"/>
                <a:cs typeface="Arial" panose="020B0604020202020204" pitchFamily="34" charset="0"/>
              </a:rPr>
              <a:t>(definition under revision by the TPG)</a:t>
            </a:r>
          </a:p>
          <a:p>
            <a:endParaRPr lang="en-GB" dirty="0">
              <a:latin typeface="Arial" panose="020B0604020202020204" pitchFamily="34" charset="0"/>
              <a:ea typeface="MS Mincho" panose="02020609040205080304" pitchFamily="49" charset="-128"/>
              <a:cs typeface="Arial" panose="020B0604020202020204" pitchFamily="34" charset="0"/>
            </a:endParaRPr>
          </a:p>
          <a:p>
            <a:r>
              <a:rPr lang="en-GB" b="1" dirty="0">
                <a:effectLst/>
                <a:latin typeface="Arial" panose="020B0604020202020204" pitchFamily="34" charset="0"/>
                <a:ea typeface="MS Mincho" panose="02020609040205080304" pitchFamily="49" charset="-128"/>
                <a:cs typeface="Arial" panose="020B0604020202020204" pitchFamily="34" charset="0"/>
              </a:rPr>
              <a:t>Official :</a:t>
            </a:r>
          </a:p>
          <a:p>
            <a:r>
              <a:rPr lang="en-GB" i="1" dirty="0">
                <a:latin typeface="Arial" panose="020B0604020202020204" pitchFamily="34" charset="0"/>
                <a:ea typeface="MS Mincho" panose="02020609040205080304" pitchFamily="49" charset="-128"/>
                <a:cs typeface="Arial" panose="020B0604020202020204" pitchFamily="34" charset="0"/>
              </a:rPr>
              <a:t>E</a:t>
            </a:r>
            <a:r>
              <a:rPr lang="en-GB" i="1" dirty="0">
                <a:effectLst/>
                <a:latin typeface="Arial" panose="020B0604020202020204" pitchFamily="34" charset="0"/>
                <a:ea typeface="MS Mincho" panose="02020609040205080304" pitchFamily="49" charset="-128"/>
                <a:cs typeface="Arial" panose="020B0604020202020204" pitchFamily="34" charset="0"/>
              </a:rPr>
              <a:t>stablished, authorized or performed by a national plant protection organization (NPPO).</a:t>
            </a:r>
          </a:p>
          <a:p>
            <a:endParaRPr lang="en-IT" dirty="0"/>
          </a:p>
        </p:txBody>
      </p:sp>
      <p:sp>
        <p:nvSpPr>
          <p:cNvPr id="5" name="Title 4">
            <a:extLst>
              <a:ext uri="{FF2B5EF4-FFF2-40B4-BE49-F238E27FC236}">
                <a16:creationId xmlns:a16="http://schemas.microsoft.com/office/drawing/2014/main" id="{5F2A4614-CE1F-2D43-ADAF-8920D991DFC6}"/>
              </a:ext>
            </a:extLst>
          </p:cNvPr>
          <p:cNvSpPr>
            <a:spLocks noGrp="1"/>
          </p:cNvSpPr>
          <p:nvPr>
            <p:ph type="title"/>
          </p:nvPr>
        </p:nvSpPr>
        <p:spPr>
          <a:xfrm>
            <a:off x="-68852" y="1088832"/>
            <a:ext cx="7986304" cy="296840"/>
          </a:xfrm>
        </p:spPr>
        <p:txBody>
          <a:bodyPr/>
          <a:lstStyle/>
          <a:p>
            <a:r>
              <a:rPr lang="en-GB" sz="2000" b="1" dirty="0">
                <a:effectLst/>
                <a:latin typeface="Arial" panose="020B0604020202020204" pitchFamily="34" charset="0"/>
                <a:ea typeface="Times" panose="02020603050405020304" pitchFamily="18" charset="0"/>
                <a:cs typeface="Arial" panose="020B0604020202020204" pitchFamily="34" charset="0"/>
              </a:rPr>
              <a:t>IPPC Definitions, Standards and Resources</a:t>
            </a:r>
            <a:endParaRPr lang="en-IT" dirty="0"/>
          </a:p>
        </p:txBody>
      </p:sp>
      <p:pic>
        <p:nvPicPr>
          <p:cNvPr id="6" name="Image 5">
            <a:extLst>
              <a:ext uri="{FF2B5EF4-FFF2-40B4-BE49-F238E27FC236}">
                <a16:creationId xmlns:a16="http://schemas.microsoft.com/office/drawing/2014/main" id="{17BAF6F3-32C7-41C4-8579-DC3666A833E7}"/>
              </a:ext>
            </a:extLst>
          </p:cNvPr>
          <p:cNvPicPr>
            <a:picLocks noChangeAspect="1"/>
          </p:cNvPicPr>
          <p:nvPr/>
        </p:nvPicPr>
        <p:blipFill>
          <a:blip r:embed="rId2"/>
          <a:stretch>
            <a:fillRect/>
          </a:stretch>
        </p:blipFill>
        <p:spPr>
          <a:xfrm>
            <a:off x="7772400" y="1892777"/>
            <a:ext cx="4076709" cy="3739440"/>
          </a:xfrm>
          <a:prstGeom prst="rect">
            <a:avLst/>
          </a:prstGeom>
        </p:spPr>
      </p:pic>
    </p:spTree>
    <p:extLst>
      <p:ext uri="{BB962C8B-B14F-4D97-AF65-F5344CB8AC3E}">
        <p14:creationId xmlns:p14="http://schemas.microsoft.com/office/powerpoint/2010/main" val="360111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07C680-76A3-4169-BB5F-6AFA1673C32F}"/>
              </a:ext>
            </a:extLst>
          </p:cNvPr>
          <p:cNvSpPr>
            <a:spLocks noGrp="1"/>
          </p:cNvSpPr>
          <p:nvPr>
            <p:ph type="title"/>
          </p:nvPr>
        </p:nvSpPr>
        <p:spPr>
          <a:xfrm>
            <a:off x="8305800" y="3965774"/>
            <a:ext cx="3850912" cy="2054026"/>
          </a:xfrm>
        </p:spPr>
        <p:txBody>
          <a:bodyPr>
            <a:normAutofit/>
          </a:bodyPr>
          <a:lstStyle/>
          <a:p>
            <a:r>
              <a:rPr lang="en-GB"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European Food Safety Authority (EFSA)</a:t>
            </a:r>
            <a:r>
              <a:rPr lang="en-GB"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Pest risk assessment of </a:t>
            </a:r>
            <a:r>
              <a:rPr lang="en-GB" sz="1400" i="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Spodoptera </a:t>
            </a:r>
            <a:r>
              <a:rPr lang="en-GB" sz="1400" i="1" dirty="0" err="1">
                <a:solidFill>
                  <a:srgbClr val="000000"/>
                </a:solidFill>
                <a:effectLst/>
                <a:latin typeface="Arial" panose="020B0604020202020204" pitchFamily="34" charset="0"/>
                <a:ea typeface="MS Mincho" panose="02020609040205080304" pitchFamily="49" charset="-128"/>
                <a:cs typeface="Arial" panose="020B0604020202020204" pitchFamily="34" charset="0"/>
              </a:rPr>
              <a:t>frugiperda</a:t>
            </a:r>
            <a:r>
              <a:rPr lang="en-GB"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for the European Union. </a:t>
            </a:r>
            <a:r>
              <a:rPr lang="en-GB" sz="1400" i="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EFSA Journal</a:t>
            </a:r>
            <a:r>
              <a:rPr lang="en-GB"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GB" sz="1400" dirty="0">
                <a:effectLst/>
                <a:latin typeface="Arial" panose="020B0604020202020204" pitchFamily="34" charset="0"/>
                <a:ea typeface="MS Mincho" panose="02020609040205080304" pitchFamily="49" charset="-128"/>
                <a:cs typeface="Arial" panose="020B0604020202020204" pitchFamily="34" charset="0"/>
              </a:rPr>
              <a:t>16(8) </a:t>
            </a:r>
            <a:r>
              <a:rPr lang="en-GB"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2018</a:t>
            </a:r>
            <a:r>
              <a:rPr lang="en-GB" sz="1400" dirty="0">
                <a:effectLst/>
                <a:latin typeface="Arial" panose="020B0604020202020204" pitchFamily="34" charset="0"/>
                <a:ea typeface="MS Mincho" panose="02020609040205080304" pitchFamily="49" charset="-128"/>
                <a:cs typeface="Arial" panose="020B0604020202020204" pitchFamily="34" charset="0"/>
              </a:rPr>
              <a:t> </a:t>
            </a:r>
            <a:r>
              <a:rPr lang="en-GB" sz="1400" u="sng" dirty="0">
                <a:solidFill>
                  <a:srgbClr val="0563C1"/>
                </a:solidFill>
                <a:effectLst/>
                <a:latin typeface="Arial" panose="020B0604020202020204" pitchFamily="34" charset="0"/>
                <a:ea typeface="MS Mincho" panose="02020609040205080304" pitchFamily="49" charset="-128"/>
                <a:cs typeface="Arial" panose="020B0604020202020204" pitchFamily="34" charset="0"/>
                <a:hlinkClick r:id="rId2"/>
              </a:rPr>
              <a:t>https://efsa.onlinelibrary.wiley.com/doi/10.2903/j.efsa.2018.5351</a:t>
            </a:r>
            <a:br>
              <a:rPr lang="en-GB" sz="1800" dirty="0">
                <a:effectLst/>
                <a:latin typeface="Arial" panose="020B0604020202020204" pitchFamily="34" charset="0"/>
                <a:ea typeface="MS Mincho" panose="02020609040205080304" pitchFamily="49" charset="-128"/>
                <a:cs typeface="Arial" panose="020B0604020202020204" pitchFamily="34" charset="0"/>
              </a:rPr>
            </a:br>
            <a:endParaRPr lang="en-GB" dirty="0"/>
          </a:p>
        </p:txBody>
      </p:sp>
      <p:sp>
        <p:nvSpPr>
          <p:cNvPr id="3" name="Sous-titre 2">
            <a:extLst>
              <a:ext uri="{FF2B5EF4-FFF2-40B4-BE49-F238E27FC236}">
                <a16:creationId xmlns:a16="http://schemas.microsoft.com/office/drawing/2014/main" id="{5164C3B2-C179-44D5-87E1-DF72DF1E0838}"/>
              </a:ext>
            </a:extLst>
          </p:cNvPr>
          <p:cNvSpPr>
            <a:spLocks noGrp="1"/>
          </p:cNvSpPr>
          <p:nvPr>
            <p:ph type="subTitle" idx="1"/>
          </p:nvPr>
        </p:nvSpPr>
        <p:spPr>
          <a:xfrm>
            <a:off x="-199720" y="1600200"/>
            <a:ext cx="12356432" cy="1143000"/>
          </a:xfrm>
        </p:spPr>
        <p:txBody>
          <a:bodyPr/>
          <a:lstStyle/>
          <a:p>
            <a:pPr marL="342900" indent="-342900"/>
            <a:r>
              <a:rPr lang="en-GB" dirty="0">
                <a:effectLst/>
                <a:latin typeface="Arial" panose="020B0604020202020204" pitchFamily="34" charset="0"/>
                <a:ea typeface="MS Mincho" panose="02020609040205080304" pitchFamily="49" charset="-128"/>
                <a:cs typeface="Arial" panose="020B0604020202020204" pitchFamily="34" charset="0"/>
              </a:rPr>
              <a:t>FAW can enter countries through international trade</a:t>
            </a:r>
          </a:p>
          <a:p>
            <a:pPr marL="342900" indent="-342900"/>
            <a:r>
              <a:rPr lang="en-GB" dirty="0">
                <a:effectLst/>
                <a:latin typeface="Arial" panose="020B0604020202020204" pitchFamily="34" charset="0"/>
                <a:ea typeface="MS Mincho" panose="02020609040205080304" pitchFamily="49" charset="-128"/>
                <a:cs typeface="Arial" panose="020B0604020202020204" pitchFamily="34" charset="0"/>
              </a:rPr>
              <a:t>Phytosanitary inspections of </a:t>
            </a:r>
            <a:r>
              <a:rPr lang="en-GB" b="1" dirty="0">
                <a:effectLst/>
                <a:latin typeface="Arial" panose="020B0604020202020204" pitchFamily="34" charset="0"/>
                <a:ea typeface="MS Mincho" panose="02020609040205080304" pitchFamily="49" charset="-128"/>
                <a:cs typeface="Arial" panose="020B0604020202020204" pitchFamily="34" charset="0"/>
              </a:rPr>
              <a:t>consignments</a:t>
            </a:r>
            <a:r>
              <a:rPr lang="en-GB" dirty="0">
                <a:effectLst/>
                <a:latin typeface="Arial" panose="020B0604020202020204" pitchFamily="34" charset="0"/>
                <a:ea typeface="MS Mincho" panose="02020609040205080304" pitchFamily="49" charset="-128"/>
                <a:cs typeface="Arial" panose="020B0604020202020204" pitchFamily="34" charset="0"/>
              </a:rPr>
              <a:t> that are likely to be pathways for the entry of FAW should be conducted at the point of entry</a:t>
            </a:r>
          </a:p>
          <a:p>
            <a:pPr marL="285750" indent="-285750">
              <a:buFont typeface="Arial" panose="020B0604020202020204" pitchFamily="34" charset="0"/>
              <a:buChar char="•"/>
            </a:pPr>
            <a:endParaRPr lang="en-GB" sz="1600" dirty="0">
              <a:effectLst/>
              <a:latin typeface="Arial" panose="020B0604020202020204" pitchFamily="34" charset="0"/>
              <a:ea typeface="MS Mincho" panose="02020609040205080304" pitchFamily="49" charset="-128"/>
              <a:cs typeface="Arial" panose="020B0604020202020204" pitchFamily="34" charset="0"/>
            </a:endParaRPr>
          </a:p>
          <a:p>
            <a:r>
              <a:rPr lang="en-GB" sz="1600" dirty="0">
                <a:latin typeface="Arial" panose="020B0604020202020204" pitchFamily="34" charset="0"/>
                <a:ea typeface="MS Mincho" panose="02020609040205080304" pitchFamily="49" charset="-128"/>
                <a:cs typeface="Arial" panose="020B0604020202020204" pitchFamily="34" charset="0"/>
              </a:rPr>
              <a:t>Interceptions</a:t>
            </a:r>
            <a:r>
              <a:rPr lang="en-GB" sz="1600" dirty="0">
                <a:effectLst/>
                <a:latin typeface="Arial" panose="020B0604020202020204" pitchFamily="34" charset="0"/>
                <a:ea typeface="MS Mincho" panose="02020609040205080304" pitchFamily="49" charset="-128"/>
                <a:cs typeface="Arial" panose="020B0604020202020204" pitchFamily="34" charset="0"/>
              </a:rPr>
              <a:t> in the European Union:</a:t>
            </a:r>
            <a:endParaRPr lang="en-GB" sz="1600" b="1" dirty="0">
              <a:solidFill>
                <a:srgbClr val="FF0000"/>
              </a:solidFill>
              <a:latin typeface="Arial" panose="020B0604020202020204" pitchFamily="34" charset="0"/>
              <a:cs typeface="Arial" panose="020B0604020202020204" pitchFamily="34" charset="0"/>
            </a:endParaRPr>
          </a:p>
          <a:p>
            <a:endParaRPr lang="en-GB" dirty="0"/>
          </a:p>
        </p:txBody>
      </p:sp>
      <p:sp>
        <p:nvSpPr>
          <p:cNvPr id="6" name="ZoneTexte 5">
            <a:extLst>
              <a:ext uri="{FF2B5EF4-FFF2-40B4-BE49-F238E27FC236}">
                <a16:creationId xmlns:a16="http://schemas.microsoft.com/office/drawing/2014/main" id="{E8AAE3E3-C804-4564-9C83-0AE0E9A6FA0A}"/>
              </a:ext>
            </a:extLst>
          </p:cNvPr>
          <p:cNvSpPr txBox="1"/>
          <p:nvPr/>
        </p:nvSpPr>
        <p:spPr>
          <a:xfrm>
            <a:off x="296780" y="914400"/>
            <a:ext cx="6104020" cy="400110"/>
          </a:xfrm>
          <a:prstGeom prst="rect">
            <a:avLst/>
          </a:prstGeom>
          <a:noFill/>
        </p:spPr>
        <p:txBody>
          <a:bodyPr wrap="square">
            <a:spAutoFit/>
          </a:bodyPr>
          <a:lstStyle/>
          <a:p>
            <a:r>
              <a:rPr lang="en-GB" sz="2000" b="1" dirty="0">
                <a:solidFill>
                  <a:srgbClr val="00825F"/>
                </a:solidFill>
                <a:latin typeface="Arial" panose="020B0604020202020204" pitchFamily="34" charset="0"/>
                <a:cs typeface="Arial" panose="020B0604020202020204" pitchFamily="34" charset="0"/>
              </a:rPr>
              <a:t>FAW Inspections Recommendations</a:t>
            </a:r>
          </a:p>
        </p:txBody>
      </p:sp>
      <p:pic>
        <p:nvPicPr>
          <p:cNvPr id="7" name="Picture 2" descr="Wholesale Bulk Pepper – Avante Trade">
            <a:extLst>
              <a:ext uri="{FF2B5EF4-FFF2-40B4-BE49-F238E27FC236}">
                <a16:creationId xmlns:a16="http://schemas.microsoft.com/office/drawing/2014/main" id="{26388CAA-E65B-4138-932F-95E372D1B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68" y="3657600"/>
            <a:ext cx="2149046" cy="2149046"/>
          </a:xfrm>
          <a:prstGeom prst="rect">
            <a:avLst/>
          </a:prstGeom>
          <a:noFill/>
          <a:effectLst>
            <a:outerShdw blurRad="419100" dist="38100" dir="8100000" sx="103000" sy="103000" algn="tr" rotWithShape="0">
              <a:srgbClr val="C00000">
                <a:alpha val="40000"/>
              </a:srgb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F1EE730-23C0-43A6-81CD-DC1CD8D84118}"/>
              </a:ext>
            </a:extLst>
          </p:cNvPr>
          <p:cNvSpPr txBox="1"/>
          <p:nvPr/>
        </p:nvSpPr>
        <p:spPr>
          <a:xfrm>
            <a:off x="587012" y="5823608"/>
            <a:ext cx="1684607" cy="307777"/>
          </a:xfrm>
          <a:prstGeom prst="rect">
            <a:avLst/>
          </a:prstGeom>
          <a:noFill/>
        </p:spPr>
        <p:txBody>
          <a:bodyPr wrap="square">
            <a:spAutoFit/>
          </a:bodyPr>
          <a:lstStyle/>
          <a:p>
            <a:r>
              <a:rPr lang="en-GB" sz="1400" i="1" dirty="0">
                <a:latin typeface="Arial" panose="020B0604020202020204" pitchFamily="34" charset="0"/>
                <a:cs typeface="Arial" panose="020B0604020202020204" pitchFamily="34" charset="0"/>
              </a:rPr>
              <a:t>Capsicum</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spp</a:t>
            </a:r>
            <a:endParaRPr lang="en-GB" sz="1400" dirty="0">
              <a:latin typeface="Arial" panose="020B0604020202020204" pitchFamily="34" charset="0"/>
              <a:cs typeface="Arial" panose="020B0604020202020204" pitchFamily="34" charset="0"/>
            </a:endParaRPr>
          </a:p>
        </p:txBody>
      </p:sp>
      <p:pic>
        <p:nvPicPr>
          <p:cNvPr id="9" name="Picture 5" descr="Wholesale Fresh Black Eggplant From Egypt - Buy Eggplant For Sale,Wholesale  Eggplant,Black Eggplant Product on Alibaba.com">
            <a:extLst>
              <a:ext uri="{FF2B5EF4-FFF2-40B4-BE49-F238E27FC236}">
                <a16:creationId xmlns:a16="http://schemas.microsoft.com/office/drawing/2014/main" id="{1A10AFE8-F843-4537-BC02-0658FF1533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477" y="3657600"/>
            <a:ext cx="2149046" cy="2149046"/>
          </a:xfrm>
          <a:prstGeom prst="rect">
            <a:avLst/>
          </a:prstGeom>
          <a:noFill/>
          <a:effectLst>
            <a:outerShdw blurRad="419100" dist="38100" dir="8100000" sx="103000" sy="103000" algn="tr" rotWithShape="0">
              <a:srgbClr val="C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7" descr="How to expand your field of corn - The Washington Post">
            <a:extLst>
              <a:ext uri="{FF2B5EF4-FFF2-40B4-BE49-F238E27FC236}">
                <a16:creationId xmlns:a16="http://schemas.microsoft.com/office/drawing/2014/main" id="{96A7A18B-B59B-4DC9-A0B6-5B8999512F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385" y="3947372"/>
            <a:ext cx="2734158" cy="1817076"/>
          </a:xfrm>
          <a:prstGeom prst="rect">
            <a:avLst/>
          </a:prstGeom>
          <a:noFill/>
          <a:effectLst>
            <a:outerShdw blurRad="419100" dist="38100" dir="8100000" sx="103000" sy="103000" algn="tr" rotWithShape="0">
              <a:srgbClr val="C00000">
                <a:alpha val="40000"/>
              </a:srgbClr>
            </a:outerShdw>
          </a:effectLst>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1F702DAB-9953-44E7-BA4C-5CDBAD292020}"/>
              </a:ext>
            </a:extLst>
          </p:cNvPr>
          <p:cNvSpPr txBox="1"/>
          <p:nvPr/>
        </p:nvSpPr>
        <p:spPr>
          <a:xfrm>
            <a:off x="2883561" y="5847888"/>
            <a:ext cx="2534824" cy="307777"/>
          </a:xfrm>
          <a:prstGeom prst="rect">
            <a:avLst/>
          </a:prstGeom>
          <a:noFill/>
        </p:spPr>
        <p:txBody>
          <a:bodyPr wrap="square">
            <a:spAutoFit/>
          </a:bodyPr>
          <a:lstStyle/>
          <a:p>
            <a:r>
              <a:rPr lang="en-GB" sz="1400" i="1" dirty="0">
                <a:latin typeface="Arial" panose="020B0604020202020204" pitchFamily="34" charset="0"/>
                <a:cs typeface="Arial" panose="020B0604020202020204" pitchFamily="34" charset="0"/>
              </a:rPr>
              <a:t>Solanum melongena</a:t>
            </a:r>
          </a:p>
        </p:txBody>
      </p:sp>
      <p:sp>
        <p:nvSpPr>
          <p:cNvPr id="12" name="ZoneTexte 11">
            <a:extLst>
              <a:ext uri="{FF2B5EF4-FFF2-40B4-BE49-F238E27FC236}">
                <a16:creationId xmlns:a16="http://schemas.microsoft.com/office/drawing/2014/main" id="{5566EFBE-80A1-4998-A421-4628211AD78E}"/>
              </a:ext>
            </a:extLst>
          </p:cNvPr>
          <p:cNvSpPr txBox="1"/>
          <p:nvPr/>
        </p:nvSpPr>
        <p:spPr>
          <a:xfrm>
            <a:off x="6030327" y="5861956"/>
            <a:ext cx="1429371" cy="307777"/>
          </a:xfrm>
          <a:prstGeom prst="rect">
            <a:avLst/>
          </a:prstGeom>
          <a:noFill/>
        </p:spPr>
        <p:txBody>
          <a:bodyPr wrap="square">
            <a:spAutoFit/>
          </a:bodyPr>
          <a:lstStyle/>
          <a:p>
            <a:r>
              <a:rPr lang="en-GB" sz="1400" i="1" dirty="0" err="1">
                <a:latin typeface="Arial" panose="020B0604020202020204" pitchFamily="34" charset="0"/>
                <a:cs typeface="Arial" panose="020B0604020202020204" pitchFamily="34" charset="0"/>
              </a:rPr>
              <a:t>Zea</a:t>
            </a:r>
            <a:r>
              <a:rPr lang="en-GB" sz="1400" i="1" dirty="0">
                <a:latin typeface="Arial" panose="020B0604020202020204" pitchFamily="34" charset="0"/>
                <a:cs typeface="Arial" panose="020B0604020202020204" pitchFamily="34" charset="0"/>
              </a:rPr>
              <a:t> mays </a:t>
            </a:r>
          </a:p>
        </p:txBody>
      </p:sp>
      <p:pic>
        <p:nvPicPr>
          <p:cNvPr id="1026" name="Picture 2">
            <a:extLst>
              <a:ext uri="{FF2B5EF4-FFF2-40B4-BE49-F238E27FC236}">
                <a16:creationId xmlns:a16="http://schemas.microsoft.com/office/drawing/2014/main" id="{55110A0E-90CB-4B10-A587-F3FAA7E415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31200" y="3003196"/>
            <a:ext cx="1028139" cy="68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5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07C680-76A3-4169-BB5F-6AFA1673C32F}"/>
              </a:ext>
            </a:extLst>
          </p:cNvPr>
          <p:cNvSpPr>
            <a:spLocks noGrp="1"/>
          </p:cNvSpPr>
          <p:nvPr>
            <p:ph type="title"/>
          </p:nvPr>
        </p:nvSpPr>
        <p:spPr>
          <a:xfrm>
            <a:off x="8519014" y="3644710"/>
            <a:ext cx="3558603" cy="1740876"/>
          </a:xfrm>
        </p:spPr>
        <p:txBody>
          <a:bodyPr>
            <a:normAutofit fontScale="90000"/>
          </a:bodyPr>
          <a:lstStyle/>
          <a:p>
            <a:r>
              <a:rPr lang="en-GB" sz="1400" dirty="0">
                <a:effectLst/>
                <a:latin typeface="Arial" panose="020B0604020202020204" pitchFamily="34" charset="0"/>
                <a:ea typeface="MS Mincho" panose="02020609040205080304" pitchFamily="49" charset="-128"/>
                <a:cs typeface="Arial" panose="020B0604020202020204" pitchFamily="34" charset="0"/>
              </a:rPr>
              <a:t>Australian Government, 2020.</a:t>
            </a:r>
            <a:br>
              <a:rPr lang="en-GB" sz="1400" dirty="0">
                <a:effectLst/>
                <a:latin typeface="Arial" panose="020B0604020202020204" pitchFamily="34" charset="0"/>
                <a:ea typeface="MS Mincho" panose="02020609040205080304" pitchFamily="49" charset="-128"/>
                <a:cs typeface="Arial" panose="020B0604020202020204" pitchFamily="34" charset="0"/>
              </a:rPr>
            </a:br>
            <a:r>
              <a:rPr lang="en-GB" sz="1400" dirty="0">
                <a:effectLst/>
                <a:latin typeface="Arial" panose="020B0604020202020204" pitchFamily="34" charset="0"/>
                <a:ea typeface="MS Mincho" panose="02020609040205080304" pitchFamily="49" charset="-128"/>
                <a:cs typeface="Arial" panose="020B0604020202020204" pitchFamily="34" charset="0"/>
              </a:rPr>
              <a:t>Fall armyworm and other exotic armyworms. In: Department of Australian Government, Department of Agriculture, Water and the Environment [online]. </a:t>
            </a:r>
            <a:r>
              <a:rPr lang="en-GB" sz="1400" u="sng" dirty="0">
                <a:solidFill>
                  <a:srgbClr val="0563C1"/>
                </a:solidFill>
                <a:latin typeface="Arial" panose="020B0604020202020204" pitchFamily="34" charset="0"/>
                <a:ea typeface="MS Mincho" panose="02020609040205080304" pitchFamily="49" charset="-128"/>
                <a:cs typeface="Arial" panose="020B0604020202020204" pitchFamily="34" charset="0"/>
              </a:rPr>
              <a:t>https://www.agriculture.gov.au/</a:t>
            </a:r>
            <a:br>
              <a:rPr lang="en-GB" sz="1400" u="sng" dirty="0">
                <a:solidFill>
                  <a:srgbClr val="0563C1"/>
                </a:solidFill>
                <a:latin typeface="Arial" panose="020B0604020202020204" pitchFamily="34" charset="0"/>
                <a:ea typeface="MS Mincho" panose="02020609040205080304" pitchFamily="49" charset="-128"/>
                <a:cs typeface="Arial" panose="020B0604020202020204" pitchFamily="34" charset="0"/>
              </a:rPr>
            </a:br>
            <a:r>
              <a:rPr lang="en-GB" sz="1400" u="sng" dirty="0">
                <a:solidFill>
                  <a:srgbClr val="0563C1"/>
                </a:solidFill>
                <a:latin typeface="Arial" panose="020B0604020202020204" pitchFamily="34" charset="0"/>
                <a:ea typeface="MS Mincho" panose="02020609040205080304" pitchFamily="49" charset="-128"/>
                <a:cs typeface="Arial" panose="020B0604020202020204" pitchFamily="34" charset="0"/>
              </a:rPr>
              <a:t>pests-diseases-weeds/plant/exotic-armyworm </a:t>
            </a:r>
            <a:br>
              <a:rPr lang="en-GB" sz="1400" u="sng" dirty="0">
                <a:solidFill>
                  <a:srgbClr val="0563C1"/>
                </a:solidFill>
                <a:latin typeface="Arial" panose="020B0604020202020204" pitchFamily="34" charset="0"/>
                <a:ea typeface="MS Mincho" panose="02020609040205080304" pitchFamily="49" charset="-128"/>
                <a:cs typeface="Arial" panose="020B0604020202020204" pitchFamily="34" charset="0"/>
              </a:rPr>
            </a:br>
            <a:endParaRPr lang="en-GB" sz="1400" u="sng" dirty="0">
              <a:solidFill>
                <a:srgbClr val="0563C1"/>
              </a:solidFill>
              <a:latin typeface="Arial" panose="020B0604020202020204" pitchFamily="34" charset="0"/>
              <a:ea typeface="MS Mincho" panose="02020609040205080304" pitchFamily="49" charset="-128"/>
              <a:cs typeface="Arial" panose="020B0604020202020204" pitchFamily="34" charset="0"/>
            </a:endParaRPr>
          </a:p>
        </p:txBody>
      </p:sp>
      <p:pic>
        <p:nvPicPr>
          <p:cNvPr id="7" name="Picture 2" descr="Wholesale Bulk Pepper – Avante Trade">
            <a:extLst>
              <a:ext uri="{FF2B5EF4-FFF2-40B4-BE49-F238E27FC236}">
                <a16:creationId xmlns:a16="http://schemas.microsoft.com/office/drawing/2014/main" id="{26388CAA-E65B-4138-932F-95E372D1B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50" y="3382983"/>
            <a:ext cx="2043819" cy="2043819"/>
          </a:xfrm>
          <a:prstGeom prst="rect">
            <a:avLst/>
          </a:prstGeom>
          <a:noFill/>
          <a:effectLst>
            <a:outerShdw blurRad="419100" dist="38100" dir="8100000" sx="103000" sy="103000" algn="tr" rotWithShape="0">
              <a:srgbClr val="C00000">
                <a:alpha val="40000"/>
              </a:srgb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F1EE730-23C0-43A6-81CD-DC1CD8D84118}"/>
              </a:ext>
            </a:extLst>
          </p:cNvPr>
          <p:cNvSpPr txBox="1"/>
          <p:nvPr/>
        </p:nvSpPr>
        <p:spPr>
          <a:xfrm>
            <a:off x="459532" y="5459131"/>
            <a:ext cx="1684607" cy="307777"/>
          </a:xfrm>
          <a:prstGeom prst="rect">
            <a:avLst/>
          </a:prstGeom>
          <a:noFill/>
        </p:spPr>
        <p:txBody>
          <a:bodyPr wrap="square">
            <a:spAutoFit/>
          </a:bodyPr>
          <a:lstStyle/>
          <a:p>
            <a:r>
              <a:rPr lang="en-GB" sz="1400" i="1" dirty="0">
                <a:latin typeface="Arial" panose="020B0604020202020204" pitchFamily="34" charset="0"/>
                <a:cs typeface="Arial" panose="020B0604020202020204" pitchFamily="34" charset="0"/>
              </a:rPr>
              <a:t>Capsicum</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spp</a:t>
            </a:r>
            <a:endParaRPr lang="en-GB" sz="1400"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82526343-580B-4C46-B0E1-2BAA2CFE0C39}"/>
              </a:ext>
            </a:extLst>
          </p:cNvPr>
          <p:cNvSpPr txBox="1"/>
          <p:nvPr/>
        </p:nvSpPr>
        <p:spPr>
          <a:xfrm>
            <a:off x="2711152" y="6106180"/>
            <a:ext cx="1684607"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Asparagus</a:t>
            </a:r>
          </a:p>
        </p:txBody>
      </p:sp>
      <p:sp>
        <p:nvSpPr>
          <p:cNvPr id="15" name="ZoneTexte 14">
            <a:extLst>
              <a:ext uri="{FF2B5EF4-FFF2-40B4-BE49-F238E27FC236}">
                <a16:creationId xmlns:a16="http://schemas.microsoft.com/office/drawing/2014/main" id="{6C512919-0E46-4FDA-A0D7-089DBFA5DE76}"/>
              </a:ext>
            </a:extLst>
          </p:cNvPr>
          <p:cNvSpPr txBox="1"/>
          <p:nvPr/>
        </p:nvSpPr>
        <p:spPr>
          <a:xfrm>
            <a:off x="4114800" y="6031465"/>
            <a:ext cx="3084838" cy="307777"/>
          </a:xfrm>
          <a:prstGeom prst="rect">
            <a:avLst/>
          </a:prstGeom>
          <a:noFill/>
        </p:spPr>
        <p:txBody>
          <a:bodyPr wrap="square">
            <a:spAutoFit/>
          </a:bodyPr>
          <a:lstStyle/>
          <a:p>
            <a:pPr algn="ctr"/>
            <a:r>
              <a:rPr lang="en-GB" sz="1400" dirty="0">
                <a:latin typeface="Arial" panose="020B0604020202020204" pitchFamily="34" charset="0"/>
                <a:cs typeface="Arial" panose="020B0604020202020204" pitchFamily="34" charset="0"/>
              </a:rPr>
              <a:t>Bitter melon</a:t>
            </a:r>
            <a:r>
              <a:rPr lang="en-GB" sz="1400" i="1" dirty="0">
                <a:latin typeface="Arial" panose="020B0604020202020204" pitchFamily="34" charset="0"/>
                <a:cs typeface="Arial" panose="020B0604020202020204" pitchFamily="34" charset="0"/>
              </a:rPr>
              <a:t> Momordica</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spp</a:t>
            </a:r>
            <a:endParaRPr lang="en-GB" sz="1400" dirty="0">
              <a:latin typeface="Arial" panose="020B0604020202020204" pitchFamily="34" charset="0"/>
              <a:cs typeface="Arial" panose="020B0604020202020204" pitchFamily="34" charset="0"/>
            </a:endParaRPr>
          </a:p>
        </p:txBody>
      </p:sp>
      <p:pic>
        <p:nvPicPr>
          <p:cNvPr id="17" name="Picture 5" descr="Wholesale Fresh Black Eggplant From Egypt - Buy Eggplant For Sale,Wholesale  Eggplant,Black Eggplant Product on Alibaba.com">
            <a:extLst>
              <a:ext uri="{FF2B5EF4-FFF2-40B4-BE49-F238E27FC236}">
                <a16:creationId xmlns:a16="http://schemas.microsoft.com/office/drawing/2014/main" id="{EA8D0BD8-CF86-44A4-B66E-A7B91BEF19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1770" y="3329210"/>
            <a:ext cx="1166845" cy="1166845"/>
          </a:xfrm>
          <a:prstGeom prst="rect">
            <a:avLst/>
          </a:prstGeom>
          <a:noFill/>
          <a:effectLst>
            <a:outerShdw blurRad="419100" dist="38100" dir="8100000" sx="103000" sy="103000" algn="tr" rotWithShape="0">
              <a:srgbClr val="C00000">
                <a:alpha val="40000"/>
              </a:srgbClr>
            </a:outerShdw>
          </a:effectLst>
          <a:extLst>
            <a:ext uri="{909E8E84-426E-40DD-AFC4-6F175D3DCCD1}">
              <a14:hiddenFill xmlns:a14="http://schemas.microsoft.com/office/drawing/2010/main">
                <a:solidFill>
                  <a:srgbClr val="FFFFFF"/>
                </a:solidFill>
              </a14:hiddenFill>
            </a:ext>
          </a:extLst>
        </p:spPr>
      </p:pic>
      <p:pic>
        <p:nvPicPr>
          <p:cNvPr id="18" name="Picture 7" descr="How to expand your field of corn - The Washington Post">
            <a:extLst>
              <a:ext uri="{FF2B5EF4-FFF2-40B4-BE49-F238E27FC236}">
                <a16:creationId xmlns:a16="http://schemas.microsoft.com/office/drawing/2014/main" id="{ED0D9713-BAAA-453F-9A09-E8068B6167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5162" y="3336036"/>
            <a:ext cx="1465306" cy="973818"/>
          </a:xfrm>
          <a:prstGeom prst="rect">
            <a:avLst/>
          </a:prstGeom>
          <a:noFill/>
          <a:effectLst>
            <a:outerShdw blurRad="419100" dist="38100" dir="8100000" sx="103000" sy="103000" algn="tr" rotWithShape="0">
              <a:srgbClr val="C00000">
                <a:alpha val="40000"/>
              </a:srgbClr>
            </a:outerShdw>
          </a:effectLst>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ED19210D-0653-470B-BC37-D8E206C73A3A}"/>
              </a:ext>
            </a:extLst>
          </p:cNvPr>
          <p:cNvSpPr txBox="1"/>
          <p:nvPr/>
        </p:nvSpPr>
        <p:spPr>
          <a:xfrm>
            <a:off x="2500257" y="4515148"/>
            <a:ext cx="2534824" cy="307777"/>
          </a:xfrm>
          <a:prstGeom prst="rect">
            <a:avLst/>
          </a:prstGeom>
          <a:noFill/>
        </p:spPr>
        <p:txBody>
          <a:bodyPr wrap="square">
            <a:spAutoFit/>
          </a:bodyPr>
          <a:lstStyle/>
          <a:p>
            <a:r>
              <a:rPr lang="en-GB" sz="1400" i="1" dirty="0">
                <a:latin typeface="Arial" panose="020B0604020202020204" pitchFamily="34" charset="0"/>
                <a:cs typeface="Arial" panose="020B0604020202020204" pitchFamily="34" charset="0"/>
              </a:rPr>
              <a:t>Solanum melongena</a:t>
            </a:r>
          </a:p>
        </p:txBody>
      </p:sp>
      <p:sp>
        <p:nvSpPr>
          <p:cNvPr id="20" name="ZoneTexte 19">
            <a:extLst>
              <a:ext uri="{FF2B5EF4-FFF2-40B4-BE49-F238E27FC236}">
                <a16:creationId xmlns:a16="http://schemas.microsoft.com/office/drawing/2014/main" id="{AE95A562-5EC2-4DDD-9AF7-88BC83741495}"/>
              </a:ext>
            </a:extLst>
          </p:cNvPr>
          <p:cNvSpPr txBox="1"/>
          <p:nvPr/>
        </p:nvSpPr>
        <p:spPr>
          <a:xfrm>
            <a:off x="4721369" y="4455874"/>
            <a:ext cx="1429371" cy="307777"/>
          </a:xfrm>
          <a:prstGeom prst="rect">
            <a:avLst/>
          </a:prstGeom>
          <a:noFill/>
        </p:spPr>
        <p:txBody>
          <a:bodyPr wrap="square">
            <a:spAutoFit/>
          </a:bodyPr>
          <a:lstStyle/>
          <a:p>
            <a:r>
              <a:rPr lang="en-GB" sz="1400" i="1" dirty="0" err="1">
                <a:latin typeface="Arial" panose="020B0604020202020204" pitchFamily="34" charset="0"/>
                <a:cs typeface="Arial" panose="020B0604020202020204" pitchFamily="34" charset="0"/>
              </a:rPr>
              <a:t>Zea</a:t>
            </a:r>
            <a:r>
              <a:rPr lang="en-GB" sz="1400" i="1" dirty="0">
                <a:latin typeface="Arial" panose="020B0604020202020204" pitchFamily="34" charset="0"/>
                <a:cs typeface="Arial" panose="020B0604020202020204" pitchFamily="34" charset="0"/>
              </a:rPr>
              <a:t> mays </a:t>
            </a:r>
          </a:p>
        </p:txBody>
      </p:sp>
      <p:sp>
        <p:nvSpPr>
          <p:cNvPr id="21" name="ZoneTexte 20">
            <a:extLst>
              <a:ext uri="{FF2B5EF4-FFF2-40B4-BE49-F238E27FC236}">
                <a16:creationId xmlns:a16="http://schemas.microsoft.com/office/drawing/2014/main" id="{28AF7F47-E24C-4645-A5E1-E8601D0203FF}"/>
              </a:ext>
            </a:extLst>
          </p:cNvPr>
          <p:cNvSpPr txBox="1"/>
          <p:nvPr/>
        </p:nvSpPr>
        <p:spPr>
          <a:xfrm>
            <a:off x="6276538" y="5349593"/>
            <a:ext cx="1684607" cy="307777"/>
          </a:xfrm>
          <a:prstGeom prst="rect">
            <a:avLst/>
          </a:prstGeom>
          <a:noFill/>
        </p:spPr>
        <p:txBody>
          <a:bodyPr wrap="square">
            <a:spAutoFit/>
          </a:bodyPr>
          <a:lstStyle/>
          <a:p>
            <a:pPr algn="ctr"/>
            <a:r>
              <a:rPr lang="en-GB" sz="1400" i="1" dirty="0">
                <a:latin typeface="Arial" panose="020B0604020202020204" pitchFamily="34" charset="0"/>
                <a:cs typeface="Arial" panose="020B0604020202020204" pitchFamily="34" charset="0"/>
              </a:rPr>
              <a:t>Cut flowers</a:t>
            </a:r>
          </a:p>
        </p:txBody>
      </p:sp>
      <p:pic>
        <p:nvPicPr>
          <p:cNvPr id="1028" name="Picture 4" descr="Melon, Bitter (Bitter Melon) (Momordica charantia) seeds | Strictly  Medicinal Seeds">
            <a:extLst>
              <a:ext uri="{FF2B5EF4-FFF2-40B4-BE49-F238E27FC236}">
                <a16:creationId xmlns:a16="http://schemas.microsoft.com/office/drawing/2014/main" id="{80587E08-73B0-4088-B27C-4A922BE87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162" y="4905791"/>
            <a:ext cx="1701973" cy="1118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sparagus - Wikipedia">
            <a:extLst>
              <a:ext uri="{FF2B5EF4-FFF2-40B4-BE49-F238E27FC236}">
                <a16:creationId xmlns:a16="http://schemas.microsoft.com/office/drawing/2014/main" id="{10337329-2307-4455-B9D8-52B381C089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1748" y="4894759"/>
            <a:ext cx="1684608" cy="1263456"/>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A59A7B79-AA3A-4CC4-BDB5-277FFC6F3077}"/>
              </a:ext>
            </a:extLst>
          </p:cNvPr>
          <p:cNvSpPr txBox="1"/>
          <p:nvPr/>
        </p:nvSpPr>
        <p:spPr>
          <a:xfrm>
            <a:off x="296780" y="914400"/>
            <a:ext cx="6104020" cy="400110"/>
          </a:xfrm>
          <a:prstGeom prst="rect">
            <a:avLst/>
          </a:prstGeom>
          <a:noFill/>
        </p:spPr>
        <p:txBody>
          <a:bodyPr wrap="square">
            <a:spAutoFit/>
          </a:bodyPr>
          <a:lstStyle/>
          <a:p>
            <a:r>
              <a:rPr lang="en-GB" sz="2000" b="1" dirty="0">
                <a:solidFill>
                  <a:srgbClr val="00825F"/>
                </a:solidFill>
                <a:latin typeface="Arial" panose="020B0604020202020204" pitchFamily="34" charset="0"/>
                <a:cs typeface="Arial" panose="020B0604020202020204" pitchFamily="34" charset="0"/>
              </a:rPr>
              <a:t>FAW Inspections Recommendations</a:t>
            </a:r>
          </a:p>
        </p:txBody>
      </p:sp>
      <p:sp>
        <p:nvSpPr>
          <p:cNvPr id="27" name="ZoneTexte 26">
            <a:extLst>
              <a:ext uri="{FF2B5EF4-FFF2-40B4-BE49-F238E27FC236}">
                <a16:creationId xmlns:a16="http://schemas.microsoft.com/office/drawing/2014/main" id="{EC3333E6-F58E-4300-B195-1A1929E959E2}"/>
              </a:ext>
            </a:extLst>
          </p:cNvPr>
          <p:cNvSpPr txBox="1"/>
          <p:nvPr/>
        </p:nvSpPr>
        <p:spPr>
          <a:xfrm>
            <a:off x="136910" y="2867728"/>
            <a:ext cx="6298324" cy="313932"/>
          </a:xfrm>
          <a:prstGeom prst="rect">
            <a:avLst/>
          </a:prstGeom>
          <a:noFill/>
        </p:spPr>
        <p:txBody>
          <a:bodyPr wrap="square">
            <a:spAutoFit/>
          </a:bodyPr>
          <a:lstStyle/>
          <a:p>
            <a:pPr marL="162000" marR="0" lvl="0" indent="-180000" algn="l" defTabSz="914400" rtl="0" eaLnBrk="1" fontAlgn="auto" latinLnBrk="0" hangingPunct="1">
              <a:lnSpc>
                <a:spcPct val="90000"/>
              </a:lnSpc>
              <a:spcBef>
                <a:spcPts val="1000"/>
              </a:spcBef>
              <a:spcAft>
                <a:spcPts val="0"/>
              </a:spcAft>
              <a:buClr>
                <a:srgbClr val="5792C9"/>
              </a:buClr>
              <a:buSzTx/>
              <a:buFont typeface="Wingdings" charset="2"/>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Interceptions in Australia</a:t>
            </a:r>
            <a:endParaRPr kumimoji="0" lang="en-GB"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2" name="Sous-titre 2">
            <a:extLst>
              <a:ext uri="{FF2B5EF4-FFF2-40B4-BE49-F238E27FC236}">
                <a16:creationId xmlns:a16="http://schemas.microsoft.com/office/drawing/2014/main" id="{3E884A9C-2C9F-42C3-ADA1-5E1EC8E801E6}"/>
              </a:ext>
            </a:extLst>
          </p:cNvPr>
          <p:cNvSpPr>
            <a:spLocks noGrp="1"/>
          </p:cNvSpPr>
          <p:nvPr>
            <p:ph type="subTitle" idx="1"/>
          </p:nvPr>
        </p:nvSpPr>
        <p:spPr>
          <a:xfrm>
            <a:off x="-199720" y="1600200"/>
            <a:ext cx="12356432" cy="1143000"/>
          </a:xfrm>
        </p:spPr>
        <p:txBody>
          <a:bodyPr/>
          <a:lstStyle/>
          <a:p>
            <a:pPr marL="342900" indent="-342900"/>
            <a:r>
              <a:rPr lang="en-GB" dirty="0">
                <a:effectLst/>
                <a:latin typeface="Arial" panose="020B0604020202020204" pitchFamily="34" charset="0"/>
                <a:ea typeface="MS Mincho" panose="02020609040205080304" pitchFamily="49" charset="-128"/>
                <a:cs typeface="Arial" panose="020B0604020202020204" pitchFamily="34" charset="0"/>
              </a:rPr>
              <a:t>FAW can enter countries through international trade</a:t>
            </a:r>
          </a:p>
          <a:p>
            <a:pPr marL="342900" indent="-342900"/>
            <a:r>
              <a:rPr lang="en-GB" dirty="0">
                <a:effectLst/>
                <a:latin typeface="Arial" panose="020B0604020202020204" pitchFamily="34" charset="0"/>
                <a:ea typeface="MS Mincho" panose="02020609040205080304" pitchFamily="49" charset="-128"/>
                <a:cs typeface="Arial" panose="020B0604020202020204" pitchFamily="34" charset="0"/>
              </a:rPr>
              <a:t>Phytosanitary inspections of </a:t>
            </a:r>
            <a:r>
              <a:rPr lang="en-GB" b="1" dirty="0">
                <a:effectLst/>
                <a:latin typeface="Arial" panose="020B0604020202020204" pitchFamily="34" charset="0"/>
                <a:ea typeface="MS Mincho" panose="02020609040205080304" pitchFamily="49" charset="-128"/>
                <a:cs typeface="Arial" panose="020B0604020202020204" pitchFamily="34" charset="0"/>
              </a:rPr>
              <a:t>consignments</a:t>
            </a:r>
            <a:r>
              <a:rPr lang="en-GB" dirty="0">
                <a:effectLst/>
                <a:latin typeface="Arial" panose="020B0604020202020204" pitchFamily="34" charset="0"/>
                <a:ea typeface="MS Mincho" panose="02020609040205080304" pitchFamily="49" charset="-128"/>
                <a:cs typeface="Arial" panose="020B0604020202020204" pitchFamily="34" charset="0"/>
              </a:rPr>
              <a:t> that are likely to be pathways for the entry of FAW should be conducted at the point of entry</a:t>
            </a:r>
          </a:p>
          <a:p>
            <a:pPr marL="285750" indent="-285750">
              <a:buFont typeface="Arial" panose="020B0604020202020204" pitchFamily="34" charset="0"/>
              <a:buChar char="•"/>
            </a:pPr>
            <a:endParaRPr lang="en-GB" sz="1600" dirty="0">
              <a:effectLst/>
              <a:latin typeface="Arial" panose="020B0604020202020204" pitchFamily="34" charset="0"/>
              <a:ea typeface="MS Mincho" panose="02020609040205080304" pitchFamily="49" charset="-128"/>
              <a:cs typeface="Arial" panose="020B0604020202020204" pitchFamily="34" charset="0"/>
            </a:endParaRPr>
          </a:p>
          <a:p>
            <a:endParaRPr lang="en-GB" dirty="0"/>
          </a:p>
        </p:txBody>
      </p:sp>
      <p:pic>
        <p:nvPicPr>
          <p:cNvPr id="2050" name="Picture 2">
            <a:extLst>
              <a:ext uri="{FF2B5EF4-FFF2-40B4-BE49-F238E27FC236}">
                <a16:creationId xmlns:a16="http://schemas.microsoft.com/office/drawing/2014/main" id="{9B669B32-D724-4678-9BDB-E5936EE308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9014" y="3007054"/>
            <a:ext cx="1005986" cy="5029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ltivation of Cut Flower (Roses): A Complete Guide - Eagle-Link Flowers">
            <a:extLst>
              <a:ext uri="{FF2B5EF4-FFF2-40B4-BE49-F238E27FC236}">
                <a16:creationId xmlns:a16="http://schemas.microsoft.com/office/drawing/2014/main" id="{712C4681-5FC9-442C-A190-90A93840F6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2741" y="3972772"/>
            <a:ext cx="1804271" cy="118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28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00C1330-6DB4-4B8D-B0B0-FF9EF030FC72}"/>
              </a:ext>
            </a:extLst>
          </p:cNvPr>
          <p:cNvSpPr>
            <a:spLocks noGrp="1"/>
          </p:cNvSpPr>
          <p:nvPr>
            <p:ph type="subTitle" idx="1"/>
          </p:nvPr>
        </p:nvSpPr>
        <p:spPr>
          <a:xfrm>
            <a:off x="-102219" y="1615065"/>
            <a:ext cx="12147165" cy="1447800"/>
          </a:xfrm>
        </p:spPr>
        <p:txBody>
          <a:bodyPr/>
          <a:lstStyle/>
          <a:p>
            <a:pPr marL="342900" indent="-342900"/>
            <a:r>
              <a:rPr lang="en-GB" dirty="0">
                <a:latin typeface="Arial" panose="020B0604020202020204" pitchFamily="34" charset="0"/>
                <a:cs typeface="Arial" panose="020B0604020202020204" pitchFamily="34" charset="0"/>
              </a:rPr>
              <a:t>Contaminating pest on international flights </a:t>
            </a:r>
          </a:p>
          <a:p>
            <a:pPr marL="342900" indent="-342900"/>
            <a:r>
              <a:rPr lang="en-GB" dirty="0">
                <a:latin typeface="Arial" panose="020B0604020202020204" pitchFamily="34" charset="0"/>
                <a:cs typeface="Arial" panose="020B0604020202020204" pitchFamily="34" charset="0"/>
              </a:rPr>
              <a:t>Egg masses found in various parts of aircraft coming from Central and South America</a:t>
            </a:r>
          </a:p>
          <a:p>
            <a:pPr marL="342900" indent="-342900"/>
            <a:r>
              <a:rPr lang="en-GB" dirty="0">
                <a:latin typeface="Arial" panose="020B0604020202020204" pitchFamily="34" charset="0"/>
                <a:cs typeface="Arial" panose="020B0604020202020204" pitchFamily="34" charset="0"/>
              </a:rPr>
              <a:t>Travellers</a:t>
            </a:r>
            <a:r>
              <a:rPr lang="en-GB" sz="2000" dirty="0">
                <a:effectLst/>
                <a:latin typeface="Arial" panose="020B0604020202020204" pitchFamily="34" charset="0"/>
                <a:ea typeface="MS Mincho" panose="02020609040205080304" pitchFamily="49" charset="-128"/>
                <a:cs typeface="Arial" panose="020B0604020202020204" pitchFamily="34" charset="0"/>
              </a:rPr>
              <a:t> luggage - inspection of luggage </a:t>
            </a:r>
            <a:r>
              <a:rPr lang="en-GB" dirty="0">
                <a:latin typeface="Arial" panose="020B0604020202020204" pitchFamily="34" charset="0"/>
                <a:ea typeface="MS Mincho" panose="02020609040205080304" pitchFamily="49" charset="-128"/>
                <a:cs typeface="Arial" panose="020B0604020202020204" pitchFamily="34" charset="0"/>
              </a:rPr>
              <a:t>from</a:t>
            </a:r>
            <a:r>
              <a:rPr lang="en-GB" sz="2000" dirty="0">
                <a:effectLst/>
                <a:latin typeface="Arial" panose="020B0604020202020204" pitchFamily="34" charset="0"/>
                <a:ea typeface="MS Mincho" panose="02020609040205080304" pitchFamily="49" charset="-128"/>
                <a:cs typeface="Arial" panose="020B0604020202020204" pitchFamily="34" charset="0"/>
              </a:rPr>
              <a:t> high risk locations should be conducted</a:t>
            </a:r>
            <a:endParaRPr lang="en-GB" dirty="0"/>
          </a:p>
          <a:p>
            <a:pPr marL="342900" indent="-342900"/>
            <a:endParaRPr lang="en-GB" dirty="0"/>
          </a:p>
        </p:txBody>
      </p:sp>
      <p:sp>
        <p:nvSpPr>
          <p:cNvPr id="4" name="ZoneTexte 3">
            <a:extLst>
              <a:ext uri="{FF2B5EF4-FFF2-40B4-BE49-F238E27FC236}">
                <a16:creationId xmlns:a16="http://schemas.microsoft.com/office/drawing/2014/main" id="{71CA51F5-F088-4FA3-A5DE-573BBA3A8606}"/>
              </a:ext>
            </a:extLst>
          </p:cNvPr>
          <p:cNvSpPr txBox="1"/>
          <p:nvPr/>
        </p:nvSpPr>
        <p:spPr>
          <a:xfrm>
            <a:off x="228600" y="914400"/>
            <a:ext cx="6104020" cy="400110"/>
          </a:xfrm>
          <a:prstGeom prst="rect">
            <a:avLst/>
          </a:prstGeom>
          <a:noFill/>
        </p:spPr>
        <p:txBody>
          <a:bodyPr wrap="square">
            <a:spAutoFit/>
          </a:bodyPr>
          <a:lstStyle/>
          <a:p>
            <a:r>
              <a:rPr lang="en-GB" sz="2000" b="1" dirty="0">
                <a:solidFill>
                  <a:srgbClr val="00825F"/>
                </a:solidFill>
                <a:latin typeface="Arial" panose="020B0604020202020204" pitchFamily="34" charset="0"/>
                <a:cs typeface="Arial" panose="020B0604020202020204" pitchFamily="34" charset="0"/>
              </a:rPr>
              <a:t>FAW Inspections Recommendations</a:t>
            </a:r>
          </a:p>
        </p:txBody>
      </p:sp>
      <p:sp>
        <p:nvSpPr>
          <p:cNvPr id="5" name="Titre 4">
            <a:extLst>
              <a:ext uri="{FF2B5EF4-FFF2-40B4-BE49-F238E27FC236}">
                <a16:creationId xmlns:a16="http://schemas.microsoft.com/office/drawing/2014/main" id="{56511389-D918-4F79-866C-D6D7969258B6}"/>
              </a:ext>
            </a:extLst>
          </p:cNvPr>
          <p:cNvSpPr txBox="1">
            <a:spLocks noGrp="1"/>
          </p:cNvSpPr>
          <p:nvPr>
            <p:ph type="title"/>
          </p:nvPr>
        </p:nvSpPr>
        <p:spPr>
          <a:xfrm>
            <a:off x="8182759" y="3733717"/>
            <a:ext cx="3681412" cy="1720810"/>
          </a:xfrm>
          <a:prstGeom prst="rect">
            <a:avLst/>
          </a:prstGeom>
          <a:solidFill>
            <a:srgbClr val="92D050">
              <a:alpha val="21000"/>
            </a:srgbClr>
          </a:solidFill>
        </p:spPr>
        <p:txBody>
          <a:bodyPr vert="horz" lIns="180000" tIns="180000" rIns="180000" bIns="180000" rtlCol="0" anchor="t" anchorCtr="0">
            <a:normAutofit/>
          </a:bodyPr>
          <a:lstStyle/>
          <a:p>
            <a:r>
              <a:rPr lang="en-GB" sz="1400" dirty="0">
                <a:latin typeface="Arial" panose="020B0604020202020204" pitchFamily="34" charset="0"/>
                <a:ea typeface="MS Mincho" panose="02020609040205080304" pitchFamily="49" charset="-128"/>
                <a:cs typeface="Arial" panose="020B0604020202020204" pitchFamily="34" charset="0"/>
              </a:rPr>
              <a:t>Cock, M.J.W., </a:t>
            </a:r>
            <a:r>
              <a:rPr lang="en-GB" sz="1400" dirty="0" err="1">
                <a:latin typeface="Arial" panose="020B0604020202020204" pitchFamily="34" charset="0"/>
                <a:ea typeface="MS Mincho" panose="02020609040205080304" pitchFamily="49" charset="-128"/>
                <a:cs typeface="Arial" panose="020B0604020202020204" pitchFamily="34" charset="0"/>
              </a:rPr>
              <a:t>Beseh</a:t>
            </a:r>
            <a:r>
              <a:rPr lang="en-GB" sz="1400" dirty="0">
                <a:latin typeface="Arial" panose="020B0604020202020204" pitchFamily="34" charset="0"/>
                <a:ea typeface="MS Mincho" panose="02020609040205080304" pitchFamily="49" charset="-128"/>
                <a:cs typeface="Arial" panose="020B0604020202020204" pitchFamily="34" charset="0"/>
              </a:rPr>
              <a:t>, P.K., </a:t>
            </a:r>
            <a:r>
              <a:rPr lang="en-GB" sz="1400" dirty="0" err="1">
                <a:latin typeface="Arial" panose="020B0604020202020204" pitchFamily="34" charset="0"/>
                <a:ea typeface="MS Mincho" panose="02020609040205080304" pitchFamily="49" charset="-128"/>
                <a:cs typeface="Arial" panose="020B0604020202020204" pitchFamily="34" charset="0"/>
              </a:rPr>
              <a:t>Buddie</a:t>
            </a:r>
            <a:r>
              <a:rPr lang="en-GB" sz="1400" dirty="0">
                <a:latin typeface="Arial" panose="020B0604020202020204" pitchFamily="34" charset="0"/>
                <a:ea typeface="MS Mincho" panose="02020609040205080304" pitchFamily="49" charset="-128"/>
                <a:cs typeface="Arial" panose="020B0604020202020204" pitchFamily="34" charset="0"/>
              </a:rPr>
              <a:t>, A.G., </a:t>
            </a:r>
            <a:r>
              <a:rPr lang="en-GB" sz="1400" dirty="0" err="1">
                <a:latin typeface="Arial" panose="020B0604020202020204" pitchFamily="34" charset="0"/>
                <a:ea typeface="MS Mincho" panose="02020609040205080304" pitchFamily="49" charset="-128"/>
                <a:cs typeface="Arial" panose="020B0604020202020204" pitchFamily="34" charset="0"/>
              </a:rPr>
              <a:t>Cafá</a:t>
            </a:r>
            <a:r>
              <a:rPr lang="en-GB" sz="1400" dirty="0">
                <a:latin typeface="Arial" panose="020B0604020202020204" pitchFamily="34" charset="0"/>
                <a:ea typeface="MS Mincho" panose="02020609040205080304" pitchFamily="49" charset="-128"/>
                <a:cs typeface="Arial" panose="020B0604020202020204" pitchFamily="34" charset="0"/>
              </a:rPr>
              <a:t>, G. &amp; Crozier, J. 2017. </a:t>
            </a:r>
            <a:r>
              <a:rPr lang="en-GB" sz="1400" i="1" dirty="0">
                <a:latin typeface="Arial" panose="020B0604020202020204" pitchFamily="34" charset="0"/>
                <a:ea typeface="MS Mincho" panose="02020609040205080304" pitchFamily="49" charset="-128"/>
                <a:cs typeface="Arial" panose="020B0604020202020204" pitchFamily="34" charset="0"/>
              </a:rPr>
              <a:t>Molecular methods to detect </a:t>
            </a:r>
            <a:r>
              <a:rPr lang="en-GB" sz="1400" dirty="0">
                <a:latin typeface="Arial" panose="020B0604020202020204" pitchFamily="34" charset="0"/>
                <a:ea typeface="MS Mincho" panose="02020609040205080304" pitchFamily="49" charset="-128"/>
                <a:cs typeface="Arial" panose="020B0604020202020204" pitchFamily="34" charset="0"/>
              </a:rPr>
              <a:t>Spodoptera </a:t>
            </a:r>
            <a:r>
              <a:rPr lang="en-GB" sz="1400" dirty="0" err="1">
                <a:latin typeface="Arial" panose="020B0604020202020204" pitchFamily="34" charset="0"/>
                <a:ea typeface="MS Mincho" panose="02020609040205080304" pitchFamily="49" charset="-128"/>
                <a:cs typeface="Arial" panose="020B0604020202020204" pitchFamily="34" charset="0"/>
              </a:rPr>
              <a:t>frugiperda</a:t>
            </a:r>
            <a:r>
              <a:rPr lang="en-GB" sz="1400" i="1" dirty="0">
                <a:latin typeface="Arial" panose="020B0604020202020204" pitchFamily="34" charset="0"/>
                <a:ea typeface="MS Mincho" panose="02020609040205080304" pitchFamily="49" charset="-128"/>
                <a:cs typeface="Arial" panose="020B0604020202020204" pitchFamily="34" charset="0"/>
              </a:rPr>
              <a:t> in Ghana, and implications for monitoring the spread of invasive species in developing countries</a:t>
            </a:r>
            <a:r>
              <a:rPr lang="en-GB" sz="1400" dirty="0">
                <a:latin typeface="Arial" panose="020B0604020202020204" pitchFamily="34" charset="0"/>
                <a:ea typeface="MS Mincho" panose="02020609040205080304" pitchFamily="49" charset="-128"/>
                <a:cs typeface="Arial" panose="020B0604020202020204" pitchFamily="34" charset="0"/>
              </a:rPr>
              <a:t>. Scientific Reports, 7: 4103 </a:t>
            </a:r>
          </a:p>
        </p:txBody>
      </p:sp>
      <p:pic>
        <p:nvPicPr>
          <p:cNvPr id="6" name="Picture 2" descr="Formalities concerning the carriage of baggage | Air Caraïbes">
            <a:extLst>
              <a:ext uri="{FF2B5EF4-FFF2-40B4-BE49-F238E27FC236}">
                <a16:creationId xmlns:a16="http://schemas.microsoft.com/office/drawing/2014/main" id="{49136C85-C7D5-4007-B284-1F9D43DBE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296" y="3505200"/>
            <a:ext cx="2009775" cy="2276475"/>
          </a:xfrm>
          <a:prstGeom prst="rect">
            <a:avLst/>
          </a:prstGeom>
          <a:noFill/>
          <a:effectLst>
            <a:outerShdw blurRad="419100" dist="38100" dir="8100000" sx="103000" sy="103000" algn="tr" rotWithShape="0">
              <a:srgbClr val="C00000">
                <a:alpha val="40000"/>
              </a:srgbClr>
            </a:outerShdw>
          </a:effectLst>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AD8C6BE-3E0D-4836-9C52-5992B5908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72381"/>
            <a:ext cx="2705100" cy="1685925"/>
          </a:xfrm>
          <a:prstGeom prst="rect">
            <a:avLst/>
          </a:prstGeom>
          <a:noFill/>
          <a:effectLst>
            <a:outerShdw blurRad="419100" dist="38100" dir="8100000" sx="103000" sy="103000" algn="tr" rotWithShape="0">
              <a:srgbClr val="C00000">
                <a:alpha val="40000"/>
              </a:srgbClr>
            </a:outerShdw>
          </a:effectLst>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3D23E6DF-F1CF-486E-99B2-2A8A190E6D0A}"/>
              </a:ext>
            </a:extLst>
          </p:cNvPr>
          <p:cNvPicPr>
            <a:picLocks noChangeAspect="1"/>
          </p:cNvPicPr>
          <p:nvPr/>
        </p:nvPicPr>
        <p:blipFill>
          <a:blip r:embed="rId4"/>
          <a:stretch>
            <a:fillRect/>
          </a:stretch>
        </p:blipFill>
        <p:spPr>
          <a:xfrm>
            <a:off x="6479267" y="3649070"/>
            <a:ext cx="1202296" cy="1255563"/>
          </a:xfrm>
          <a:prstGeom prst="rect">
            <a:avLst/>
          </a:prstGeom>
        </p:spPr>
      </p:pic>
    </p:spTree>
    <p:extLst>
      <p:ext uri="{BB962C8B-B14F-4D97-AF65-F5344CB8AC3E}">
        <p14:creationId xmlns:p14="http://schemas.microsoft.com/office/powerpoint/2010/main" val="400904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17D8AF57-A514-49F3-BEF9-9BDBED6F87C5}"/>
              </a:ext>
            </a:extLst>
          </p:cNvPr>
          <p:cNvPicPr>
            <a:picLocks noChangeAspect="1"/>
          </p:cNvPicPr>
          <p:nvPr/>
        </p:nvPicPr>
        <p:blipFill rotWithShape="1">
          <a:blip r:embed="rId2"/>
          <a:srcRect l="15822" t="12182" r="16926" b="12182"/>
          <a:stretch/>
        </p:blipFill>
        <p:spPr>
          <a:xfrm>
            <a:off x="8915400" y="4784639"/>
            <a:ext cx="1953445" cy="1235161"/>
          </a:xfrm>
          <a:prstGeom prst="rect">
            <a:avLst/>
          </a:prstGeom>
        </p:spPr>
      </p:pic>
      <p:sp>
        <p:nvSpPr>
          <p:cNvPr id="5" name="Sous-titre 4">
            <a:extLst>
              <a:ext uri="{FF2B5EF4-FFF2-40B4-BE49-F238E27FC236}">
                <a16:creationId xmlns:a16="http://schemas.microsoft.com/office/drawing/2014/main" id="{2D5F5F71-5B3B-4F10-BBF3-6DD33EDDA667}"/>
              </a:ext>
            </a:extLst>
          </p:cNvPr>
          <p:cNvSpPr txBox="1">
            <a:spLocks noGrp="1"/>
          </p:cNvSpPr>
          <p:nvPr>
            <p:ph type="subTitle" idx="1"/>
          </p:nvPr>
        </p:nvSpPr>
        <p:spPr>
          <a:xfrm>
            <a:off x="-152400" y="1701077"/>
            <a:ext cx="12123821" cy="2092881"/>
          </a:xfrm>
          <a:prstGeom prst="rect">
            <a:avLst/>
          </a:prstGeom>
          <a:noFill/>
        </p:spPr>
        <p:txBody>
          <a:bodyPr wrap="square">
            <a:spAutoFit/>
          </a:bodyPr>
          <a:lstStyle/>
          <a:p>
            <a:pPr marL="342900" indent="-342900">
              <a:buClr>
                <a:srgbClr val="5792C9"/>
              </a:buClr>
              <a:buFont typeface="Wingdings" charset="2"/>
              <a:buChar char="§"/>
            </a:pPr>
            <a:r>
              <a:rPr lang="en-GB" dirty="0">
                <a:latin typeface="Arial" panose="020B0604020202020204" pitchFamily="34" charset="0"/>
                <a:cs typeface="Arial" panose="020B0604020202020204" pitchFamily="34" charset="0"/>
              </a:rPr>
              <a:t>Targeting of quarantine border inspections should be based on the FAW presence in the exporting country and on the host commodity</a:t>
            </a:r>
          </a:p>
          <a:p>
            <a:pPr marL="342900" indent="-342900">
              <a:buClr>
                <a:srgbClr val="5792C9"/>
              </a:buClr>
              <a:buFont typeface="Wingdings" charset="2"/>
              <a:buChar char="§"/>
            </a:pPr>
            <a:r>
              <a:rPr lang="en-GB" dirty="0">
                <a:latin typeface="Arial" panose="020B0604020202020204" pitchFamily="34" charset="0"/>
                <a:cs typeface="Arial" panose="020B0604020202020204" pitchFamily="34" charset="0"/>
              </a:rPr>
              <a:t>Countries are encouraged to make available up-to-date information on FAW distribution and the pest status in their territory</a:t>
            </a:r>
          </a:p>
          <a:p>
            <a:pPr marL="342900" indent="-342900">
              <a:buClr>
                <a:srgbClr val="5792C9"/>
              </a:buClr>
              <a:buFont typeface="Wingdings" charset="2"/>
              <a:buChar char="§"/>
            </a:pPr>
            <a:r>
              <a:rPr lang="en-GB" dirty="0">
                <a:latin typeface="Arial" panose="020B0604020202020204" pitchFamily="34" charset="0"/>
                <a:cs typeface="Arial" panose="020B0604020202020204" pitchFamily="34" charset="0"/>
              </a:rPr>
              <a:t>Refer to the International Phytosanitary Portal and relevant papers and journals. </a:t>
            </a:r>
          </a:p>
          <a:p>
            <a:r>
              <a:rPr lang="en-GB" dirty="0">
                <a:effectLst/>
                <a:latin typeface="Arial" panose="020B0604020202020204" pitchFamily="34" charset="0"/>
                <a:ea typeface="MS Mincho" panose="02020609040205080304" pitchFamily="49" charset="-128"/>
                <a:cs typeface="Arial" panose="020B0604020202020204" pitchFamily="34" charset="0"/>
              </a:rPr>
              <a:t>				</a:t>
            </a:r>
            <a:endParaRPr lang="en-GB" dirty="0">
              <a:latin typeface="Arial" panose="020B0604020202020204" pitchFamily="34" charset="0"/>
              <a:ea typeface="MS Mincho" panose="02020609040205080304" pitchFamily="49" charset="-128"/>
              <a:cs typeface="Arial" panose="020B0604020202020204" pitchFamily="34" charset="0"/>
            </a:endParaRPr>
          </a:p>
        </p:txBody>
      </p:sp>
      <p:sp>
        <p:nvSpPr>
          <p:cNvPr id="6" name="Titre 5">
            <a:extLst>
              <a:ext uri="{FF2B5EF4-FFF2-40B4-BE49-F238E27FC236}">
                <a16:creationId xmlns:a16="http://schemas.microsoft.com/office/drawing/2014/main" id="{C7BB0E60-6101-4AED-AE14-FF21814649B3}"/>
              </a:ext>
            </a:extLst>
          </p:cNvPr>
          <p:cNvSpPr txBox="1">
            <a:spLocks noGrp="1"/>
          </p:cNvSpPr>
          <p:nvPr>
            <p:ph type="title"/>
          </p:nvPr>
        </p:nvSpPr>
        <p:spPr>
          <a:xfrm>
            <a:off x="-11113" y="998537"/>
            <a:ext cx="7119938" cy="296863"/>
          </a:xfrm>
          <a:prstGeom prst="rect">
            <a:avLst/>
          </a:prstGeom>
          <a:noFill/>
        </p:spPr>
        <p:txBody>
          <a:bodyPr wrap="square">
            <a:spAutoFit/>
          </a:bodyPr>
          <a:lstStyle/>
          <a:p>
            <a:r>
              <a:rPr lang="en-GB" sz="2000" b="1" dirty="0">
                <a:solidFill>
                  <a:srgbClr val="00825F"/>
                </a:solidFill>
                <a:latin typeface="Arial" panose="020B0604020202020204" pitchFamily="34" charset="0"/>
                <a:cs typeface="Arial" panose="020B0604020202020204" pitchFamily="34" charset="0"/>
              </a:rPr>
              <a:t>FAW Inspections Recommendations</a:t>
            </a:r>
          </a:p>
        </p:txBody>
      </p:sp>
      <p:pic>
        <p:nvPicPr>
          <p:cNvPr id="7" name="Image 6">
            <a:extLst>
              <a:ext uri="{FF2B5EF4-FFF2-40B4-BE49-F238E27FC236}">
                <a16:creationId xmlns:a16="http://schemas.microsoft.com/office/drawing/2014/main" id="{C130E9C0-66EF-4B3B-834F-815ED3204E57}"/>
              </a:ext>
            </a:extLst>
          </p:cNvPr>
          <p:cNvPicPr>
            <a:picLocks noChangeAspect="1"/>
          </p:cNvPicPr>
          <p:nvPr/>
        </p:nvPicPr>
        <p:blipFill>
          <a:blip r:embed="rId3"/>
          <a:stretch>
            <a:fillRect/>
          </a:stretch>
        </p:blipFill>
        <p:spPr>
          <a:xfrm>
            <a:off x="3331031" y="3962400"/>
            <a:ext cx="2328110" cy="2095537"/>
          </a:xfrm>
          <a:prstGeom prst="rect">
            <a:avLst/>
          </a:prstGeom>
          <a:effectLst>
            <a:outerShdw blurRad="266700" dist="38100" dir="5400000" sx="106000" sy="106000" algn="t" rotWithShape="0">
              <a:prstClr val="black">
                <a:alpha val="40000"/>
              </a:prstClr>
            </a:outerShdw>
          </a:effectLst>
        </p:spPr>
      </p:pic>
      <p:pic>
        <p:nvPicPr>
          <p:cNvPr id="9" name="Image 8">
            <a:extLst>
              <a:ext uri="{FF2B5EF4-FFF2-40B4-BE49-F238E27FC236}">
                <a16:creationId xmlns:a16="http://schemas.microsoft.com/office/drawing/2014/main" id="{328771A8-2AEF-4CA5-B69C-B92150C345AA}"/>
              </a:ext>
            </a:extLst>
          </p:cNvPr>
          <p:cNvPicPr>
            <a:picLocks noChangeAspect="1"/>
          </p:cNvPicPr>
          <p:nvPr/>
        </p:nvPicPr>
        <p:blipFill>
          <a:blip r:embed="rId4"/>
          <a:stretch>
            <a:fillRect/>
          </a:stretch>
        </p:blipFill>
        <p:spPr>
          <a:xfrm>
            <a:off x="5432383" y="3928145"/>
            <a:ext cx="3352884" cy="1630944"/>
          </a:xfrm>
          <a:prstGeom prst="rect">
            <a:avLst/>
          </a:prstGeom>
          <a:effectLst>
            <a:outerShdw blurRad="266700" dist="38100" dir="5400000" sx="106000" sy="106000" algn="t" rotWithShape="0">
              <a:prstClr val="black">
                <a:alpha val="40000"/>
              </a:prstClr>
            </a:outerShdw>
          </a:effectLst>
        </p:spPr>
      </p:pic>
      <p:pic>
        <p:nvPicPr>
          <p:cNvPr id="10" name="Picture 2" descr="fall armyworm, Spodoptera frugiperda (J.E. Smith)">
            <a:extLst>
              <a:ext uri="{FF2B5EF4-FFF2-40B4-BE49-F238E27FC236}">
                <a16:creationId xmlns:a16="http://schemas.microsoft.com/office/drawing/2014/main" id="{652462C1-74BE-4EA7-B261-9B978C34F6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54" r="6992" b="3"/>
          <a:stretch/>
        </p:blipFill>
        <p:spPr bwMode="auto">
          <a:xfrm>
            <a:off x="8610600" y="3793958"/>
            <a:ext cx="1412381" cy="973421"/>
          </a:xfrm>
          <a:prstGeom prst="rect">
            <a:avLst/>
          </a:prstGeom>
          <a:effectLst>
            <a:outerShdw blurRad="266700" dist="38100" dir="5400000" sx="106000" sy="106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C3B5CE1A-914F-4B12-AC26-F833FD537238}"/>
              </a:ext>
            </a:extLst>
          </p:cNvPr>
          <p:cNvPicPr>
            <a:picLocks noChangeAspect="1"/>
          </p:cNvPicPr>
          <p:nvPr/>
        </p:nvPicPr>
        <p:blipFill>
          <a:blip r:embed="rId6"/>
          <a:stretch>
            <a:fillRect/>
          </a:stretch>
        </p:blipFill>
        <p:spPr>
          <a:xfrm flipH="1">
            <a:off x="2209800" y="4713305"/>
            <a:ext cx="968818" cy="1299698"/>
          </a:xfrm>
          <a:prstGeom prst="rect">
            <a:avLst/>
          </a:prstGeom>
          <a:effectLst>
            <a:outerShdw blurRad="241300" dist="152400" dir="8100000" algn="tr" rotWithShape="0">
              <a:prstClr val="black">
                <a:alpha val="40000"/>
              </a:prstClr>
            </a:outerShdw>
          </a:effectLst>
        </p:spPr>
      </p:pic>
    </p:spTree>
    <p:extLst>
      <p:ext uri="{BB962C8B-B14F-4D97-AF65-F5344CB8AC3E}">
        <p14:creationId xmlns:p14="http://schemas.microsoft.com/office/powerpoint/2010/main" val="55117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375740" y="1989100"/>
            <a:ext cx="8768656" cy="4176457"/>
          </a:xfrm>
        </p:spPr>
        <p:txBody>
          <a:bodyPr/>
          <a:lstStyle/>
          <a:p>
            <a:pPr marL="342900" indent="-342900">
              <a:buClr>
                <a:srgbClr val="5792C9"/>
              </a:buClr>
              <a:buFont typeface="Wingdings" charset="2"/>
              <a:buChar char="§"/>
            </a:pPr>
            <a:r>
              <a:rPr lang="en-US" dirty="0">
                <a:latin typeface="Arial" panose="020B0604020202020204" pitchFamily="34" charset="0"/>
                <a:cs typeface="Arial" panose="020B0604020202020204" pitchFamily="34" charset="0"/>
              </a:rPr>
              <a:t>Plant-health inspectors should be equipped with a torch, knife and magnifying lens (10×),</a:t>
            </a:r>
          </a:p>
          <a:p>
            <a:pPr marL="342900" indent="-342900">
              <a:buClr>
                <a:srgbClr val="5792C9"/>
              </a:buClr>
              <a:buFont typeface="Wingdings" charset="2"/>
              <a:buChar char="§"/>
            </a:pPr>
            <a:r>
              <a:rPr lang="en-US" dirty="0">
                <a:latin typeface="Arial" panose="020B0604020202020204" pitchFamily="34" charset="0"/>
                <a:cs typeface="Arial" panose="020B0604020202020204" pitchFamily="34" charset="0"/>
              </a:rPr>
              <a:t>Well lit place where the inspection is conducted, </a:t>
            </a:r>
          </a:p>
          <a:p>
            <a:pPr marL="342900" indent="-342900">
              <a:buClr>
                <a:srgbClr val="5792C9"/>
              </a:buClr>
              <a:buFont typeface="Wingdings" charset="2"/>
              <a:buChar char="§"/>
            </a:pPr>
            <a:r>
              <a:rPr lang="en-US" dirty="0">
                <a:latin typeface="Arial" panose="020B0604020202020204" pitchFamily="34" charset="0"/>
                <a:cs typeface="Arial" panose="020B0604020202020204" pitchFamily="34" charset="0"/>
              </a:rPr>
              <a:t>Begin with an overall examination of the commodity</a:t>
            </a:r>
            <a:endParaRPr lang="en-GB" dirty="0">
              <a:latin typeface="Arial" panose="020B0604020202020204" pitchFamily="34" charset="0"/>
              <a:cs typeface="Arial" panose="020B0604020202020204" pitchFamily="34" charset="0"/>
            </a:endParaRPr>
          </a:p>
          <a:p>
            <a:pPr marL="342900" indent="-342900">
              <a:buClr>
                <a:srgbClr val="5792C9"/>
              </a:buClr>
              <a:buFont typeface="Wingdings" charset="2"/>
              <a:buChar char="§"/>
            </a:pPr>
            <a:r>
              <a:rPr lang="en-US" dirty="0">
                <a:latin typeface="Arial" panose="020B0604020202020204" pitchFamily="34" charset="0"/>
                <a:cs typeface="Arial" panose="020B0604020202020204" pitchFamily="34" charset="0"/>
              </a:rPr>
              <a:t>Determine if any eggs, larvae or adults are present on any of the surfaces,</a:t>
            </a:r>
            <a:endParaRPr lang="en-GB" dirty="0">
              <a:latin typeface="Arial" panose="020B0604020202020204" pitchFamily="34" charset="0"/>
              <a:cs typeface="Arial" panose="020B0604020202020204" pitchFamily="34" charset="0"/>
            </a:endParaRPr>
          </a:p>
          <a:p>
            <a:pPr marL="342900" indent="-342900">
              <a:buClr>
                <a:srgbClr val="5792C9"/>
              </a:buClr>
              <a:buFont typeface="Wingdings" charset="2"/>
              <a:buChar char="§"/>
            </a:pPr>
            <a:r>
              <a:rPr lang="en-GB" dirty="0">
                <a:latin typeface="Arial" panose="020B0604020202020204" pitchFamily="34" charset="0"/>
                <a:cs typeface="Arial" panose="020B0604020202020204" pitchFamily="34" charset="0"/>
              </a:rPr>
              <a:t>All stages of the pest can be detected visually (hand lens for early stages),</a:t>
            </a:r>
          </a:p>
          <a:p>
            <a:pPr marL="342900" indent="-342900">
              <a:buClr>
                <a:srgbClr val="5792C9"/>
              </a:buClr>
              <a:buFont typeface="Wingdings" charset="2"/>
              <a:buChar char="§"/>
            </a:pPr>
            <a:r>
              <a:rPr lang="en-GB" dirty="0">
                <a:latin typeface="Arial" panose="020B0604020202020204" pitchFamily="34" charset="0"/>
                <a:cs typeface="Arial" panose="020B0604020202020204" pitchFamily="34" charset="0"/>
              </a:rPr>
              <a:t>Specimens can be collected by hand or a sweep net (adults), </a:t>
            </a:r>
          </a:p>
          <a:p>
            <a:pPr marL="342900" indent="-342900">
              <a:buClr>
                <a:srgbClr val="5792C9"/>
              </a:buClr>
              <a:buFont typeface="Wingdings" charset="2"/>
              <a:buChar char="§"/>
            </a:pPr>
            <a:r>
              <a:rPr lang="en-GB" dirty="0">
                <a:latin typeface="Arial" panose="020B0604020202020204" pitchFamily="34" charset="0"/>
                <a:cs typeface="Arial" panose="020B0604020202020204" pitchFamily="34" charset="0"/>
              </a:rPr>
              <a:t>Eggs can be found on all above-ground plant parts mostly on the underside of leaves.</a:t>
            </a:r>
          </a:p>
          <a:p>
            <a:endParaRPr lang="en-GB" dirty="0">
              <a:latin typeface="Arial" panose="020B0604020202020204" pitchFamily="34" charset="0"/>
              <a:ea typeface="MS Mincho" panose="02020609040205080304" pitchFamily="49" charset="-128"/>
              <a:cs typeface="Arial" panose="020B0604020202020204" pitchFamily="34" charset="0"/>
            </a:endParaRPr>
          </a:p>
          <a:p>
            <a:endParaRPr lang="en-IT" dirty="0"/>
          </a:p>
        </p:txBody>
      </p:sp>
      <p:pic>
        <p:nvPicPr>
          <p:cNvPr id="7" name="Picture 4" descr="Carta da Parati Lente di ingrandimento di metallo • Pixers® - Viviamo per  il cambiamento">
            <a:extLst>
              <a:ext uri="{FF2B5EF4-FFF2-40B4-BE49-F238E27FC236}">
                <a16:creationId xmlns:a16="http://schemas.microsoft.com/office/drawing/2014/main" id="{42B71F2F-DF02-4FD3-A4EE-960F4C99C10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57722" r="-60428" b="5630"/>
          <a:stretch/>
        </p:blipFill>
        <p:spPr bwMode="auto">
          <a:xfrm>
            <a:off x="8616001" y="706601"/>
            <a:ext cx="2487658" cy="2370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ofessional Sweep Net | NHBS Wildlife Survey &amp; Monitoring">
            <a:extLst>
              <a:ext uri="{FF2B5EF4-FFF2-40B4-BE49-F238E27FC236}">
                <a16:creationId xmlns:a16="http://schemas.microsoft.com/office/drawing/2014/main" id="{BD4AB798-5908-476B-846F-5E94C8D1B70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315"/>
          <a:stretch/>
        </p:blipFill>
        <p:spPr bwMode="auto">
          <a:xfrm>
            <a:off x="10184583" y="1702850"/>
            <a:ext cx="1852996" cy="143628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422C0A80-779A-45F4-98F7-D187473BAE77}"/>
              </a:ext>
            </a:extLst>
          </p:cNvPr>
          <p:cNvPicPr>
            <a:picLocks noChangeAspect="1"/>
          </p:cNvPicPr>
          <p:nvPr/>
        </p:nvPicPr>
        <p:blipFill>
          <a:blip r:embed="rId4"/>
          <a:stretch>
            <a:fillRect/>
          </a:stretch>
        </p:blipFill>
        <p:spPr>
          <a:xfrm>
            <a:off x="10184583" y="4328671"/>
            <a:ext cx="1823399" cy="1904183"/>
          </a:xfrm>
          <a:prstGeom prst="rect">
            <a:avLst/>
          </a:prstGeom>
        </p:spPr>
      </p:pic>
      <p:sp>
        <p:nvSpPr>
          <p:cNvPr id="11" name="ZoneTexte 10">
            <a:extLst>
              <a:ext uri="{FF2B5EF4-FFF2-40B4-BE49-F238E27FC236}">
                <a16:creationId xmlns:a16="http://schemas.microsoft.com/office/drawing/2014/main" id="{93FA3BD8-ED91-46D6-B7C7-8BC38C1D8DA2}"/>
              </a:ext>
            </a:extLst>
          </p:cNvPr>
          <p:cNvSpPr txBox="1"/>
          <p:nvPr/>
        </p:nvSpPr>
        <p:spPr>
          <a:xfrm>
            <a:off x="-549598" y="1396226"/>
            <a:ext cx="4093514" cy="400110"/>
          </a:xfrm>
          <a:prstGeom prst="rect">
            <a:avLst/>
          </a:prstGeom>
          <a:noFill/>
        </p:spPr>
        <p:txBody>
          <a:bodyPr wrap="square">
            <a:spAutoFit/>
          </a:bodyPr>
          <a:lstStyle/>
          <a:p>
            <a:pPr algn="ctr"/>
            <a:r>
              <a:rPr lang="en-US" sz="2000" b="1" dirty="0">
                <a:latin typeface="Arial" panose="020B0604020202020204" pitchFamily="34" charset="0"/>
                <a:cs typeface="Arial" panose="020B0604020202020204" pitchFamily="34" charset="0"/>
              </a:rPr>
              <a:t>Visual Examination </a:t>
            </a:r>
            <a:endParaRPr lang="en-GB" sz="2000" b="1" dirty="0">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0F64381E-4B64-49C1-809E-60FB149B62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5285" y="3200400"/>
            <a:ext cx="1802697" cy="1014017"/>
          </a:xfrm>
          <a:prstGeom prst="rect">
            <a:avLst/>
          </a:prstGeom>
        </p:spPr>
      </p:pic>
      <p:pic>
        <p:nvPicPr>
          <p:cNvPr id="14" name="Image 13" descr="Une image contenant insecte&#10;&#10;Description générée automatiquement">
            <a:extLst>
              <a:ext uri="{FF2B5EF4-FFF2-40B4-BE49-F238E27FC236}">
                <a16:creationId xmlns:a16="http://schemas.microsoft.com/office/drawing/2014/main" id="{EB01C30A-0D25-4222-9D4F-C4210B18CD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9081" y="4891900"/>
            <a:ext cx="2019319" cy="1340954"/>
          </a:xfrm>
          <a:prstGeom prst="rect">
            <a:avLst/>
          </a:prstGeom>
        </p:spPr>
      </p:pic>
      <p:sp>
        <p:nvSpPr>
          <p:cNvPr id="17" name="ZoneTexte 16">
            <a:extLst>
              <a:ext uri="{FF2B5EF4-FFF2-40B4-BE49-F238E27FC236}">
                <a16:creationId xmlns:a16="http://schemas.microsoft.com/office/drawing/2014/main" id="{CD72998C-B751-4CED-98DA-09D89620497B}"/>
              </a:ext>
            </a:extLst>
          </p:cNvPr>
          <p:cNvSpPr txBox="1"/>
          <p:nvPr/>
        </p:nvSpPr>
        <p:spPr>
          <a:xfrm>
            <a:off x="228600" y="914400"/>
            <a:ext cx="6104020" cy="400110"/>
          </a:xfrm>
          <a:prstGeom prst="rect">
            <a:avLst/>
          </a:prstGeom>
          <a:noFill/>
        </p:spPr>
        <p:txBody>
          <a:bodyPr wrap="square">
            <a:spAutoFit/>
          </a:bodyPr>
          <a:lstStyle/>
          <a:p>
            <a:r>
              <a:rPr lang="en-GB" sz="2000" b="1" dirty="0">
                <a:solidFill>
                  <a:srgbClr val="00825F"/>
                </a:solidFill>
                <a:latin typeface="Arial" panose="020B0604020202020204" pitchFamily="34" charset="0"/>
                <a:cs typeface="Arial" panose="020B0604020202020204" pitchFamily="34" charset="0"/>
              </a:rPr>
              <a:t>FAW Inspections Recommendations</a:t>
            </a:r>
          </a:p>
        </p:txBody>
      </p:sp>
      <p:pic>
        <p:nvPicPr>
          <p:cNvPr id="4" name="Image 3" descr="Une image contenant lézard&#10;&#10;Description générée automatiquement">
            <a:extLst>
              <a:ext uri="{FF2B5EF4-FFF2-40B4-BE49-F238E27FC236}">
                <a16:creationId xmlns:a16="http://schemas.microsoft.com/office/drawing/2014/main" id="{D616136D-4676-467C-BA53-FEEB23D57F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6431" y="3225318"/>
            <a:ext cx="2019319" cy="1599285"/>
          </a:xfrm>
          <a:prstGeom prst="rect">
            <a:avLst/>
          </a:prstGeom>
        </p:spPr>
      </p:pic>
    </p:spTree>
    <p:extLst>
      <p:ext uri="{BB962C8B-B14F-4D97-AF65-F5344CB8AC3E}">
        <p14:creationId xmlns:p14="http://schemas.microsoft.com/office/powerpoint/2010/main" val="145585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6C6E348-DBE3-424C-8164-2506DF11EDFE}"/>
              </a:ext>
            </a:extLst>
          </p:cNvPr>
          <p:cNvSpPr>
            <a:spLocks noGrp="1"/>
          </p:cNvSpPr>
          <p:nvPr>
            <p:ph type="title"/>
          </p:nvPr>
        </p:nvSpPr>
        <p:spPr>
          <a:xfrm>
            <a:off x="16042" y="962659"/>
            <a:ext cx="7120246" cy="296840"/>
          </a:xfrm>
        </p:spPr>
        <p:txBody>
          <a:bodyPr/>
          <a:lstStyle/>
          <a:p>
            <a:r>
              <a:rPr lang="en-GB" sz="2000" b="1" dirty="0">
                <a:effectLst/>
                <a:latin typeface="Arial" panose="020B0604020202020204" pitchFamily="34" charset="0"/>
                <a:ea typeface="Times" panose="02020603050405020304" pitchFamily="18" charset="0"/>
                <a:cs typeface="Arial" panose="020B0604020202020204" pitchFamily="34" charset="0"/>
              </a:rPr>
              <a:t>FAW Inspections Recommendations</a:t>
            </a:r>
            <a:endParaRPr lang="en-GB" dirty="0"/>
          </a:p>
        </p:txBody>
      </p:sp>
      <p:sp>
        <p:nvSpPr>
          <p:cNvPr id="5" name="ZoneTexte 4">
            <a:extLst>
              <a:ext uri="{FF2B5EF4-FFF2-40B4-BE49-F238E27FC236}">
                <a16:creationId xmlns:a16="http://schemas.microsoft.com/office/drawing/2014/main" id="{2B9E813E-6A42-43B6-8741-642473A3E014}"/>
              </a:ext>
            </a:extLst>
          </p:cNvPr>
          <p:cNvSpPr txBox="1"/>
          <p:nvPr/>
        </p:nvSpPr>
        <p:spPr>
          <a:xfrm>
            <a:off x="152400" y="1600200"/>
            <a:ext cx="9067800" cy="4284763"/>
          </a:xfrm>
          <a:prstGeom prst="rect">
            <a:avLst/>
          </a:prstGeom>
          <a:noFill/>
        </p:spPr>
        <p:txBody>
          <a:bodyPr wrap="square">
            <a:spAutoFit/>
          </a:bodyPr>
          <a:lstStyle/>
          <a:p>
            <a:pPr marL="285750" indent="-285750">
              <a:buFont typeface="Arial" panose="020B0604020202020204" pitchFamily="34" charset="0"/>
              <a:buChar char="•"/>
            </a:pPr>
            <a:endParaRPr lang="en-US" sz="1800" dirty="0">
              <a:solidFill>
                <a:srgbClr val="000000"/>
              </a:solidFill>
              <a:latin typeface="Arial" panose="020B0604020202020204" pitchFamily="34" charset="0"/>
              <a:ea typeface="Yu Mincho" panose="02020400000000000000" pitchFamily="18" charset="-128"/>
              <a:cs typeface="Arial" panose="020B0604020202020204" pitchFamily="34" charset="0"/>
            </a:endParaRPr>
          </a:p>
          <a:p>
            <a:pPr marL="342900" indent="-342900" defTabSz="914400">
              <a:lnSpc>
                <a:spcPct val="90000"/>
              </a:lnSpc>
              <a:spcBef>
                <a:spcPts val="1000"/>
              </a:spcBef>
              <a:spcAft>
                <a:spcPts val="900"/>
              </a:spcAft>
              <a:buClr>
                <a:srgbClr val="5792C9"/>
              </a:buClr>
              <a:buFont typeface="Wingdings" charset="2"/>
              <a:buChar char="§"/>
              <a:tabLst>
                <a:tab pos="457200" algn="l"/>
              </a:tabLst>
            </a:pPr>
            <a:r>
              <a:rPr lang="en-US" sz="1800" dirty="0">
                <a:latin typeface="Arial" panose="020B0604020202020204" pitchFamily="34" charset="0"/>
                <a:cs typeface="Arial" panose="020B0604020202020204" pitchFamily="34" charset="0"/>
              </a:rPr>
              <a:t>Any part of the plant sample with characteristic symptoms of lepidopteran feeding damage should be removed for further thorough examination, </a:t>
            </a:r>
          </a:p>
          <a:p>
            <a:pPr marL="342900" indent="-342900" defTabSz="914400">
              <a:lnSpc>
                <a:spcPct val="90000"/>
              </a:lnSpc>
              <a:spcBef>
                <a:spcPts val="1000"/>
              </a:spcBef>
              <a:spcAft>
                <a:spcPts val="900"/>
              </a:spcAft>
              <a:buClr>
                <a:srgbClr val="5792C9"/>
              </a:buClr>
              <a:buFont typeface="Wingdings" charset="2"/>
              <a:buChar char="§"/>
              <a:tabLst>
                <a:tab pos="266700" algn="l"/>
              </a:tabLst>
            </a:pPr>
            <a:r>
              <a:rPr lang="en-US" sz="1800" dirty="0">
                <a:latin typeface="Arial" panose="020B0604020202020204" pitchFamily="34" charset="0"/>
                <a:cs typeface="Arial" panose="020B0604020202020204" pitchFamily="34" charset="0"/>
              </a:rPr>
              <a:t>Destructive sampling of a number of randomly selected samples from consignments (e.g. corn cobs, cut flower bunches, asparagus bunches) may be conducted to look for larvae which may have bored into the commodity (plant material).  </a:t>
            </a:r>
          </a:p>
          <a:p>
            <a:pPr marL="342900" indent="-342900" defTabSz="914400">
              <a:lnSpc>
                <a:spcPct val="90000"/>
              </a:lnSpc>
              <a:spcBef>
                <a:spcPts val="1000"/>
              </a:spcBef>
              <a:spcAft>
                <a:spcPts val="900"/>
              </a:spcAft>
              <a:buClr>
                <a:srgbClr val="5792C9"/>
              </a:buClr>
              <a:buFont typeface="Wingdings" charset="2"/>
              <a:buChar char="§"/>
              <a:tabLst>
                <a:tab pos="266700" algn="l"/>
              </a:tabLst>
            </a:pPr>
            <a:r>
              <a:rPr lang="en-GB" sz="1800" dirty="0">
                <a:latin typeface="Arial" panose="020B0604020202020204" pitchFamily="34" charset="0"/>
                <a:cs typeface="Arial" panose="020B0604020202020204" pitchFamily="34" charset="0"/>
              </a:rPr>
              <a:t>In addition to inspection, pheromones traps can be used at borders to detect accidental introduction. </a:t>
            </a:r>
          </a:p>
          <a:p>
            <a:pPr marL="342900" indent="-342900" defTabSz="914400">
              <a:lnSpc>
                <a:spcPct val="90000"/>
              </a:lnSpc>
              <a:spcBef>
                <a:spcPts val="1000"/>
              </a:spcBef>
              <a:spcAft>
                <a:spcPts val="900"/>
              </a:spcAft>
              <a:buClr>
                <a:srgbClr val="5792C9"/>
              </a:buClr>
              <a:buFont typeface="Wingdings" charset="2"/>
              <a:buChar char="§"/>
              <a:tabLst>
                <a:tab pos="266700" algn="l"/>
              </a:tabLst>
            </a:pPr>
            <a:endParaRPr lang="en-GB" sz="1800" dirty="0">
              <a:latin typeface="Arial" panose="020B0604020202020204" pitchFamily="34" charset="0"/>
              <a:cs typeface="Arial" panose="020B0604020202020204" pitchFamily="34" charset="0"/>
            </a:endParaRPr>
          </a:p>
          <a:p>
            <a:pPr algn="just">
              <a:spcAft>
                <a:spcPts val="900"/>
              </a:spcAft>
              <a:tabLst>
                <a:tab pos="266700" algn="l"/>
              </a:tabLst>
            </a:pPr>
            <a:r>
              <a:rPr lang="en-GB" sz="1800" b="1" dirty="0">
                <a:effectLst/>
                <a:latin typeface="Arial" panose="020B0604020202020204" pitchFamily="34" charset="0"/>
                <a:ea typeface="Times" panose="02020603050405020304" pitchFamily="18" charset="0"/>
                <a:cs typeface="Arial" panose="020B0604020202020204" pitchFamily="34" charset="0"/>
              </a:rPr>
              <a:t>To identify specimens, confirmation is needed through morphological characteristics or molecular diagnostics</a:t>
            </a:r>
          </a:p>
          <a:p>
            <a:pPr marL="285750" indent="-285750" algn="just">
              <a:spcAft>
                <a:spcPts val="900"/>
              </a:spcAft>
              <a:buFont typeface="Arial" panose="020B0604020202020204" pitchFamily="34" charset="0"/>
              <a:buChar char="•"/>
              <a:tabLst>
                <a:tab pos="266700" algn="l"/>
              </a:tabLst>
            </a:pPr>
            <a:endParaRPr lang="en-GB" sz="1800" dirty="0">
              <a:effectLst/>
              <a:latin typeface="Arial" panose="020B0604020202020204" pitchFamily="34" charset="0"/>
              <a:ea typeface="Times" panose="02020603050405020304" pitchFamily="18" charset="0"/>
              <a:cs typeface="Arial" panose="020B0604020202020204" pitchFamily="34" charset="0"/>
            </a:endParaRPr>
          </a:p>
        </p:txBody>
      </p:sp>
      <p:pic>
        <p:nvPicPr>
          <p:cNvPr id="9" name="Picture 2" descr="How to get rid of Caterpillars | Kings Plant Doctor">
            <a:extLst>
              <a:ext uri="{FF2B5EF4-FFF2-40B4-BE49-F238E27FC236}">
                <a16:creationId xmlns:a16="http://schemas.microsoft.com/office/drawing/2014/main" id="{5A85C7F3-A3A0-4233-AF76-D26D1ED92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9150" y="1295400"/>
            <a:ext cx="2254250" cy="36068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527DD6F2-537A-44DD-B1E9-5260D74AF288}"/>
              </a:ext>
            </a:extLst>
          </p:cNvPr>
          <p:cNvSpPr txBox="1"/>
          <p:nvPr/>
        </p:nvSpPr>
        <p:spPr>
          <a:xfrm>
            <a:off x="-549598" y="1396226"/>
            <a:ext cx="4093514" cy="400110"/>
          </a:xfrm>
          <a:prstGeom prst="rect">
            <a:avLst/>
          </a:prstGeom>
          <a:noFill/>
        </p:spPr>
        <p:txBody>
          <a:bodyPr wrap="square">
            <a:spAutoFit/>
          </a:bodyPr>
          <a:lstStyle/>
          <a:p>
            <a:pPr algn="ctr"/>
            <a:r>
              <a:rPr lang="en-US" sz="2000" b="1" dirty="0">
                <a:latin typeface="Arial" panose="020B0604020202020204" pitchFamily="34" charset="0"/>
                <a:cs typeface="Arial" panose="020B0604020202020204" pitchFamily="34" charset="0"/>
              </a:rPr>
              <a:t>Visual Examination </a:t>
            </a:r>
            <a:endParaRPr lang="en-GB" sz="2000" b="1" dirty="0">
              <a:latin typeface="Arial" panose="020B0604020202020204" pitchFamily="34" charset="0"/>
              <a:cs typeface="Arial" panose="020B0604020202020204" pitchFamily="34" charset="0"/>
            </a:endParaRPr>
          </a:p>
        </p:txBody>
      </p:sp>
      <p:pic>
        <p:nvPicPr>
          <p:cNvPr id="4" name="Image 3" descr="Une image contenant lézard&#10;&#10;Description générée automatiquement">
            <a:extLst>
              <a:ext uri="{FF2B5EF4-FFF2-40B4-BE49-F238E27FC236}">
                <a16:creationId xmlns:a16="http://schemas.microsoft.com/office/drawing/2014/main" id="{5A3B17E3-633B-4609-BFFD-3618817483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4572000"/>
            <a:ext cx="1888785" cy="1495903"/>
          </a:xfrm>
          <a:prstGeom prst="rect">
            <a:avLst/>
          </a:prstGeom>
        </p:spPr>
      </p:pic>
    </p:spTree>
    <p:extLst>
      <p:ext uri="{BB962C8B-B14F-4D97-AF65-F5344CB8AC3E}">
        <p14:creationId xmlns:p14="http://schemas.microsoft.com/office/powerpoint/2010/main" val="377686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77ED5DB-B777-471C-A4C1-24A252C23E60}"/>
              </a:ext>
            </a:extLst>
          </p:cNvPr>
          <p:cNvSpPr>
            <a:spLocks noGrp="1"/>
          </p:cNvSpPr>
          <p:nvPr>
            <p:ph type="title"/>
          </p:nvPr>
        </p:nvSpPr>
        <p:spPr>
          <a:xfrm>
            <a:off x="-304800" y="1752600"/>
            <a:ext cx="6495361" cy="1676400"/>
          </a:xfrm>
        </p:spPr>
        <p:txBody>
          <a:bodyPr/>
          <a:lstStyle/>
          <a:p>
            <a:r>
              <a:rPr lang="en-GB" sz="2000" b="0" dirty="0">
                <a:solidFill>
                  <a:schemeClr val="tx1"/>
                </a:solidFill>
                <a:latin typeface="Arial" panose="020B0604020202020204" pitchFamily="34" charset="0"/>
                <a:cs typeface="Arial" panose="020B0604020202020204" pitchFamily="34" charset="0"/>
              </a:rPr>
              <a:t>Further guidance:</a:t>
            </a:r>
            <a:br>
              <a:rPr lang="en-GB" dirty="0">
                <a:solidFill>
                  <a:schemeClr val="tx1"/>
                </a:solidFill>
                <a:latin typeface="Arial" panose="020B0604020202020204" pitchFamily="34" charset="0"/>
                <a:cs typeface="Arial" panose="020B0604020202020204" pitchFamily="34" charset="0"/>
              </a:rPr>
            </a:br>
            <a:br>
              <a:rPr lang="en-US" dirty="0">
                <a:solidFill>
                  <a:schemeClr val="accent6">
                    <a:lumMod val="50000"/>
                  </a:schemeClr>
                </a:solidFill>
                <a:latin typeface="Arial" panose="020B0604020202020204" pitchFamily="34" charset="0"/>
                <a:cs typeface="Arial" panose="020B0604020202020204" pitchFamily="34" charset="0"/>
              </a:rPr>
            </a:br>
            <a:r>
              <a:rPr lang="en-US" sz="2400" dirty="0">
                <a:solidFill>
                  <a:schemeClr val="accent6">
                    <a:lumMod val="50000"/>
                  </a:schemeClr>
                </a:solidFill>
                <a:latin typeface="Arial" panose="020B0604020202020204" pitchFamily="34" charset="0"/>
                <a:cs typeface="Arial" panose="020B0604020202020204" pitchFamily="34" charset="0"/>
              </a:rPr>
              <a:t>- ISPM 23 </a:t>
            </a:r>
            <a:r>
              <a:rPr lang="en-US" sz="2400" i="1" dirty="0">
                <a:solidFill>
                  <a:schemeClr val="accent6">
                    <a:lumMod val="50000"/>
                  </a:schemeClr>
                </a:solidFill>
                <a:latin typeface="Arial" panose="020B0604020202020204" pitchFamily="34" charset="0"/>
                <a:cs typeface="Arial" panose="020B0604020202020204" pitchFamily="34" charset="0"/>
              </a:rPr>
              <a:t>Guidelines for inspection</a:t>
            </a:r>
            <a:br>
              <a:rPr lang="en-US" sz="2400" i="1" dirty="0">
                <a:solidFill>
                  <a:schemeClr val="accent6">
                    <a:lumMod val="50000"/>
                  </a:schemeClr>
                </a:solidFill>
                <a:latin typeface="Arial" panose="020B0604020202020204" pitchFamily="34" charset="0"/>
                <a:cs typeface="Arial" panose="020B0604020202020204" pitchFamily="34" charset="0"/>
              </a:rPr>
            </a:br>
            <a:endParaRPr lang="en-GB" dirty="0">
              <a:solidFill>
                <a:schemeClr val="accent6">
                  <a:lumMod val="50000"/>
                </a:schemeClr>
              </a:solidFill>
            </a:endParaRPr>
          </a:p>
        </p:txBody>
      </p:sp>
      <p:sp>
        <p:nvSpPr>
          <p:cNvPr id="7" name="Title 4">
            <a:extLst>
              <a:ext uri="{FF2B5EF4-FFF2-40B4-BE49-F238E27FC236}">
                <a16:creationId xmlns:a16="http://schemas.microsoft.com/office/drawing/2014/main" id="{39E648C0-BA2C-419F-B565-CD81B4FF569B}"/>
              </a:ext>
            </a:extLst>
          </p:cNvPr>
          <p:cNvSpPr txBox="1">
            <a:spLocks/>
          </p:cNvSpPr>
          <p:nvPr/>
        </p:nvSpPr>
        <p:spPr>
          <a:xfrm>
            <a:off x="-132347" y="1015800"/>
            <a:ext cx="7986304" cy="296840"/>
          </a:xfrm>
          <a:prstGeom prst="rect">
            <a:avLst/>
          </a:prstGeom>
          <a:noFill/>
        </p:spPr>
        <p:txBody>
          <a:bodyPr vert="horz" lIns="540000" tIns="0" rIns="360000" bIns="45720" rtlCol="0" anchor="t" anchorCtr="0">
            <a:noAutofit/>
          </a:bodyPr>
          <a:lstStyle>
            <a:lvl1pPr algn="l" defTabSz="914400" rtl="0" eaLnBrk="1" latinLnBrk="0" hangingPunct="1">
              <a:lnSpc>
                <a:spcPct val="90000"/>
              </a:lnSpc>
              <a:spcBef>
                <a:spcPct val="0"/>
              </a:spcBef>
              <a:buNone/>
              <a:defRPr sz="2200" b="1" kern="1200">
                <a:solidFill>
                  <a:srgbClr val="00825F"/>
                </a:solidFill>
                <a:latin typeface="+mn-lt"/>
                <a:ea typeface="+mj-ea"/>
                <a:cs typeface="+mj-cs"/>
              </a:defRPr>
            </a:lvl1pPr>
          </a:lstStyle>
          <a:p>
            <a:r>
              <a:rPr lang="en-GB" sz="2000" dirty="0">
                <a:latin typeface="Arial" panose="020B0604020202020204" pitchFamily="34" charset="0"/>
                <a:ea typeface="Times" panose="02020603050405020304" pitchFamily="18" charset="0"/>
                <a:cs typeface="Arial" panose="020B0604020202020204" pitchFamily="34" charset="0"/>
              </a:rPr>
              <a:t>IPPC Definitions, Standards and Resources</a:t>
            </a:r>
            <a:endParaRPr lang="en-IT" dirty="0"/>
          </a:p>
        </p:txBody>
      </p:sp>
      <p:sp>
        <p:nvSpPr>
          <p:cNvPr id="12" name="ZoneTexte 11">
            <a:extLst>
              <a:ext uri="{FF2B5EF4-FFF2-40B4-BE49-F238E27FC236}">
                <a16:creationId xmlns:a16="http://schemas.microsoft.com/office/drawing/2014/main" id="{16E72CC2-7C64-4CB7-AA17-BD12F45D7E3B}"/>
              </a:ext>
            </a:extLst>
          </p:cNvPr>
          <p:cNvSpPr txBox="1"/>
          <p:nvPr/>
        </p:nvSpPr>
        <p:spPr>
          <a:xfrm>
            <a:off x="197862" y="3641494"/>
            <a:ext cx="7620000" cy="1138773"/>
          </a:xfrm>
          <a:prstGeom prst="rect">
            <a:avLst/>
          </a:prstGeom>
          <a:noFill/>
        </p:spPr>
        <p:txBody>
          <a:bodyPr wrap="square">
            <a:spAutoFit/>
          </a:bodyPr>
          <a:lstStyle/>
          <a:p>
            <a:r>
              <a:rPr lang="en-GB" sz="2200" dirty="0">
                <a:latin typeface="Arial" panose="020B0604020202020204" pitchFamily="34" charset="0"/>
                <a:ea typeface="MS Mincho" panose="02020609040205080304" pitchFamily="49" charset="-128"/>
                <a:cs typeface="Arial" panose="020B0604020202020204" pitchFamily="34" charset="0"/>
              </a:rPr>
              <a:t>Useful information in </a:t>
            </a:r>
            <a:r>
              <a:rPr lang="en-GB" sz="2200" b="1" dirty="0">
                <a:effectLst/>
                <a:latin typeface="Arial" panose="020B0604020202020204" pitchFamily="34" charset="0"/>
                <a:ea typeface="Yu Mincho" panose="02020400000000000000" pitchFamily="18" charset="-128"/>
                <a:cs typeface="Arial" panose="020B0604020202020204" pitchFamily="34" charset="0"/>
              </a:rPr>
              <a:t>IPPC Guideline</a:t>
            </a:r>
            <a:r>
              <a:rPr lang="en-GB" sz="2200" dirty="0">
                <a:effectLst/>
                <a:latin typeface="Arial" panose="020B0604020202020204" pitchFamily="34" charset="0"/>
                <a:ea typeface="Yu Mincho" panose="02020400000000000000" pitchFamily="18" charset="-128"/>
                <a:cs typeface="Arial" panose="020B0604020202020204" pitchFamily="34" charset="0"/>
              </a:rPr>
              <a:t>:</a:t>
            </a:r>
          </a:p>
          <a:p>
            <a:endParaRPr lang="en-GB" sz="2200" b="1" i="1" dirty="0">
              <a:effectLst/>
              <a:latin typeface="Arial" panose="020B0604020202020204" pitchFamily="34" charset="0"/>
              <a:ea typeface="Yu Mincho" panose="02020400000000000000" pitchFamily="18" charset="-128"/>
              <a:cs typeface="Arial" panose="020B0604020202020204" pitchFamily="34" charset="0"/>
            </a:endParaRPr>
          </a:p>
          <a:p>
            <a:r>
              <a:rPr lang="en-GB" b="1" i="1" dirty="0">
                <a:solidFill>
                  <a:schemeClr val="accent6">
                    <a:lumMod val="50000"/>
                  </a:schemeClr>
                </a:solidFill>
                <a:latin typeface="Arial" panose="020B0604020202020204" pitchFamily="34" charset="0"/>
                <a:ea typeface="+mj-ea"/>
                <a:cs typeface="Arial" panose="020B0604020202020204" pitchFamily="34" charset="0"/>
              </a:rPr>
              <a:t>- A guide to import verification for NPPOs</a:t>
            </a:r>
          </a:p>
        </p:txBody>
      </p:sp>
      <p:pic>
        <p:nvPicPr>
          <p:cNvPr id="13" name="Image 12">
            <a:extLst>
              <a:ext uri="{FF2B5EF4-FFF2-40B4-BE49-F238E27FC236}">
                <a16:creationId xmlns:a16="http://schemas.microsoft.com/office/drawing/2014/main" id="{1AAD7C83-00F6-43FF-8FC9-E34CCF49E1EC}"/>
              </a:ext>
            </a:extLst>
          </p:cNvPr>
          <p:cNvPicPr>
            <a:picLocks noChangeAspect="1"/>
          </p:cNvPicPr>
          <p:nvPr/>
        </p:nvPicPr>
        <p:blipFill>
          <a:blip r:embed="rId2"/>
          <a:stretch>
            <a:fillRect/>
          </a:stretch>
        </p:blipFill>
        <p:spPr>
          <a:xfrm>
            <a:off x="9597186" y="1752600"/>
            <a:ext cx="2354181" cy="3343943"/>
          </a:xfrm>
          <a:prstGeom prst="rect">
            <a:avLst/>
          </a:prstGeom>
          <a:ln>
            <a:solidFill>
              <a:srgbClr val="00825F"/>
            </a:solidFill>
          </a:ln>
        </p:spPr>
      </p:pic>
      <p:pic>
        <p:nvPicPr>
          <p:cNvPr id="10" name="Image 9">
            <a:extLst>
              <a:ext uri="{FF2B5EF4-FFF2-40B4-BE49-F238E27FC236}">
                <a16:creationId xmlns:a16="http://schemas.microsoft.com/office/drawing/2014/main" id="{497F710C-6133-4DD0-9C49-1AEA75AC22F9}"/>
              </a:ext>
            </a:extLst>
          </p:cNvPr>
          <p:cNvPicPr>
            <a:picLocks noChangeAspect="1"/>
          </p:cNvPicPr>
          <p:nvPr/>
        </p:nvPicPr>
        <p:blipFill rotWithShape="1">
          <a:blip r:embed="rId3"/>
          <a:srcRect t="1641" r="2017"/>
          <a:stretch/>
        </p:blipFill>
        <p:spPr>
          <a:xfrm>
            <a:off x="6643519" y="2416607"/>
            <a:ext cx="2500709" cy="3526993"/>
          </a:xfrm>
          <a:prstGeom prst="rect">
            <a:avLst/>
          </a:prstGeom>
          <a:ln>
            <a:solidFill>
              <a:srgbClr val="00825F"/>
            </a:solidFill>
          </a:ln>
        </p:spPr>
      </p:pic>
    </p:spTree>
    <p:extLst>
      <p:ext uri="{BB962C8B-B14F-4D97-AF65-F5344CB8AC3E}">
        <p14:creationId xmlns:p14="http://schemas.microsoft.com/office/powerpoint/2010/main" val="467156344"/>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3b9c205-ff93-4b66-a73e-1385ea8adb4a">FAO42-1499232794-14</_dlc_DocId>
    <_dlc_DocIdUrl xmlns="a3b9c205-ff93-4b66-a73e-1385ea8adb4a">
      <Url>https://workspace.fao.org/so/so1/_layouts/15/DocIdRedir.aspx?ID=FAO42-1499232794-14</Url>
      <Description>FAO42-1499232794-14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CBDC8CD110D04ABC7511BE938A72AA" ma:contentTypeVersion="0" ma:contentTypeDescription="Create a new document." ma:contentTypeScope="" ma:versionID="e50e8d7655074db856c56969a59add03">
  <xsd:schema xmlns:xsd="http://www.w3.org/2001/XMLSchema" xmlns:xs="http://www.w3.org/2001/XMLSchema" xmlns:p="http://schemas.microsoft.com/office/2006/metadata/properties" xmlns:ns2="a3b9c205-ff93-4b66-a73e-1385ea8adb4a" targetNamespace="http://schemas.microsoft.com/office/2006/metadata/properties" ma:root="true" ma:fieldsID="9c741031a58b53a13146b7fc8cce4652" ns2:_="">
    <xsd:import namespace="a3b9c205-ff93-4b66-a73e-1385ea8adb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9c205-ff93-4b66-a73e-1385ea8adb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6D1CDB-15D1-4C85-BFBF-7D1270C6F64A}">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a3b9c205-ff93-4b66-a73e-1385ea8adb4a"/>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06D7DBF-6A2A-4301-9E2D-71C73E514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9c205-ff93-4b66-a73e-1385ea8ad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4.xml><?xml version="1.0" encoding="utf-8"?>
<ds:datastoreItem xmlns:ds="http://schemas.openxmlformats.org/officeDocument/2006/customXml" ds:itemID="{D2323DA9-710D-4C08-8632-E1243AEA8C2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1409</TotalTime>
  <Words>1366</Words>
  <Application>Microsoft Office PowerPoint</Application>
  <PresentationFormat>Grand écran</PresentationFormat>
  <Paragraphs>129</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19</vt:i4>
      </vt:variant>
    </vt:vector>
  </HeadingPairs>
  <TitlesOfParts>
    <vt:vector size="28" baseType="lpstr">
      <vt:lpstr>.AppleSystemUIFont</vt:lpstr>
      <vt:lpstr>Arial</vt:lpstr>
      <vt:lpstr>Calibri</vt:lpstr>
      <vt:lpstr>Georgia</vt:lpstr>
      <vt:lpstr>Klavika-Light</vt:lpstr>
      <vt:lpstr>Klavika-LightItalic</vt:lpstr>
      <vt:lpstr>Wingdings</vt:lpstr>
      <vt:lpstr>COVER</vt:lpstr>
      <vt:lpstr>Internal screen</vt:lpstr>
      <vt:lpstr>Inspections and Diagnostics  for Fall Armyworm</vt:lpstr>
      <vt:lpstr>IPPC Definitions, Standards and Resources</vt:lpstr>
      <vt:lpstr>European Food Safety Authority (EFSA) Pest risk assessment of Spodoptera frugiperda for the European Union. EFSA Journal, 16(8) 2018 https://efsa.onlinelibrary.wiley.com/doi/10.2903/j.efsa.2018.5351 </vt:lpstr>
      <vt:lpstr>Australian Government, 2020. Fall armyworm and other exotic armyworms. In: Department of Australian Government, Department of Agriculture, Water and the Environment [online]. https://www.agriculture.gov.au/ pests-diseases-weeds/plant/exotic-armyworm  </vt:lpstr>
      <vt:lpstr>Cock, M.J.W., Beseh, P.K., Buddie, A.G., Cafá, G. &amp; Crozier, J. 2017. Molecular methods to detect Spodoptera frugiperda in Ghana, and implications for monitoring the spread of invasive species in developing countries. Scientific Reports, 7: 4103 </vt:lpstr>
      <vt:lpstr>FAW Inspections Recommendations</vt:lpstr>
      <vt:lpstr>Présentation PowerPoint</vt:lpstr>
      <vt:lpstr>FAW Inspections Recommendations</vt:lpstr>
      <vt:lpstr>Further guidance:  - ISPM 23 Guidelines for inspection </vt:lpstr>
      <vt:lpstr>FAW Inspections Recommendations</vt:lpstr>
      <vt:lpstr>Présentation PowerPoint</vt:lpstr>
      <vt:lpstr>Présentation PowerPoint</vt:lpstr>
      <vt:lpstr>Présentation PowerPoint</vt:lpstr>
      <vt:lpstr>FAW Identification</vt:lpstr>
      <vt:lpstr>FAW Identification</vt:lpstr>
      <vt:lpstr>FAW Identification</vt:lpstr>
      <vt:lpstr>FAW Diagnostics</vt:lpstr>
      <vt:lpstr>FAW Diagnostics – Molecular identification</vt:lpstr>
      <vt:lpstr>Thank you</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Valerio Lucchesi</dc:creator>
  <cp:keywords/>
  <dc:description/>
  <cp:lastModifiedBy>Valério Lucchesi</cp:lastModifiedBy>
  <cp:revision>34</cp:revision>
  <cp:lastPrinted>2021-11-09T12:37:52Z</cp:lastPrinted>
  <dcterms:created xsi:type="dcterms:W3CDTF">2019-07-18T08:44:31Z</dcterms:created>
  <dcterms:modified xsi:type="dcterms:W3CDTF">2021-11-19T15:07:26Z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0x01010079CBDC8CD110D04ABC7511BE938A72AA</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ies>
</file>