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57" r:id="rId5"/>
    <p:sldMasterId id="2147483944" r:id="rId6"/>
  </p:sldMasterIdLst>
  <p:notesMasterIdLst>
    <p:notesMasterId r:id="rId22"/>
  </p:notesMasterIdLst>
  <p:handoutMasterIdLst>
    <p:handoutMasterId r:id="rId23"/>
  </p:handoutMasterIdLst>
  <p:sldIdLst>
    <p:sldId id="263" r:id="rId7"/>
    <p:sldId id="257" r:id="rId8"/>
    <p:sldId id="280" r:id="rId9"/>
    <p:sldId id="271" r:id="rId10"/>
    <p:sldId id="281" r:id="rId11"/>
    <p:sldId id="273" r:id="rId12"/>
    <p:sldId id="282" r:id="rId13"/>
    <p:sldId id="277" r:id="rId14"/>
    <p:sldId id="278" r:id="rId15"/>
    <p:sldId id="284" r:id="rId16"/>
    <p:sldId id="285" r:id="rId17"/>
    <p:sldId id="286" r:id="rId18"/>
    <p:sldId id="283" r:id="rId19"/>
    <p:sldId id="279" r:id="rId20"/>
    <p:sldId id="267" r:id="rId21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5F"/>
    <a:srgbClr val="AB967C"/>
    <a:srgbClr val="5792C9"/>
    <a:srgbClr val="A81E3B"/>
    <a:srgbClr val="79B9CF"/>
    <a:srgbClr val="DDA63A"/>
    <a:srgbClr val="1A648C"/>
    <a:srgbClr val="EFA91F"/>
    <a:srgbClr val="EF791F"/>
    <a:srgbClr val="518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79A5B0-00A3-EC44-8CFB-CCA18BC320C9}" v="41" dt="2021-06-23T13:16:4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86408" autoAdjust="0"/>
  </p:normalViewPr>
  <p:slideViewPr>
    <p:cSldViewPr>
      <p:cViewPr varScale="1">
        <p:scale>
          <a:sx n="88" d="100"/>
          <a:sy n="88" d="100"/>
        </p:scale>
        <p:origin x="533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297" y="1604319"/>
            <a:ext cx="121932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5088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5943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76872"/>
            <a:ext cx="12192000" cy="2448272"/>
          </a:xfrm>
          <a:prstGeom prst="rect">
            <a:avLst/>
          </a:prstGeom>
        </p:spPr>
        <p:txBody>
          <a:bodyPr lIns="2160000" tIns="46800" rIns="2160000" anchor="t"/>
          <a:lstStyle>
            <a:lvl1pPr algn="ctr">
              <a:defRPr sz="4400" baseline="0">
                <a:solidFill>
                  <a:srgbClr val="00825F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861B36-1297-EC44-ABCC-CDB48C29ECD5}"/>
              </a:ext>
            </a:extLst>
          </p:cNvPr>
          <p:cNvSpPr/>
          <p:nvPr userDrawn="1"/>
        </p:nvSpPr>
        <p:spPr>
          <a:xfrm>
            <a:off x="-1200" y="3810000"/>
            <a:ext cx="12192000" cy="3048000"/>
          </a:xfrm>
          <a:prstGeom prst="rect">
            <a:avLst/>
          </a:prstGeom>
          <a:solidFill>
            <a:srgbClr val="008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74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2040624"/>
            <a:ext cx="12192000" cy="449180"/>
          </a:xfrm>
          <a:prstGeom prst="rect">
            <a:avLst/>
          </a:prstGeom>
          <a:noFill/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00825F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-1200" y="2895600"/>
            <a:ext cx="12192000" cy="245913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98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616933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620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884359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980000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800" y="1620000"/>
            <a:ext cx="7986304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620000"/>
            <a:ext cx="12204522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22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5941514-6A3A-7E4E-8480-6FB87E586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216"/>
          <a:stretch/>
        </p:blipFill>
        <p:spPr>
          <a:xfrm>
            <a:off x="615797" y="432546"/>
            <a:ext cx="2660803" cy="71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D43C4A-D199-2340-A53A-D845A48783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11558" y="449606"/>
            <a:ext cx="2564645" cy="656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FE691-790D-6248-8B26-94860EBAF4EF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cxnSp>
        <p:nvCxnSpPr>
          <p:cNvPr id="7" name="Connettore 1 31">
            <a:extLst>
              <a:ext uri="{FF2B5EF4-FFF2-40B4-BE49-F238E27FC236}">
                <a16:creationId xmlns:a16="http://schemas.microsoft.com/office/drawing/2014/main" id="{5D12CE36-5E1D-9348-80C5-AEFF3E6CC0EC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008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133ADE3-A5A0-2645-9D97-F63324C4A172}"/>
              </a:ext>
            </a:extLst>
          </p:cNvPr>
          <p:cNvSpPr txBox="1">
            <a:spLocks/>
          </p:cNvSpPr>
          <p:nvPr userDrawn="1"/>
        </p:nvSpPr>
        <p:spPr>
          <a:xfrm>
            <a:off x="0" y="6453866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2022 IPPC Regional Workshop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884975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825F"/>
                </a:solidFill>
              </a:rPr>
              <a:t>Agenda item </a:t>
            </a:r>
            <a:r>
              <a:rPr lang="en-US" dirty="0" smtClean="0">
                <a:solidFill>
                  <a:srgbClr val="00825F"/>
                </a:solidFill>
              </a:rPr>
              <a:t>7.2</a:t>
            </a:r>
            <a:endParaRPr lang="en-US" dirty="0">
              <a:solidFill>
                <a:srgbClr val="00825F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234DD0C-95AB-7940-8105-0A1AE1800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29216"/>
          <a:stretch/>
        </p:blipFill>
        <p:spPr>
          <a:xfrm>
            <a:off x="539598" y="218898"/>
            <a:ext cx="1877238" cy="5160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F50D-19C0-874B-B58B-28F04C60305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6784" y="233705"/>
            <a:ext cx="2016059" cy="5160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FAA4C8-8DDB-DA4C-9D66-A6C43971E9D1}"/>
              </a:ext>
            </a:extLst>
          </p:cNvPr>
          <p:cNvSpPr/>
          <p:nvPr userDrawn="1"/>
        </p:nvSpPr>
        <p:spPr>
          <a:xfrm>
            <a:off x="0" y="-66798"/>
            <a:ext cx="12192000" cy="76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pc.int/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phytoexchang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hytoexchange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200" y="5088624"/>
            <a:ext cx="12192000" cy="55017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Update on </a:t>
            </a:r>
            <a:r>
              <a:rPr lang="en-GB" dirty="0" smtClean="0"/>
              <a:t>the IPPC ePhyto Solution</a:t>
            </a:r>
            <a:r>
              <a:rPr lang="en-US" sz="36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Agenda item </a:t>
            </a:r>
            <a:r>
              <a:rPr lang="en-GB" dirty="0" smtClean="0"/>
              <a:t>7.2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b="26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8617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2. </a:t>
            </a:r>
            <a:r>
              <a:rPr lang="en-GB" sz="2800" dirty="0" smtClean="0"/>
              <a:t>THE IPPC EPHYTO SOLUTION UPDATES</a:t>
            </a:r>
            <a:endParaRPr lang="en-IT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725457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2.3 Channel Delegation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1ACB9-276D-EF48-9056-3084EF7A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4200" y="2182657"/>
            <a:ext cx="5067363" cy="3646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9D4EA4-1E83-0B44-8F73-9A32E6AE71D8}"/>
              </a:ext>
            </a:extLst>
          </p:cNvPr>
          <p:cNvSpPr txBox="1"/>
          <p:nvPr/>
        </p:nvSpPr>
        <p:spPr>
          <a:xfrm>
            <a:off x="152400" y="25908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2E75B6"/>
                </a:solidFill>
              </a:rPr>
              <a:t>Single Window systems can now connect to the HUB to send/receive </a:t>
            </a:r>
            <a:r>
              <a:rPr lang="en-US" sz="1800" b="1" dirty="0" err="1">
                <a:solidFill>
                  <a:srgbClr val="2E75B6"/>
                </a:solidFill>
              </a:rPr>
              <a:t>ePhytos</a:t>
            </a:r>
            <a:r>
              <a:rPr lang="en-US" sz="1800" b="1" dirty="0">
                <a:solidFill>
                  <a:srgbClr val="2E75B6"/>
                </a:solidFill>
              </a:rPr>
              <a:t> on behalf of countries they manage. </a:t>
            </a:r>
          </a:p>
          <a:p>
            <a:endParaRPr lang="en-US" sz="1800" b="1" dirty="0">
              <a:solidFill>
                <a:srgbClr val="2E75B6"/>
              </a:solidFill>
            </a:endParaRPr>
          </a:p>
          <a:p>
            <a:r>
              <a:rPr lang="en-US" sz="1800" dirty="0"/>
              <a:t>The delegation rule can be adjusted on the following criteria:</a:t>
            </a:r>
          </a:p>
          <a:p>
            <a:pPr marL="742950" lvl="1" indent="-285750">
              <a:buFontTx/>
              <a:buChar char="-"/>
            </a:pPr>
            <a:r>
              <a:rPr lang="en-US" sz="1800" dirty="0"/>
              <a:t>Incoming/Outgoing messages</a:t>
            </a:r>
          </a:p>
          <a:p>
            <a:pPr marL="742950" lvl="1" indent="-285750">
              <a:buFontTx/>
              <a:buChar char="-"/>
            </a:pPr>
            <a:r>
              <a:rPr lang="en-US" sz="1800" dirty="0"/>
              <a:t>Document Type </a:t>
            </a:r>
            <a:r>
              <a:rPr lang="en-US" sz="1400" i="1" dirty="0">
                <a:solidFill>
                  <a:prstClr val="black"/>
                </a:solidFill>
              </a:rPr>
              <a:t>(Regular and Re-export)</a:t>
            </a:r>
          </a:p>
          <a:p>
            <a:pPr marL="742950" lvl="1" indent="-285750">
              <a:buFontTx/>
              <a:buChar char="-"/>
            </a:pPr>
            <a:r>
              <a:rPr lang="en-US" sz="1800" dirty="0"/>
              <a:t>Document Status </a:t>
            </a:r>
            <a:r>
              <a:rPr lang="en-US" sz="1400" i="1" dirty="0">
                <a:solidFill>
                  <a:prstClr val="black"/>
                </a:solidFill>
              </a:rPr>
              <a:t>(Issued, Withdraw</a:t>
            </a:r>
            <a:r>
              <a:rPr lang="en-US" sz="1400" i="1" dirty="0" smtClean="0">
                <a:solidFill>
                  <a:prstClr val="black"/>
                </a:solidFill>
              </a:rPr>
              <a:t>)</a:t>
            </a:r>
            <a:endParaRPr lang="en-US" sz="1800" b="1" dirty="0">
              <a:solidFill>
                <a:srgbClr val="2E75B6"/>
              </a:solidFill>
            </a:endParaRPr>
          </a:p>
          <a:p>
            <a:endParaRPr lang="en-US" sz="1800" b="1" dirty="0">
              <a:solidFill>
                <a:srgbClr val="2E75B6"/>
              </a:solidFill>
            </a:endParaRPr>
          </a:p>
          <a:p>
            <a:r>
              <a:rPr lang="en-US" sz="1800" b="1" u="sng" dirty="0">
                <a:solidFill>
                  <a:srgbClr val="00B050"/>
                </a:solidFill>
              </a:rPr>
              <a:t>The EU Traces system is using this feature.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1800" dirty="0"/>
              <a:t>Countries can send ePhytos to any EU member (or </a:t>
            </a:r>
            <a:r>
              <a:rPr lang="en-US" sz="1800" b="1" i="1" dirty="0"/>
              <a:t>any</a:t>
            </a:r>
            <a:r>
              <a:rPr lang="en-US" sz="1800" dirty="0"/>
              <a:t> country on the ePhyto Solution ) through the HUB, and the message will be pulled by the Traces system and delivered to the intended country.</a:t>
            </a:r>
          </a:p>
        </p:txBody>
      </p:sp>
    </p:spTree>
    <p:extLst>
      <p:ext uri="{BB962C8B-B14F-4D97-AF65-F5344CB8AC3E}">
        <p14:creationId xmlns:p14="http://schemas.microsoft.com/office/powerpoint/2010/main" val="289407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9D4EA4-1E83-0B44-8F73-9A32E6AE71D8}"/>
              </a:ext>
            </a:extLst>
          </p:cNvPr>
          <p:cNvSpPr txBox="1"/>
          <p:nvPr/>
        </p:nvSpPr>
        <p:spPr>
          <a:xfrm>
            <a:off x="381000" y="2514600"/>
            <a:ext cx="5267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75B6"/>
                </a:solidFill>
              </a:rPr>
              <a:t>A country will be able to specify multiple recipients on the ePhyto envelope while sending it to the destination country.</a:t>
            </a:r>
          </a:p>
          <a:p>
            <a:endParaRPr lang="en-US" sz="2000" b="1" dirty="0">
              <a:solidFill>
                <a:srgbClr val="2E75B6"/>
              </a:solidFill>
            </a:endParaRPr>
          </a:p>
          <a:p>
            <a:r>
              <a:rPr lang="en-US" sz="2000" dirty="0"/>
              <a:t>The sender will add the forwarding channel codes on the envelope header of the </a:t>
            </a:r>
            <a:r>
              <a:rPr lang="en-US" sz="2000" dirty="0" err="1"/>
              <a:t>ePhyto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2E75B6"/>
                </a:solidFill>
              </a:rPr>
              <a:t>Currently </a:t>
            </a:r>
            <a:r>
              <a:rPr lang="en-US" sz="2000" b="1" i="1" dirty="0" smtClean="0">
                <a:solidFill>
                  <a:srgbClr val="2E75B6"/>
                </a:solidFill>
              </a:rPr>
              <a:t>piloting. </a:t>
            </a:r>
            <a:endParaRPr lang="en-US" sz="2000" b="1" i="1" dirty="0">
              <a:solidFill>
                <a:srgbClr val="2E75B6"/>
              </a:solidFill>
            </a:endParaRP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1ACB9-276D-EF48-9056-3084EF7A4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057400"/>
            <a:ext cx="5793459" cy="420263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8617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2. </a:t>
            </a:r>
            <a:r>
              <a:rPr lang="en-GB" sz="2800" dirty="0" smtClean="0"/>
              <a:t>THE IPPC EPHYTO SOLUTION UPDATES</a:t>
            </a:r>
            <a:endParaRPr lang="en-IT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1725457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2.3 Channel Forwarding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4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8617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2. </a:t>
            </a:r>
            <a:r>
              <a:rPr lang="en-GB" sz="2800" dirty="0" smtClean="0"/>
              <a:t>THE IPPC EPHYTO SOLUTION UPDATES</a:t>
            </a:r>
            <a:endParaRPr lang="en-IT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725457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2.4 eSignatures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5146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What is an electronic </a:t>
            </a:r>
            <a:r>
              <a:rPr lang="en-GB" sz="2000" b="1" dirty="0" smtClean="0">
                <a:solidFill>
                  <a:srgbClr val="000000"/>
                </a:solidFill>
              </a:rPr>
              <a:t>signature?</a:t>
            </a:r>
            <a:endParaRPr lang="en-GB" sz="2000" b="1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000000"/>
                </a:solidFill>
              </a:rPr>
              <a:t>An electronic signature (e-signature) refers to data in electronic form attached to or logically associated with other data in electronic form and which is used by the signatory to sign.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Due </a:t>
            </a:r>
            <a:r>
              <a:rPr lang="en-US" sz="2000" dirty="0">
                <a:solidFill>
                  <a:srgbClr val="000000"/>
                </a:solidFill>
              </a:rPr>
              <a:t>to EU regulation, any country wishing to trade with EU Member States using the ePhyto Solution needs to have the </a:t>
            </a:r>
            <a:r>
              <a:rPr lang="en-US" sz="2000" dirty="0" err="1">
                <a:solidFill>
                  <a:srgbClr val="000000"/>
                </a:solidFill>
              </a:rPr>
              <a:t>ePhytos</a:t>
            </a:r>
            <a:r>
              <a:rPr lang="en-US" sz="2000" dirty="0">
                <a:solidFill>
                  <a:srgbClr val="000000"/>
                </a:solidFill>
              </a:rPr>
              <a:t> signed digitally.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This feature has been implemented in the </a:t>
            </a:r>
            <a:r>
              <a:rPr lang="en-GB" sz="2000" dirty="0" err="1" smtClean="0">
                <a:solidFill>
                  <a:srgbClr val="000000"/>
                </a:solidFill>
              </a:rPr>
              <a:t>GeNS</a:t>
            </a:r>
            <a:r>
              <a:rPr lang="en-GB" sz="2000" dirty="0" smtClean="0">
                <a:solidFill>
                  <a:srgbClr val="000000"/>
                </a:solidFill>
              </a:rPr>
              <a:t> for a number of countries – NPPOs need to work with the certification provider and UNICC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0"/>
            <a:ext cx="2740352" cy="1855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419600"/>
            <a:ext cx="18163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5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3</a:t>
            </a:r>
            <a:r>
              <a:rPr lang="en-GB" sz="2800" dirty="0" smtClean="0"/>
              <a:t>. </a:t>
            </a:r>
            <a:r>
              <a:rPr lang="en-GB" sz="2800" dirty="0" smtClean="0"/>
              <a:t>COLLABORATION</a:t>
            </a:r>
            <a:endParaRPr lang="en-IT" sz="2800" dirty="0"/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10896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The IPPC Secretariat is working with a number of international organizations and groups to make the ePhyto Solution a trade facilitation tool for any country (or organization) wishing to use it. These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>
                    <a:lumMod val="10000"/>
                  </a:schemeClr>
                </a:solidFill>
              </a:rPr>
              <a:t>The Global Alliance for Trade Facilitation of the World Economic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>
                    <a:lumMod val="10000"/>
                  </a:schemeClr>
                </a:solidFill>
              </a:rPr>
              <a:t>The ePhyto Industry Advisory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>
                    <a:lumMod val="10000"/>
                  </a:schemeClr>
                </a:solidFill>
              </a:rPr>
              <a:t>The Standards and Trade Development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>
                    <a:lumMod val="10000"/>
                  </a:schemeClr>
                </a:solidFill>
              </a:rPr>
              <a:t>The World Bank and International Finance Corporation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bg1">
                    <a:lumMod val="10000"/>
                  </a:schemeClr>
                </a:solidFill>
              </a:rPr>
              <a:t>The World Customs Organization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" name="Picture 7" descr="ePhyto to facilitate international agricultural trade - Euroseeds">
            <a:extLst>
              <a:ext uri="{FF2B5EF4-FFF2-40B4-BE49-F238E27FC236}">
                <a16:creationId xmlns:a16="http://schemas.microsoft.com/office/drawing/2014/main" id="{1A9ADA7A-502B-E04B-A3C9-4F53AABC1A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0"/>
            <a:ext cx="4887433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5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15123"/>
            <a:ext cx="9525000" cy="296840"/>
          </a:xfrm>
        </p:spPr>
        <p:txBody>
          <a:bodyPr/>
          <a:lstStyle/>
          <a:p>
            <a:pPr algn="ctr"/>
            <a:r>
              <a:rPr lang="en-GB" sz="2800" dirty="0"/>
              <a:t>3</a:t>
            </a:r>
            <a:r>
              <a:rPr lang="en-GB" sz="2800" dirty="0" smtClean="0"/>
              <a:t>. FUTURE PLANS</a:t>
            </a:r>
            <a:endParaRPr lang="en-IT" sz="2800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65D6FA7A-5FA6-6C42-99FF-B18CE1592F25}"/>
              </a:ext>
            </a:extLst>
          </p:cNvPr>
          <p:cNvSpPr txBox="1">
            <a:spLocks/>
          </p:cNvSpPr>
          <p:nvPr/>
        </p:nvSpPr>
        <p:spPr>
          <a:xfrm>
            <a:off x="-228600" y="2095500"/>
            <a:ext cx="10439400" cy="449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/>
            <a:r>
              <a:rPr lang="en-GB" sz="2000" dirty="0" smtClean="0">
                <a:solidFill>
                  <a:schemeClr val="bg1">
                    <a:lumMod val="10000"/>
                  </a:schemeClr>
                </a:solidFill>
              </a:rPr>
              <a:t>CPM Focus Group on Sustainable Funding for ePhyto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Aim to present short, medium and long term solutions to CPM-17 (2023)</a:t>
            </a:r>
            <a:endParaRPr lang="en-US" sz="1600" dirty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Translation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into other languages (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GeNS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French version piloted and live with Madagascar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Work with the Global Alliance to develop the </a:t>
            </a:r>
            <a:r>
              <a:rPr lang="en-GB" sz="1600" dirty="0" err="1" smtClean="0">
                <a:solidFill>
                  <a:schemeClr val="bg1">
                    <a:lumMod val="10000"/>
                  </a:schemeClr>
                </a:solidFill>
              </a:rPr>
              <a:t>GeNs</a:t>
            </a:r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 in Arabic</a:t>
            </a:r>
            <a:endParaRPr lang="en-US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Routine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maintenance and enhancements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Channel enhancements</a:t>
            </a:r>
          </a:p>
          <a:p>
            <a:pPr marL="1257300" lvl="2" indent="-342900"/>
            <a:r>
              <a:rPr lang="en-GB" sz="1600" dirty="0" err="1" smtClean="0">
                <a:solidFill>
                  <a:schemeClr val="bg1">
                    <a:lumMod val="10000"/>
                  </a:schemeClr>
                </a:solidFill>
              </a:rPr>
              <a:t>ePayments</a:t>
            </a:r>
            <a:endParaRPr lang="en-US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Continued collaboration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with non-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phytosanitary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agencies/organizations (OIE/Codex/Others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NPPO workshops with the ePhyto Industry Advisory Group (IAG)</a:t>
            </a:r>
          </a:p>
          <a:p>
            <a:pPr marL="1257300" lvl="2" indent="-342900"/>
            <a:r>
              <a:rPr lang="en-GB" sz="1600" dirty="0" smtClean="0">
                <a:solidFill>
                  <a:schemeClr val="bg1">
                    <a:lumMod val="10000"/>
                  </a:schemeClr>
                </a:solidFill>
              </a:rPr>
              <a:t>Ongoing projects with the Global Alliance for Trade Facilitation</a:t>
            </a:r>
            <a:endParaRPr lang="en-US" sz="2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800100" lvl="1" indent="-342900"/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Linkage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to other government systems (Single Windows, Customs, ASYCUDA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, Industry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etc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.)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2133600"/>
            <a:ext cx="317790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8A43A09-91A0-0B4E-A1B9-69205A0FA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endParaRPr lang="it-I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43FCF-8DD9-BC48-8DE5-A30633EF8F93}"/>
              </a:ext>
            </a:extLst>
          </p:cNvPr>
          <p:cNvSpPr/>
          <p:nvPr/>
        </p:nvSpPr>
        <p:spPr>
          <a:xfrm>
            <a:off x="685800" y="4699647"/>
            <a:ext cx="495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1600" b="1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b="1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Food and Agriculture </a:t>
            </a:r>
            <a:r>
              <a:rPr lang="fr-FR" altLang="en-US" sz="1600" dirty="0" err="1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Organization</a:t>
            </a: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of the United Nations (FAO)</a:t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fr-FR" altLang="en-US" sz="1600" dirty="0">
                <a:solidFill>
                  <a:schemeClr val="bg1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ippc@fao.org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| </a:t>
            </a:r>
            <a:r>
              <a:rPr lang="fr-FR" altLang="en-US" sz="1600" dirty="0">
                <a:solidFill>
                  <a:srgbClr val="FFFF00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www.ippc.int</a:t>
            </a:r>
            <a:r>
              <a:rPr lang="en-US" sz="5400" dirty="0">
                <a:solidFill>
                  <a:schemeClr val="bg1"/>
                </a:solidFill>
              </a:rPr>
              <a:t/>
            </a:r>
            <a:br>
              <a:rPr lang="en-US" sz="5400" dirty="0">
                <a:solidFill>
                  <a:schemeClr val="bg1"/>
                </a:solidFill>
              </a:rPr>
            </a:b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5" name="Picture Placeholder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" r="32506" b="2658"/>
          <a:stretch/>
        </p:blipFill>
        <p:spPr>
          <a:xfrm>
            <a:off x="3962400" y="3816263"/>
            <a:ext cx="822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00200"/>
            <a:ext cx="7986304" cy="457201"/>
          </a:xfrm>
        </p:spPr>
        <p:txBody>
          <a:bodyPr/>
          <a:lstStyle/>
          <a:p>
            <a:pPr algn="ctr"/>
            <a:r>
              <a:rPr lang="en-GB" sz="2800" dirty="0" smtClean="0"/>
              <a:t>OUTLINE</a:t>
            </a:r>
            <a:endParaRPr lang="en-IT" sz="2800" dirty="0"/>
          </a:p>
        </p:txBody>
      </p:sp>
      <p:sp>
        <p:nvSpPr>
          <p:cNvPr id="7" name="Rectangle 6"/>
          <p:cNvSpPr/>
          <p:nvPr/>
        </p:nvSpPr>
        <p:spPr>
          <a:xfrm>
            <a:off x="441960" y="2209800"/>
            <a:ext cx="83210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(Body)"/>
              </a:rPr>
              <a:t>An overview of the </a:t>
            </a:r>
            <a:r>
              <a:rPr lang="en-US" dirty="0" smtClean="0">
                <a:latin typeface="Calibri (Body)"/>
              </a:rPr>
              <a:t>IPPC ePhyto Solution</a:t>
            </a:r>
            <a:endParaRPr lang="en-US" dirty="0" smtClean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1.1 </a:t>
            </a:r>
            <a:r>
              <a:rPr lang="en-GB" sz="2000" dirty="0" smtClean="0">
                <a:latin typeface="Calibri (Body)"/>
              </a:rPr>
              <a:t>Overview</a:t>
            </a:r>
          </a:p>
          <a:p>
            <a:pPr lvl="1"/>
            <a:r>
              <a:rPr lang="en-GB" sz="2000" dirty="0" smtClean="0">
                <a:latin typeface="Calibri (Body)"/>
              </a:rPr>
              <a:t>1.2 </a:t>
            </a:r>
            <a:r>
              <a:rPr lang="en-GB" sz="2000" dirty="0" smtClean="0">
                <a:latin typeface="Calibri (Body)"/>
              </a:rPr>
              <a:t>A </a:t>
            </a:r>
            <a:r>
              <a:rPr lang="en-GB" sz="2000" dirty="0" smtClean="0">
                <a:latin typeface="Calibri (Body)"/>
              </a:rPr>
              <a:t>brief history</a:t>
            </a:r>
          </a:p>
          <a:p>
            <a:pPr lvl="1"/>
            <a:r>
              <a:rPr lang="en-GB" sz="2000" dirty="0" smtClean="0">
                <a:latin typeface="Calibri (Body)"/>
              </a:rPr>
              <a:t>1.2 </a:t>
            </a:r>
            <a:r>
              <a:rPr lang="en-GB" sz="2000" dirty="0" smtClean="0">
                <a:latin typeface="Calibri (Body)"/>
              </a:rPr>
              <a:t>Why ePhyto?</a:t>
            </a:r>
            <a:endParaRPr lang="en-GB" sz="2000" dirty="0" smtClean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 (Body)"/>
              </a:rPr>
              <a:t>IPPC ePhyto </a:t>
            </a:r>
            <a:r>
              <a:rPr lang="en-US" dirty="0" smtClean="0">
                <a:latin typeface="Calibri (Body)"/>
              </a:rPr>
              <a:t>Solution updates</a:t>
            </a:r>
          </a:p>
          <a:p>
            <a:pPr lvl="1"/>
            <a:r>
              <a:rPr lang="en-GB" sz="2000" dirty="0" smtClean="0">
                <a:latin typeface="Calibri (Body)"/>
              </a:rPr>
              <a:t>2.1 ePhyto Hub</a:t>
            </a:r>
            <a:endParaRPr lang="en-GB" sz="2000" dirty="0">
              <a:latin typeface="Calibri (Body)"/>
            </a:endParaRPr>
          </a:p>
          <a:p>
            <a:pPr lvl="1"/>
            <a:r>
              <a:rPr lang="en-GB" sz="2000" dirty="0" smtClean="0">
                <a:latin typeface="Calibri (Body)"/>
              </a:rPr>
              <a:t>2.2 </a:t>
            </a:r>
            <a:r>
              <a:rPr lang="en-GB" sz="2000" dirty="0" smtClean="0">
                <a:latin typeface="Calibri (Body)"/>
              </a:rPr>
              <a:t>ePhyto Generic System (</a:t>
            </a:r>
            <a:r>
              <a:rPr lang="en-GB" sz="2000" dirty="0" err="1" smtClean="0">
                <a:latin typeface="Calibri (Body)"/>
              </a:rPr>
              <a:t>GeNS</a:t>
            </a:r>
            <a:r>
              <a:rPr lang="en-GB" sz="2000" dirty="0" smtClean="0">
                <a:latin typeface="Calibri (Body)"/>
              </a:rPr>
              <a:t>)</a:t>
            </a:r>
          </a:p>
          <a:p>
            <a:pPr lvl="1"/>
            <a:r>
              <a:rPr lang="en-GB" sz="2000" dirty="0" smtClean="0">
                <a:latin typeface="Calibri (Body)"/>
              </a:rPr>
              <a:t>2.3 Channel delegation and forwarding</a:t>
            </a:r>
          </a:p>
          <a:p>
            <a:pPr lvl="1"/>
            <a:r>
              <a:rPr lang="en-GB" sz="2000" dirty="0" smtClean="0">
                <a:latin typeface="Calibri (Body)"/>
              </a:rPr>
              <a:t>2.4 </a:t>
            </a:r>
            <a:r>
              <a:rPr lang="en-GB" sz="2000" dirty="0" smtClean="0">
                <a:latin typeface="Calibri (Body)"/>
              </a:rPr>
              <a:t>eSignatures</a:t>
            </a:r>
            <a:endParaRPr lang="en-GB" sz="2000" dirty="0" smtClean="0">
              <a:latin typeface="Calibri (Body)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 (Body)"/>
              </a:rPr>
              <a:t>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alibri (Body)"/>
              </a:rPr>
              <a:t>Future plans</a:t>
            </a:r>
            <a:endParaRPr lang="en-US" dirty="0">
              <a:latin typeface="Calibri (Body)"/>
            </a:endParaRPr>
          </a:p>
        </p:txBody>
      </p:sp>
      <p:pic>
        <p:nvPicPr>
          <p:cNvPr id="5" name="Picture 4" descr="The IPPC ePhyto Hub is now open for use! - International Plant Protection 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9" b="9504"/>
          <a:stretch/>
        </p:blipFill>
        <p:spPr bwMode="auto">
          <a:xfrm>
            <a:off x="7878361" y="2514600"/>
            <a:ext cx="3265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057400"/>
            <a:ext cx="1150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“ePhyto” is short for 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electronic </a:t>
            </a:r>
            <a:r>
              <a:rPr lang="en-US" sz="1800" b="1" dirty="0" err="1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phytosanitary</a:t>
            </a: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certificate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In simple terms, it is the data contained in a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phytosanitary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certificate in digital form. 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IPPC ePhyto Solution consists of:</a:t>
            </a:r>
            <a:endParaRPr lang="en-US" sz="1800" dirty="0" smtClean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2110475" y="1518677"/>
            <a:ext cx="7734847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1. OVERVIEW OF THE </a:t>
            </a:r>
            <a:r>
              <a:rPr lang="en-GB" sz="2800" dirty="0" smtClean="0"/>
              <a:t>IPPC EPHYTO SOLUTION</a:t>
            </a:r>
            <a:endParaRPr lang="en-IT" sz="2800" dirty="0"/>
          </a:p>
        </p:txBody>
      </p:sp>
      <p:pic>
        <p:nvPicPr>
          <p:cNvPr id="11" name="Content Placeholder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667000"/>
            <a:ext cx="5029200" cy="21152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6200" y="4895418"/>
            <a:ext cx="12039600" cy="148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IPPC ePhyto Solution </a:t>
            </a:r>
            <a:r>
              <a:rPr lang="en-IE" sz="18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meets the requirements </a:t>
            </a: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of International Standard for </a:t>
            </a:r>
            <a:r>
              <a:rPr lang="en-IE" sz="1800" dirty="0" err="1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Phytosanitary</a:t>
            </a: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Measures </a:t>
            </a:r>
            <a:r>
              <a:rPr lang="en-IE" sz="18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(ISPM) 12 Appendix 1 </a:t>
            </a: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Helps countries comply with Articles 7.9 (release of perishable goods) and 10.1 (simplifying formalities and documentation requirements for cross-border trade)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IE" sz="18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Trade Facilitation Agreement </a:t>
            </a:r>
            <a:r>
              <a:rPr lang="en-IE" sz="18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of the World Trade Organization.</a:t>
            </a:r>
          </a:p>
        </p:txBody>
      </p:sp>
    </p:spTree>
    <p:extLst>
      <p:ext uri="{BB962C8B-B14F-4D97-AF65-F5344CB8AC3E}">
        <p14:creationId xmlns:p14="http://schemas.microsoft.com/office/powerpoint/2010/main" val="5219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81000" y="3505200"/>
            <a:ext cx="1097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638572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2010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22155" y="3017408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2013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21095" y="30366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2014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950678" y="3043471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2018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40085" y="3015769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2019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557514" y="3015287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2022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32522" y="2182200"/>
            <a:ext cx="6368278" cy="2968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1.2 </a:t>
            </a:r>
            <a:r>
              <a:rPr lang="en-GB" sz="2400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A brief history of the </a:t>
            </a:r>
            <a:r>
              <a:rPr lang="en-GB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IPPC ePhyto Solution</a:t>
            </a:r>
            <a:endParaRPr lang="en-US" sz="2400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381000" y="3764281"/>
            <a:ext cx="842013" cy="415498"/>
          </a:xfrm>
          <a:prstGeom prst="rect">
            <a:avLst/>
          </a:prstGeom>
        </p:spPr>
        <p:txBody>
          <a:bodyPr wrap="square" lIns="540000" tIns="0" rIns="360000" rtlCol="0" anchor="t" anchorCtr="0">
            <a:spAutoFit/>
          </a:bodyPr>
          <a:lstStyle/>
          <a:p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-6" y="3716270"/>
            <a:ext cx="12230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Calibri" panose="020F0502020204030204" pitchFamily="34" charset="0"/>
              </a:rPr>
              <a:t>The first IPPC </a:t>
            </a:r>
            <a:r>
              <a:rPr lang="en-US" sz="1400" dirty="0" smtClean="0"/>
              <a:t>meeting </a:t>
            </a:r>
            <a:r>
              <a:rPr lang="en-US" sz="1400" dirty="0"/>
              <a:t>on </a:t>
            </a:r>
            <a:r>
              <a:rPr lang="en-US" sz="1400" b="1" dirty="0"/>
              <a:t>the</a:t>
            </a:r>
            <a:r>
              <a:rPr lang="en-US" sz="1400" dirty="0"/>
              <a:t> </a:t>
            </a:r>
            <a:r>
              <a:rPr lang="en-US" sz="1400" b="1" dirty="0"/>
              <a:t>development of electronic </a:t>
            </a:r>
            <a:r>
              <a:rPr lang="en-US" sz="1400" b="1" dirty="0" err="1"/>
              <a:t>phytosanitary</a:t>
            </a:r>
            <a:r>
              <a:rPr lang="en-US" sz="1400" b="1" dirty="0"/>
              <a:t> certification</a:t>
            </a:r>
            <a:r>
              <a:rPr lang="en-US" sz="1400" dirty="0"/>
              <a:t> was held </a:t>
            </a:r>
            <a:r>
              <a:rPr lang="en-US" sz="1400" dirty="0" smtClean="0"/>
              <a:t>in The Netherlands</a:t>
            </a:r>
            <a:r>
              <a:rPr lang="en-US" sz="1400" i="1" dirty="0" smtClean="0">
                <a:cs typeface="Calibri" panose="020F0502020204030204" pitchFamily="34" charset="0"/>
              </a:rPr>
              <a:t> </a:t>
            </a:r>
            <a:endParaRPr lang="en-US" sz="1400" i="1" dirty="0"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2275" y="3737855"/>
            <a:ext cx="11719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NAPPO hosted </a:t>
            </a:r>
            <a:r>
              <a:rPr lang="en-US" sz="1400" dirty="0"/>
              <a:t>an IPPC </a:t>
            </a:r>
            <a:r>
              <a:rPr lang="en-US" sz="1400" b="1" dirty="0"/>
              <a:t>workshop on electronic certification </a:t>
            </a:r>
            <a:r>
              <a:rPr lang="en-US" sz="1400" dirty="0"/>
              <a:t>in </a:t>
            </a:r>
            <a:r>
              <a:rPr lang="en-US" sz="1400" dirty="0" smtClean="0"/>
              <a:t>Canada</a:t>
            </a:r>
            <a:endParaRPr lang="en-US" sz="1400" i="1" dirty="0"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2275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2009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6810" y="3068673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2006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38572" y="3737855"/>
            <a:ext cx="13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cs typeface="Calibri" panose="020F0502020204030204" pitchFamily="34" charset="0"/>
              </a:rPr>
              <a:t>IPPC </a:t>
            </a:r>
            <a:r>
              <a:rPr lang="en-US" sz="1400" dirty="0" smtClean="0">
                <a:cs typeface="Calibri" panose="020F0502020204030204" pitchFamily="34" charset="0"/>
              </a:rPr>
              <a:t> </a:t>
            </a:r>
            <a:r>
              <a:rPr lang="en-US" sz="1400" dirty="0" smtClean="0">
                <a:cs typeface="Calibri" panose="020F0502020204030204" pitchFamily="34" charset="0"/>
              </a:rPr>
              <a:t>Secretariat </a:t>
            </a:r>
            <a:r>
              <a:rPr lang="en-US" sz="1400" b="1" dirty="0" smtClean="0">
                <a:cs typeface="Calibri" panose="020F0502020204030204" pitchFamily="34" charset="0"/>
              </a:rPr>
              <a:t>established </a:t>
            </a:r>
            <a:r>
              <a:rPr lang="en-US" sz="1400" b="1" dirty="0" smtClean="0"/>
              <a:t>an </a:t>
            </a:r>
            <a:r>
              <a:rPr lang="en-US" sz="1400" b="1" dirty="0"/>
              <a:t>Open-ended EWG </a:t>
            </a:r>
            <a:r>
              <a:rPr lang="en-US" sz="1400" b="1" dirty="0" smtClean="0"/>
              <a:t>on </a:t>
            </a:r>
            <a:r>
              <a:rPr lang="en-US" sz="1400" b="1" dirty="0"/>
              <a:t>E-certification</a:t>
            </a:r>
            <a:endParaRPr lang="en-GB" sz="1400" b="1" dirty="0"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0197" y="3759440"/>
            <a:ext cx="13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CPM-8 </a:t>
            </a:r>
            <a:r>
              <a:rPr lang="en-US" sz="1400" b="1" dirty="0"/>
              <a:t>established an ePhyto Steering Group (ESG)</a:t>
            </a:r>
            <a:endParaRPr lang="en-US" sz="1400" b="1" dirty="0">
              <a:cs typeface="Calibri" panose="020F0502020204030204" pitchFamily="34" charset="0"/>
            </a:endParaRPr>
          </a:p>
          <a:p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44000" y="3660199"/>
            <a:ext cx="13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pilot phase of the project closed and the </a:t>
            </a: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IPPC ePhyto Solution </a:t>
            </a:r>
            <a:r>
              <a:rPr lang="it-IT" sz="1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goes live</a:t>
            </a:r>
            <a:endParaRPr lang="it-IT" sz="1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24243" y="3660199"/>
            <a:ext cx="13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award winning solution has </a:t>
            </a:r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that 100 countries registered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9678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91375" y="3516571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041459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6924" y="3498327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33222" y="351209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013465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69778" y="3505679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656998" y="3507863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976614" y="3498326"/>
            <a:ext cx="0" cy="2041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2110475" y="1518677"/>
            <a:ext cx="7734847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1. OVERVIEW OF THE </a:t>
            </a:r>
            <a:r>
              <a:rPr lang="en-GB" sz="2800" dirty="0" smtClean="0"/>
              <a:t>IPPC EPHYTO SOLUTION</a:t>
            </a:r>
            <a:endParaRPr lang="en-IT" sz="2800" dirty="0"/>
          </a:p>
        </p:txBody>
      </p:sp>
      <p:sp>
        <p:nvSpPr>
          <p:cNvPr id="37" name="Rectangle 36"/>
          <p:cNvSpPr/>
          <p:nvPr/>
        </p:nvSpPr>
        <p:spPr>
          <a:xfrm>
            <a:off x="6587392" y="3050428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25F"/>
                </a:solidFill>
                <a:cs typeface="Calibri" panose="020F0502020204030204" pitchFamily="34" charset="0"/>
              </a:rPr>
              <a:t>2016</a:t>
            </a:r>
            <a:r>
              <a:rPr lang="en-US" sz="1800" b="1" dirty="0" smtClean="0"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081822" y="3742222"/>
            <a:ext cx="13030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ESG developed a </a:t>
            </a:r>
            <a:r>
              <a:rPr lang="en-GB" sz="1400" b="1" dirty="0" smtClean="0"/>
              <a:t>Hub Feasibility Study </a:t>
            </a:r>
            <a:r>
              <a:rPr lang="en-GB" sz="1400" dirty="0" smtClean="0"/>
              <a:t>and CPM-9 </a:t>
            </a:r>
            <a:r>
              <a:rPr lang="en-GB" sz="1400" b="1" dirty="0" smtClean="0"/>
              <a:t>adopted Appendix 1 to ISPM 12</a:t>
            </a:r>
            <a:endParaRPr lang="it-I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20240" y="3737855"/>
            <a:ext cx="13030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The </a:t>
            </a:r>
            <a:r>
              <a:rPr lang="en-GB" sz="1400" b="1" dirty="0" smtClean="0"/>
              <a:t>project funded by the STDF began </a:t>
            </a:r>
            <a:r>
              <a:rPr lang="en-GB" sz="1400" dirty="0" smtClean="0"/>
              <a:t>and </a:t>
            </a:r>
            <a:r>
              <a:rPr lang="en-US" sz="1400" dirty="0"/>
              <a:t>the </a:t>
            </a:r>
            <a:r>
              <a:rPr lang="en-US" sz="1400" dirty="0" smtClean="0"/>
              <a:t>UNICC were selected </a:t>
            </a:r>
            <a:r>
              <a:rPr lang="en-US" sz="1400" dirty="0"/>
              <a:t>as the lead technical unit </a:t>
            </a:r>
            <a:r>
              <a:rPr lang="en-US" sz="1400" dirty="0" smtClean="0"/>
              <a:t>to </a:t>
            </a:r>
            <a:r>
              <a:rPr lang="en-US" sz="1400" b="1" dirty="0" smtClean="0"/>
              <a:t>build and host </a:t>
            </a:r>
            <a:r>
              <a:rPr lang="en-US" sz="1400" b="1" dirty="0"/>
              <a:t>the IPPC ePhyto </a:t>
            </a:r>
            <a:r>
              <a:rPr lang="en-US" sz="1400" b="1" dirty="0" smtClean="0"/>
              <a:t>Solution</a:t>
            </a:r>
            <a:r>
              <a:rPr lang="en-US" sz="1400" b="1" dirty="0"/>
              <a:t> </a:t>
            </a:r>
            <a:r>
              <a:rPr lang="en-US" sz="1400" b="1" dirty="0" smtClean="0"/>
              <a:t>Hub and </a:t>
            </a:r>
            <a:r>
              <a:rPr lang="en-US" sz="1400" b="1" dirty="0" err="1" smtClean="0"/>
              <a:t>GeNS</a:t>
            </a:r>
            <a:endParaRPr lang="en-GB" sz="1400" b="1" dirty="0"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09519" y="3737855"/>
            <a:ext cx="1303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The </a:t>
            </a:r>
            <a:r>
              <a:rPr lang="en-GB" sz="1400" b="1" dirty="0" smtClean="0"/>
              <a:t>pilot</a:t>
            </a:r>
            <a:r>
              <a:rPr lang="en-GB" sz="1400" dirty="0" smtClean="0"/>
              <a:t> of the ePhyto Hub was </a:t>
            </a:r>
            <a:r>
              <a:rPr lang="en-GB" sz="1400" b="1" dirty="0" smtClean="0"/>
              <a:t>successfully completed </a:t>
            </a:r>
            <a:r>
              <a:rPr lang="en-GB" sz="1400" dirty="0" smtClean="0"/>
              <a:t>with 10 NPPOs</a:t>
            </a:r>
            <a:endParaRPr lang="en-GB" sz="1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2110475" y="1518677"/>
            <a:ext cx="7734847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1. OVERVIEW OF THE </a:t>
            </a:r>
            <a:r>
              <a:rPr lang="en-GB" sz="2800" dirty="0" smtClean="0"/>
              <a:t>IPPC EPHYTO SOLUTION</a:t>
            </a:r>
            <a:endParaRPr lang="en-IT" sz="28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09800"/>
            <a:ext cx="2362200" cy="2968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400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 panose="020B0604020202020204" pitchFamily="34" charset="0"/>
              </a:rPr>
              <a:t>1.3 Why ePhyto?</a:t>
            </a:r>
            <a:endParaRPr lang="en-US" sz="2400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667000"/>
            <a:ext cx="115015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ePhyto Solution allows countries to electronically exchange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ePhytos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with any other country in the system each other through a central hub - quickly and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accurately </a:t>
            </a:r>
            <a:r>
              <a:rPr lang="en-US" sz="2000" dirty="0">
                <a:solidFill>
                  <a:srgbClr val="000000"/>
                </a:solidFill>
              </a:rPr>
              <a:t>without sacrificing plant </a:t>
            </a:r>
            <a:r>
              <a:rPr lang="en-US" sz="2000" dirty="0" smtClean="0">
                <a:solidFill>
                  <a:srgbClr val="000000"/>
                </a:solidFill>
              </a:rPr>
              <a:t>health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10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There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 need for bilateral IT agreements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no charge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a country to join the system once they meet the necessary requirements.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system was initially set up to exchange electronic </a:t>
            </a:r>
            <a:r>
              <a:rPr lang="en-US" sz="2000" dirty="0" err="1">
                <a:solidFill>
                  <a:srgbClr val="000000"/>
                </a:solidFill>
              </a:rPr>
              <a:t>phytosanitary</a:t>
            </a:r>
            <a:r>
              <a:rPr lang="en-US" sz="2000" dirty="0">
                <a:solidFill>
                  <a:srgbClr val="000000"/>
                </a:solidFill>
              </a:rPr>
              <a:t> certificates, but </a:t>
            </a:r>
            <a:r>
              <a:rPr lang="en-US" sz="2000" b="1" dirty="0">
                <a:solidFill>
                  <a:srgbClr val="000000"/>
                </a:solidFill>
              </a:rPr>
              <a:t>any certificate </a:t>
            </a:r>
            <a:r>
              <a:rPr lang="en-US" sz="2000" dirty="0">
                <a:solidFill>
                  <a:srgbClr val="000000"/>
                </a:solidFill>
              </a:rPr>
              <a:t>(animal health, food safety, etc.), once coded in XML, </a:t>
            </a:r>
            <a:r>
              <a:rPr lang="en-US" sz="2000" b="1" dirty="0">
                <a:solidFill>
                  <a:srgbClr val="000000"/>
                </a:solidFill>
              </a:rPr>
              <a:t>can be exchanged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NPPOs, agricultural and forestry industries, as well as freight forwarders and others are already benefitting from </a:t>
            </a:r>
            <a:r>
              <a:rPr lang="en-US" sz="2000" b="1" dirty="0">
                <a:solidFill>
                  <a:srgbClr val="000000"/>
                </a:solidFill>
              </a:rPr>
              <a:t>transaction cost reductions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improved trade security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risk management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b="1" dirty="0">
                <a:solidFill>
                  <a:srgbClr val="000000"/>
                </a:solidFill>
              </a:rPr>
              <a:t>increased trade flows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2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71580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2. </a:t>
            </a:r>
            <a:r>
              <a:rPr lang="en-GB" sz="2800" dirty="0" smtClean="0"/>
              <a:t>THE IPPC EPHYTO SOLUTION UPDATES</a:t>
            </a:r>
            <a:endParaRPr lang="en-IT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725457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ePhyto Hub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74666"/>
            <a:ext cx="7543800" cy="403273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72400" y="6007405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Data from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as per May 2022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0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057400"/>
            <a:ext cx="8964403" cy="32244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5410200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The system is </a:t>
            </a:r>
            <a:r>
              <a:rPr lang="en-US" sz="1800" dirty="0" smtClean="0">
                <a:solidFill>
                  <a:srgbClr val="000000"/>
                </a:solidFill>
              </a:rPr>
              <a:t>increasingly </a:t>
            </a:r>
            <a:r>
              <a:rPr lang="en-US" sz="1800" dirty="0">
                <a:solidFill>
                  <a:srgbClr val="000000"/>
                </a:solidFill>
              </a:rPr>
              <a:t>handling </a:t>
            </a:r>
            <a:r>
              <a:rPr lang="en-US" sz="1800" dirty="0" smtClean="0">
                <a:solidFill>
                  <a:srgbClr val="000000"/>
                </a:solidFill>
              </a:rPr>
              <a:t>over 100,000 </a:t>
            </a:r>
            <a:r>
              <a:rPr lang="en-US" sz="1800" dirty="0">
                <a:solidFill>
                  <a:srgbClr val="000000"/>
                </a:solidFill>
              </a:rPr>
              <a:t>certificates </a:t>
            </a:r>
            <a:r>
              <a:rPr lang="en-US" sz="1800" i="1" u="sng" dirty="0">
                <a:solidFill>
                  <a:srgbClr val="000000"/>
                </a:solidFill>
              </a:rPr>
              <a:t>per month</a:t>
            </a:r>
            <a:r>
              <a:rPr lang="en-US" sz="1800" dirty="0">
                <a:solidFill>
                  <a:srgbClr val="000000"/>
                </a:solidFill>
              </a:rPr>
              <a:t>, with the capacity to handle (in the current configuration) up to 100,000 certificates </a:t>
            </a:r>
            <a:r>
              <a:rPr lang="en-US" sz="1800" i="1" u="sng" dirty="0">
                <a:solidFill>
                  <a:srgbClr val="000000"/>
                </a:solidFill>
              </a:rPr>
              <a:t>per </a:t>
            </a:r>
            <a:r>
              <a:rPr lang="en-US" sz="1800" i="1" u="sng" dirty="0" smtClean="0">
                <a:solidFill>
                  <a:srgbClr val="000000"/>
                </a:solidFill>
              </a:rPr>
              <a:t>day</a:t>
            </a:r>
            <a:r>
              <a:rPr lang="en-US" sz="1800" u="sng" dirty="0" smtClean="0">
                <a:solidFill>
                  <a:srgbClr val="000000"/>
                </a:solidFill>
              </a:rPr>
              <a:t>.</a:t>
            </a:r>
            <a:endParaRPr lang="en-US" sz="1800" u="sng" dirty="0">
              <a:solidFill>
                <a:srgbClr val="000000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8617"/>
            <a:ext cx="9525000" cy="296840"/>
          </a:xfrm>
        </p:spPr>
        <p:txBody>
          <a:bodyPr/>
          <a:lstStyle/>
          <a:p>
            <a:pPr algn="ctr"/>
            <a:r>
              <a:rPr lang="en-GB" sz="2800" dirty="0" smtClean="0"/>
              <a:t>2. </a:t>
            </a:r>
            <a:r>
              <a:rPr lang="en-GB" sz="2800" dirty="0" smtClean="0"/>
              <a:t>THE IPPC EPHYTO SOLUTION UPDATES</a:t>
            </a:r>
            <a:endParaRPr lang="en-IT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" y="1725457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The ePhyto Hub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0" y="6003051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Data from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as per May 2022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0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620952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ePhyto Generic System (</a:t>
            </a:r>
            <a:r>
              <a:rPr lang="en-GB" sz="2400" b="1" dirty="0" err="1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1295400" y="1428617"/>
            <a:ext cx="9525000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THE IPPC EPHYTO SOLUTION UPDATES</a:t>
            </a:r>
            <a:endParaRPr lang="en-IT" sz="2800" dirty="0"/>
          </a:p>
        </p:txBody>
      </p:sp>
      <p:sp>
        <p:nvSpPr>
          <p:cNvPr id="4" name="Rectangle 3"/>
          <p:cNvSpPr/>
          <p:nvPr/>
        </p:nvSpPr>
        <p:spPr>
          <a:xfrm>
            <a:off x="9067800" y="3590109"/>
            <a:ext cx="289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Remember: </a:t>
            </a:r>
            <a:r>
              <a:rPr lang="en-US" sz="1400" dirty="0" smtClean="0"/>
              <a:t>The </a:t>
            </a:r>
            <a:r>
              <a:rPr lang="en-US" sz="1400" dirty="0" err="1" smtClean="0"/>
              <a:t>GeNS</a:t>
            </a:r>
            <a:r>
              <a:rPr lang="en-US" sz="1400" dirty="0" smtClean="0"/>
              <a:t> is a web-based </a:t>
            </a:r>
            <a:r>
              <a:rPr lang="en-US" sz="1400" dirty="0"/>
              <a:t>Generic ePhyto National System </a:t>
            </a:r>
            <a:r>
              <a:rPr lang="en-US" sz="1400" dirty="0" smtClean="0"/>
              <a:t>for </a:t>
            </a:r>
            <a:r>
              <a:rPr lang="en-US" sz="1400" dirty="0"/>
              <a:t>countries </a:t>
            </a:r>
            <a:r>
              <a:rPr lang="en-US" sz="1400" i="1" dirty="0"/>
              <a:t>without </a:t>
            </a:r>
            <a:r>
              <a:rPr lang="en-US" sz="1400" dirty="0"/>
              <a:t>their own </a:t>
            </a:r>
            <a:r>
              <a:rPr lang="en-US" sz="1400" dirty="0" smtClean="0"/>
              <a:t>infrastructure to connect to the Hub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2346555"/>
            <a:ext cx="970942" cy="1091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45059"/>
            <a:ext cx="7239000" cy="39782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72400" y="6015575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Data from </a:t>
            </a:r>
            <a:r>
              <a:rPr lang="en-US" sz="1400" dirty="0" smtClean="0">
                <a:solidFill>
                  <a:srgbClr val="000000"/>
                </a:solidFill>
                <a:hlinkClick r:id="rId4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as per May 2022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4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 txBox="1">
            <a:spLocks/>
          </p:cNvSpPr>
          <p:nvPr/>
        </p:nvSpPr>
        <p:spPr>
          <a:xfrm>
            <a:off x="1295400" y="1428617"/>
            <a:ext cx="9525000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/>
              <a:t>2. THE IPPC EPHYTO SOLUTION UPDATES</a:t>
            </a:r>
            <a:endParaRPr lang="en-IT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16002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2.2 ePhyto Generic System (</a:t>
            </a:r>
            <a:r>
              <a:rPr lang="en-GB" sz="2400" b="1" dirty="0" err="1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GeNS</a:t>
            </a:r>
            <a:r>
              <a:rPr lang="en-GB" sz="240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62200"/>
            <a:ext cx="8492844" cy="36586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72400" y="6015575"/>
            <a:ext cx="441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Data from 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www.ephytoexchange.org</a:t>
            </a:r>
            <a:r>
              <a:rPr lang="en-US" sz="1400" dirty="0" smtClean="0">
                <a:solidFill>
                  <a:srgbClr val="000000"/>
                </a:solidFill>
              </a:rPr>
              <a:t> as per May 2022</a:t>
            </a:r>
            <a:endParaRPr lang="en-US" sz="1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517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a6feb38-a85a-45e8-92e9-814486bbe3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519679B1A8B4091DBA33CE26F55F5" ma:contentTypeVersion="14" ma:contentTypeDescription="Create a new document." ma:contentTypeScope="" ma:versionID="7caade6bc34f6eab311d2a8416bd1814">
  <xsd:schema xmlns:xsd="http://www.w3.org/2001/XMLSchema" xmlns:xs="http://www.w3.org/2001/XMLSchema" xmlns:p="http://schemas.microsoft.com/office/2006/metadata/properties" xmlns:ns2="a05d7f75-f42e-4288-8809-604fd4d9691f" xmlns:ns3="ea6feb38-a85a-45e8-92e9-814486bbe375" targetNamespace="http://schemas.microsoft.com/office/2006/metadata/properties" ma:root="true" ma:fieldsID="283ec2fb86a65801c49b9cefad71e3ed" ns2:_="" ns3:_="">
    <xsd:import namespace="a05d7f75-f42e-4288-8809-604fd4d9691f"/>
    <xsd:import namespace="ea6feb38-a85a-45e8-92e9-814486bbe3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d7f75-f42e-4288-8809-604fd4d96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feb38-a85a-45e8-92e9-814486bbe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D1CDB-15D1-4C85-BFBF-7D1270C6F64A}">
  <ds:schemaRefs>
    <ds:schemaRef ds:uri="http://schemas.microsoft.com/office/2006/documentManagement/types"/>
    <ds:schemaRef ds:uri="ea6feb38-a85a-45e8-92e9-814486bbe37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05d7f75-f42e-4288-8809-604fd4d9691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77F6D-7D02-416E-942B-370946E310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5d7f75-f42e-4288-8809-604fd4d9691f"/>
    <ds:schemaRef ds:uri="ea6feb38-a85a-45e8-92e9-814486bbe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1276</TotalTime>
  <Words>1014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.AppleSystemUIFont</vt:lpstr>
      <vt:lpstr>Arial</vt:lpstr>
      <vt:lpstr>Arial Unicode MS</vt:lpstr>
      <vt:lpstr>Calibri</vt:lpstr>
      <vt:lpstr>Calibri (Body)</vt:lpstr>
      <vt:lpstr>Georgia</vt:lpstr>
      <vt:lpstr>Wingdings</vt:lpstr>
      <vt:lpstr>COVER</vt:lpstr>
      <vt:lpstr>1_COVER</vt:lpstr>
      <vt:lpstr>Internal screen</vt:lpstr>
      <vt:lpstr>Update on the IPPC ePhyto Solution </vt:lpstr>
      <vt:lpstr>OUTLINE</vt:lpstr>
      <vt:lpstr>PowerPoint Presentation</vt:lpstr>
      <vt:lpstr>1.2 A brief history of the IPPC ePhyto Solution</vt:lpstr>
      <vt:lpstr>1.3 Why ePhyto?</vt:lpstr>
      <vt:lpstr>2. THE IPPC EPHYTO SOLUTION UPDATES</vt:lpstr>
      <vt:lpstr>2. THE IPPC EPHYTO SOLUTION UPDATES</vt:lpstr>
      <vt:lpstr>PowerPoint Presentation</vt:lpstr>
      <vt:lpstr>PowerPoint Presentation</vt:lpstr>
      <vt:lpstr>2. THE IPPC EPHYTO SOLUTION UPDATES</vt:lpstr>
      <vt:lpstr>2. THE IPPC EPHYTO SOLUTION UPDATES</vt:lpstr>
      <vt:lpstr>2. THE IPPC EPHYTO SOLUTION UPDATES</vt:lpstr>
      <vt:lpstr>3. COLLABORATION</vt:lpstr>
      <vt:lpstr>3. FUTURE PLANS</vt:lpstr>
      <vt:lpstr>Thank you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Cassin, Aoife (NSP)</cp:lastModifiedBy>
  <cp:revision>83</cp:revision>
  <cp:lastPrinted>2018-12-10T09:55:32Z</cp:lastPrinted>
  <dcterms:created xsi:type="dcterms:W3CDTF">2019-07-18T08:44:31Z</dcterms:created>
  <dcterms:modified xsi:type="dcterms:W3CDTF">2022-05-11T10:26:09Z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0x010100299519679B1A8B4091DBA33CE26F55F5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