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44" r:id="rId5"/>
    <p:sldMasterId id="2147483956" r:id="rId6"/>
  </p:sldMasterIdLst>
  <p:notesMasterIdLst>
    <p:notesMasterId r:id="rId11"/>
  </p:notesMasterIdLst>
  <p:handoutMasterIdLst>
    <p:handoutMasterId r:id="rId12"/>
  </p:handoutMasterIdLst>
  <p:sldIdLst>
    <p:sldId id="263" r:id="rId7"/>
    <p:sldId id="257" r:id="rId8"/>
    <p:sldId id="262" r:id="rId9"/>
    <p:sldId id="268" r:id="rId10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558"/>
    <a:srgbClr val="00825F"/>
    <a:srgbClr val="AB967C"/>
    <a:srgbClr val="5792C9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83911-2B88-0D42-BF06-006564268106}" v="21" dt="2022-07-24T11:29:2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327" autoAdjust="0"/>
  </p:normalViewPr>
  <p:slideViewPr>
    <p:cSldViewPr>
      <p:cViewPr varScale="1">
        <p:scale>
          <a:sx n="103" d="100"/>
          <a:sy n="103" d="100"/>
        </p:scale>
        <p:origin x="16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ni, Cristiana (NSAD)" userId="c6694839-0d3f-40a4-8025-a43006f75b9a" providerId="ADAL" clId="{93D83911-2B88-0D42-BF06-006564268106}"/>
    <pc:docChg chg="custSel modSld modMainMaster">
      <pc:chgData name="Giovannini, Cristiana (NSAD)" userId="c6694839-0d3f-40a4-8025-a43006f75b9a" providerId="ADAL" clId="{93D83911-2B88-0D42-BF06-006564268106}" dt="2022-07-24T11:30:23.637" v="52" actId="20577"/>
      <pc:docMkLst>
        <pc:docMk/>
      </pc:docMkLst>
      <pc:sldChg chg="modSp mod">
        <pc:chgData name="Giovannini, Cristiana (NSAD)" userId="c6694839-0d3f-40a4-8025-a43006f75b9a" providerId="ADAL" clId="{93D83911-2B88-0D42-BF06-006564268106}" dt="2022-07-24T11:30:23.637" v="52" actId="20577"/>
        <pc:sldMkLst>
          <pc:docMk/>
          <pc:sldMk cId="1455858111" sldId="262"/>
        </pc:sldMkLst>
        <pc:spChg chg="mod">
          <ac:chgData name="Giovannini, Cristiana (NSAD)" userId="c6694839-0d3f-40a4-8025-a43006f75b9a" providerId="ADAL" clId="{93D83911-2B88-0D42-BF06-006564268106}" dt="2022-07-24T11:30:23.637" v="52" actId="20577"/>
          <ac:spMkLst>
            <pc:docMk/>
            <pc:sldMk cId="1455858111" sldId="262"/>
            <ac:spMk id="2" creationId="{16CAE4D8-B039-0649-BDEF-444210836B94}"/>
          </ac:spMkLst>
        </pc:spChg>
        <pc:spChg chg="mod">
          <ac:chgData name="Giovannini, Cristiana (NSAD)" userId="c6694839-0d3f-40a4-8025-a43006f75b9a" providerId="ADAL" clId="{93D83911-2B88-0D42-BF06-006564268106}" dt="2022-07-24T11:30:17.836" v="43" actId="20577"/>
          <ac:spMkLst>
            <pc:docMk/>
            <pc:sldMk cId="1455858111" sldId="262"/>
            <ac:spMk id="3" creationId="{0CE68BB7-DD3C-664A-AC9D-74A5FE280DD9}"/>
          </ac:spMkLst>
        </pc:spChg>
      </pc:sldChg>
      <pc:sldMasterChg chg="addSp delSp modSp mod">
        <pc:chgData name="Giovannini, Cristiana (NSAD)" userId="c6694839-0d3f-40a4-8025-a43006f75b9a" providerId="ADAL" clId="{93D83911-2B88-0D42-BF06-006564268106}" dt="2022-07-24T11:28:57.204" v="17" actId="18131"/>
        <pc:sldMasterMkLst>
          <pc:docMk/>
          <pc:sldMasterMk cId="721018584" sldId="2147483912"/>
        </pc:sldMasterMkLst>
        <pc:picChg chg="add mod modCrop">
          <ac:chgData name="Giovannini, Cristiana (NSAD)" userId="c6694839-0d3f-40a4-8025-a43006f75b9a" providerId="ADAL" clId="{93D83911-2B88-0D42-BF06-006564268106}" dt="2022-07-24T11:28:57.204" v="17" actId="18131"/>
          <ac:picMkLst>
            <pc:docMk/>
            <pc:sldMasterMk cId="721018584" sldId="2147483912"/>
            <ac:picMk id="4" creationId="{D847F9D3-397E-F3B1-017D-5DEA280C24DB}"/>
          </ac:picMkLst>
        </pc:picChg>
        <pc:picChg chg="del mod">
          <ac:chgData name="Giovannini, Cristiana (NSAD)" userId="c6694839-0d3f-40a4-8025-a43006f75b9a" providerId="ADAL" clId="{93D83911-2B88-0D42-BF06-006564268106}" dt="2022-07-24T11:28:03.165" v="1" actId="478"/>
          <ac:picMkLst>
            <pc:docMk/>
            <pc:sldMasterMk cId="721018584" sldId="2147483912"/>
            <ac:picMk id="6" creationId="{AF9C1E95-5F36-0573-AFD8-6C5B77954F79}"/>
          </ac:picMkLst>
        </pc:picChg>
      </pc:sldMasterChg>
      <pc:sldMasterChg chg="addSp delSp modSp mod">
        <pc:chgData name="Giovannini, Cristiana (NSAD)" userId="c6694839-0d3f-40a4-8025-a43006f75b9a" providerId="ADAL" clId="{93D83911-2B88-0D42-BF06-006564268106}" dt="2022-07-24T11:29:42.336" v="33" actId="18131"/>
        <pc:sldMasterMkLst>
          <pc:docMk/>
          <pc:sldMasterMk cId="414891116" sldId="2147483956"/>
        </pc:sldMasterMkLst>
        <pc:picChg chg="del">
          <ac:chgData name="Giovannini, Cristiana (NSAD)" userId="c6694839-0d3f-40a4-8025-a43006f75b9a" providerId="ADAL" clId="{93D83911-2B88-0D42-BF06-006564268106}" dt="2022-07-24T11:29:09.956" v="18" actId="478"/>
          <ac:picMkLst>
            <pc:docMk/>
            <pc:sldMasterMk cId="414891116" sldId="2147483956"/>
            <ac:picMk id="4" creationId="{E5F64B9E-6034-3099-851F-6AC83603A765}"/>
          </ac:picMkLst>
        </pc:picChg>
        <pc:picChg chg="add mod modCrop">
          <ac:chgData name="Giovannini, Cristiana (NSAD)" userId="c6694839-0d3f-40a4-8025-a43006f75b9a" providerId="ADAL" clId="{93D83911-2B88-0D42-BF06-006564268106}" dt="2022-07-24T11:29:42.336" v="33" actId="18131"/>
          <ac:picMkLst>
            <pc:docMk/>
            <pc:sldMasterMk cId="414891116" sldId="2147483956"/>
            <ac:picMk id="5" creationId="{73D41EF4-EB7A-3653-7084-86D3B62106C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3107424"/>
            <a:ext cx="12192000" cy="449180"/>
          </a:xfrm>
          <a:prstGeom prst="rect">
            <a:avLst/>
          </a:prstGeom>
          <a:noFill/>
        </p:spPr>
        <p:txBody>
          <a:bodyPr lIns="540000" tIns="46800" rIns="1224000" bIns="0" anchor="t" anchorCtr="0"/>
          <a:lstStyle>
            <a:lvl1pPr algn="l" defTabSz="878400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200" y="3962400"/>
            <a:ext cx="12192000" cy="245913"/>
          </a:xfrm>
          <a:prstGeom prst="rect">
            <a:avLst/>
          </a:prstGeom>
        </p:spPr>
        <p:txBody>
          <a:bodyPr lIns="576000" tIns="0" rIns="2160000" anchor="t" anchorCtr="0"/>
          <a:lstStyle>
            <a:lvl1pPr marL="0" indent="0" algn="l">
              <a:buNone/>
              <a:defRPr sz="2200">
                <a:solidFill>
                  <a:srgbClr val="9FE5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F272CBB-D25A-D790-9891-DE794BCFDC54}"/>
              </a:ext>
            </a:extLst>
          </p:cNvPr>
          <p:cNvCxnSpPr/>
          <p:nvPr userDrawn="1"/>
        </p:nvCxnSpPr>
        <p:spPr>
          <a:xfrm>
            <a:off x="609600" y="50292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4268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8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91400" y="1426800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164641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429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515884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5A2B-31D3-D696-9797-4C40A48FE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8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F0A59-97BB-590A-AD87-AC0A7A0DB4CE}"/>
              </a:ext>
            </a:extLst>
          </p:cNvPr>
          <p:cNvSpPr txBox="1">
            <a:spLocks/>
          </p:cNvSpPr>
          <p:nvPr userDrawn="1"/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98DC3-1E61-5C42-D010-CB0288DC72C8}"/>
              </a:ext>
            </a:extLst>
          </p:cNvPr>
          <p:cNvSpPr txBox="1">
            <a:spLocks/>
          </p:cNvSpPr>
          <p:nvPr userDrawn="1"/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14600"/>
            <a:ext cx="12192000" cy="2210543"/>
          </a:xfrm>
          <a:prstGeom prst="rect">
            <a:avLst/>
          </a:prstGeom>
        </p:spPr>
        <p:txBody>
          <a:bodyPr lIns="2160000" tIns="46800" rIns="2160000" anchor="t"/>
          <a:lstStyle>
            <a:lvl1pPr algn="l">
              <a:defRPr sz="4400" baseline="0">
                <a:solidFill>
                  <a:srgbClr val="9FE558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5F93603-D735-7C26-152C-0D033CDF2161}"/>
              </a:ext>
            </a:extLst>
          </p:cNvPr>
          <p:cNvCxnSpPr/>
          <p:nvPr userDrawn="1"/>
        </p:nvCxnSpPr>
        <p:spPr>
          <a:xfrm>
            <a:off x="609600" y="50292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7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27637F-C62F-4BB1-3DC9-DD8D01540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152"/>
            <a:ext cx="12192000" cy="145084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CLICK ON </a:t>
            </a:r>
            <a:r>
              <a:rPr lang="en-US" i="1" dirty="0">
                <a:solidFill>
                  <a:srgbClr val="00825F"/>
                </a:solidFill>
              </a:rPr>
              <a:t>SLIDE MASTER </a:t>
            </a:r>
            <a:r>
              <a:rPr lang="en-US" dirty="0">
                <a:solidFill>
                  <a:srgbClr val="00825F"/>
                </a:solidFill>
              </a:rPr>
              <a:t>TO EDIT PPT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3B611B-8139-0707-9100-7BDC742FA860}"/>
              </a:ext>
            </a:extLst>
          </p:cNvPr>
          <p:cNvSpPr txBox="1">
            <a:spLocks/>
          </p:cNvSpPr>
          <p:nvPr userDrawn="1"/>
        </p:nvSpPr>
        <p:spPr>
          <a:xfrm>
            <a:off x="0" y="6400800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19-20 September 2022, London UK</a:t>
            </a:r>
          </a:p>
          <a:p>
            <a:r>
              <a:rPr lang="en-US" b="1" dirty="0">
                <a:solidFill>
                  <a:schemeClr val="bg1"/>
                </a:solidFill>
              </a:rPr>
              <a:t>International Workshop on reducing the introduction of pests through the Sea Container Pathway</a:t>
            </a: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 Containers Task Force (SCTF)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Background to its establishment and its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22" r="552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6200" y="1178883"/>
            <a:ext cx="8534400" cy="3939741"/>
          </a:xfrm>
        </p:spPr>
        <p:txBody>
          <a:bodyPr/>
          <a:lstStyle/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2008 –topic for International Standard for Phytosanitary Measures (ISPM) on managing risks of sea containers proposed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2009 –	specification for ISPM finalized by Standards Committee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2010 –	specification for ISPM adopted by Commission on Phytosanitary Measures (CPM-5)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2012 –	draft ISPM prepared; audit-based approach to verify cleanliness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2013 – special session at CPM-8; complexity noted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2014 –	consultations on draft ISPM; concerns and lack of support noted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2015 –	IPPC Recommendation on sea containers adopted at CPM-10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2016 –	ISPM put on hold; special sea containers session at CPM-11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2017 –	Complementary Action Plan for Assessing and Managing the Pest Threats Associated with Sea Containers adopted and </a:t>
            </a:r>
            <a:r>
              <a:rPr lang="en-CA" u="sng" dirty="0" smtClean="0"/>
              <a:t>Sea Containers Task Force established</a:t>
            </a:r>
          </a:p>
          <a:p>
            <a:pPr marL="719138" indent="-719138">
              <a:tabLst>
                <a:tab pos="719138" algn="l"/>
              </a:tabLst>
            </a:pPr>
            <a:r>
              <a:rPr lang="en-CA" dirty="0" smtClean="0"/>
              <a:t>2021 –	Final key objectives for SCTF agreed to by CPM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8" y="685800"/>
            <a:ext cx="10751128" cy="29684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Background to inception of SCTF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6200" y="1135221"/>
            <a:ext cx="8686800" cy="41764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Complementary Action Plan did not in fact </a:t>
            </a:r>
            <a:r>
              <a:rPr lang="en-CA" dirty="0" smtClean="0"/>
              <a:t>request </a:t>
            </a:r>
            <a:r>
              <a:rPr lang="en-CA" dirty="0" smtClean="0"/>
              <a:t>clear actions for providing guidance on 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It did intend that information on risks would be generated and reviewed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US" sz="1600" dirty="0"/>
              <a:t>Measuring </a:t>
            </a:r>
            <a:r>
              <a:rPr lang="en-US" sz="1600" dirty="0" smtClean="0"/>
              <a:t>impact </a:t>
            </a:r>
            <a:r>
              <a:rPr lang="en-US" sz="1600" dirty="0"/>
              <a:t>of the CTU shipping </a:t>
            </a:r>
            <a:r>
              <a:rPr lang="en-US" sz="1600" dirty="0" smtClean="0"/>
              <a:t>code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US" sz="1600" dirty="0"/>
              <a:t>Increasing awareness of pest risks of sea </a:t>
            </a:r>
            <a:r>
              <a:rPr lang="en-US" sz="1600" dirty="0" smtClean="0"/>
              <a:t>containers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CA" sz="1600" dirty="0" smtClean="0"/>
              <a:t>SCTF was also asked to:</a:t>
            </a:r>
          </a:p>
          <a:p>
            <a:pPr marL="541338" lvl="2" indent="-182563">
              <a:buSzPct val="80000"/>
              <a:buFont typeface="Courier New" panose="02070309020205020404" pitchFamily="49" charset="0"/>
              <a:buChar char="o"/>
            </a:pPr>
            <a:r>
              <a:rPr lang="en-US" sz="1500" dirty="0" smtClean="0"/>
              <a:t>Provide </a:t>
            </a:r>
            <a:r>
              <a:rPr lang="en-US" sz="1500" dirty="0"/>
              <a:t>information on pest risks </a:t>
            </a:r>
            <a:r>
              <a:rPr lang="en-US" sz="1500" dirty="0" smtClean="0"/>
              <a:t>and </a:t>
            </a:r>
            <a:r>
              <a:rPr lang="en-US" sz="1500" dirty="0"/>
              <a:t>their </a:t>
            </a:r>
            <a:r>
              <a:rPr lang="en-US" sz="1500" dirty="0" smtClean="0"/>
              <a:t>management</a:t>
            </a:r>
            <a:endParaRPr lang="en-US" sz="1500" dirty="0"/>
          </a:p>
          <a:p>
            <a:pPr marL="541338" lvl="2" indent="-182563">
              <a:buSzPct val="80000"/>
              <a:buFont typeface="Courier New" panose="02070309020205020404" pitchFamily="49" charset="0"/>
              <a:buChar char="o"/>
            </a:pPr>
            <a:r>
              <a:rPr lang="en-US" sz="1500" dirty="0" smtClean="0"/>
              <a:t>Coordinate among and between IPPC community, </a:t>
            </a:r>
            <a:r>
              <a:rPr lang="en-US" sz="1500" dirty="0"/>
              <a:t>industry and </a:t>
            </a:r>
            <a:r>
              <a:rPr lang="en-US" sz="1500" dirty="0" smtClean="0"/>
              <a:t>international organizations</a:t>
            </a:r>
            <a:endParaRPr lang="en-US" sz="1500" dirty="0"/>
          </a:p>
          <a:p>
            <a:pPr marL="541338" lvl="2" indent="-182563">
              <a:buSzPct val="80000"/>
              <a:buFont typeface="Courier New" panose="02070309020205020404" pitchFamily="49" charset="0"/>
              <a:buChar char="o"/>
            </a:pPr>
            <a:r>
              <a:rPr lang="en-US" sz="1500" dirty="0" smtClean="0"/>
              <a:t>Establish </a:t>
            </a:r>
            <a:r>
              <a:rPr lang="en-US" sz="1500" dirty="0"/>
              <a:t>a mechanism for </a:t>
            </a:r>
            <a:r>
              <a:rPr lang="en-US" sz="1500" dirty="0" smtClean="0"/>
              <a:t>governments </a:t>
            </a:r>
            <a:r>
              <a:rPr lang="en-US" sz="1500" dirty="0"/>
              <a:t>to report to CPM on </a:t>
            </a:r>
            <a:r>
              <a:rPr lang="en-US" sz="1500" dirty="0" smtClean="0"/>
              <a:t>progress</a:t>
            </a:r>
            <a:endParaRPr lang="en-US" sz="1500" dirty="0"/>
          </a:p>
          <a:p>
            <a:pPr marL="541338" lvl="2" indent="-182563">
              <a:buSzPct val="80000"/>
              <a:buFont typeface="Courier New" panose="02070309020205020404" pitchFamily="49" charset="0"/>
              <a:buChar char="o"/>
            </a:pPr>
            <a:r>
              <a:rPr lang="en-US" sz="1500" dirty="0" smtClean="0"/>
              <a:t>Provide </a:t>
            </a:r>
            <a:r>
              <a:rPr lang="en-US" sz="1500" dirty="0"/>
              <a:t>advice on how the CTU Code or any other instrument could be </a:t>
            </a:r>
            <a:r>
              <a:rPr lang="en-US" sz="1500" dirty="0" smtClean="0"/>
              <a:t>updated</a:t>
            </a: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CPM-15 updated </a:t>
            </a:r>
            <a:r>
              <a:rPr lang="en-CA" smtClean="0"/>
              <a:t>the SCTF’s objectives </a:t>
            </a:r>
            <a:r>
              <a:rPr lang="en-CA" dirty="0" smtClean="0"/>
              <a:t>in 2021 to seek guidance on what the SCTF had learned and to include more scope for making recommendations on managing risks: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US" sz="1600" dirty="0" smtClean="0"/>
              <a:t>Provide information on core </a:t>
            </a:r>
            <a:r>
              <a:rPr lang="en-US" sz="1600" dirty="0"/>
              <a:t>strategic questions 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US" sz="1600" dirty="0" smtClean="0"/>
              <a:t>Consider value of potential workshop (this workshop)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CA" sz="1600" dirty="0" smtClean="0"/>
              <a:t>Suggestion to update IPPC Recommendation No. 6</a:t>
            </a:r>
          </a:p>
          <a:p>
            <a:pPr marL="354013" lvl="1" indent="-174625">
              <a:buFont typeface="Calibri" panose="020F0502020204030204" pitchFamily="34" charset="0"/>
              <a:buChar char="‒"/>
            </a:pPr>
            <a:r>
              <a:rPr lang="en-CA" sz="1600" dirty="0" smtClean="0"/>
              <a:t>Outline for a dedicated Sea </a:t>
            </a:r>
            <a:r>
              <a:rPr lang="en-CA" sz="1600" dirty="0"/>
              <a:t>C</a:t>
            </a:r>
            <a:r>
              <a:rPr lang="en-CA" sz="1600" dirty="0" smtClean="0"/>
              <a:t>ontainers Focus Group to drive towards conclusive outcomes</a:t>
            </a:r>
            <a:endParaRPr lang="en-CA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67" y="609600"/>
            <a:ext cx="7120246" cy="296840"/>
          </a:xfrm>
        </p:spPr>
        <p:txBody>
          <a:bodyPr/>
          <a:lstStyle/>
          <a:p>
            <a:r>
              <a:rPr lang="it-IT" dirty="0" smtClean="0"/>
              <a:t>SCTF tasks and expectations</a:t>
            </a:r>
            <a:endParaRPr lang="en-IT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707" r="14707"/>
          <a:stretch>
            <a:fillRect/>
          </a:stretch>
        </p:blipFill>
        <p:spPr>
          <a:xfrm>
            <a:off x="8374118" y="748233"/>
            <a:ext cx="3565470" cy="25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BD353C9-32CA-8999-56CA-75DCB5675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0800"/>
            <a:ext cx="12192000" cy="2210543"/>
          </a:xfrm>
        </p:spPr>
        <p:txBody>
          <a:bodyPr/>
          <a:lstStyle/>
          <a:p>
            <a:r>
              <a:rPr lang="it-IT" smtClean="0"/>
              <a:t>SCTF outcomes in </a:t>
            </a:r>
            <a:br>
              <a:rPr lang="it-IT" smtClean="0"/>
            </a:br>
            <a:r>
              <a:rPr lang="it-IT" smtClean="0"/>
              <a:t>later agenad item</a:t>
            </a:r>
            <a:endParaRPr lang="it-I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DA3A6F-A955-F6FF-AE14-25A3D4D84506}"/>
              </a:ext>
            </a:extLst>
          </p:cNvPr>
          <p:cNvSpPr/>
          <p:nvPr/>
        </p:nvSpPr>
        <p:spPr>
          <a:xfrm>
            <a:off x="609600" y="53340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G. Wolff	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i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Former </a:t>
            </a:r>
            <a:r>
              <a:rPr lang="fr-FR" altLang="en-US" sz="1600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Chair of </a:t>
            </a:r>
            <a:r>
              <a:rPr lang="fr-FR" altLang="en-US" sz="1600" i="1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Sea</a:t>
            </a:r>
            <a:r>
              <a:rPr lang="fr-FR" altLang="en-US" sz="1600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Containers </a:t>
            </a:r>
            <a:r>
              <a:rPr lang="fr-FR" altLang="en-US" sz="1600" i="1" dirty="0" err="1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Task</a:t>
            </a:r>
            <a:r>
              <a:rPr lang="fr-FR" altLang="en-US" sz="1600" i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Force</a:t>
            </a:r>
            <a:endParaRPr lang="en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1221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5FA2416B3014398527944FF5AA8C9" ma:contentTypeVersion="11" ma:contentTypeDescription="Creare un nuovo documento." ma:contentTypeScope="" ma:versionID="67f1d2c49c5a8f3b774a1653f56b64d8">
  <xsd:schema xmlns:xsd="http://www.w3.org/2001/XMLSchema" xmlns:xs="http://www.w3.org/2001/XMLSchema" xmlns:p="http://schemas.microsoft.com/office/2006/metadata/properties" xmlns:ns2="14bc6082-572f-4293-b56a-8ed0159a3dc1" xmlns:ns3="c7f8e374-dac3-4b6c-89f2-542a5afa1c6c" targetNamespace="http://schemas.microsoft.com/office/2006/metadata/properties" ma:root="true" ma:fieldsID="3bef8f72277c9e8c5aa2d6210999e415" ns2:_="" ns3:_="">
    <xsd:import namespace="14bc6082-572f-4293-b56a-8ed0159a3dc1"/>
    <xsd:import namespace="c7f8e374-dac3-4b6c-89f2-542a5afa1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c6082-572f-4293-b56a-8ed0159a3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8e374-dac3-4b6c-89f2-542a5afa1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B4D28-889C-4D45-98B4-8CDD06433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c6082-572f-4293-b56a-8ed0159a3dc1"/>
    <ds:schemaRef ds:uri="c7f8e374-dac3-4b6c-89f2-542a5afa1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7f8e374-dac3-4b6c-89f2-542a5afa1c6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4bc6082-572f-4293-b56a-8ed0159a3d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4112</TotalTime>
  <Words>339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.AppleSystemUIFont</vt:lpstr>
      <vt:lpstr>Arial</vt:lpstr>
      <vt:lpstr>Arial Unicode MS</vt:lpstr>
      <vt:lpstr>Calibri</vt:lpstr>
      <vt:lpstr>Courier New</vt:lpstr>
      <vt:lpstr>Georgia</vt:lpstr>
      <vt:lpstr>Wingdings</vt:lpstr>
      <vt:lpstr>COVER</vt:lpstr>
      <vt:lpstr>Internal screen</vt:lpstr>
      <vt:lpstr>1_COVER</vt:lpstr>
      <vt:lpstr>Sea Containers Task Force (SCTF)</vt:lpstr>
      <vt:lpstr>Background to inception of SCTF</vt:lpstr>
      <vt:lpstr>SCTF tasks and expectations</vt:lpstr>
      <vt:lpstr>SCTF outcomes in  later agenad item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Wolff, Greg (CFIA/ACIA)</cp:lastModifiedBy>
  <cp:revision>59</cp:revision>
  <cp:lastPrinted>2018-12-10T09:55:32Z</cp:lastPrinted>
  <dcterms:created xsi:type="dcterms:W3CDTF">2019-07-18T08:44:31Z</dcterms:created>
  <dcterms:modified xsi:type="dcterms:W3CDTF">2022-09-09T20:26:22Z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0x010100C0E5FA2416B3014398527944FF5AA8C9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