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  <p:sldMasterId id="2147483944" r:id="rId5"/>
    <p:sldMasterId id="2147483956" r:id="rId6"/>
  </p:sldMasterIdLst>
  <p:notesMasterIdLst>
    <p:notesMasterId r:id="rId14"/>
  </p:notesMasterIdLst>
  <p:handoutMasterIdLst>
    <p:handoutMasterId r:id="rId15"/>
  </p:handoutMasterIdLst>
  <p:sldIdLst>
    <p:sldId id="263" r:id="rId7"/>
    <p:sldId id="257" r:id="rId8"/>
    <p:sldId id="271" r:id="rId9"/>
    <p:sldId id="262" r:id="rId10"/>
    <p:sldId id="270" r:id="rId11"/>
    <p:sldId id="269" r:id="rId12"/>
    <p:sldId id="268" r:id="rId13"/>
  </p:sldIdLst>
  <p:sldSz cx="12192000" cy="6858000"/>
  <p:notesSz cx="9931400" cy="67945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RC" initials="NRC" lastIdx="4" clrIdx="0"/>
  <p:cmAuthor id="1" name="Nicole Franz" initials="NF" lastIdx="1" clrIdx="1"/>
  <p:cmAuthor id="2" name="Walter Williams (ESA)" initials="W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E558"/>
    <a:srgbClr val="00825F"/>
    <a:srgbClr val="AB967C"/>
    <a:srgbClr val="5792C9"/>
    <a:srgbClr val="A81E3B"/>
    <a:srgbClr val="79B9CF"/>
    <a:srgbClr val="DDA63A"/>
    <a:srgbClr val="1A648C"/>
    <a:srgbClr val="EFA91F"/>
    <a:srgbClr val="EF79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D83911-2B88-0D42-BF06-006564268106}" v="21" dt="2022-07-24T11:29:24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6327" autoAdjust="0"/>
  </p:normalViewPr>
  <p:slideViewPr>
    <p:cSldViewPr>
      <p:cViewPr varScale="1">
        <p:scale>
          <a:sx n="103" d="100"/>
          <a:sy n="103" d="100"/>
        </p:scale>
        <p:origin x="17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69" d="100"/>
          <a:sy n="169" d="100"/>
        </p:scale>
        <p:origin x="216" y="6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vannini, Cristiana (NSAD)" userId="c6694839-0d3f-40a4-8025-a43006f75b9a" providerId="ADAL" clId="{93D83911-2B88-0D42-BF06-006564268106}"/>
    <pc:docChg chg="custSel modSld modMainMaster">
      <pc:chgData name="Giovannini, Cristiana (NSAD)" userId="c6694839-0d3f-40a4-8025-a43006f75b9a" providerId="ADAL" clId="{93D83911-2B88-0D42-BF06-006564268106}" dt="2022-07-24T11:30:23.637" v="52" actId="20577"/>
      <pc:docMkLst>
        <pc:docMk/>
      </pc:docMkLst>
      <pc:sldChg chg="modSp mod">
        <pc:chgData name="Giovannini, Cristiana (NSAD)" userId="c6694839-0d3f-40a4-8025-a43006f75b9a" providerId="ADAL" clId="{93D83911-2B88-0D42-BF06-006564268106}" dt="2022-07-24T11:30:23.637" v="52" actId="20577"/>
        <pc:sldMkLst>
          <pc:docMk/>
          <pc:sldMk cId="1455858111" sldId="262"/>
        </pc:sldMkLst>
        <pc:spChg chg="mod">
          <ac:chgData name="Giovannini, Cristiana (NSAD)" userId="c6694839-0d3f-40a4-8025-a43006f75b9a" providerId="ADAL" clId="{93D83911-2B88-0D42-BF06-006564268106}" dt="2022-07-24T11:30:23.637" v="52" actId="20577"/>
          <ac:spMkLst>
            <pc:docMk/>
            <pc:sldMk cId="1455858111" sldId="262"/>
            <ac:spMk id="2" creationId="{16CAE4D8-B039-0649-BDEF-444210836B94}"/>
          </ac:spMkLst>
        </pc:spChg>
        <pc:spChg chg="mod">
          <ac:chgData name="Giovannini, Cristiana (NSAD)" userId="c6694839-0d3f-40a4-8025-a43006f75b9a" providerId="ADAL" clId="{93D83911-2B88-0D42-BF06-006564268106}" dt="2022-07-24T11:30:17.836" v="43" actId="20577"/>
          <ac:spMkLst>
            <pc:docMk/>
            <pc:sldMk cId="1455858111" sldId="262"/>
            <ac:spMk id="3" creationId="{0CE68BB7-DD3C-664A-AC9D-74A5FE280DD9}"/>
          </ac:spMkLst>
        </pc:spChg>
      </pc:sldChg>
      <pc:sldMasterChg chg="addSp delSp modSp mod">
        <pc:chgData name="Giovannini, Cristiana (NSAD)" userId="c6694839-0d3f-40a4-8025-a43006f75b9a" providerId="ADAL" clId="{93D83911-2B88-0D42-BF06-006564268106}" dt="2022-07-24T11:28:57.204" v="17" actId="18131"/>
        <pc:sldMasterMkLst>
          <pc:docMk/>
          <pc:sldMasterMk cId="721018584" sldId="2147483912"/>
        </pc:sldMasterMkLst>
        <pc:picChg chg="add mod modCrop">
          <ac:chgData name="Giovannini, Cristiana (NSAD)" userId="c6694839-0d3f-40a4-8025-a43006f75b9a" providerId="ADAL" clId="{93D83911-2B88-0D42-BF06-006564268106}" dt="2022-07-24T11:28:57.204" v="17" actId="18131"/>
          <ac:picMkLst>
            <pc:docMk/>
            <pc:sldMasterMk cId="721018584" sldId="2147483912"/>
            <ac:picMk id="4" creationId="{D847F9D3-397E-F3B1-017D-5DEA280C24DB}"/>
          </ac:picMkLst>
        </pc:picChg>
        <pc:picChg chg="del mod">
          <ac:chgData name="Giovannini, Cristiana (NSAD)" userId="c6694839-0d3f-40a4-8025-a43006f75b9a" providerId="ADAL" clId="{93D83911-2B88-0D42-BF06-006564268106}" dt="2022-07-24T11:28:03.165" v="1" actId="478"/>
          <ac:picMkLst>
            <pc:docMk/>
            <pc:sldMasterMk cId="721018584" sldId="2147483912"/>
            <ac:picMk id="6" creationId="{AF9C1E95-5F36-0573-AFD8-6C5B77954F79}"/>
          </ac:picMkLst>
        </pc:picChg>
      </pc:sldMasterChg>
      <pc:sldMasterChg chg="addSp delSp modSp mod">
        <pc:chgData name="Giovannini, Cristiana (NSAD)" userId="c6694839-0d3f-40a4-8025-a43006f75b9a" providerId="ADAL" clId="{93D83911-2B88-0D42-BF06-006564268106}" dt="2022-07-24T11:29:42.336" v="33" actId="18131"/>
        <pc:sldMasterMkLst>
          <pc:docMk/>
          <pc:sldMasterMk cId="414891116" sldId="2147483956"/>
        </pc:sldMasterMkLst>
        <pc:picChg chg="del">
          <ac:chgData name="Giovannini, Cristiana (NSAD)" userId="c6694839-0d3f-40a4-8025-a43006f75b9a" providerId="ADAL" clId="{93D83911-2B88-0D42-BF06-006564268106}" dt="2022-07-24T11:29:09.956" v="18" actId="478"/>
          <ac:picMkLst>
            <pc:docMk/>
            <pc:sldMasterMk cId="414891116" sldId="2147483956"/>
            <ac:picMk id="4" creationId="{E5F64B9E-6034-3099-851F-6AC83603A765}"/>
          </ac:picMkLst>
        </pc:picChg>
        <pc:picChg chg="add mod modCrop">
          <ac:chgData name="Giovannini, Cristiana (NSAD)" userId="c6694839-0d3f-40a4-8025-a43006f75b9a" providerId="ADAL" clId="{93D83911-2B88-0D42-BF06-006564268106}" dt="2022-07-24T11:29:42.336" v="33" actId="18131"/>
          <ac:picMkLst>
            <pc:docMk/>
            <pc:sldMasterMk cId="414891116" sldId="2147483956"/>
            <ac:picMk id="5" creationId="{73D41EF4-EB7A-3653-7084-86D3B62106C7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700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3301-FBA6-4D31-97D9-BCD2FD7EDC48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700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4DACB-0303-4FDD-AF82-44848239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432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70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BEB2F-6753-475F-B25C-75A91B99AD33}" type="datetimeFigureOut">
              <a:rPr lang="en-GB" smtClean="0"/>
              <a:pPr/>
              <a:t>09/09/2022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09588"/>
            <a:ext cx="4530725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70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1C075-0A87-4D04-85DC-C41B8B8D094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82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-1200" y="3107424"/>
            <a:ext cx="12192000" cy="449180"/>
          </a:xfrm>
          <a:prstGeom prst="rect">
            <a:avLst/>
          </a:prstGeom>
          <a:noFill/>
        </p:spPr>
        <p:txBody>
          <a:bodyPr lIns="540000" tIns="46800" rIns="1224000" bIns="0" anchor="t" anchorCtr="0"/>
          <a:lstStyle>
            <a:lvl1pPr algn="l" defTabSz="878400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200" y="3962400"/>
            <a:ext cx="12192000" cy="245913"/>
          </a:xfrm>
          <a:prstGeom prst="rect">
            <a:avLst/>
          </a:prstGeom>
        </p:spPr>
        <p:txBody>
          <a:bodyPr lIns="576000" tIns="0" rIns="2160000" anchor="t" anchorCtr="0"/>
          <a:lstStyle>
            <a:lvl1pPr marL="0" indent="0" algn="l">
              <a:buNone/>
              <a:defRPr sz="2200">
                <a:solidFill>
                  <a:srgbClr val="9FE55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FF272CBB-D25A-D790-9891-DE794BCFDC54}"/>
              </a:ext>
            </a:extLst>
          </p:cNvPr>
          <p:cNvCxnSpPr/>
          <p:nvPr userDrawn="1"/>
        </p:nvCxnSpPr>
        <p:spPr>
          <a:xfrm>
            <a:off x="609600" y="5029200"/>
            <a:ext cx="8153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08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426800"/>
            <a:ext cx="7104112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8067" y="766893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8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7391400" y="1426800"/>
            <a:ext cx="4320000" cy="290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Picture/Figure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256240" y="1164641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56240" y="3429000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515884"/>
            <a:ext cx="7968208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605A2B-31D3-D696-9797-4C40A48FE4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8067" y="766893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8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1980000"/>
            <a:ext cx="12192001" cy="4113296"/>
          </a:xfrm>
          <a:prstGeom prst="rect">
            <a:avLst/>
          </a:prstGeom>
        </p:spPr>
        <p:txBody>
          <a:bodyPr lIns="540000" tIns="0" rIns="540000" bIns="360000" numCol="2" spcCol="72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3pPr>
            <a:lvl4pPr marL="936000" indent="-216000" algn="l">
              <a:buFont typeface=".AppleSystemUIFont" charset="-120"/>
              <a:buChar char="–"/>
              <a:defRPr sz="2000"/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Txt 2 columns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  <a:endParaRPr lang="it-IT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7F0A59-97BB-590A-AD87-AC0A7A0DB4CE}"/>
              </a:ext>
            </a:extLst>
          </p:cNvPr>
          <p:cNvSpPr txBox="1">
            <a:spLocks/>
          </p:cNvSpPr>
          <p:nvPr userDrawn="1"/>
        </p:nvSpPr>
        <p:spPr>
          <a:xfrm>
            <a:off x="-8067" y="766893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6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30729" y="1620000"/>
            <a:ext cx="3681895" cy="4473296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txBody>
          <a:bodyPr vert="horz" lIns="180000" tIns="180000" rIns="180000" bIns="180000" rtlCol="0" anchor="t" anchorCtr="0">
            <a:normAutofit/>
          </a:bodyPr>
          <a:lstStyle>
            <a:lvl1pPr>
              <a:defRPr sz="1800" b="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txt</a:t>
            </a:r>
            <a:br>
              <a:rPr lang="en-US" dirty="0"/>
            </a:b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623DA365-03D8-D643-90D3-767234578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620000"/>
            <a:ext cx="7680176" cy="4473296"/>
          </a:xfrm>
          <a:prstGeom prst="rect">
            <a:avLst/>
          </a:prstGeom>
        </p:spPr>
        <p:txBody>
          <a:bodyPr lIns="540000" tIns="0" rIns="36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 baseline="0"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3pPr>
            <a:lvl4pPr marL="936000" indent="-216000" algn="l"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txt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998DC3-1E61-5C42-D010-CB0288DC72C8}"/>
              </a:ext>
            </a:extLst>
          </p:cNvPr>
          <p:cNvSpPr txBox="1">
            <a:spLocks/>
          </p:cNvSpPr>
          <p:nvPr userDrawn="1"/>
        </p:nvSpPr>
        <p:spPr>
          <a:xfrm>
            <a:off x="-8067" y="766893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2514600"/>
            <a:ext cx="12192000" cy="2210543"/>
          </a:xfrm>
          <a:prstGeom prst="rect">
            <a:avLst/>
          </a:prstGeom>
        </p:spPr>
        <p:txBody>
          <a:bodyPr lIns="2160000" tIns="46800" rIns="2160000" anchor="t"/>
          <a:lstStyle>
            <a:lvl1pPr algn="l">
              <a:defRPr sz="4400" baseline="0">
                <a:solidFill>
                  <a:srgbClr val="9FE558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Thank you</a:t>
            </a:r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D5F93603-D735-7C26-152C-0D033CDF2161}"/>
              </a:ext>
            </a:extLst>
          </p:cNvPr>
          <p:cNvCxnSpPr/>
          <p:nvPr userDrawn="1"/>
        </p:nvCxnSpPr>
        <p:spPr>
          <a:xfrm>
            <a:off x="609600" y="5029200"/>
            <a:ext cx="8153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77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3708"/>
            <a:ext cx="4176465" cy="9630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1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7" y="61200"/>
            <a:ext cx="3278571" cy="756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527637F-C62F-4BB1-3DC9-DD8D01540B7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7152"/>
            <a:ext cx="12192000" cy="1450848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3A70C91-02C0-F544-835F-4CAE731E29B0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410425"/>
          </a:xfrm>
          <a:prstGeom prst="rect">
            <a:avLst/>
          </a:prstGeom>
          <a:solidFill>
            <a:schemeClr val="bg2">
              <a:alpha val="42000"/>
            </a:schemeClr>
          </a:solidFill>
        </p:spPr>
        <p:txBody>
          <a:bodyPr lIns="540000" rIns="54000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825F"/>
                </a:solidFill>
              </a:rPr>
              <a:t>CLICK ON </a:t>
            </a:r>
            <a:r>
              <a:rPr lang="en-US" i="1" dirty="0">
                <a:solidFill>
                  <a:srgbClr val="00825F"/>
                </a:solidFill>
              </a:rPr>
              <a:t>SLIDE MASTER </a:t>
            </a:r>
            <a:r>
              <a:rPr lang="en-US" dirty="0">
                <a:solidFill>
                  <a:srgbClr val="00825F"/>
                </a:solidFill>
              </a:rPr>
              <a:t>TO EDIT PPT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3B611B-8139-0707-9100-7BDC742FA860}"/>
              </a:ext>
            </a:extLst>
          </p:cNvPr>
          <p:cNvSpPr txBox="1">
            <a:spLocks/>
          </p:cNvSpPr>
          <p:nvPr userDrawn="1"/>
        </p:nvSpPr>
        <p:spPr>
          <a:xfrm>
            <a:off x="0" y="6400800"/>
            <a:ext cx="12192000" cy="323462"/>
          </a:xfrm>
          <a:prstGeom prst="rect">
            <a:avLst/>
          </a:prstGeom>
        </p:spPr>
        <p:txBody>
          <a:bodyPr lIns="540000" rIns="54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19-20 September 2022, London UK</a:t>
            </a:r>
          </a:p>
          <a:p>
            <a:r>
              <a:rPr lang="en-US" b="1" dirty="0">
                <a:solidFill>
                  <a:schemeClr val="bg1"/>
                </a:solidFill>
              </a:rPr>
              <a:t>International Workshop on reducing the introduction of pests through the Sea Container Pathway</a:t>
            </a:r>
          </a:p>
        </p:txBody>
      </p:sp>
    </p:spTree>
    <p:extLst>
      <p:ext uri="{BB962C8B-B14F-4D97-AF65-F5344CB8AC3E}">
        <p14:creationId xmlns:p14="http://schemas.microsoft.com/office/powerpoint/2010/main" val="3332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53" r:id="rId2"/>
    <p:sldLayoutId id="2147483949" r:id="rId3"/>
    <p:sldLayoutId id="21474839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3708"/>
            <a:ext cx="4176465" cy="9630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Final report of Sea Containers Task Force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Findings, outcomes and </a:t>
            </a:r>
            <a:r>
              <a:rPr lang="en-GB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539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C2F1E0B-3284-3849-950E-32EC44C1C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7968208" cy="393974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Measuring impact of the Code of Practice for Packing of Cargo Transport Units (STU Code)</a:t>
            </a:r>
          </a:p>
          <a:p>
            <a:pPr marL="354013" lvl="1" indent="-174625">
              <a:buFont typeface="Calibri" panose="020F0502020204030204" pitchFamily="34" charset="0"/>
              <a:buChar char="‒"/>
            </a:pPr>
            <a:r>
              <a:rPr lang="en-US" sz="1600" dirty="0"/>
              <a:t>Q</a:t>
            </a:r>
            <a:r>
              <a:rPr lang="en-US" sz="1600" dirty="0" smtClean="0"/>
              <a:t>uestionnaire; limited responses</a:t>
            </a:r>
          </a:p>
          <a:p>
            <a:pPr marL="354013" lvl="1" indent="-174625">
              <a:buFont typeface="Calibri" panose="020F0502020204030204" pitchFamily="34" charset="0"/>
              <a:buChar char="‒"/>
            </a:pPr>
            <a:r>
              <a:rPr lang="en-CA" sz="1600" dirty="0" smtClean="0"/>
              <a:t>National Plant Protection Organization surveys; limited resources</a:t>
            </a:r>
            <a:endParaRPr lang="en-US" sz="1600" dirty="0"/>
          </a:p>
          <a:p>
            <a:pPr marL="354013" lvl="1" indent="-174625">
              <a:buFont typeface="Calibri" panose="020F0502020204030204" pitchFamily="34" charset="0"/>
              <a:buChar char="‒"/>
            </a:pPr>
            <a:r>
              <a:rPr lang="en-US" sz="1600" dirty="0" smtClean="0"/>
              <a:t>Unable to measure impact meaningfully due to insufficient information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Increasing awareness of pest risks related to container pathway</a:t>
            </a:r>
            <a:endParaRPr lang="en-CA" dirty="0"/>
          </a:p>
          <a:p>
            <a:pPr marL="354013" lvl="1" indent="-174625">
              <a:buFont typeface="Calibri" panose="020F0502020204030204" pitchFamily="34" charset="0"/>
              <a:buChar char="‒"/>
            </a:pPr>
            <a:r>
              <a:rPr lang="en-US" sz="1600" dirty="0" smtClean="0"/>
              <a:t>IPPC </a:t>
            </a:r>
            <a:r>
              <a:rPr lang="en-US" sz="1600" dirty="0"/>
              <a:t>g</a:t>
            </a:r>
            <a:r>
              <a:rPr lang="en-US" sz="1600" dirty="0" smtClean="0"/>
              <a:t>uidelines on minimizing pest contamination developed</a:t>
            </a:r>
            <a:endParaRPr lang="en-US" sz="1600" dirty="0"/>
          </a:p>
          <a:p>
            <a:pPr marL="354013" lvl="1" indent="-174625">
              <a:buFont typeface="Calibri" panose="020F0502020204030204" pitchFamily="34" charset="0"/>
              <a:buChar char="‒"/>
            </a:pPr>
            <a:r>
              <a:rPr lang="en-US" sz="1600" dirty="0" smtClean="0"/>
              <a:t>IPPC information leaflet and fact sheet developed</a:t>
            </a:r>
            <a:endParaRPr lang="en-US" sz="1600" dirty="0"/>
          </a:p>
          <a:p>
            <a:pPr marL="354013" lvl="1" indent="-174625">
              <a:buFont typeface="Calibri" panose="020F0502020204030204" pitchFamily="34" charset="0"/>
              <a:buChar char="‒"/>
            </a:pPr>
            <a:r>
              <a:rPr lang="en-CA" sz="1600" dirty="0" smtClean="0"/>
              <a:t>Guide to the CTU Code and Container Packing List</a:t>
            </a:r>
          </a:p>
          <a:p>
            <a:pPr marL="354013" lvl="1" indent="-174625">
              <a:buFont typeface="Calibri" panose="020F0502020204030204" pitchFamily="34" charset="0"/>
              <a:buChar char="‒"/>
            </a:pPr>
            <a:r>
              <a:rPr lang="en-CA" sz="1600" dirty="0" smtClean="0"/>
              <a:t>Other communications materials</a:t>
            </a:r>
          </a:p>
          <a:p>
            <a:pPr marL="354013" lvl="1" indent="-174625">
              <a:buFont typeface="Calibri" panose="020F0502020204030204" pitchFamily="34" charset="0"/>
              <a:buChar char="‒"/>
            </a:pPr>
            <a:r>
              <a:rPr lang="en-CA" sz="1600" dirty="0" smtClean="0"/>
              <a:t>Review of use of Authorized Economic Operators:</a:t>
            </a:r>
            <a:endParaRPr lang="en-CA" sz="1600" dirty="0"/>
          </a:p>
          <a:p>
            <a:endParaRPr lang="en-I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7" y="1164641"/>
            <a:ext cx="7986304" cy="29684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Complementary Action Plan objectives</a:t>
            </a:r>
            <a:endParaRPr lang="en-IT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1186412"/>
            <a:ext cx="277177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-12733" y="1143000"/>
            <a:ext cx="7968208" cy="417645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Provide information on core strategic questions </a:t>
            </a:r>
            <a:endParaRPr lang="en-US" dirty="0" smtClean="0"/>
          </a:p>
          <a:p>
            <a:pPr marL="354013" lvl="1" indent="-174625">
              <a:spcBef>
                <a:spcPts val="1200"/>
              </a:spcBef>
              <a:buFont typeface="Calibri" panose="020F0502020204030204" pitchFamily="34" charset="0"/>
              <a:buChar char="‒"/>
            </a:pPr>
            <a:r>
              <a:rPr lang="en-CA" sz="1600" dirty="0" smtClean="0"/>
              <a:t>Accomplishments/what has been learned:</a:t>
            </a:r>
            <a:endParaRPr lang="en-CA" sz="1600" dirty="0"/>
          </a:p>
          <a:p>
            <a:pPr marL="541338" lvl="2" indent="-182563">
              <a:spcBef>
                <a:spcPts val="3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1400" dirty="0" smtClean="0"/>
              <a:t>Raising awareness</a:t>
            </a:r>
          </a:p>
          <a:p>
            <a:pPr marL="541338" lvl="2" indent="-182563">
              <a:spcBef>
                <a:spcPts val="3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CA" sz="1400" dirty="0" smtClean="0"/>
              <a:t>Identifying key challenges and needs (effective communications being critical)</a:t>
            </a:r>
          </a:p>
          <a:p>
            <a:pPr marL="541338" lvl="2" indent="-182563">
              <a:spcBef>
                <a:spcPts val="3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CA" sz="1400" dirty="0" smtClean="0"/>
              <a:t>Role of cargo elucidated</a:t>
            </a:r>
          </a:p>
          <a:p>
            <a:pPr marL="541338" lvl="2" indent="-182563">
              <a:spcBef>
                <a:spcPts val="3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CA" sz="1400" dirty="0" smtClean="0"/>
              <a:t>Equally, empty containers must also be included in any approaches</a:t>
            </a:r>
          </a:p>
          <a:p>
            <a:pPr marL="541338" lvl="2" indent="-182563">
              <a:spcBef>
                <a:spcPts val="3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CA" sz="1400" dirty="0" smtClean="0"/>
              <a:t>Presence of risk obvious, magnitude/level of risk still unclear</a:t>
            </a:r>
          </a:p>
          <a:p>
            <a:pPr marL="541338" lvl="2" indent="-182563">
              <a:spcBef>
                <a:spcPts val="3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CA" sz="1400" dirty="0" smtClean="0"/>
              <a:t>Immense economic damage could be caused by poorly designed/implemented measures</a:t>
            </a:r>
          </a:p>
          <a:p>
            <a:pPr marL="354013" lvl="1" indent="-174625">
              <a:spcBef>
                <a:spcPts val="1200"/>
              </a:spcBef>
              <a:buFont typeface="Calibri" panose="020F0502020204030204" pitchFamily="34" charset="0"/>
              <a:buChar char="‒"/>
            </a:pPr>
            <a:r>
              <a:rPr lang="en-CA" sz="1600" dirty="0" smtClean="0"/>
              <a:t>CTU Code:</a:t>
            </a:r>
            <a:endParaRPr lang="en-CA" sz="1600" dirty="0"/>
          </a:p>
          <a:p>
            <a:pPr marL="541338" lvl="2" indent="-182563">
              <a:spcBef>
                <a:spcPts val="3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1400" dirty="0" smtClean="0"/>
              <a:t>Low awareness among contracting parties</a:t>
            </a:r>
          </a:p>
          <a:p>
            <a:pPr marL="541338" lvl="2" indent="-182563">
              <a:spcBef>
                <a:spcPts val="3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CA" sz="1400" dirty="0" smtClean="0"/>
              <a:t>Potential value perceived and promotion suggested</a:t>
            </a:r>
          </a:p>
          <a:p>
            <a:pPr marL="354013" lvl="1" indent="-174625">
              <a:spcBef>
                <a:spcPts val="1200"/>
              </a:spcBef>
              <a:buFont typeface="Calibri" panose="020F0502020204030204" pitchFamily="34" charset="0"/>
              <a:buChar char="‒"/>
            </a:pPr>
            <a:r>
              <a:rPr lang="en-CA" sz="1600" dirty="0" smtClean="0"/>
              <a:t>Roles of different industry members:</a:t>
            </a:r>
            <a:endParaRPr lang="en-CA" sz="1600" dirty="0"/>
          </a:p>
          <a:p>
            <a:pPr marL="541338" lvl="2" indent="-182563">
              <a:spcBef>
                <a:spcPts val="3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CA" sz="1400" dirty="0" smtClean="0"/>
              <a:t>Individual responsibility cannot be borne solely by one sector (e.g., packers, carriers, consignors); a combined approach that reduces risk overall is needed</a:t>
            </a:r>
          </a:p>
          <a:p>
            <a:pPr marL="541338" lvl="2" indent="-182563">
              <a:spcBef>
                <a:spcPts val="3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CA" sz="1400" dirty="0" smtClean="0"/>
              <a:t>Empty containers have much reduced oversight</a:t>
            </a:r>
          </a:p>
          <a:p>
            <a:pPr marL="541338" lvl="2" indent="-182563">
              <a:spcBef>
                <a:spcPts val="3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CA" sz="1400" dirty="0" smtClean="0"/>
              <a:t>Communications and (voluntary guidance) recommended, e.g., apps</a:t>
            </a:r>
            <a:endParaRPr lang="en-US" sz="1400" dirty="0"/>
          </a:p>
          <a:p>
            <a:pPr marL="354013" lvl="1" indent="-174625">
              <a:spcBef>
                <a:spcPts val="1200"/>
              </a:spcBef>
              <a:buFont typeface="Calibri" panose="020F0502020204030204" pitchFamily="34" charset="0"/>
              <a:buChar char="‒"/>
            </a:pPr>
            <a:r>
              <a:rPr lang="en-CA" sz="1600" dirty="0" smtClean="0"/>
              <a:t>Incentives vs regulatory approach:</a:t>
            </a:r>
            <a:endParaRPr lang="en-CA" sz="1600" dirty="0"/>
          </a:p>
          <a:p>
            <a:pPr marL="541338" lvl="2" indent="-182563">
              <a:spcBef>
                <a:spcPts val="3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CA" sz="1400" dirty="0" smtClean="0"/>
              <a:t>More analysis needed</a:t>
            </a:r>
          </a:p>
          <a:p>
            <a:pPr marL="541338" lvl="2" indent="-182563">
              <a:spcBef>
                <a:spcPts val="3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CA" sz="1400" dirty="0" smtClean="0"/>
              <a:t>Without stakeholder support, success may be unachievable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8068" y="654921"/>
            <a:ext cx="8085267" cy="296840"/>
          </a:xfrm>
        </p:spPr>
        <p:txBody>
          <a:bodyPr/>
          <a:lstStyle/>
          <a:p>
            <a:r>
              <a:rPr lang="en-CA" dirty="0" smtClean="0"/>
              <a:t>Additional objectives from CPM-15 in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648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6CAE4D8-B039-0649-BDEF-444210836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386143"/>
            <a:ext cx="7696200" cy="4176457"/>
          </a:xfrm>
        </p:spPr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CA" dirty="0" smtClean="0"/>
              <a:t>Increasing consolidation of information, focused identification of key issues and challenges, and </a:t>
            </a:r>
            <a:r>
              <a:rPr lang="en-CA" dirty="0" smtClean="0"/>
              <a:t>exploration </a:t>
            </a:r>
            <a:r>
              <a:rPr lang="en-CA" dirty="0" smtClean="0"/>
              <a:t>of prospective measures</a:t>
            </a:r>
          </a:p>
          <a:p>
            <a:pPr marL="177800" indent="-1778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The role of the cargo itself in the risks of contamination</a:t>
            </a:r>
            <a:endParaRPr lang="en-CA" dirty="0"/>
          </a:p>
          <a:p>
            <a:pPr marL="177800" indent="-1778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Sensitivity and inherent complexity of the logistics systems and operations relating to container transport</a:t>
            </a:r>
          </a:p>
          <a:p>
            <a:pPr marL="177800" indent="-1778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dirty="0"/>
              <a:t>T</a:t>
            </a:r>
            <a:r>
              <a:rPr lang="en-CA" dirty="0" smtClean="0"/>
              <a:t>he importance of efficient container logistics to global supply chains and national economies was a constant consideration</a:t>
            </a:r>
          </a:p>
          <a:p>
            <a:pPr marL="354013" lvl="1" indent="-174625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sz="1600" dirty="0" smtClean="0"/>
              <a:t>The impacts of supply chain impediments were exemplified during the later stages of the </a:t>
            </a:r>
            <a:r>
              <a:rPr lang="en-US" sz="1600" dirty="0" err="1" smtClean="0"/>
              <a:t>covid</a:t>
            </a:r>
            <a:r>
              <a:rPr lang="en-US" sz="1600" dirty="0" smtClean="0"/>
              <a:t> pandemic</a:t>
            </a:r>
            <a:endParaRPr lang="en-US" sz="1600" dirty="0"/>
          </a:p>
          <a:p>
            <a:pPr marL="177800" indent="-1778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SCTF comments on improvement to CTU Code (via Secretariat)</a:t>
            </a:r>
          </a:p>
          <a:p>
            <a:pPr marL="177800" indent="-1778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Contribution to IMO Inspection Guidelines </a:t>
            </a:r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068" y="766893"/>
            <a:ext cx="8618667" cy="296840"/>
          </a:xfrm>
        </p:spPr>
        <p:txBody>
          <a:bodyPr/>
          <a:lstStyle/>
          <a:p>
            <a:r>
              <a:rPr lang="it-IT" dirty="0" smtClean="0"/>
              <a:t>Important deliberations, findings and conclusions</a:t>
            </a:r>
            <a:endParaRPr lang="en-IT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F645B30-0120-D24B-B026-5F348F2AF8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48600" y="1426801"/>
            <a:ext cx="3862800" cy="2611799"/>
          </a:xfrm>
        </p:spPr>
      </p:sp>
    </p:spTree>
    <p:extLst>
      <p:ext uri="{BB962C8B-B14F-4D97-AF65-F5344CB8AC3E}">
        <p14:creationId xmlns:p14="http://schemas.microsoft.com/office/powerpoint/2010/main" val="145585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8763000" cy="4176457"/>
          </a:xfrm>
        </p:spPr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CA" dirty="0" smtClean="0"/>
              <a:t>Contracting parties and national plant protection organizations </a:t>
            </a:r>
            <a:r>
              <a:rPr lang="en-CA" dirty="0" smtClean="0"/>
              <a:t>are encouraged </a:t>
            </a:r>
            <a:r>
              <a:rPr lang="en-CA" dirty="0" smtClean="0"/>
              <a:t>to continue raising awareness</a:t>
            </a:r>
            <a:r>
              <a:rPr lang="en-CA" dirty="0"/>
              <a:t>, collecting </a:t>
            </a:r>
            <a:r>
              <a:rPr lang="en-CA" dirty="0" smtClean="0"/>
              <a:t>and sharing information, collaborating with relevant organizations and one another</a:t>
            </a:r>
          </a:p>
          <a:p>
            <a:pPr marL="177800" indent="-177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Consider requiring contamination inspection as part of safety inspection</a:t>
            </a:r>
          </a:p>
          <a:p>
            <a:pPr marL="177800" indent="-177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Voluntary measures implemented by industry may be an important </a:t>
            </a:r>
            <a:r>
              <a:rPr lang="en-CA" u="sng" dirty="0" smtClean="0"/>
              <a:t>component</a:t>
            </a:r>
            <a:r>
              <a:rPr lang="en-CA" dirty="0" smtClean="0"/>
              <a:t> of a broad systems approach, combined with other measures</a:t>
            </a:r>
          </a:p>
          <a:p>
            <a:pPr marL="177800" indent="-177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dirty="0"/>
              <a:t>Revision to existing IPPC recommendation</a:t>
            </a:r>
          </a:p>
          <a:p>
            <a:pPr marL="354013" lvl="1" indent="-174625">
              <a:spcBef>
                <a:spcPts val="200"/>
              </a:spcBef>
              <a:buFont typeface="Calibri" panose="020F0502020204030204" pitchFamily="34" charset="0"/>
              <a:buChar char="‒"/>
            </a:pPr>
            <a:r>
              <a:rPr lang="en-US" sz="1600" dirty="0"/>
              <a:t>May be a vehicle to encourage ideas and voluntary measures</a:t>
            </a:r>
          </a:p>
          <a:p>
            <a:pPr marL="354013" lvl="1" indent="-174625">
              <a:spcBef>
                <a:spcPts val="200"/>
              </a:spcBef>
              <a:buFont typeface="Calibri" panose="020F0502020204030204" pitchFamily="34" charset="0"/>
              <a:buChar char="‒"/>
            </a:pPr>
            <a:r>
              <a:rPr lang="en-CA" sz="1600" dirty="0"/>
              <a:t>What is the current level of risk in order that the effects of potential measures may be evaluated in relation to this?</a:t>
            </a:r>
          </a:p>
          <a:p>
            <a:pPr marL="177800" indent="-177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Potential for development </a:t>
            </a:r>
            <a:r>
              <a:rPr lang="en-CA" dirty="0"/>
              <a:t>of ISPM (IPPC standard)</a:t>
            </a:r>
          </a:p>
          <a:p>
            <a:pPr marL="354013" lvl="1" indent="-174625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CA" sz="1600" dirty="0"/>
              <a:t>No clarity on what meaningful, effective and practicable content could </a:t>
            </a:r>
            <a:r>
              <a:rPr lang="en-CA" sz="1600" dirty="0" smtClean="0"/>
              <a:t>be</a:t>
            </a:r>
          </a:p>
          <a:p>
            <a:pPr marL="177800" indent="-177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Container redesign</a:t>
            </a:r>
            <a:endParaRPr lang="en-CA" dirty="0"/>
          </a:p>
          <a:p>
            <a:pPr marL="354013" lvl="1" indent="-174625">
              <a:spcBef>
                <a:spcPts val="200"/>
              </a:spcBef>
              <a:buFont typeface="Calibri" panose="020F0502020204030204" pitchFamily="34" charset="0"/>
              <a:buChar char="‒"/>
            </a:pPr>
            <a:r>
              <a:rPr lang="en-CA" sz="1600" dirty="0" smtClean="0"/>
              <a:t>Composite containers (integral steel floors) may make cleaning easier</a:t>
            </a:r>
          </a:p>
          <a:p>
            <a:pPr marL="354013" lvl="1" indent="-174625">
              <a:spcBef>
                <a:spcPts val="200"/>
              </a:spcBef>
              <a:buFont typeface="Calibri" panose="020F0502020204030204" pitchFamily="34" charset="0"/>
              <a:buChar char="‒"/>
            </a:pPr>
            <a:r>
              <a:rPr lang="en-CA" sz="1600" dirty="0" smtClean="0"/>
              <a:t>If introduced through the normal replacement cycle, would be low impact, low cost(?) and need no other coordination</a:t>
            </a:r>
            <a:endParaRPr lang="en-CA" sz="1600" dirty="0"/>
          </a:p>
          <a:p>
            <a:pPr marL="354013" lvl="1" indent="-174625">
              <a:buFont typeface="Calibri" panose="020F0502020204030204" pitchFamily="34" charset="0"/>
              <a:buChar char="‒"/>
            </a:pPr>
            <a:endParaRPr lang="en-CA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SCTF viewpoints and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87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-152400" y="1066800"/>
            <a:ext cx="8915400" cy="5562600"/>
          </a:xfrm>
        </p:spPr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CA" dirty="0" smtClean="0"/>
              <a:t>There is no obvious or easy </a:t>
            </a:r>
            <a:r>
              <a:rPr lang="en-CA" u="sng" dirty="0" smtClean="0"/>
              <a:t>single</a:t>
            </a:r>
            <a:r>
              <a:rPr lang="en-CA" dirty="0" smtClean="0"/>
              <a:t> solution</a:t>
            </a:r>
          </a:p>
          <a:p>
            <a:pPr marL="354013" lvl="1" indent="-174625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US" sz="1600" dirty="0" smtClean="0"/>
              <a:t>A combination of voluntary measures, communications, encouragement, guidance, low impact measures may result in risk reduction</a:t>
            </a:r>
          </a:p>
          <a:p>
            <a:pPr marL="354013" lvl="1" indent="-174625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CA" sz="1600" dirty="0" smtClean="0"/>
              <a:t>What voluntary measures can be pursued</a:t>
            </a:r>
          </a:p>
          <a:p>
            <a:pPr marL="354013" lvl="1" indent="-174625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CA" sz="1600" dirty="0" smtClean="0"/>
              <a:t>What mandatory measures would be low impact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Whatever guidance the IPPC may prepare, any negative impacts on container logistics must be minimal or non-existent</a:t>
            </a:r>
          </a:p>
          <a:p>
            <a:pPr marL="354013" lvl="1" indent="-174625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US" sz="1600" dirty="0" smtClean="0"/>
              <a:t>Stakeholder support will be important for approaches to be successful</a:t>
            </a:r>
            <a:endParaRPr lang="en-US" sz="1600" dirty="0"/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Approaches must include scope for packed </a:t>
            </a:r>
            <a:r>
              <a:rPr lang="en-CA" u="sng" dirty="0" smtClean="0"/>
              <a:t>and</a:t>
            </a:r>
            <a:r>
              <a:rPr lang="en-CA" dirty="0" smtClean="0"/>
              <a:t> empty containers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Complete risk elimination is impossible</a:t>
            </a:r>
          </a:p>
          <a:p>
            <a:pPr marL="354013" lvl="1" indent="-174625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CA" sz="1600" dirty="0" smtClean="0"/>
              <a:t>What is the current level of risk?</a:t>
            </a:r>
          </a:p>
          <a:p>
            <a:pPr marL="354013" lvl="1" indent="-174625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CA" sz="1600" dirty="0" smtClean="0"/>
              <a:t>How can we evaluate effects of potential measures in relation to this?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Treatment of containers (chemical/heat) is not feasible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What future options might emerging technology allow for?</a:t>
            </a:r>
          </a:p>
          <a:p>
            <a:pPr marL="354013" lvl="1" indent="-174625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US" sz="1600" dirty="0" smtClean="0"/>
              <a:t>Optical sensor aspects to accompany automate inspection at certain touch points?  Costs?</a:t>
            </a:r>
            <a:endParaRPr lang="en-US" sz="1600" dirty="0"/>
          </a:p>
          <a:p>
            <a:pPr marL="354013" lvl="1" indent="-174625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US" sz="1600" dirty="0" smtClean="0"/>
              <a:t>Information </a:t>
            </a:r>
            <a:r>
              <a:rPr lang="en-US" sz="1600" dirty="0"/>
              <a:t>to accompany digital manifests</a:t>
            </a:r>
            <a:r>
              <a:rPr lang="en-US" sz="1600" dirty="0" smtClean="0"/>
              <a:t>?</a:t>
            </a:r>
          </a:p>
          <a:p>
            <a:pPr marL="354013" lvl="1" indent="-174625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CA" sz="1600" dirty="0" smtClean="0"/>
              <a:t>Real time sharing of “hot spots” for contamination?  Origin- and commodity-based?</a:t>
            </a:r>
          </a:p>
          <a:p>
            <a:pPr marL="285138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If harmonised IPPC guidance cannot be developed, individual countries will be forced to adopt independent measures</a:t>
            </a:r>
            <a:endParaRPr lang="en-CA" dirty="0"/>
          </a:p>
          <a:p>
            <a:pPr>
              <a:spcBef>
                <a:spcPts val="0"/>
              </a:spcBef>
            </a:pPr>
            <a:endParaRPr lang="en-US" sz="1600" dirty="0"/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354013" lvl="1" indent="-174625">
              <a:buFont typeface="Calibri" panose="020F0502020204030204" pitchFamily="34" charset="0"/>
              <a:buChar char="‒"/>
            </a:pPr>
            <a:endParaRPr lang="en-CA" sz="1600" dirty="0" smtClean="0"/>
          </a:p>
          <a:p>
            <a:pPr marL="354013" lvl="1" indent="-174625">
              <a:buFont typeface="Calibri" panose="020F0502020204030204" pitchFamily="34" charset="0"/>
              <a:buChar char="‒"/>
            </a:pPr>
            <a:endParaRPr lang="en-CA" sz="1600" dirty="0"/>
          </a:p>
          <a:p>
            <a:pPr marL="354013" lvl="1" indent="-174625">
              <a:buFont typeface="Calibri" panose="020F0502020204030204" pitchFamily="34" charset="0"/>
              <a:buChar char="‒"/>
            </a:pPr>
            <a:endParaRPr lang="en-CA" sz="1600" dirty="0"/>
          </a:p>
          <a:p>
            <a:pPr marL="354013" lvl="1" indent="-174625">
              <a:buFont typeface="Calibri" panose="020F0502020204030204" pitchFamily="34" charset="0"/>
              <a:buChar char="‒"/>
            </a:pPr>
            <a:endParaRPr lang="en-CA" sz="1600" dirty="0" smtClean="0"/>
          </a:p>
          <a:p>
            <a:pPr marL="354013" lvl="1" indent="-174625">
              <a:buFont typeface="Calibri" panose="020F0502020204030204" pitchFamily="34" charset="0"/>
              <a:buChar char="‒"/>
            </a:pPr>
            <a:endParaRPr lang="en-US" sz="1600" dirty="0"/>
          </a:p>
          <a:p>
            <a:pPr marL="354013" lvl="1" indent="-174625">
              <a:buFont typeface="Calibri" panose="020F0502020204030204" pitchFamily="34" charset="0"/>
              <a:buChar char="‒"/>
            </a:pPr>
            <a:endParaRPr lang="en-US" sz="1600" dirty="0"/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8067" y="609600"/>
            <a:ext cx="7120246" cy="296840"/>
          </a:xfrm>
        </p:spPr>
        <p:txBody>
          <a:bodyPr/>
          <a:lstStyle/>
          <a:p>
            <a:r>
              <a:rPr lang="en-CA" dirty="0" smtClean="0"/>
              <a:t>Considerations for workshop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48200" y="1600200"/>
            <a:ext cx="3733800" cy="907941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r>
              <a:rPr lang="en-CA" sz="1600" i="1" dirty="0">
                <a:solidFill>
                  <a:srgbClr val="FF0000"/>
                </a:solidFill>
              </a:rPr>
              <a:t>How can </a:t>
            </a:r>
            <a:r>
              <a:rPr lang="en-CA" sz="1600" i="1" dirty="0" smtClean="0">
                <a:solidFill>
                  <a:srgbClr val="FF0000"/>
                </a:solidFill>
              </a:rPr>
              <a:t>these </a:t>
            </a:r>
          </a:p>
          <a:p>
            <a:r>
              <a:rPr lang="en-CA" sz="1600" i="1" dirty="0" smtClean="0">
                <a:solidFill>
                  <a:srgbClr val="FF0000"/>
                </a:solidFill>
              </a:rPr>
              <a:t>be </a:t>
            </a:r>
            <a:r>
              <a:rPr lang="en-CA" sz="1600" i="1" dirty="0">
                <a:solidFill>
                  <a:srgbClr val="FF0000"/>
                </a:solidFill>
              </a:rPr>
              <a:t>coordinated?</a:t>
            </a:r>
            <a:endParaRPr lang="en-US" sz="1600" i="1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0" y="1371600"/>
            <a:ext cx="287920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95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9BD353C9-32CA-8999-56CA-75DCB5675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90800"/>
            <a:ext cx="12192000" cy="2210543"/>
          </a:xfrm>
        </p:spPr>
        <p:txBody>
          <a:bodyPr/>
          <a:lstStyle/>
          <a:p>
            <a:r>
              <a:rPr lang="it-IT" dirty="0" smtClean="0"/>
              <a:t>Thank you</a:t>
            </a:r>
            <a:endParaRPr lang="it-IT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1DA3A6F-A955-F6FF-AE14-25A3D4D84506}"/>
              </a:ext>
            </a:extLst>
          </p:cNvPr>
          <p:cNvSpPr/>
          <p:nvPr/>
        </p:nvSpPr>
        <p:spPr>
          <a:xfrm>
            <a:off x="609600" y="5334000"/>
            <a:ext cx="495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en-US" sz="1600" b="1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G. Wolff</a:t>
            </a:r>
            <a: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i="1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Former Chair of SCTF</a:t>
            </a:r>
            <a:endParaRPr lang="en-IT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1221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ppt/theme/theme2.xml><?xml version="1.0" encoding="utf-8"?>
<a:theme xmlns:a="http://schemas.openxmlformats.org/drawingml/2006/main" name="Internal screen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540000" tIns="0" rIns="360000" anchor="t" anchorCtr="0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AB0C303-AD70-AA45-B95F-BD78E5B9B257}" vid="{E00B94CF-E6FD-9B42-B4BF-556E0F24491F}"/>
    </a:ext>
  </a:extLst>
</a:theme>
</file>

<file path=ppt/theme/theme3.xml><?xml version="1.0" encoding="utf-8"?>
<a:theme xmlns:a="http://schemas.openxmlformats.org/drawingml/2006/main" name="1_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0E5FA2416B3014398527944FF5AA8C9" ma:contentTypeVersion="11" ma:contentTypeDescription="Creare un nuovo documento." ma:contentTypeScope="" ma:versionID="67f1d2c49c5a8f3b774a1653f56b64d8">
  <xsd:schema xmlns:xsd="http://www.w3.org/2001/XMLSchema" xmlns:xs="http://www.w3.org/2001/XMLSchema" xmlns:p="http://schemas.microsoft.com/office/2006/metadata/properties" xmlns:ns2="14bc6082-572f-4293-b56a-8ed0159a3dc1" xmlns:ns3="c7f8e374-dac3-4b6c-89f2-542a5afa1c6c" targetNamespace="http://schemas.microsoft.com/office/2006/metadata/properties" ma:root="true" ma:fieldsID="3bef8f72277c9e8c5aa2d6210999e415" ns2:_="" ns3:_="">
    <xsd:import namespace="14bc6082-572f-4293-b56a-8ed0159a3dc1"/>
    <xsd:import namespace="c7f8e374-dac3-4b6c-89f2-542a5afa1c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bc6082-572f-4293-b56a-8ed0159a3d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f8e374-dac3-4b6c-89f2-542a5afa1c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7D6E9B-5D26-4766-B035-13FA946D28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6D1CDB-15D1-4C85-BFBF-7D1270C6F64A}">
  <ds:schemaRefs>
    <ds:schemaRef ds:uri="http://purl.org/dc/terms/"/>
    <ds:schemaRef ds:uri="14bc6082-572f-4293-b56a-8ed0159a3dc1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c7f8e374-dac3-4b6c-89f2-542a5afa1c6c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74B4D28-889C-4D45-98B4-8CDD06433C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bc6082-572f-4293-b56a-8ed0159a3dc1"/>
    <ds:schemaRef ds:uri="c7f8e374-dac3-4b6c-89f2-542a5afa1c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FAO_SDGs_PPT_template_16_9</Template>
  <TotalTime>3958</TotalTime>
  <Words>687</Words>
  <Application>Microsoft Office PowerPoint</Application>
  <PresentationFormat>Widescreen</PresentationFormat>
  <Paragraphs>81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.AppleSystemUIFont</vt:lpstr>
      <vt:lpstr>Arial</vt:lpstr>
      <vt:lpstr>Arial Unicode MS</vt:lpstr>
      <vt:lpstr>Calibri</vt:lpstr>
      <vt:lpstr>Courier New</vt:lpstr>
      <vt:lpstr>Georgia</vt:lpstr>
      <vt:lpstr>Wingdings</vt:lpstr>
      <vt:lpstr>COVER</vt:lpstr>
      <vt:lpstr>Internal screen</vt:lpstr>
      <vt:lpstr>1_COVER</vt:lpstr>
      <vt:lpstr>Final report of Sea Containers Task Force </vt:lpstr>
      <vt:lpstr>Complementary Action Plan objectives</vt:lpstr>
      <vt:lpstr>Additional objectives from CPM-15 in 2021</vt:lpstr>
      <vt:lpstr>Important deliberations, findings and conclusions</vt:lpstr>
      <vt:lpstr>SCTF viewpoints and recommendations</vt:lpstr>
      <vt:lpstr>Considerations for workshop</vt:lpstr>
      <vt:lpstr>Thank you</vt:lpstr>
    </vt:vector>
  </TitlesOfParts>
  <Manager/>
  <Company>FAO of the UN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Giovannini, Cristiana (AGAH)</dc:creator>
  <cp:keywords/>
  <dc:description/>
  <cp:lastModifiedBy>Wolff, Greg (CFIA/ACIA)</cp:lastModifiedBy>
  <cp:revision>87</cp:revision>
  <cp:lastPrinted>2018-12-10T09:55:32Z</cp:lastPrinted>
  <dcterms:created xsi:type="dcterms:W3CDTF">2019-07-18T08:44:31Z</dcterms:created>
  <dcterms:modified xsi:type="dcterms:W3CDTF">2022-09-09T20:28:10Z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0x010100C0E5FA2416B3014398527944FF5AA8C9</vt:lpwstr>
  </property>
  <property fmtid="{D5CDD505-2E9C-101B-9397-08002B2CF9AE}" pid="3" name="_dlc_DocIdItemGuid">
    <vt:lpwstr>2b97710e-f571-49d3-b24f-8a77402fddbd</vt:lpwstr>
  </property>
  <property fmtid="{D5CDD505-2E9C-101B-9397-08002B2CF9AE}" pid="4" name="TaxKeyword">
    <vt:lpwstr/>
  </property>
  <property fmtid="{D5CDD505-2E9C-101B-9397-08002B2CF9AE}" pid="5" name="FAO Tags">
    <vt:lpwstr/>
  </property>
</Properties>
</file>